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66" r:id="rId2"/>
    <p:sldId id="622" r:id="rId3"/>
    <p:sldId id="579" r:id="rId4"/>
    <p:sldId id="580" r:id="rId5"/>
    <p:sldId id="583" r:id="rId6"/>
    <p:sldId id="573" r:id="rId7"/>
    <p:sldId id="559" r:id="rId8"/>
    <p:sldId id="581" r:id="rId9"/>
    <p:sldId id="549" r:id="rId10"/>
    <p:sldId id="584" r:id="rId11"/>
    <p:sldId id="582" r:id="rId12"/>
    <p:sldId id="561" r:id="rId13"/>
    <p:sldId id="612" r:id="rId14"/>
    <p:sldId id="578" r:id="rId15"/>
    <p:sldId id="537" r:id="rId16"/>
    <p:sldId id="586" r:id="rId17"/>
    <p:sldId id="567" r:id="rId18"/>
    <p:sldId id="569" r:id="rId19"/>
    <p:sldId id="577" r:id="rId20"/>
    <p:sldId id="571" r:id="rId21"/>
    <p:sldId id="572" r:id="rId22"/>
    <p:sldId id="587" r:id="rId23"/>
    <p:sldId id="556" r:id="rId24"/>
    <p:sldId id="591" r:id="rId25"/>
    <p:sldId id="592" r:id="rId26"/>
    <p:sldId id="614" r:id="rId27"/>
    <p:sldId id="599" r:id="rId28"/>
    <p:sldId id="600" r:id="rId29"/>
    <p:sldId id="601" r:id="rId30"/>
    <p:sldId id="602" r:id="rId31"/>
    <p:sldId id="605" r:id="rId32"/>
    <p:sldId id="619" r:id="rId33"/>
    <p:sldId id="533" r:id="rId34"/>
    <p:sldId id="620" r:id="rId35"/>
    <p:sldId id="564" r:id="rId36"/>
    <p:sldId id="611" r:id="rId37"/>
    <p:sldId id="621" r:id="rId38"/>
    <p:sldId id="590" r:id="rId39"/>
    <p:sldId id="596" r:id="rId40"/>
    <p:sldId id="597" r:id="rId41"/>
    <p:sldId id="598" r:id="rId42"/>
    <p:sldId id="594" r:id="rId43"/>
    <p:sldId id="576" r:id="rId44"/>
  </p:sldIdLst>
  <p:sldSz cx="9144000" cy="6858000" type="screen4x3"/>
  <p:notesSz cx="6934200" cy="92329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FFFF"/>
    <a:srgbClr val="000066"/>
    <a:srgbClr val="FF9C85"/>
    <a:srgbClr val="660066"/>
    <a:srgbClr val="FFFFFF"/>
    <a:srgbClr val="0080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8" autoAdjust="0"/>
    <p:restoredTop sz="99802" autoAdjust="0"/>
  </p:normalViewPr>
  <p:slideViewPr>
    <p:cSldViewPr>
      <p:cViewPr varScale="1">
        <p:scale>
          <a:sx n="92" d="100"/>
          <a:sy n="92" d="100"/>
        </p:scale>
        <p:origin x="-691" y="-82"/>
      </p:cViewPr>
      <p:guideLst>
        <p:guide orient="horz" pos="3090"/>
        <p:guide orient="horz" pos="2886"/>
        <p:guide pos="4853"/>
        <p:guide pos="33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44" y="-91"/>
      </p:cViewPr>
      <p:guideLst>
        <p:guide orient="horz" pos="2908"/>
        <p:guide pos="2184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6263"/>
            <a:ext cx="50863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pitchFamily="18" charset="0"/>
              </a:defRPr>
            </a:lvl1pPr>
          </a:lstStyle>
          <a:p>
            <a:fld id="{650AD55E-2398-42E2-A7FC-21CDC396CA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1412B-F6C3-494E-8ACC-5141D95066B0}" type="slidenum">
              <a:rPr lang="en-US"/>
              <a:pPr/>
              <a:t>1</a:t>
            </a:fld>
            <a:endParaRPr lang="en-US"/>
          </a:p>
        </p:txBody>
      </p:sp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59D82-0311-4E16-A479-0C8DF9AC5DE8}" type="slidenum">
              <a:rPr lang="en-US"/>
              <a:pPr/>
              <a:t>10</a:t>
            </a:fld>
            <a:endParaRPr lang="en-US"/>
          </a:p>
        </p:txBody>
      </p:sp>
      <p:sp>
        <p:nvSpPr>
          <p:cNvPr id="631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91083-B0DC-44C4-B63B-C7DE79562C55}" type="slidenum">
              <a:rPr lang="en-US"/>
              <a:pPr/>
              <a:t>11</a:t>
            </a:fld>
            <a:endParaRPr lang="en-US"/>
          </a:p>
        </p:txBody>
      </p:sp>
      <p:sp>
        <p:nvSpPr>
          <p:cNvPr id="627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06355-6B9A-4D50-9D86-E661E9E467BD}" type="slidenum">
              <a:rPr lang="en-US"/>
              <a:pPr/>
              <a:t>12</a:t>
            </a:fld>
            <a:endParaRPr lang="en-US"/>
          </a:p>
        </p:txBody>
      </p:sp>
      <p:sp>
        <p:nvSpPr>
          <p:cNvPr id="541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B0A01-67C5-4FEA-9379-12A8DCDA6B13}" type="slidenum">
              <a:rPr lang="en-US"/>
              <a:pPr/>
              <a:t>13</a:t>
            </a:fld>
            <a:endParaRPr lang="en-US"/>
          </a:p>
        </p:txBody>
      </p:sp>
      <p:sp>
        <p:nvSpPr>
          <p:cNvPr id="694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78ABB-D05B-4396-AF76-811043576712}" type="slidenum">
              <a:rPr lang="en-US"/>
              <a:pPr/>
              <a:t>14</a:t>
            </a:fld>
            <a:endParaRPr lang="en-US"/>
          </a:p>
        </p:txBody>
      </p:sp>
      <p:sp>
        <p:nvSpPr>
          <p:cNvPr id="612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5485DD-D70B-48F1-8418-3172E279B56D}" type="slidenum">
              <a:rPr lang="en-US"/>
              <a:pPr/>
              <a:t>15</a:t>
            </a:fld>
            <a:endParaRPr lang="en-US"/>
          </a:p>
        </p:txBody>
      </p:sp>
      <p:sp>
        <p:nvSpPr>
          <p:cNvPr id="457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F8DC0-A0FF-4165-A26B-D75518E6BD34}" type="slidenum">
              <a:rPr lang="en-US"/>
              <a:pPr/>
              <a:t>16</a:t>
            </a:fld>
            <a:endParaRPr lang="en-US"/>
          </a:p>
        </p:txBody>
      </p:sp>
      <p:sp>
        <p:nvSpPr>
          <p:cNvPr id="6359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39688-E9CF-477B-82A9-6D12CF5AD869}" type="slidenum">
              <a:rPr lang="en-US"/>
              <a:pPr/>
              <a:t>17</a:t>
            </a:fld>
            <a:endParaRPr lang="en-US"/>
          </a:p>
        </p:txBody>
      </p:sp>
      <p:sp>
        <p:nvSpPr>
          <p:cNvPr id="579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7E169-0359-4A9E-A26D-D788B7356826}" type="slidenum">
              <a:rPr lang="en-US"/>
              <a:pPr/>
              <a:t>18</a:t>
            </a:fld>
            <a:endParaRPr lang="en-US"/>
          </a:p>
        </p:txBody>
      </p:sp>
      <p:sp>
        <p:nvSpPr>
          <p:cNvPr id="583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BC20F4-D9C7-48ED-BB78-8F607B5F00B3}" type="slidenum">
              <a:rPr lang="en-US"/>
              <a:pPr/>
              <a:t>19</a:t>
            </a:fld>
            <a:endParaRPr lang="en-US"/>
          </a:p>
        </p:txBody>
      </p:sp>
      <p:sp>
        <p:nvSpPr>
          <p:cNvPr id="6072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087D4-4003-424F-BEC0-40D665088E1D}" type="slidenum">
              <a:rPr lang="en-US"/>
              <a:pPr/>
              <a:t>2</a:t>
            </a:fld>
            <a:endParaRPr lang="en-US"/>
          </a:p>
        </p:txBody>
      </p:sp>
      <p:sp>
        <p:nvSpPr>
          <p:cNvPr id="7434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96D5C-63B5-4DD5-854B-7A942767FAF6}" type="slidenum">
              <a:rPr lang="en-US"/>
              <a:pPr/>
              <a:t>20</a:t>
            </a:fld>
            <a:endParaRPr lang="en-US"/>
          </a:p>
        </p:txBody>
      </p:sp>
      <p:sp>
        <p:nvSpPr>
          <p:cNvPr id="591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A30765-90AF-4538-910D-91473024D1CA}" type="slidenum">
              <a:rPr lang="en-US"/>
              <a:pPr/>
              <a:t>21</a:t>
            </a:fld>
            <a:endParaRPr lang="en-US"/>
          </a:p>
        </p:txBody>
      </p:sp>
      <p:sp>
        <p:nvSpPr>
          <p:cNvPr id="593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E65DA-E02D-4141-8002-9D72E6E6BE6E}" type="slidenum">
              <a:rPr lang="en-US"/>
              <a:pPr/>
              <a:t>22</a:t>
            </a:fld>
            <a:endParaRPr lang="en-US"/>
          </a:p>
        </p:txBody>
      </p:sp>
      <p:sp>
        <p:nvSpPr>
          <p:cNvPr id="637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B74C0-2EBC-45DA-86EF-D8DEEF656177}" type="slidenum">
              <a:rPr lang="en-US"/>
              <a:pPr/>
              <a:t>23</a:t>
            </a:fld>
            <a:endParaRPr lang="en-US"/>
          </a:p>
        </p:txBody>
      </p:sp>
      <p:sp>
        <p:nvSpPr>
          <p:cNvPr id="5222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50FCC-CF78-4BE6-8FB3-395DD7CF888B}" type="slidenum">
              <a:rPr lang="en-US"/>
              <a:pPr/>
              <a:t>24</a:t>
            </a:fld>
            <a:endParaRPr lang="en-US"/>
          </a:p>
        </p:txBody>
      </p:sp>
      <p:sp>
        <p:nvSpPr>
          <p:cNvPr id="648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F959C-FD58-4E4A-AA8A-6192B090C6A9}" type="slidenum">
              <a:rPr lang="en-US"/>
              <a:pPr/>
              <a:t>25</a:t>
            </a:fld>
            <a:endParaRPr lang="en-US"/>
          </a:p>
        </p:txBody>
      </p:sp>
      <p:sp>
        <p:nvSpPr>
          <p:cNvPr id="6502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6750-A21F-4E26-A33D-A3C45A406D95}" type="slidenum">
              <a:rPr lang="en-US"/>
              <a:pPr/>
              <a:t>26</a:t>
            </a:fld>
            <a:endParaRPr lang="en-US"/>
          </a:p>
        </p:txBody>
      </p:sp>
      <p:sp>
        <p:nvSpPr>
          <p:cNvPr id="699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50C41-48C0-4133-A90C-1FE30E73AC55}" type="slidenum">
              <a:rPr lang="en-US"/>
              <a:pPr/>
              <a:t>27</a:t>
            </a:fld>
            <a:endParaRPr lang="en-US"/>
          </a:p>
        </p:txBody>
      </p:sp>
      <p:sp>
        <p:nvSpPr>
          <p:cNvPr id="6645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07743-471E-4D0C-98FF-E97FBE5EC3E3}" type="slidenum">
              <a:rPr lang="en-US"/>
              <a:pPr/>
              <a:t>28</a:t>
            </a:fld>
            <a:endParaRPr lang="en-US"/>
          </a:p>
        </p:txBody>
      </p:sp>
      <p:sp>
        <p:nvSpPr>
          <p:cNvPr id="666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FBB5A-4F7F-4B29-8778-7F583A2DF20F}" type="slidenum">
              <a:rPr lang="en-US"/>
              <a:pPr/>
              <a:t>29</a:t>
            </a:fld>
            <a:endParaRPr lang="en-US"/>
          </a:p>
        </p:txBody>
      </p:sp>
      <p:sp>
        <p:nvSpPr>
          <p:cNvPr id="669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01737-AB2F-4379-8AF7-F6C7086B0217}" type="slidenum">
              <a:rPr lang="en-US"/>
              <a:pPr/>
              <a:t>3</a:t>
            </a:fld>
            <a:endParaRPr lang="en-US"/>
          </a:p>
        </p:txBody>
      </p:sp>
      <p:sp>
        <p:nvSpPr>
          <p:cNvPr id="618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7A948-E279-491A-B7A1-CC358F2150C8}" type="slidenum">
              <a:rPr lang="en-US"/>
              <a:pPr/>
              <a:t>30</a:t>
            </a:fld>
            <a:endParaRPr lang="en-US"/>
          </a:p>
        </p:txBody>
      </p:sp>
      <p:sp>
        <p:nvSpPr>
          <p:cNvPr id="671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F0966-FF9B-412C-9143-517F28B62F33}" type="slidenum">
              <a:rPr lang="en-US"/>
              <a:pPr/>
              <a:t>31</a:t>
            </a:fld>
            <a:endParaRPr lang="en-US"/>
          </a:p>
        </p:txBody>
      </p:sp>
      <p:sp>
        <p:nvSpPr>
          <p:cNvPr id="677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B2D84-176C-4AEB-B941-17F4AC2970D1}" type="slidenum">
              <a:rPr lang="en-US"/>
              <a:pPr/>
              <a:t>32</a:t>
            </a:fld>
            <a:endParaRPr lang="en-US"/>
          </a:p>
        </p:txBody>
      </p:sp>
      <p:sp>
        <p:nvSpPr>
          <p:cNvPr id="711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11264-F9FE-45FD-B810-8D18EA1BF03A}" type="slidenum">
              <a:rPr lang="en-US"/>
              <a:pPr/>
              <a:t>33</a:t>
            </a:fld>
            <a:endParaRPr lang="en-US"/>
          </a:p>
        </p:txBody>
      </p:sp>
      <p:sp>
        <p:nvSpPr>
          <p:cNvPr id="558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FC421-FF59-4E69-8151-78FC9976360F}" type="slidenum">
              <a:rPr lang="en-US"/>
              <a:pPr/>
              <a:t>34</a:t>
            </a:fld>
            <a:endParaRPr lang="en-US"/>
          </a:p>
        </p:txBody>
      </p:sp>
      <p:sp>
        <p:nvSpPr>
          <p:cNvPr id="7137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3A391-C6B4-403D-8DBA-75A3E6997BF6}" type="slidenum">
              <a:rPr lang="en-US"/>
              <a:pPr/>
              <a:t>35</a:t>
            </a:fld>
            <a:endParaRPr lang="en-US"/>
          </a:p>
        </p:txBody>
      </p:sp>
      <p:sp>
        <p:nvSpPr>
          <p:cNvPr id="570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6A18D-523A-4E68-9517-64FA51163351}" type="slidenum">
              <a:rPr lang="en-US"/>
              <a:pPr/>
              <a:t>36</a:t>
            </a:fld>
            <a:endParaRPr lang="en-US"/>
          </a:p>
        </p:txBody>
      </p:sp>
      <p:sp>
        <p:nvSpPr>
          <p:cNvPr id="692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CAAC1B-0B1F-49A0-A968-3214283DB9F4}" type="slidenum">
              <a:rPr lang="en-US"/>
              <a:pPr/>
              <a:t>37</a:t>
            </a:fld>
            <a:endParaRPr lang="en-US"/>
          </a:p>
        </p:txBody>
      </p:sp>
      <p:sp>
        <p:nvSpPr>
          <p:cNvPr id="716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4AF06-C3DF-4BA4-95C9-A011D15593E9}" type="slidenum">
              <a:rPr lang="en-US"/>
              <a:pPr/>
              <a:t>38</a:t>
            </a:fld>
            <a:endParaRPr lang="en-US"/>
          </a:p>
        </p:txBody>
      </p:sp>
      <p:sp>
        <p:nvSpPr>
          <p:cNvPr id="646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</p:spPr>
        <p:txBody>
          <a:bodyPr/>
          <a:lstStyle/>
          <a:p>
            <a:r>
              <a:rPr lang="en-US"/>
              <a:t>1980s – 1990s:  Warm, cool anomalies, nothing obviously spectacular  (“ehh…”)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it’s got to be mostly solar heating  But we want to work with Perovich’s SASS group to better understand this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4BC7C-0DAA-4420-8A9C-C47844996382}" type="slidenum">
              <a:rPr lang="en-US"/>
              <a:pPr/>
              <a:t>39</a:t>
            </a:fld>
            <a:endParaRPr lang="en-US"/>
          </a:p>
        </p:txBody>
      </p:sp>
      <p:sp>
        <p:nvSpPr>
          <p:cNvPr id="658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75B8AC-DFE1-4883-A165-FA5435A0F0F9}" type="slidenum">
              <a:rPr lang="en-US"/>
              <a:pPr/>
              <a:t>4</a:t>
            </a:fld>
            <a:endParaRPr lang="en-US"/>
          </a:p>
        </p:txBody>
      </p:sp>
      <p:sp>
        <p:nvSpPr>
          <p:cNvPr id="623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389BB-D869-4D81-8EFE-E57B821BF81B}" type="slidenum">
              <a:rPr lang="en-US"/>
              <a:pPr/>
              <a:t>40</a:t>
            </a:fld>
            <a:endParaRPr lang="en-US"/>
          </a:p>
        </p:txBody>
      </p:sp>
      <p:sp>
        <p:nvSpPr>
          <p:cNvPr id="660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2272C-0E32-41F9-A133-0CA3D48E0B10}" type="slidenum">
              <a:rPr lang="en-US"/>
              <a:pPr/>
              <a:t>41</a:t>
            </a:fld>
            <a:endParaRPr lang="en-US"/>
          </a:p>
        </p:txBody>
      </p:sp>
      <p:sp>
        <p:nvSpPr>
          <p:cNvPr id="6625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DA046-A636-44F0-BB6E-0AD26A674D27}" type="slidenum">
              <a:rPr lang="en-US"/>
              <a:pPr/>
              <a:t>42</a:t>
            </a:fld>
            <a:endParaRPr lang="en-US"/>
          </a:p>
        </p:txBody>
      </p:sp>
      <p:sp>
        <p:nvSpPr>
          <p:cNvPr id="654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BE4E31-DC66-4F27-9FB4-69E12744D5BD}" type="slidenum">
              <a:rPr lang="en-US"/>
              <a:pPr/>
              <a:t>43</a:t>
            </a:fld>
            <a:endParaRPr lang="en-US"/>
          </a:p>
        </p:txBody>
      </p:sp>
      <p:sp>
        <p:nvSpPr>
          <p:cNvPr id="6051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14438" y="723900"/>
            <a:ext cx="4562475" cy="3421063"/>
          </a:xfrm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0" y="4392613"/>
            <a:ext cx="4794250" cy="3548062"/>
          </a:xfrm>
        </p:spPr>
        <p:txBody>
          <a:bodyPr lIns="81010" tIns="40505" rIns="81010" bIns="4050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BEE87-C44E-4DA2-9DF3-598A3F5172F9}" type="slidenum">
              <a:rPr lang="en-US"/>
              <a:pPr/>
              <a:t>5</a:t>
            </a:fld>
            <a:endParaRPr lang="en-US"/>
          </a:p>
        </p:txBody>
      </p:sp>
      <p:sp>
        <p:nvSpPr>
          <p:cNvPr id="629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5729A-6EF8-41FB-9212-A4F8BB71C434}" type="slidenum">
              <a:rPr lang="en-US"/>
              <a:pPr/>
              <a:t>6</a:t>
            </a:fld>
            <a:endParaRPr lang="en-US"/>
          </a:p>
        </p:txBody>
      </p:sp>
      <p:sp>
        <p:nvSpPr>
          <p:cNvPr id="595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506E8-ADF6-49B7-AF1C-3718E8EB95A5}" type="slidenum">
              <a:rPr lang="en-US"/>
              <a:pPr/>
              <a:t>7</a:t>
            </a:fld>
            <a:endParaRPr lang="en-US"/>
          </a:p>
        </p:txBody>
      </p:sp>
      <p:sp>
        <p:nvSpPr>
          <p:cNvPr id="538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37D4C-6BF0-44B3-BC63-F3E7E201F404}" type="slidenum">
              <a:rPr lang="en-US"/>
              <a:pPr/>
              <a:t>8</a:t>
            </a:fld>
            <a:endParaRPr lang="en-US"/>
          </a:p>
        </p:txBody>
      </p:sp>
      <p:sp>
        <p:nvSpPr>
          <p:cNvPr id="6256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2E16C-B388-4C19-82CA-8EC6A39D3CFA}" type="slidenum">
              <a:rPr lang="en-US"/>
              <a:pPr/>
              <a:t>9</a:t>
            </a:fld>
            <a:endParaRPr lang="en-US"/>
          </a:p>
        </p:txBody>
      </p:sp>
      <p:sp>
        <p:nvSpPr>
          <p:cNvPr id="5406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4B075-B20C-4003-B4D3-51D367F3EC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0E69F-F9D8-4E14-8BD5-DD24CFD516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E731-0442-41B6-8422-FE6787F207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7D479F-1432-4E3C-94E3-8E2B1165B5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75074-43E0-445B-8C6C-356518B6CF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2C8A0-F7DA-4B2D-8E38-0A5B340230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B96DF-2AAE-4E26-B8C4-8C7ACEB4BA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905AC-0C8C-4C96-B872-C82F713F0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24D93-D888-4D95-9EC6-2494A26FFA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2C931-4AB5-4435-A259-D7D68013E0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ADC09-ED4F-4EFF-816B-F2C6DC54DA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D9F00-8EB4-4892-A626-77FBFFEBE6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FA18CAC-E766-45C6-9D48-96579ADD0A5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psc_logo_horiz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400" y="26988"/>
            <a:ext cx="720725" cy="382587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41363" y="26988"/>
            <a:ext cx="12636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spAutoFit/>
          </a:bodyPr>
          <a:lstStyle/>
          <a:p>
            <a:pPr algn="l"/>
            <a:r>
              <a:rPr lang="en-US" sz="900">
                <a:latin typeface="Arial" charset="0"/>
              </a:rPr>
              <a:t>Michael Steele</a:t>
            </a:r>
          </a:p>
          <a:p>
            <a:pPr algn="l"/>
            <a:r>
              <a:rPr lang="en-US" sz="800">
                <a:latin typeface="Arial" charset="0"/>
              </a:rPr>
              <a:t>Polar Science Center / APL</a:t>
            </a:r>
          </a:p>
          <a:p>
            <a:pPr algn="l"/>
            <a:r>
              <a:rPr lang="en-US" sz="800">
                <a:latin typeface="Arial" charset="0"/>
              </a:rPr>
              <a:t>University of Washington</a:t>
            </a: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23813" y="25400"/>
            <a:ext cx="2017712" cy="3889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7956550" y="0"/>
            <a:ext cx="11874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/>
          <a:lstStyle/>
          <a:p>
            <a:r>
              <a:rPr lang="en-US" sz="1200" b="1"/>
              <a:t>Nov 1, 2011</a:t>
            </a:r>
          </a:p>
          <a:p>
            <a:r>
              <a:rPr lang="en-US" sz="1200">
                <a:latin typeface="Monotype Corsiva" pitchFamily="66" charset="0"/>
              </a:rPr>
              <a:t>AOMIP school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wmf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361950" y="1143000"/>
            <a:ext cx="84201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lIns="82945" tIns="41473" rIns="82945" bIns="41473">
            <a:spAutoFit/>
          </a:bodyPr>
          <a:lstStyle/>
          <a:p>
            <a:pPr marL="457200" indent="-457200" defTabSz="828675" eaLnBrk="0" hangingPunct="0"/>
            <a:r>
              <a:rPr lang="en-US" sz="4800" b="1">
                <a:solidFill>
                  <a:srgbClr val="CC0000"/>
                </a:solidFill>
                <a:latin typeface="Arial" charset="0"/>
              </a:rPr>
              <a:t>Heat</a:t>
            </a:r>
            <a:r>
              <a:rPr lang="en-US" sz="4800" b="1">
                <a:solidFill>
                  <a:srgbClr val="000066"/>
                </a:solidFill>
                <a:latin typeface="Arial" charset="0"/>
              </a:rPr>
              <a:t> in the Arctic Ocean</a:t>
            </a:r>
            <a:endParaRPr lang="en-US" sz="4800" b="1" u="sng">
              <a:solidFill>
                <a:srgbClr val="CC00CC"/>
              </a:solidFill>
              <a:latin typeface="Arial" charset="0"/>
            </a:endParaRPr>
          </a:p>
          <a:p>
            <a:pPr marL="457200" indent="-457200" defTabSz="828675" eaLnBrk="0" hangingPunct="0"/>
            <a:endParaRPr lang="en-US" sz="4800" b="1" i="1">
              <a:solidFill>
                <a:srgbClr val="003300"/>
              </a:solidFill>
              <a:latin typeface="Arial" charset="0"/>
            </a:endParaRPr>
          </a:p>
          <a:p>
            <a:pPr marL="457200" indent="-457200" defTabSz="828675" eaLnBrk="0" hangingPunct="0"/>
            <a:endParaRPr lang="en-US" b="1">
              <a:solidFill>
                <a:srgbClr val="003300"/>
              </a:solidFill>
              <a:latin typeface="Arial" charset="0"/>
            </a:endParaRPr>
          </a:p>
          <a:p>
            <a:pPr marL="457200" indent="-457200" defTabSz="828675" eaLnBrk="0" hangingPunct="0"/>
            <a:r>
              <a:rPr lang="en-US" sz="2500" b="1">
                <a:solidFill>
                  <a:srgbClr val="003300"/>
                </a:solidFill>
                <a:latin typeface="Arial" charset="0"/>
              </a:rPr>
              <a:t> </a:t>
            </a:r>
            <a:r>
              <a:rPr lang="en-US" sz="2600" b="1">
                <a:latin typeface="Arial" charset="0"/>
              </a:rPr>
              <a:t>Michael Steele</a:t>
            </a:r>
          </a:p>
          <a:p>
            <a:pPr marL="457200" indent="-457200" defTabSz="828675" eaLnBrk="0" hangingPunct="0"/>
            <a:endParaRPr lang="en-US" sz="1800" b="1">
              <a:latin typeface="Arial" charset="0"/>
            </a:endParaRPr>
          </a:p>
          <a:p>
            <a:pPr marL="457200" indent="-457200" defTabSz="828675" eaLnBrk="0" hangingPunct="0">
              <a:lnSpc>
                <a:spcPct val="20000"/>
              </a:lnSpc>
            </a:pPr>
            <a:endParaRPr lang="en-US" sz="2500" b="1">
              <a:latin typeface="Arial" charset="0"/>
            </a:endParaRPr>
          </a:p>
          <a:p>
            <a:pPr marL="457200" indent="-457200" defTabSz="828675" eaLnBrk="0" hangingPunct="0">
              <a:lnSpc>
                <a:spcPct val="50000"/>
              </a:lnSpc>
            </a:pPr>
            <a:endParaRPr lang="en-US" sz="2500" b="1">
              <a:solidFill>
                <a:srgbClr val="003300"/>
              </a:solidFill>
              <a:latin typeface="Arial" charset="0"/>
            </a:endParaRPr>
          </a:p>
          <a:p>
            <a:pPr marL="457200" indent="-457200" defTabSz="828675" eaLnBrk="0" hangingPunct="0">
              <a:lnSpc>
                <a:spcPct val="50000"/>
              </a:lnSpc>
            </a:pPr>
            <a:endParaRPr lang="en-US" sz="2500" b="1">
              <a:solidFill>
                <a:srgbClr val="003300"/>
              </a:solidFill>
              <a:latin typeface="Arial" charset="0"/>
            </a:endParaRPr>
          </a:p>
          <a:p>
            <a:pPr marL="457200" indent="-457200" defTabSz="828675" eaLnBrk="0" hangingPunct="0">
              <a:lnSpc>
                <a:spcPct val="50000"/>
              </a:lnSpc>
            </a:pPr>
            <a:endParaRPr lang="en-US" sz="2500" b="1">
              <a:solidFill>
                <a:srgbClr val="003300"/>
              </a:solidFill>
              <a:latin typeface="Arial" charset="0"/>
            </a:endParaRPr>
          </a:p>
          <a:p>
            <a:pPr marL="457200" indent="-457200" defTabSz="828675" eaLnBrk="0" hangingPunct="0"/>
            <a:r>
              <a:rPr lang="en-US" b="1" i="1">
                <a:solidFill>
                  <a:srgbClr val="003300"/>
                </a:solidFill>
                <a:latin typeface="Arial" charset="0"/>
              </a:rPr>
              <a:t>Polar Science Center,  Applied Physics Laboratory, University of Washington,  Seattle WA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4450"/>
            <a:ext cx="6985000" cy="1152525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Is the </a:t>
            </a:r>
            <a:r>
              <a:rPr lang="en-US" sz="3200" b="1">
                <a:solidFill>
                  <a:srgbClr val="CC00CC"/>
                </a:solidFill>
                <a:latin typeface="Comic Sans MS" pitchFamily="66" charset="0"/>
              </a:rPr>
              <a:t>sPW </a:t>
            </a:r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warming? </a:t>
            </a:r>
            <a:endParaRPr lang="en-US" sz="3200" b="1">
              <a:latin typeface="Comic Sans MS" pitchFamily="66" charset="0"/>
            </a:endParaRPr>
          </a:p>
        </p:txBody>
      </p:sp>
      <p:pic>
        <p:nvPicPr>
          <p:cNvPr id="630788" name="Picture 4"/>
          <p:cNvPicPr>
            <a:picLocks noChangeAspect="1" noChangeArrowheads="1"/>
          </p:cNvPicPr>
          <p:nvPr/>
        </p:nvPicPr>
        <p:blipFill>
          <a:blip r:embed="rId3" cstate="print"/>
          <a:srcRect t="32993" b="50934"/>
          <a:stretch>
            <a:fillRect/>
          </a:stretch>
        </p:blipFill>
        <p:spPr bwMode="auto">
          <a:xfrm>
            <a:off x="1042988" y="1689100"/>
            <a:ext cx="7148512" cy="157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30790" name="Text Box 6"/>
          <p:cNvSpPr txBox="1">
            <a:spLocks noChangeArrowheads="1"/>
          </p:cNvSpPr>
          <p:nvPr/>
        </p:nvSpPr>
        <p:spPr bwMode="auto">
          <a:xfrm>
            <a:off x="2490788" y="1868488"/>
            <a:ext cx="1570037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 Narrow" pitchFamily="34" charset="0"/>
              </a:rPr>
              <a:t>Canada Basin</a:t>
            </a:r>
          </a:p>
        </p:txBody>
      </p:sp>
      <p:sp>
        <p:nvSpPr>
          <p:cNvPr id="630792" name="Text Box 8"/>
          <p:cNvSpPr txBox="1">
            <a:spLocks noChangeArrowheads="1"/>
          </p:cNvSpPr>
          <p:nvPr/>
        </p:nvSpPr>
        <p:spPr bwMode="auto">
          <a:xfrm>
            <a:off x="6624638" y="1196975"/>
            <a:ext cx="171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i="1">
                <a:latin typeface="Arial Narrow" pitchFamily="34" charset="0"/>
              </a:rPr>
              <a:t>Shimada et al. 2006</a:t>
            </a:r>
          </a:p>
        </p:txBody>
      </p:sp>
      <p:sp>
        <p:nvSpPr>
          <p:cNvPr id="630794" name="Text Box 10"/>
          <p:cNvSpPr txBox="1">
            <a:spLocks noChangeArrowheads="1"/>
          </p:cNvSpPr>
          <p:nvPr/>
        </p:nvSpPr>
        <p:spPr bwMode="auto">
          <a:xfrm rot="-5400000">
            <a:off x="387350" y="2300288"/>
            <a:ext cx="1531938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ym typeface="Symbol" pitchFamily="18" charset="2"/>
              </a:rPr>
              <a:t> (S=31) (C)</a:t>
            </a:r>
          </a:p>
        </p:txBody>
      </p:sp>
      <p:sp>
        <p:nvSpPr>
          <p:cNvPr id="630795" name="Text Box 11"/>
          <p:cNvSpPr txBox="1">
            <a:spLocks noChangeArrowheads="1"/>
          </p:cNvSpPr>
          <p:nvPr/>
        </p:nvSpPr>
        <p:spPr bwMode="auto">
          <a:xfrm>
            <a:off x="6084888" y="1196975"/>
            <a:ext cx="184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30798" name="Picture 14"/>
          <p:cNvPicPr>
            <a:picLocks noChangeAspect="1" noChangeArrowheads="1"/>
          </p:cNvPicPr>
          <p:nvPr/>
        </p:nvPicPr>
        <p:blipFill>
          <a:blip r:embed="rId3" cstate="print"/>
          <a:srcRect t="96252" b="273"/>
          <a:stretch>
            <a:fillRect/>
          </a:stretch>
        </p:blipFill>
        <p:spPr bwMode="auto">
          <a:xfrm>
            <a:off x="1042988" y="3171825"/>
            <a:ext cx="7148512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30799" name="Text Box 15"/>
          <p:cNvSpPr txBox="1">
            <a:spLocks noChangeArrowheads="1"/>
          </p:cNvSpPr>
          <p:nvPr/>
        </p:nvSpPr>
        <p:spPr bwMode="auto">
          <a:xfrm>
            <a:off x="3238500" y="3860800"/>
            <a:ext cx="496093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000066"/>
                </a:solidFill>
              </a:rPr>
              <a:t>Seems to be…</a:t>
            </a:r>
          </a:p>
          <a:p>
            <a:pPr algn="l"/>
            <a:r>
              <a:rPr lang="en-US" b="1">
                <a:solidFill>
                  <a:srgbClr val="000066"/>
                </a:solidFill>
              </a:rPr>
              <a:t>	</a:t>
            </a:r>
            <a:r>
              <a:rPr lang="en-US" b="1" i="1">
                <a:solidFill>
                  <a:srgbClr val="000066"/>
                </a:solidFill>
              </a:rPr>
              <a:t>…although there’s a lot of 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52400"/>
            <a:ext cx="6985000" cy="1476375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Is </a:t>
            </a:r>
            <a:r>
              <a:rPr lang="en-US" sz="3200" b="1">
                <a:solidFill>
                  <a:srgbClr val="CC00CC"/>
                </a:solidFill>
                <a:latin typeface="Comic Sans MS" pitchFamily="66" charset="0"/>
              </a:rPr>
              <a:t>sPW</a:t>
            </a:r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 warming </a:t>
            </a:r>
            <a:br>
              <a:rPr lang="en-US" sz="3200" b="1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related to </a:t>
            </a:r>
            <a:r>
              <a:rPr lang="en-US" sz="3200" b="1">
                <a:solidFill>
                  <a:srgbClr val="000066"/>
                </a:solidFill>
                <a:latin typeface="Comic Sans MS" pitchFamily="66" charset="0"/>
              </a:rPr>
              <a:t>upstream conditions</a:t>
            </a:r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?</a:t>
            </a:r>
            <a:endParaRPr lang="en-US" sz="3200" b="1">
              <a:latin typeface="Comic Sans MS" pitchFamily="66" charset="0"/>
            </a:endParaRPr>
          </a:p>
        </p:txBody>
      </p:sp>
      <p:grpSp>
        <p:nvGrpSpPr>
          <p:cNvPr id="626756" name="Group 68"/>
          <p:cNvGrpSpPr>
            <a:grpSpLocks/>
          </p:cNvGrpSpPr>
          <p:nvPr/>
        </p:nvGrpSpPr>
        <p:grpSpPr bwMode="auto">
          <a:xfrm>
            <a:off x="1042988" y="2097088"/>
            <a:ext cx="7153275" cy="3389312"/>
            <a:chOff x="657" y="1321"/>
            <a:chExt cx="4506" cy="2135"/>
          </a:xfrm>
        </p:grpSpPr>
        <p:pic>
          <p:nvPicPr>
            <p:cNvPr id="626754" name="Picture 66"/>
            <p:cNvPicPr>
              <a:picLocks noChangeAspect="1" noChangeArrowheads="1"/>
            </p:cNvPicPr>
            <p:nvPr/>
          </p:nvPicPr>
          <p:blipFill>
            <a:blip r:embed="rId3" cstate="print"/>
            <a:srcRect t="32993" b="35281"/>
            <a:stretch>
              <a:fillRect/>
            </a:stretch>
          </p:blipFill>
          <p:spPr bwMode="auto">
            <a:xfrm>
              <a:off x="657" y="1321"/>
              <a:ext cx="4503" cy="19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626755" name="Picture 67"/>
            <p:cNvPicPr>
              <a:picLocks noChangeAspect="1" noChangeArrowheads="1"/>
            </p:cNvPicPr>
            <p:nvPr/>
          </p:nvPicPr>
          <p:blipFill>
            <a:blip r:embed="rId3" cstate="print"/>
            <a:srcRect t="96252" b="273"/>
            <a:stretch>
              <a:fillRect/>
            </a:stretch>
          </p:blipFill>
          <p:spPr bwMode="auto">
            <a:xfrm>
              <a:off x="660" y="3242"/>
              <a:ext cx="4503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626757" name="Text Box 69"/>
          <p:cNvSpPr txBox="1">
            <a:spLocks noChangeArrowheads="1"/>
          </p:cNvSpPr>
          <p:nvPr/>
        </p:nvSpPr>
        <p:spPr bwMode="auto">
          <a:xfrm>
            <a:off x="2490788" y="2276475"/>
            <a:ext cx="1570037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 Narrow" pitchFamily="34" charset="0"/>
              </a:rPr>
              <a:t>Canada Basin</a:t>
            </a:r>
          </a:p>
        </p:txBody>
      </p:sp>
      <p:sp>
        <p:nvSpPr>
          <p:cNvPr id="626758" name="Text Box 70"/>
          <p:cNvSpPr txBox="1">
            <a:spLocks noChangeArrowheads="1"/>
          </p:cNvSpPr>
          <p:nvPr/>
        </p:nvSpPr>
        <p:spPr bwMode="auto">
          <a:xfrm>
            <a:off x="2335213" y="3789363"/>
            <a:ext cx="1881187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 Narrow" pitchFamily="34" charset="0"/>
              </a:rPr>
              <a:t>N.E. Bering Shelf</a:t>
            </a:r>
          </a:p>
        </p:txBody>
      </p:sp>
      <p:sp>
        <p:nvSpPr>
          <p:cNvPr id="626759" name="Text Box 71"/>
          <p:cNvSpPr txBox="1">
            <a:spLocks noChangeArrowheads="1"/>
          </p:cNvSpPr>
          <p:nvPr/>
        </p:nvSpPr>
        <p:spPr bwMode="auto">
          <a:xfrm>
            <a:off x="7164388" y="1449388"/>
            <a:ext cx="171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i="1">
                <a:latin typeface="Arial Narrow" pitchFamily="34" charset="0"/>
              </a:rPr>
              <a:t>Shimada et al. 2006</a:t>
            </a:r>
          </a:p>
        </p:txBody>
      </p:sp>
      <p:sp>
        <p:nvSpPr>
          <p:cNvPr id="626760" name="Text Box 72"/>
          <p:cNvSpPr txBox="1">
            <a:spLocks noChangeArrowheads="1"/>
          </p:cNvSpPr>
          <p:nvPr/>
        </p:nvSpPr>
        <p:spPr bwMode="auto">
          <a:xfrm rot="-5400000">
            <a:off x="692944" y="4356894"/>
            <a:ext cx="1101725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/>
              <a:t>SST (</a:t>
            </a:r>
            <a:r>
              <a:rPr lang="en-US" sz="1800" b="1">
                <a:sym typeface="Symbol" pitchFamily="18" charset="2"/>
              </a:rPr>
              <a:t>C)</a:t>
            </a:r>
          </a:p>
        </p:txBody>
      </p:sp>
      <p:sp>
        <p:nvSpPr>
          <p:cNvPr id="626761" name="Text Box 73"/>
          <p:cNvSpPr txBox="1">
            <a:spLocks noChangeArrowheads="1"/>
          </p:cNvSpPr>
          <p:nvPr/>
        </p:nvSpPr>
        <p:spPr bwMode="auto">
          <a:xfrm rot="-5400000">
            <a:off x="387350" y="2708276"/>
            <a:ext cx="1531937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ym typeface="Symbol" pitchFamily="18" charset="2"/>
              </a:rPr>
              <a:t> (S=31) (C)</a:t>
            </a:r>
          </a:p>
        </p:txBody>
      </p:sp>
      <p:sp>
        <p:nvSpPr>
          <p:cNvPr id="626762" name="Text Box 74"/>
          <p:cNvSpPr txBox="1">
            <a:spLocks noChangeArrowheads="1"/>
          </p:cNvSpPr>
          <p:nvPr/>
        </p:nvSpPr>
        <p:spPr bwMode="auto">
          <a:xfrm>
            <a:off x="6084888" y="1196975"/>
            <a:ext cx="184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6763" name="Text Box 75"/>
          <p:cNvSpPr txBox="1">
            <a:spLocks noChangeArrowheads="1"/>
          </p:cNvSpPr>
          <p:nvPr/>
        </p:nvSpPr>
        <p:spPr bwMode="auto">
          <a:xfrm>
            <a:off x="1141413" y="5710238"/>
            <a:ext cx="5292725" cy="89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rgbClr val="000066"/>
                </a:solidFill>
              </a:rPr>
              <a:t>Upstream influence seems weak:</a:t>
            </a:r>
          </a:p>
          <a:p>
            <a:pPr lvl="3">
              <a:lnSpc>
                <a:spcPct val="120000"/>
              </a:lnSpc>
              <a:buFont typeface="Wingdings" pitchFamily="2" charset="2"/>
              <a:buChar char="Ø"/>
            </a:pPr>
            <a:r>
              <a:rPr lang="en-US" b="1" i="1">
                <a:solidFill>
                  <a:srgbClr val="CC0000"/>
                </a:solidFill>
                <a:latin typeface="Comic Sans MS" pitchFamily="66" charset="0"/>
              </a:rPr>
              <a:t> Heat loss on Chukchi shelf?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515" name="Picture 59" descr="fig1"/>
          <p:cNvPicPr>
            <a:picLocks noChangeAspect="1" noChangeArrowheads="1"/>
          </p:cNvPicPr>
          <p:nvPr/>
        </p:nvPicPr>
        <p:blipFill>
          <a:blip r:embed="rId3" cstate="print"/>
          <a:srcRect l="2376" t="1726" r="77310" b="75294"/>
          <a:stretch>
            <a:fillRect/>
          </a:stretch>
        </p:blipFill>
        <p:spPr bwMode="auto">
          <a:xfrm>
            <a:off x="71438" y="1408113"/>
            <a:ext cx="4213225" cy="5260975"/>
          </a:xfrm>
          <a:prstGeom prst="rect">
            <a:avLst/>
          </a:prstGeom>
          <a:noFill/>
        </p:spPr>
      </p:pic>
      <p:sp>
        <p:nvSpPr>
          <p:cNvPr id="531516" name="Rectangle 60"/>
          <p:cNvSpPr>
            <a:spLocks noChangeArrowheads="1"/>
          </p:cNvSpPr>
          <p:nvPr/>
        </p:nvSpPr>
        <p:spPr bwMode="auto">
          <a:xfrm>
            <a:off x="1223963" y="4800600"/>
            <a:ext cx="1579562" cy="681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1520" name="Line 64"/>
          <p:cNvSpPr>
            <a:spLocks noChangeShapeType="1"/>
          </p:cNvSpPr>
          <p:nvPr/>
        </p:nvSpPr>
        <p:spPr bwMode="auto">
          <a:xfrm>
            <a:off x="1414463" y="2043113"/>
            <a:ext cx="302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1" name="Freeform 65"/>
          <p:cNvSpPr>
            <a:spLocks/>
          </p:cNvSpPr>
          <p:nvPr/>
        </p:nvSpPr>
        <p:spPr bwMode="auto">
          <a:xfrm>
            <a:off x="1223963" y="2101850"/>
            <a:ext cx="1814512" cy="601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18"/>
              </a:cxn>
              <a:cxn ang="0">
                <a:pos x="36" y="34"/>
              </a:cxn>
              <a:cxn ang="0">
                <a:pos x="88" y="36"/>
              </a:cxn>
              <a:cxn ang="0">
                <a:pos x="142" y="50"/>
              </a:cxn>
              <a:cxn ang="0">
                <a:pos x="196" y="58"/>
              </a:cxn>
              <a:cxn ang="0">
                <a:pos x="226" y="64"/>
              </a:cxn>
              <a:cxn ang="0">
                <a:pos x="260" y="88"/>
              </a:cxn>
              <a:cxn ang="0">
                <a:pos x="318" y="102"/>
              </a:cxn>
              <a:cxn ang="0">
                <a:pos x="364" y="110"/>
              </a:cxn>
              <a:cxn ang="0">
                <a:pos x="432" y="124"/>
              </a:cxn>
              <a:cxn ang="0">
                <a:pos x="494" y="138"/>
              </a:cxn>
              <a:cxn ang="0">
                <a:pos x="542" y="162"/>
              </a:cxn>
              <a:cxn ang="0">
                <a:pos x="578" y="188"/>
              </a:cxn>
              <a:cxn ang="0">
                <a:pos x="610" y="224"/>
              </a:cxn>
              <a:cxn ang="0">
                <a:pos x="634" y="252"/>
              </a:cxn>
            </a:cxnLst>
            <a:rect l="0" t="0" r="r" b="b"/>
            <a:pathLst>
              <a:path w="634" h="252">
                <a:moveTo>
                  <a:pt x="0" y="0"/>
                </a:moveTo>
                <a:cubicBezTo>
                  <a:pt x="2" y="3"/>
                  <a:pt x="6" y="12"/>
                  <a:pt x="12" y="18"/>
                </a:cubicBezTo>
                <a:cubicBezTo>
                  <a:pt x="18" y="24"/>
                  <a:pt x="23" y="31"/>
                  <a:pt x="36" y="34"/>
                </a:cubicBezTo>
                <a:cubicBezTo>
                  <a:pt x="49" y="37"/>
                  <a:pt x="70" y="33"/>
                  <a:pt x="88" y="36"/>
                </a:cubicBezTo>
                <a:cubicBezTo>
                  <a:pt x="106" y="39"/>
                  <a:pt x="124" y="46"/>
                  <a:pt x="142" y="50"/>
                </a:cubicBezTo>
                <a:cubicBezTo>
                  <a:pt x="160" y="54"/>
                  <a:pt x="182" y="56"/>
                  <a:pt x="196" y="58"/>
                </a:cubicBezTo>
                <a:cubicBezTo>
                  <a:pt x="210" y="60"/>
                  <a:pt x="215" y="59"/>
                  <a:pt x="226" y="64"/>
                </a:cubicBezTo>
                <a:cubicBezTo>
                  <a:pt x="237" y="69"/>
                  <a:pt x="245" y="82"/>
                  <a:pt x="260" y="88"/>
                </a:cubicBezTo>
                <a:cubicBezTo>
                  <a:pt x="275" y="94"/>
                  <a:pt x="301" y="98"/>
                  <a:pt x="318" y="102"/>
                </a:cubicBezTo>
                <a:cubicBezTo>
                  <a:pt x="335" y="106"/>
                  <a:pt x="345" y="106"/>
                  <a:pt x="364" y="110"/>
                </a:cubicBezTo>
                <a:cubicBezTo>
                  <a:pt x="383" y="114"/>
                  <a:pt x="410" y="119"/>
                  <a:pt x="432" y="124"/>
                </a:cubicBezTo>
                <a:cubicBezTo>
                  <a:pt x="454" y="129"/>
                  <a:pt x="476" y="132"/>
                  <a:pt x="494" y="138"/>
                </a:cubicBezTo>
                <a:cubicBezTo>
                  <a:pt x="512" y="144"/>
                  <a:pt x="528" y="154"/>
                  <a:pt x="542" y="162"/>
                </a:cubicBezTo>
                <a:cubicBezTo>
                  <a:pt x="556" y="170"/>
                  <a:pt x="567" y="178"/>
                  <a:pt x="578" y="188"/>
                </a:cubicBezTo>
                <a:cubicBezTo>
                  <a:pt x="589" y="198"/>
                  <a:pt x="601" y="213"/>
                  <a:pt x="610" y="224"/>
                </a:cubicBezTo>
                <a:cubicBezTo>
                  <a:pt x="619" y="235"/>
                  <a:pt x="626" y="243"/>
                  <a:pt x="634" y="25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2" name="Freeform 66"/>
          <p:cNvSpPr>
            <a:spLocks/>
          </p:cNvSpPr>
          <p:nvPr/>
        </p:nvSpPr>
        <p:spPr bwMode="auto">
          <a:xfrm>
            <a:off x="3203575" y="3071813"/>
            <a:ext cx="873125" cy="2320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44"/>
              </a:cxn>
              <a:cxn ang="0">
                <a:pos x="48" y="101"/>
              </a:cxn>
              <a:cxn ang="0">
                <a:pos x="80" y="146"/>
              </a:cxn>
              <a:cxn ang="0">
                <a:pos x="126" y="203"/>
              </a:cxn>
              <a:cxn ang="0">
                <a:pos x="164" y="236"/>
              </a:cxn>
              <a:cxn ang="0">
                <a:pos x="204" y="275"/>
              </a:cxn>
              <a:cxn ang="0">
                <a:pos x="242" y="329"/>
              </a:cxn>
              <a:cxn ang="0">
                <a:pos x="270" y="438"/>
              </a:cxn>
              <a:cxn ang="0">
                <a:pos x="291" y="594"/>
              </a:cxn>
              <a:cxn ang="0">
                <a:pos x="297" y="771"/>
              </a:cxn>
              <a:cxn ang="0">
                <a:pos x="305" y="972"/>
              </a:cxn>
            </a:cxnLst>
            <a:rect l="0" t="0" r="r" b="b"/>
            <a:pathLst>
              <a:path w="305" h="972">
                <a:moveTo>
                  <a:pt x="0" y="0"/>
                </a:moveTo>
                <a:cubicBezTo>
                  <a:pt x="7" y="13"/>
                  <a:pt x="15" y="27"/>
                  <a:pt x="23" y="44"/>
                </a:cubicBezTo>
                <a:cubicBezTo>
                  <a:pt x="31" y="61"/>
                  <a:pt x="38" y="84"/>
                  <a:pt x="48" y="101"/>
                </a:cubicBezTo>
                <a:cubicBezTo>
                  <a:pt x="58" y="118"/>
                  <a:pt x="67" y="129"/>
                  <a:pt x="80" y="146"/>
                </a:cubicBezTo>
                <a:cubicBezTo>
                  <a:pt x="93" y="163"/>
                  <a:pt x="112" y="188"/>
                  <a:pt x="126" y="203"/>
                </a:cubicBezTo>
                <a:cubicBezTo>
                  <a:pt x="140" y="218"/>
                  <a:pt x="151" y="224"/>
                  <a:pt x="164" y="236"/>
                </a:cubicBezTo>
                <a:cubicBezTo>
                  <a:pt x="177" y="248"/>
                  <a:pt x="191" y="260"/>
                  <a:pt x="204" y="275"/>
                </a:cubicBezTo>
                <a:cubicBezTo>
                  <a:pt x="217" y="290"/>
                  <a:pt x="231" y="302"/>
                  <a:pt x="242" y="329"/>
                </a:cubicBezTo>
                <a:cubicBezTo>
                  <a:pt x="253" y="356"/>
                  <a:pt x="262" y="394"/>
                  <a:pt x="270" y="438"/>
                </a:cubicBezTo>
                <a:cubicBezTo>
                  <a:pt x="278" y="482"/>
                  <a:pt x="287" y="539"/>
                  <a:pt x="291" y="594"/>
                </a:cubicBezTo>
                <a:cubicBezTo>
                  <a:pt x="295" y="649"/>
                  <a:pt x="295" y="708"/>
                  <a:pt x="297" y="771"/>
                </a:cubicBezTo>
                <a:cubicBezTo>
                  <a:pt x="299" y="834"/>
                  <a:pt x="302" y="903"/>
                  <a:pt x="305" y="97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3" name="Text Box 67"/>
          <p:cNvSpPr txBox="1">
            <a:spLocks noChangeArrowheads="1"/>
          </p:cNvSpPr>
          <p:nvPr/>
        </p:nvSpPr>
        <p:spPr bwMode="auto">
          <a:xfrm>
            <a:off x="2987675" y="2636838"/>
            <a:ext cx="236538" cy="42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2800" b="1">
                <a:solidFill>
                  <a:schemeClr val="accent2"/>
                </a:solidFill>
                <a:latin typeface="Arial" charset="0"/>
              </a:rPr>
              <a:t>S</a:t>
            </a:r>
          </a:p>
        </p:txBody>
      </p:sp>
      <p:sp>
        <p:nvSpPr>
          <p:cNvPr id="531524" name="Freeform 68"/>
          <p:cNvSpPr>
            <a:spLocks/>
          </p:cNvSpPr>
          <p:nvPr/>
        </p:nvSpPr>
        <p:spPr bwMode="auto">
          <a:xfrm>
            <a:off x="1476375" y="2101850"/>
            <a:ext cx="609600" cy="1690688"/>
          </a:xfrm>
          <a:custGeom>
            <a:avLst/>
            <a:gdLst/>
            <a:ahLst/>
            <a:cxnLst>
              <a:cxn ang="0">
                <a:pos x="32" y="0"/>
              </a:cxn>
              <a:cxn ang="0">
                <a:pos x="23" y="21"/>
              </a:cxn>
              <a:cxn ang="0">
                <a:pos x="62" y="43"/>
              </a:cxn>
              <a:cxn ang="0">
                <a:pos x="77" y="60"/>
              </a:cxn>
              <a:cxn ang="0">
                <a:pos x="60" y="78"/>
              </a:cxn>
              <a:cxn ang="0">
                <a:pos x="56" y="94"/>
              </a:cxn>
              <a:cxn ang="0">
                <a:pos x="74" y="111"/>
              </a:cxn>
              <a:cxn ang="0">
                <a:pos x="105" y="120"/>
              </a:cxn>
              <a:cxn ang="0">
                <a:pos x="129" y="133"/>
              </a:cxn>
              <a:cxn ang="0">
                <a:pos x="132" y="150"/>
              </a:cxn>
              <a:cxn ang="0">
                <a:pos x="108" y="175"/>
              </a:cxn>
              <a:cxn ang="0">
                <a:pos x="65" y="225"/>
              </a:cxn>
              <a:cxn ang="0">
                <a:pos x="41" y="274"/>
              </a:cxn>
              <a:cxn ang="0">
                <a:pos x="17" y="349"/>
              </a:cxn>
              <a:cxn ang="0">
                <a:pos x="2" y="444"/>
              </a:cxn>
              <a:cxn ang="0">
                <a:pos x="5" y="534"/>
              </a:cxn>
              <a:cxn ang="0">
                <a:pos x="32" y="580"/>
              </a:cxn>
              <a:cxn ang="0">
                <a:pos x="87" y="622"/>
              </a:cxn>
              <a:cxn ang="0">
                <a:pos x="137" y="654"/>
              </a:cxn>
              <a:cxn ang="0">
                <a:pos x="186" y="685"/>
              </a:cxn>
              <a:cxn ang="0">
                <a:pos x="213" y="708"/>
              </a:cxn>
            </a:cxnLst>
            <a:rect l="0" t="0" r="r" b="b"/>
            <a:pathLst>
              <a:path w="213" h="708">
                <a:moveTo>
                  <a:pt x="32" y="0"/>
                </a:moveTo>
                <a:cubicBezTo>
                  <a:pt x="31" y="3"/>
                  <a:pt x="18" y="14"/>
                  <a:pt x="23" y="21"/>
                </a:cubicBezTo>
                <a:cubicBezTo>
                  <a:pt x="28" y="28"/>
                  <a:pt x="53" y="37"/>
                  <a:pt x="62" y="43"/>
                </a:cubicBezTo>
                <a:cubicBezTo>
                  <a:pt x="71" y="49"/>
                  <a:pt x="77" y="54"/>
                  <a:pt x="77" y="60"/>
                </a:cubicBezTo>
                <a:cubicBezTo>
                  <a:pt x="77" y="66"/>
                  <a:pt x="63" y="72"/>
                  <a:pt x="60" y="78"/>
                </a:cubicBezTo>
                <a:cubicBezTo>
                  <a:pt x="57" y="84"/>
                  <a:pt x="54" y="89"/>
                  <a:pt x="56" y="94"/>
                </a:cubicBezTo>
                <a:cubicBezTo>
                  <a:pt x="58" y="99"/>
                  <a:pt x="66" y="107"/>
                  <a:pt x="74" y="111"/>
                </a:cubicBezTo>
                <a:cubicBezTo>
                  <a:pt x="82" y="115"/>
                  <a:pt x="96" y="116"/>
                  <a:pt x="105" y="120"/>
                </a:cubicBezTo>
                <a:cubicBezTo>
                  <a:pt x="114" y="124"/>
                  <a:pt x="125" y="128"/>
                  <a:pt x="129" y="133"/>
                </a:cubicBezTo>
                <a:cubicBezTo>
                  <a:pt x="133" y="138"/>
                  <a:pt x="135" y="143"/>
                  <a:pt x="132" y="150"/>
                </a:cubicBezTo>
                <a:cubicBezTo>
                  <a:pt x="129" y="157"/>
                  <a:pt x="119" y="163"/>
                  <a:pt x="108" y="175"/>
                </a:cubicBezTo>
                <a:cubicBezTo>
                  <a:pt x="97" y="187"/>
                  <a:pt x="76" y="208"/>
                  <a:pt x="65" y="225"/>
                </a:cubicBezTo>
                <a:cubicBezTo>
                  <a:pt x="54" y="242"/>
                  <a:pt x="49" y="253"/>
                  <a:pt x="41" y="274"/>
                </a:cubicBezTo>
                <a:cubicBezTo>
                  <a:pt x="33" y="295"/>
                  <a:pt x="24" y="321"/>
                  <a:pt x="17" y="349"/>
                </a:cubicBezTo>
                <a:cubicBezTo>
                  <a:pt x="10" y="377"/>
                  <a:pt x="4" y="413"/>
                  <a:pt x="2" y="444"/>
                </a:cubicBezTo>
                <a:cubicBezTo>
                  <a:pt x="0" y="475"/>
                  <a:pt x="0" y="511"/>
                  <a:pt x="5" y="534"/>
                </a:cubicBezTo>
                <a:cubicBezTo>
                  <a:pt x="10" y="557"/>
                  <a:pt x="18" y="565"/>
                  <a:pt x="32" y="580"/>
                </a:cubicBezTo>
                <a:cubicBezTo>
                  <a:pt x="46" y="595"/>
                  <a:pt x="70" y="610"/>
                  <a:pt x="87" y="622"/>
                </a:cubicBezTo>
                <a:cubicBezTo>
                  <a:pt x="104" y="634"/>
                  <a:pt x="120" y="644"/>
                  <a:pt x="137" y="654"/>
                </a:cubicBezTo>
                <a:cubicBezTo>
                  <a:pt x="154" y="664"/>
                  <a:pt x="173" y="676"/>
                  <a:pt x="186" y="685"/>
                </a:cubicBezTo>
                <a:cubicBezTo>
                  <a:pt x="199" y="694"/>
                  <a:pt x="206" y="701"/>
                  <a:pt x="213" y="708"/>
                </a:cubicBezTo>
              </a:path>
            </a:pathLst>
          </a:custGeom>
          <a:noFill/>
          <a:ln w="254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5" name="Freeform 69"/>
          <p:cNvSpPr>
            <a:spLocks/>
          </p:cNvSpPr>
          <p:nvPr/>
        </p:nvSpPr>
        <p:spPr bwMode="auto">
          <a:xfrm>
            <a:off x="2368550" y="3949700"/>
            <a:ext cx="608013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45"/>
              </a:cxn>
              <a:cxn ang="0">
                <a:pos x="87" y="106"/>
              </a:cxn>
              <a:cxn ang="0">
                <a:pos x="125" y="172"/>
              </a:cxn>
              <a:cxn ang="0">
                <a:pos x="165" y="262"/>
              </a:cxn>
              <a:cxn ang="0">
                <a:pos x="186" y="348"/>
              </a:cxn>
              <a:cxn ang="0">
                <a:pos x="200" y="490"/>
              </a:cxn>
              <a:cxn ang="0">
                <a:pos x="212" y="606"/>
              </a:cxn>
            </a:cxnLst>
            <a:rect l="0" t="0" r="r" b="b"/>
            <a:pathLst>
              <a:path w="212" h="606">
                <a:moveTo>
                  <a:pt x="0" y="0"/>
                </a:moveTo>
                <a:cubicBezTo>
                  <a:pt x="8" y="7"/>
                  <a:pt x="32" y="27"/>
                  <a:pt x="47" y="45"/>
                </a:cubicBezTo>
                <a:cubicBezTo>
                  <a:pt x="62" y="63"/>
                  <a:pt x="74" y="85"/>
                  <a:pt x="87" y="106"/>
                </a:cubicBezTo>
                <a:cubicBezTo>
                  <a:pt x="100" y="127"/>
                  <a:pt x="112" y="146"/>
                  <a:pt x="125" y="172"/>
                </a:cubicBezTo>
                <a:cubicBezTo>
                  <a:pt x="138" y="198"/>
                  <a:pt x="155" y="233"/>
                  <a:pt x="165" y="262"/>
                </a:cubicBezTo>
                <a:cubicBezTo>
                  <a:pt x="175" y="291"/>
                  <a:pt x="180" y="310"/>
                  <a:pt x="186" y="348"/>
                </a:cubicBezTo>
                <a:cubicBezTo>
                  <a:pt x="192" y="386"/>
                  <a:pt x="196" y="447"/>
                  <a:pt x="200" y="490"/>
                </a:cubicBezTo>
                <a:cubicBezTo>
                  <a:pt x="204" y="533"/>
                  <a:pt x="208" y="569"/>
                  <a:pt x="212" y="606"/>
                </a:cubicBezTo>
              </a:path>
            </a:pathLst>
          </a:cu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6" name="Text Box 70"/>
          <p:cNvSpPr txBox="1">
            <a:spLocks noChangeArrowheads="1"/>
          </p:cNvSpPr>
          <p:nvPr/>
        </p:nvSpPr>
        <p:spPr bwMode="auto">
          <a:xfrm>
            <a:off x="2124075" y="3632200"/>
            <a:ext cx="217488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FF3300"/>
                </a:solidFill>
                <a:latin typeface="Arial" charset="0"/>
              </a:rPr>
              <a:t>T</a:t>
            </a:r>
          </a:p>
        </p:txBody>
      </p:sp>
      <p:sp>
        <p:nvSpPr>
          <p:cNvPr id="531527" name="Text Box 71"/>
          <p:cNvSpPr txBox="1">
            <a:spLocks noChangeArrowheads="1"/>
          </p:cNvSpPr>
          <p:nvPr/>
        </p:nvSpPr>
        <p:spPr bwMode="auto">
          <a:xfrm>
            <a:off x="1258888" y="2349500"/>
            <a:ext cx="4064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 i="1">
                <a:solidFill>
                  <a:srgbClr val="9900CC"/>
                </a:solidFill>
                <a:latin typeface="Arial Narrow" pitchFamily="34" charset="0"/>
              </a:rPr>
              <a:t>sPW</a:t>
            </a:r>
          </a:p>
        </p:txBody>
      </p:sp>
      <p:sp>
        <p:nvSpPr>
          <p:cNvPr id="531528" name="Text Box 72"/>
          <p:cNvSpPr txBox="1">
            <a:spLocks noChangeArrowheads="1"/>
          </p:cNvSpPr>
          <p:nvPr/>
        </p:nvSpPr>
        <p:spPr bwMode="auto">
          <a:xfrm>
            <a:off x="1692275" y="4473575"/>
            <a:ext cx="804863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 i="1">
                <a:solidFill>
                  <a:srgbClr val="FF0000"/>
                </a:solidFill>
                <a:latin typeface="Arial Narrow" pitchFamily="34" charset="0"/>
              </a:rPr>
              <a:t>AW layer</a:t>
            </a:r>
          </a:p>
        </p:txBody>
      </p:sp>
      <p:sp>
        <p:nvSpPr>
          <p:cNvPr id="531531" name="Line 75"/>
          <p:cNvSpPr>
            <a:spLocks noChangeShapeType="1"/>
          </p:cNvSpPr>
          <p:nvPr/>
        </p:nvSpPr>
        <p:spPr bwMode="auto">
          <a:xfrm>
            <a:off x="1414463" y="6015038"/>
            <a:ext cx="3017837" cy="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471" name="Text Box 15"/>
          <p:cNvSpPr txBox="1">
            <a:spLocks noChangeArrowheads="1"/>
          </p:cNvSpPr>
          <p:nvPr/>
        </p:nvSpPr>
        <p:spPr bwMode="auto">
          <a:xfrm rot="-5400000">
            <a:off x="-720724" y="4025900"/>
            <a:ext cx="19748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Arial" charset="0"/>
              </a:rPr>
              <a:t>Depth (meters)</a:t>
            </a:r>
          </a:p>
        </p:txBody>
      </p:sp>
      <p:sp>
        <p:nvSpPr>
          <p:cNvPr id="531472" name="Line 16"/>
          <p:cNvSpPr>
            <a:spLocks noChangeShapeType="1"/>
          </p:cNvSpPr>
          <p:nvPr/>
        </p:nvSpPr>
        <p:spPr bwMode="auto">
          <a:xfrm>
            <a:off x="1314450" y="2276475"/>
            <a:ext cx="4805363" cy="0"/>
          </a:xfrm>
          <a:prstGeom prst="line">
            <a:avLst/>
          </a:prstGeom>
          <a:noFill/>
          <a:ln w="19050">
            <a:solidFill>
              <a:srgbClr val="000066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31473" name="Line 17"/>
          <p:cNvSpPr>
            <a:spLocks noChangeShapeType="1"/>
          </p:cNvSpPr>
          <p:nvPr/>
        </p:nvSpPr>
        <p:spPr bwMode="auto">
          <a:xfrm>
            <a:off x="1339850" y="3573463"/>
            <a:ext cx="3221038" cy="0"/>
          </a:xfrm>
          <a:prstGeom prst="line">
            <a:avLst/>
          </a:prstGeom>
          <a:noFill/>
          <a:ln w="19050">
            <a:solidFill>
              <a:srgbClr val="000066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31481" name="Text Box 25"/>
          <p:cNvSpPr txBox="1">
            <a:spLocks noChangeArrowheads="1"/>
          </p:cNvSpPr>
          <p:nvPr/>
        </p:nvSpPr>
        <p:spPr bwMode="auto">
          <a:xfrm>
            <a:off x="3740150" y="2606675"/>
            <a:ext cx="3784600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800" b="1">
                <a:solidFill>
                  <a:schemeClr val="accent2"/>
                </a:solidFill>
                <a:latin typeface="Comic Sans MS" pitchFamily="66" charset="0"/>
              </a:rPr>
              <a:t>“Cool” Halocline Layer</a:t>
            </a:r>
          </a:p>
        </p:txBody>
      </p:sp>
      <p:sp>
        <p:nvSpPr>
          <p:cNvPr id="531482" name="Text Box 26"/>
          <p:cNvSpPr txBox="1">
            <a:spLocks noChangeArrowheads="1"/>
          </p:cNvSpPr>
          <p:nvPr/>
        </p:nvSpPr>
        <p:spPr bwMode="auto">
          <a:xfrm>
            <a:off x="107950" y="836613"/>
            <a:ext cx="209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u="sng"/>
              <a:t>Canadian Basin</a:t>
            </a:r>
          </a:p>
        </p:txBody>
      </p:sp>
      <p:sp>
        <p:nvSpPr>
          <p:cNvPr id="531513" name="Text Box 57"/>
          <p:cNvSpPr txBox="1">
            <a:spLocks noChangeArrowheads="1"/>
          </p:cNvSpPr>
          <p:nvPr/>
        </p:nvSpPr>
        <p:spPr bwMode="auto">
          <a:xfrm>
            <a:off x="2571750" y="82550"/>
            <a:ext cx="54562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latin typeface="Comic Sans MS" pitchFamily="66" charset="0"/>
              </a:rPr>
              <a:t>Can </a:t>
            </a:r>
            <a:r>
              <a:rPr lang="en-US" sz="3200" b="1">
                <a:solidFill>
                  <a:srgbClr val="CC0099"/>
                </a:solidFill>
                <a:latin typeface="Comic Sans MS" pitchFamily="66" charset="0"/>
              </a:rPr>
              <a:t>sPW heat</a:t>
            </a:r>
            <a:r>
              <a:rPr lang="en-US" sz="3200" b="1">
                <a:latin typeface="Comic Sans MS" pitchFamily="66" charset="0"/>
              </a:rPr>
              <a:t> get to the surface &amp; melt ice?</a:t>
            </a:r>
          </a:p>
        </p:txBody>
      </p:sp>
      <p:grpSp>
        <p:nvGrpSpPr>
          <p:cNvPr id="531534" name="Group 78"/>
          <p:cNvGrpSpPr>
            <a:grpSpLocks/>
          </p:cNvGrpSpPr>
          <p:nvPr/>
        </p:nvGrpSpPr>
        <p:grpSpPr bwMode="auto">
          <a:xfrm>
            <a:off x="2268538" y="2166938"/>
            <a:ext cx="482600" cy="325437"/>
            <a:chOff x="1583" y="1275"/>
            <a:chExt cx="304" cy="205"/>
          </a:xfrm>
        </p:grpSpPr>
        <p:sp>
          <p:nvSpPr>
            <p:cNvPr id="531535" name="Freeform 79"/>
            <p:cNvSpPr>
              <a:spLocks/>
            </p:cNvSpPr>
            <p:nvPr/>
          </p:nvSpPr>
          <p:spPr bwMode="auto">
            <a:xfrm rot="-17376072">
              <a:off x="1541" y="1317"/>
              <a:ext cx="205" cy="12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7" y="62"/>
                </a:cxn>
                <a:cxn ang="0">
                  <a:pos x="46" y="89"/>
                </a:cxn>
                <a:cxn ang="0">
                  <a:pos x="82" y="89"/>
                </a:cxn>
                <a:cxn ang="0">
                  <a:pos x="124" y="50"/>
                </a:cxn>
                <a:cxn ang="0">
                  <a:pos x="124" y="20"/>
                </a:cxn>
                <a:cxn ang="0">
                  <a:pos x="100" y="2"/>
                </a:cxn>
                <a:cxn ang="0">
                  <a:pos x="64" y="8"/>
                </a:cxn>
                <a:cxn ang="0">
                  <a:pos x="43" y="38"/>
                </a:cxn>
                <a:cxn ang="0">
                  <a:pos x="52" y="80"/>
                </a:cxn>
                <a:cxn ang="0">
                  <a:pos x="97" y="110"/>
                </a:cxn>
                <a:cxn ang="0">
                  <a:pos x="151" y="110"/>
                </a:cxn>
                <a:cxn ang="0">
                  <a:pos x="205" y="47"/>
                </a:cxn>
              </a:cxnLst>
              <a:rect l="0" t="0" r="r" b="b"/>
              <a:pathLst>
                <a:path w="205" h="121">
                  <a:moveTo>
                    <a:pt x="4" y="2"/>
                  </a:moveTo>
                  <a:cubicBezTo>
                    <a:pt x="4" y="12"/>
                    <a:pt x="0" y="48"/>
                    <a:pt x="7" y="62"/>
                  </a:cubicBezTo>
                  <a:cubicBezTo>
                    <a:pt x="14" y="76"/>
                    <a:pt x="34" y="85"/>
                    <a:pt x="46" y="89"/>
                  </a:cubicBezTo>
                  <a:cubicBezTo>
                    <a:pt x="58" y="93"/>
                    <a:pt x="69" y="95"/>
                    <a:pt x="82" y="89"/>
                  </a:cubicBezTo>
                  <a:cubicBezTo>
                    <a:pt x="95" y="83"/>
                    <a:pt x="117" y="61"/>
                    <a:pt x="124" y="50"/>
                  </a:cubicBezTo>
                  <a:cubicBezTo>
                    <a:pt x="131" y="39"/>
                    <a:pt x="128" y="28"/>
                    <a:pt x="124" y="20"/>
                  </a:cubicBezTo>
                  <a:cubicBezTo>
                    <a:pt x="120" y="12"/>
                    <a:pt x="110" y="4"/>
                    <a:pt x="100" y="2"/>
                  </a:cubicBezTo>
                  <a:cubicBezTo>
                    <a:pt x="90" y="0"/>
                    <a:pt x="73" y="2"/>
                    <a:pt x="64" y="8"/>
                  </a:cubicBezTo>
                  <a:cubicBezTo>
                    <a:pt x="55" y="14"/>
                    <a:pt x="45" y="26"/>
                    <a:pt x="43" y="38"/>
                  </a:cubicBezTo>
                  <a:cubicBezTo>
                    <a:pt x="41" y="50"/>
                    <a:pt x="43" y="68"/>
                    <a:pt x="52" y="80"/>
                  </a:cubicBezTo>
                  <a:cubicBezTo>
                    <a:pt x="61" y="92"/>
                    <a:pt x="81" y="105"/>
                    <a:pt x="97" y="110"/>
                  </a:cubicBezTo>
                  <a:cubicBezTo>
                    <a:pt x="113" y="115"/>
                    <a:pt x="133" y="121"/>
                    <a:pt x="151" y="110"/>
                  </a:cubicBezTo>
                  <a:cubicBezTo>
                    <a:pt x="169" y="99"/>
                    <a:pt x="187" y="73"/>
                    <a:pt x="205" y="4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lg" len="lg"/>
            </a:ln>
            <a:effectLst>
              <a:prstShdw prst="shdw17" dist="17961" dir="2700000">
                <a:srgbClr val="FFFF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36" name="Freeform 80"/>
            <p:cNvSpPr>
              <a:spLocks/>
            </p:cNvSpPr>
            <p:nvPr/>
          </p:nvSpPr>
          <p:spPr bwMode="auto">
            <a:xfrm rot="-17376072">
              <a:off x="1724" y="1317"/>
              <a:ext cx="205" cy="12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7" y="62"/>
                </a:cxn>
                <a:cxn ang="0">
                  <a:pos x="46" y="89"/>
                </a:cxn>
                <a:cxn ang="0">
                  <a:pos x="82" y="89"/>
                </a:cxn>
                <a:cxn ang="0">
                  <a:pos x="124" y="50"/>
                </a:cxn>
                <a:cxn ang="0">
                  <a:pos x="124" y="20"/>
                </a:cxn>
                <a:cxn ang="0">
                  <a:pos x="100" y="2"/>
                </a:cxn>
                <a:cxn ang="0">
                  <a:pos x="64" y="8"/>
                </a:cxn>
                <a:cxn ang="0">
                  <a:pos x="43" y="38"/>
                </a:cxn>
                <a:cxn ang="0">
                  <a:pos x="52" y="80"/>
                </a:cxn>
                <a:cxn ang="0">
                  <a:pos x="97" y="110"/>
                </a:cxn>
                <a:cxn ang="0">
                  <a:pos x="151" y="110"/>
                </a:cxn>
                <a:cxn ang="0">
                  <a:pos x="205" y="47"/>
                </a:cxn>
              </a:cxnLst>
              <a:rect l="0" t="0" r="r" b="b"/>
              <a:pathLst>
                <a:path w="205" h="121">
                  <a:moveTo>
                    <a:pt x="4" y="2"/>
                  </a:moveTo>
                  <a:cubicBezTo>
                    <a:pt x="4" y="12"/>
                    <a:pt x="0" y="48"/>
                    <a:pt x="7" y="62"/>
                  </a:cubicBezTo>
                  <a:cubicBezTo>
                    <a:pt x="14" y="76"/>
                    <a:pt x="34" y="85"/>
                    <a:pt x="46" y="89"/>
                  </a:cubicBezTo>
                  <a:cubicBezTo>
                    <a:pt x="58" y="93"/>
                    <a:pt x="69" y="95"/>
                    <a:pt x="82" y="89"/>
                  </a:cubicBezTo>
                  <a:cubicBezTo>
                    <a:pt x="95" y="83"/>
                    <a:pt x="117" y="61"/>
                    <a:pt x="124" y="50"/>
                  </a:cubicBezTo>
                  <a:cubicBezTo>
                    <a:pt x="131" y="39"/>
                    <a:pt x="128" y="28"/>
                    <a:pt x="124" y="20"/>
                  </a:cubicBezTo>
                  <a:cubicBezTo>
                    <a:pt x="120" y="12"/>
                    <a:pt x="110" y="4"/>
                    <a:pt x="100" y="2"/>
                  </a:cubicBezTo>
                  <a:cubicBezTo>
                    <a:pt x="90" y="0"/>
                    <a:pt x="73" y="2"/>
                    <a:pt x="64" y="8"/>
                  </a:cubicBezTo>
                  <a:cubicBezTo>
                    <a:pt x="55" y="14"/>
                    <a:pt x="45" y="26"/>
                    <a:pt x="43" y="38"/>
                  </a:cubicBezTo>
                  <a:cubicBezTo>
                    <a:pt x="41" y="50"/>
                    <a:pt x="43" y="68"/>
                    <a:pt x="52" y="80"/>
                  </a:cubicBezTo>
                  <a:cubicBezTo>
                    <a:pt x="61" y="92"/>
                    <a:pt x="81" y="105"/>
                    <a:pt x="97" y="110"/>
                  </a:cubicBezTo>
                  <a:cubicBezTo>
                    <a:pt x="113" y="115"/>
                    <a:pt x="133" y="121"/>
                    <a:pt x="151" y="110"/>
                  </a:cubicBezTo>
                  <a:cubicBezTo>
                    <a:pt x="169" y="99"/>
                    <a:pt x="187" y="73"/>
                    <a:pt x="205" y="4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lg" len="lg"/>
            </a:ln>
            <a:effectLst>
              <a:prstShdw prst="shdw17" dist="17961" dir="2700000">
                <a:srgbClr val="FFFF00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537" name="Text Box 81"/>
          <p:cNvSpPr txBox="1">
            <a:spLocks noChangeArrowheads="1"/>
          </p:cNvSpPr>
          <p:nvPr/>
        </p:nvSpPr>
        <p:spPr bwMode="auto">
          <a:xfrm>
            <a:off x="5327650" y="3284538"/>
            <a:ext cx="2293938" cy="10064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It’s close to </a:t>
            </a:r>
          </a:p>
          <a:p>
            <a:r>
              <a:rPr lang="en-US"/>
              <a:t>the bottom of the </a:t>
            </a:r>
          </a:p>
          <a:p>
            <a:r>
              <a:rPr lang="en-US"/>
              <a:t>winter mixed layer!</a:t>
            </a:r>
          </a:p>
        </p:txBody>
      </p:sp>
      <p:sp>
        <p:nvSpPr>
          <p:cNvPr id="531545" name="Text Box 89"/>
          <p:cNvSpPr txBox="1">
            <a:spLocks noChangeArrowheads="1"/>
          </p:cNvSpPr>
          <p:nvPr/>
        </p:nvSpPr>
        <p:spPr bwMode="auto">
          <a:xfrm>
            <a:off x="4464050" y="4689475"/>
            <a:ext cx="433387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i="1"/>
              <a:t>…</a:t>
            </a:r>
            <a:r>
              <a:rPr lang="en-US" i="1" u="sng"/>
              <a:t>but note</a:t>
            </a:r>
            <a:r>
              <a:rPr lang="en-US" i="1"/>
              <a:t>: </a:t>
            </a:r>
          </a:p>
          <a:p>
            <a:pPr algn="l"/>
            <a:r>
              <a:rPr lang="en-US" i="1"/>
              <a:t>Can. Basin stratification is increasing</a:t>
            </a:r>
          </a:p>
          <a:p>
            <a:pPr algn="l"/>
            <a:r>
              <a:rPr lang="en-US" sz="1600" b="1" i="1">
                <a:latin typeface="Arial Narrow" pitchFamily="34" charset="0"/>
              </a:rPr>
              <a:t>			Toole et al.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Text Box 2"/>
          <p:cNvSpPr txBox="1">
            <a:spLocks noChangeArrowheads="1"/>
          </p:cNvSpPr>
          <p:nvPr/>
        </p:nvSpPr>
        <p:spPr bwMode="auto">
          <a:xfrm>
            <a:off x="895350" y="147638"/>
            <a:ext cx="7553325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u="sng"/>
              <a:t>Seasonality</a:t>
            </a:r>
            <a:r>
              <a:rPr lang="en-US" sz="3200" b="1"/>
              <a:t> </a:t>
            </a:r>
            <a:r>
              <a:rPr lang="en-US" sz="2800" b="1"/>
              <a:t>of Arctic Ocean warm layers?</a:t>
            </a:r>
          </a:p>
        </p:txBody>
      </p:sp>
      <p:pic>
        <p:nvPicPr>
          <p:cNvPr id="693251" name="Picture 3"/>
          <p:cNvPicPr>
            <a:picLocks noChangeAspect="1" noChangeArrowheads="1"/>
          </p:cNvPicPr>
          <p:nvPr/>
        </p:nvPicPr>
        <p:blipFill>
          <a:blip r:embed="rId3" cstate="print"/>
          <a:srcRect l="13655" t="14998" r="22780" b="6854"/>
          <a:stretch>
            <a:fillRect/>
          </a:stretch>
        </p:blipFill>
        <p:spPr bwMode="auto">
          <a:xfrm>
            <a:off x="569913" y="1117600"/>
            <a:ext cx="4752975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1784350" y="3608388"/>
            <a:ext cx="12334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winter PW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2297113" y="5192713"/>
            <a:ext cx="70485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Deep</a:t>
            </a:r>
          </a:p>
          <a:p>
            <a:pPr algn="l"/>
            <a:r>
              <a:rPr lang="en-US" b="1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2103438" y="2395538"/>
            <a:ext cx="11906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winter ML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1658938" y="1387475"/>
            <a:ext cx="142398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summer ML</a:t>
            </a:r>
          </a:p>
        </p:txBody>
      </p:sp>
      <p:sp>
        <p:nvSpPr>
          <p:cNvPr id="693256" name="Freeform 8"/>
          <p:cNvSpPr>
            <a:spLocks/>
          </p:cNvSpPr>
          <p:nvPr/>
        </p:nvSpPr>
        <p:spPr bwMode="auto">
          <a:xfrm>
            <a:off x="1957388" y="1908175"/>
            <a:ext cx="719137" cy="420688"/>
          </a:xfrm>
          <a:custGeom>
            <a:avLst/>
            <a:gdLst/>
            <a:ahLst/>
            <a:cxnLst>
              <a:cxn ang="0">
                <a:pos x="367" y="0"/>
              </a:cxn>
              <a:cxn ang="0">
                <a:pos x="317" y="0"/>
              </a:cxn>
              <a:cxn ang="0">
                <a:pos x="22" y="5"/>
              </a:cxn>
              <a:cxn ang="0">
                <a:pos x="0" y="164"/>
              </a:cxn>
              <a:cxn ang="0">
                <a:pos x="0" y="255"/>
              </a:cxn>
              <a:cxn ang="0">
                <a:pos x="90" y="278"/>
              </a:cxn>
              <a:cxn ang="0">
                <a:pos x="317" y="142"/>
              </a:cxn>
              <a:cxn ang="0">
                <a:pos x="453" y="96"/>
              </a:cxn>
              <a:cxn ang="0">
                <a:pos x="408" y="5"/>
              </a:cxn>
            </a:cxnLst>
            <a:rect l="0" t="0" r="r" b="b"/>
            <a:pathLst>
              <a:path w="453" h="278">
                <a:moveTo>
                  <a:pt x="367" y="0"/>
                </a:moveTo>
                <a:cubicBezTo>
                  <a:pt x="350" y="0"/>
                  <a:pt x="334" y="0"/>
                  <a:pt x="317" y="0"/>
                </a:cubicBezTo>
                <a:lnTo>
                  <a:pt x="22" y="5"/>
                </a:lnTo>
                <a:lnTo>
                  <a:pt x="0" y="164"/>
                </a:lnTo>
                <a:lnTo>
                  <a:pt x="0" y="255"/>
                </a:lnTo>
                <a:lnTo>
                  <a:pt x="90" y="278"/>
                </a:lnTo>
                <a:lnTo>
                  <a:pt x="317" y="142"/>
                </a:lnTo>
                <a:lnTo>
                  <a:pt x="453" y="96"/>
                </a:lnTo>
                <a:lnTo>
                  <a:pt x="408" y="5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57" name="Freeform 9"/>
          <p:cNvSpPr>
            <a:spLocks/>
          </p:cNvSpPr>
          <p:nvPr/>
        </p:nvSpPr>
        <p:spPr bwMode="auto">
          <a:xfrm>
            <a:off x="2417763" y="2760663"/>
            <a:ext cx="719137" cy="207962"/>
          </a:xfrm>
          <a:custGeom>
            <a:avLst/>
            <a:gdLst/>
            <a:ahLst/>
            <a:cxnLst>
              <a:cxn ang="0">
                <a:pos x="360" y="12"/>
              </a:cxn>
              <a:cxn ang="0">
                <a:pos x="303" y="12"/>
              </a:cxn>
              <a:cxn ang="0">
                <a:pos x="24" y="29"/>
              </a:cxn>
              <a:cxn ang="0">
                <a:pos x="0" y="123"/>
              </a:cxn>
              <a:cxn ang="0">
                <a:pos x="18" y="97"/>
              </a:cxn>
              <a:cxn ang="0">
                <a:pos x="64" y="137"/>
              </a:cxn>
              <a:cxn ang="0">
                <a:pos x="121" y="137"/>
              </a:cxn>
              <a:cxn ang="0">
                <a:pos x="338" y="126"/>
              </a:cxn>
              <a:cxn ang="0">
                <a:pos x="453" y="55"/>
              </a:cxn>
              <a:cxn ang="0">
                <a:pos x="406" y="18"/>
              </a:cxn>
            </a:cxnLst>
            <a:rect l="0" t="0" r="r" b="b"/>
            <a:pathLst>
              <a:path w="453" h="137">
                <a:moveTo>
                  <a:pt x="360" y="12"/>
                </a:moveTo>
                <a:cubicBezTo>
                  <a:pt x="343" y="12"/>
                  <a:pt x="360" y="0"/>
                  <a:pt x="303" y="12"/>
                </a:cubicBezTo>
                <a:lnTo>
                  <a:pt x="24" y="29"/>
                </a:lnTo>
                <a:lnTo>
                  <a:pt x="0" y="123"/>
                </a:lnTo>
                <a:lnTo>
                  <a:pt x="18" y="97"/>
                </a:lnTo>
                <a:lnTo>
                  <a:pt x="64" y="137"/>
                </a:lnTo>
                <a:lnTo>
                  <a:pt x="121" y="137"/>
                </a:lnTo>
                <a:lnTo>
                  <a:pt x="338" y="126"/>
                </a:lnTo>
                <a:lnTo>
                  <a:pt x="453" y="55"/>
                </a:lnTo>
                <a:lnTo>
                  <a:pt x="406" y="18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4830763" y="6165850"/>
            <a:ext cx="21478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from Jackson et al., 2010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2903538" y="4184650"/>
            <a:ext cx="1960562" cy="350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300" b="1">
                <a:solidFill>
                  <a:srgbClr val="CC0000"/>
                </a:solidFill>
              </a:rPr>
              <a:t>Atlantic Water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2519363" y="2636838"/>
            <a:ext cx="889000" cy="219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CC00CC"/>
                </a:solidFill>
              </a:rPr>
              <a:t>summer</a:t>
            </a:r>
          </a:p>
        </p:txBody>
      </p:sp>
      <p:sp>
        <p:nvSpPr>
          <p:cNvPr id="693261" name="Text Box 13"/>
          <p:cNvSpPr txBox="1">
            <a:spLocks noChangeArrowheads="1"/>
          </p:cNvSpPr>
          <p:nvPr/>
        </p:nvSpPr>
        <p:spPr bwMode="auto">
          <a:xfrm>
            <a:off x="2051050" y="2068513"/>
            <a:ext cx="809625" cy="334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200" b="1">
                <a:solidFill>
                  <a:srgbClr val="008000"/>
                </a:solidFill>
              </a:rPr>
              <a:t>??</a:t>
            </a:r>
            <a:r>
              <a:rPr lang="en-US" sz="2200" b="1">
                <a:solidFill>
                  <a:srgbClr val="CC0000"/>
                </a:solidFill>
              </a:rPr>
              <a:t>      </a:t>
            </a:r>
          </a:p>
        </p:txBody>
      </p:sp>
      <p:sp>
        <p:nvSpPr>
          <p:cNvPr id="693262" name="Text Box 14"/>
          <p:cNvSpPr txBox="1">
            <a:spLocks noChangeArrowheads="1"/>
          </p:cNvSpPr>
          <p:nvPr/>
        </p:nvSpPr>
        <p:spPr bwMode="auto">
          <a:xfrm>
            <a:off x="0" y="1341438"/>
            <a:ext cx="75565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i="1"/>
              <a:t>note log scale!</a:t>
            </a: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>
            <a:off x="539750" y="1736725"/>
            <a:ext cx="279400" cy="115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64" name="Freeform 16"/>
          <p:cNvSpPr>
            <a:spLocks/>
          </p:cNvSpPr>
          <p:nvPr/>
        </p:nvSpPr>
        <p:spPr bwMode="auto">
          <a:xfrm>
            <a:off x="328613" y="1012825"/>
            <a:ext cx="1233487" cy="169863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78" y="50"/>
              </a:cxn>
              <a:cxn ang="0">
                <a:pos x="128" y="3"/>
              </a:cxn>
              <a:cxn ang="0">
                <a:pos x="187" y="48"/>
              </a:cxn>
              <a:cxn ang="0">
                <a:pos x="311" y="99"/>
              </a:cxn>
              <a:cxn ang="0">
                <a:pos x="377" y="79"/>
              </a:cxn>
              <a:cxn ang="0">
                <a:pos x="476" y="0"/>
              </a:cxn>
              <a:cxn ang="0">
                <a:pos x="516" y="29"/>
              </a:cxn>
              <a:cxn ang="0">
                <a:pos x="631" y="96"/>
              </a:cxn>
              <a:cxn ang="0">
                <a:pos x="695" y="96"/>
              </a:cxn>
              <a:cxn ang="0">
                <a:pos x="777" y="49"/>
              </a:cxn>
            </a:cxnLst>
            <a:rect l="0" t="0" r="r" b="b"/>
            <a:pathLst>
              <a:path w="777" h="107">
                <a:moveTo>
                  <a:pt x="0" y="98"/>
                </a:moveTo>
                <a:cubicBezTo>
                  <a:pt x="13" y="90"/>
                  <a:pt x="57" y="66"/>
                  <a:pt x="78" y="50"/>
                </a:cubicBezTo>
                <a:lnTo>
                  <a:pt x="128" y="3"/>
                </a:lnTo>
                <a:lnTo>
                  <a:pt x="187" y="48"/>
                </a:lnTo>
                <a:cubicBezTo>
                  <a:pt x="217" y="64"/>
                  <a:pt x="279" y="94"/>
                  <a:pt x="311" y="99"/>
                </a:cubicBezTo>
                <a:cubicBezTo>
                  <a:pt x="340" y="103"/>
                  <a:pt x="352" y="96"/>
                  <a:pt x="377" y="79"/>
                </a:cubicBezTo>
                <a:lnTo>
                  <a:pt x="476" y="0"/>
                </a:lnTo>
                <a:lnTo>
                  <a:pt x="516" y="29"/>
                </a:lnTo>
                <a:cubicBezTo>
                  <a:pt x="542" y="45"/>
                  <a:pt x="601" y="85"/>
                  <a:pt x="631" y="96"/>
                </a:cubicBezTo>
                <a:cubicBezTo>
                  <a:pt x="661" y="107"/>
                  <a:pt x="671" y="104"/>
                  <a:pt x="695" y="96"/>
                </a:cubicBezTo>
                <a:lnTo>
                  <a:pt x="777" y="49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66" name="Freeform 18"/>
          <p:cNvSpPr>
            <a:spLocks/>
          </p:cNvSpPr>
          <p:nvPr/>
        </p:nvSpPr>
        <p:spPr bwMode="auto">
          <a:xfrm flipH="1">
            <a:off x="1570038" y="1004888"/>
            <a:ext cx="2132012" cy="161925"/>
          </a:xfrm>
          <a:custGeom>
            <a:avLst/>
            <a:gdLst/>
            <a:ahLst/>
            <a:cxnLst>
              <a:cxn ang="0">
                <a:pos x="0" y="82"/>
              </a:cxn>
              <a:cxn ang="0">
                <a:pos x="58" y="48"/>
              </a:cxn>
              <a:cxn ang="0">
                <a:pos x="108" y="0"/>
              </a:cxn>
              <a:cxn ang="0">
                <a:pos x="145" y="44"/>
              </a:cxn>
              <a:cxn ang="0">
                <a:pos x="224" y="100"/>
              </a:cxn>
              <a:cxn ang="0">
                <a:pos x="336" y="86"/>
              </a:cxn>
              <a:cxn ang="0">
                <a:pos x="427" y="6"/>
              </a:cxn>
              <a:cxn ang="0">
                <a:pos x="450" y="32"/>
              </a:cxn>
              <a:cxn ang="0">
                <a:pos x="502" y="74"/>
              </a:cxn>
              <a:cxn ang="0">
                <a:pos x="566" y="98"/>
              </a:cxn>
              <a:cxn ang="0">
                <a:pos x="644" y="50"/>
              </a:cxn>
              <a:cxn ang="0">
                <a:pos x="694" y="3"/>
              </a:cxn>
              <a:cxn ang="0">
                <a:pos x="753" y="48"/>
              </a:cxn>
              <a:cxn ang="0">
                <a:pos x="877" y="99"/>
              </a:cxn>
              <a:cxn ang="0">
                <a:pos x="943" y="79"/>
              </a:cxn>
              <a:cxn ang="0">
                <a:pos x="1042" y="0"/>
              </a:cxn>
              <a:cxn ang="0">
                <a:pos x="1082" y="29"/>
              </a:cxn>
              <a:cxn ang="0">
                <a:pos x="1197" y="96"/>
              </a:cxn>
              <a:cxn ang="0">
                <a:pos x="1261" y="96"/>
              </a:cxn>
              <a:cxn ang="0">
                <a:pos x="1343" y="49"/>
              </a:cxn>
            </a:cxnLst>
            <a:rect l="0" t="0" r="r" b="b"/>
            <a:pathLst>
              <a:path w="1343" h="107">
                <a:moveTo>
                  <a:pt x="0" y="82"/>
                </a:moveTo>
                <a:lnTo>
                  <a:pt x="58" y="48"/>
                </a:lnTo>
                <a:cubicBezTo>
                  <a:pt x="76" y="34"/>
                  <a:pt x="90" y="26"/>
                  <a:pt x="108" y="0"/>
                </a:cubicBezTo>
                <a:cubicBezTo>
                  <a:pt x="125" y="18"/>
                  <a:pt x="126" y="29"/>
                  <a:pt x="145" y="44"/>
                </a:cubicBezTo>
                <a:cubicBezTo>
                  <a:pt x="164" y="61"/>
                  <a:pt x="192" y="93"/>
                  <a:pt x="224" y="100"/>
                </a:cubicBezTo>
                <a:cubicBezTo>
                  <a:pt x="256" y="107"/>
                  <a:pt x="305" y="97"/>
                  <a:pt x="336" y="86"/>
                </a:cubicBezTo>
                <a:cubicBezTo>
                  <a:pt x="367" y="75"/>
                  <a:pt x="407" y="15"/>
                  <a:pt x="427" y="6"/>
                </a:cubicBezTo>
                <a:lnTo>
                  <a:pt x="450" y="32"/>
                </a:lnTo>
                <a:lnTo>
                  <a:pt x="502" y="74"/>
                </a:lnTo>
                <a:cubicBezTo>
                  <a:pt x="521" y="85"/>
                  <a:pt x="542" y="102"/>
                  <a:pt x="566" y="98"/>
                </a:cubicBezTo>
                <a:cubicBezTo>
                  <a:pt x="588" y="93"/>
                  <a:pt x="623" y="66"/>
                  <a:pt x="644" y="50"/>
                </a:cubicBezTo>
                <a:lnTo>
                  <a:pt x="694" y="3"/>
                </a:lnTo>
                <a:lnTo>
                  <a:pt x="753" y="48"/>
                </a:lnTo>
                <a:cubicBezTo>
                  <a:pt x="783" y="64"/>
                  <a:pt x="845" y="94"/>
                  <a:pt x="877" y="99"/>
                </a:cubicBezTo>
                <a:cubicBezTo>
                  <a:pt x="906" y="103"/>
                  <a:pt x="918" y="96"/>
                  <a:pt x="943" y="79"/>
                </a:cubicBezTo>
                <a:lnTo>
                  <a:pt x="1042" y="0"/>
                </a:lnTo>
                <a:lnTo>
                  <a:pt x="1082" y="29"/>
                </a:lnTo>
                <a:cubicBezTo>
                  <a:pt x="1108" y="45"/>
                  <a:pt x="1167" y="85"/>
                  <a:pt x="1197" y="96"/>
                </a:cubicBezTo>
                <a:cubicBezTo>
                  <a:pt x="1227" y="107"/>
                  <a:pt x="1237" y="104"/>
                  <a:pt x="1261" y="96"/>
                </a:cubicBezTo>
                <a:lnTo>
                  <a:pt x="1343" y="49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67" name="Freeform 19"/>
          <p:cNvSpPr>
            <a:spLocks/>
          </p:cNvSpPr>
          <p:nvPr/>
        </p:nvSpPr>
        <p:spPr bwMode="auto">
          <a:xfrm flipH="1">
            <a:off x="3630613" y="1014413"/>
            <a:ext cx="2132012" cy="161925"/>
          </a:xfrm>
          <a:custGeom>
            <a:avLst/>
            <a:gdLst/>
            <a:ahLst/>
            <a:cxnLst>
              <a:cxn ang="0">
                <a:pos x="0" y="82"/>
              </a:cxn>
              <a:cxn ang="0">
                <a:pos x="58" y="48"/>
              </a:cxn>
              <a:cxn ang="0">
                <a:pos x="108" y="0"/>
              </a:cxn>
              <a:cxn ang="0">
                <a:pos x="145" y="44"/>
              </a:cxn>
              <a:cxn ang="0">
                <a:pos x="224" y="100"/>
              </a:cxn>
              <a:cxn ang="0">
                <a:pos x="336" y="86"/>
              </a:cxn>
              <a:cxn ang="0">
                <a:pos x="427" y="6"/>
              </a:cxn>
              <a:cxn ang="0">
                <a:pos x="450" y="32"/>
              </a:cxn>
              <a:cxn ang="0">
                <a:pos x="502" y="74"/>
              </a:cxn>
              <a:cxn ang="0">
                <a:pos x="566" y="98"/>
              </a:cxn>
              <a:cxn ang="0">
                <a:pos x="644" y="50"/>
              </a:cxn>
              <a:cxn ang="0">
                <a:pos x="694" y="3"/>
              </a:cxn>
              <a:cxn ang="0">
                <a:pos x="753" y="48"/>
              </a:cxn>
              <a:cxn ang="0">
                <a:pos x="877" y="99"/>
              </a:cxn>
              <a:cxn ang="0">
                <a:pos x="943" y="79"/>
              </a:cxn>
              <a:cxn ang="0">
                <a:pos x="1042" y="0"/>
              </a:cxn>
              <a:cxn ang="0">
                <a:pos x="1082" y="29"/>
              </a:cxn>
              <a:cxn ang="0">
                <a:pos x="1197" y="96"/>
              </a:cxn>
              <a:cxn ang="0">
                <a:pos x="1261" y="96"/>
              </a:cxn>
              <a:cxn ang="0">
                <a:pos x="1343" y="49"/>
              </a:cxn>
            </a:cxnLst>
            <a:rect l="0" t="0" r="r" b="b"/>
            <a:pathLst>
              <a:path w="1343" h="107">
                <a:moveTo>
                  <a:pt x="0" y="82"/>
                </a:moveTo>
                <a:lnTo>
                  <a:pt x="58" y="48"/>
                </a:lnTo>
                <a:cubicBezTo>
                  <a:pt x="76" y="34"/>
                  <a:pt x="90" y="26"/>
                  <a:pt x="108" y="0"/>
                </a:cubicBezTo>
                <a:cubicBezTo>
                  <a:pt x="125" y="18"/>
                  <a:pt x="126" y="29"/>
                  <a:pt x="145" y="44"/>
                </a:cubicBezTo>
                <a:cubicBezTo>
                  <a:pt x="164" y="61"/>
                  <a:pt x="192" y="93"/>
                  <a:pt x="224" y="100"/>
                </a:cubicBezTo>
                <a:cubicBezTo>
                  <a:pt x="256" y="107"/>
                  <a:pt x="305" y="97"/>
                  <a:pt x="336" y="86"/>
                </a:cubicBezTo>
                <a:cubicBezTo>
                  <a:pt x="367" y="75"/>
                  <a:pt x="407" y="15"/>
                  <a:pt x="427" y="6"/>
                </a:cubicBezTo>
                <a:lnTo>
                  <a:pt x="450" y="32"/>
                </a:lnTo>
                <a:lnTo>
                  <a:pt x="502" y="74"/>
                </a:lnTo>
                <a:cubicBezTo>
                  <a:pt x="521" y="85"/>
                  <a:pt x="542" y="102"/>
                  <a:pt x="566" y="98"/>
                </a:cubicBezTo>
                <a:cubicBezTo>
                  <a:pt x="588" y="93"/>
                  <a:pt x="623" y="66"/>
                  <a:pt x="644" y="50"/>
                </a:cubicBezTo>
                <a:lnTo>
                  <a:pt x="694" y="3"/>
                </a:lnTo>
                <a:lnTo>
                  <a:pt x="753" y="48"/>
                </a:lnTo>
                <a:cubicBezTo>
                  <a:pt x="783" y="64"/>
                  <a:pt x="845" y="94"/>
                  <a:pt x="877" y="99"/>
                </a:cubicBezTo>
                <a:cubicBezTo>
                  <a:pt x="906" y="103"/>
                  <a:pt x="918" y="96"/>
                  <a:pt x="943" y="79"/>
                </a:cubicBezTo>
                <a:lnTo>
                  <a:pt x="1042" y="0"/>
                </a:lnTo>
                <a:lnTo>
                  <a:pt x="1082" y="29"/>
                </a:lnTo>
                <a:cubicBezTo>
                  <a:pt x="1108" y="45"/>
                  <a:pt x="1167" y="85"/>
                  <a:pt x="1197" y="96"/>
                </a:cubicBezTo>
                <a:cubicBezTo>
                  <a:pt x="1227" y="107"/>
                  <a:pt x="1237" y="104"/>
                  <a:pt x="1261" y="96"/>
                </a:cubicBezTo>
                <a:lnTo>
                  <a:pt x="1343" y="49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78" name="Text Box 30"/>
          <p:cNvSpPr txBox="1">
            <a:spLocks noChangeArrowheads="1"/>
          </p:cNvSpPr>
          <p:nvPr/>
        </p:nvSpPr>
        <p:spPr bwMode="auto">
          <a:xfrm>
            <a:off x="4605338" y="1062038"/>
            <a:ext cx="411162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/>
            </a:outerShdw>
          </a:effectLst>
        </p:spPr>
        <p:txBody>
          <a:bodyPr wrap="none" tIns="0" bIns="0">
            <a:spAutoFit/>
          </a:bodyPr>
          <a:lstStyle/>
          <a:p>
            <a:pPr algn="l"/>
            <a:r>
              <a:rPr lang="en-US" sz="1400">
                <a:latin typeface="Arial" charset="0"/>
              </a:rPr>
              <a:t>ice</a:t>
            </a: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2411413" y="2852738"/>
            <a:ext cx="1831975" cy="280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>
                <a:solidFill>
                  <a:srgbClr val="CC00CC"/>
                </a:solidFill>
              </a:rPr>
              <a:t>Pacific Water</a:t>
            </a:r>
          </a:p>
        </p:txBody>
      </p:sp>
      <p:grpSp>
        <p:nvGrpSpPr>
          <p:cNvPr id="693300" name="Group 52"/>
          <p:cNvGrpSpPr>
            <a:grpSpLocks/>
          </p:cNvGrpSpPr>
          <p:nvPr/>
        </p:nvGrpSpPr>
        <p:grpSpPr bwMode="auto">
          <a:xfrm>
            <a:off x="1533525" y="3425825"/>
            <a:ext cx="1831975" cy="496888"/>
            <a:chOff x="966" y="2158"/>
            <a:chExt cx="1154" cy="313"/>
          </a:xfrm>
        </p:grpSpPr>
        <p:sp>
          <p:nvSpPr>
            <p:cNvPr id="693294" name="Text Box 46"/>
            <p:cNvSpPr txBox="1">
              <a:spLocks noChangeArrowheads="1"/>
            </p:cNvSpPr>
            <p:nvPr/>
          </p:nvSpPr>
          <p:spPr bwMode="auto">
            <a:xfrm>
              <a:off x="1100" y="2158"/>
              <a:ext cx="427" cy="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800" b="1">
                  <a:solidFill>
                    <a:srgbClr val="CC00CC"/>
                  </a:solidFill>
                </a:rPr>
                <a:t>winter</a:t>
              </a:r>
            </a:p>
          </p:txBody>
        </p:sp>
        <p:sp>
          <p:nvSpPr>
            <p:cNvPr id="693295" name="Text Box 47"/>
            <p:cNvSpPr txBox="1">
              <a:spLocks noChangeArrowheads="1"/>
            </p:cNvSpPr>
            <p:nvPr/>
          </p:nvSpPr>
          <p:spPr bwMode="auto">
            <a:xfrm>
              <a:off x="966" y="2294"/>
              <a:ext cx="1154" cy="1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300" b="1">
                  <a:solidFill>
                    <a:srgbClr val="CC00CC"/>
                  </a:solidFill>
                </a:rPr>
                <a:t>Pacific Water</a:t>
              </a:r>
            </a:p>
          </p:txBody>
        </p:sp>
      </p:grpSp>
      <p:grpSp>
        <p:nvGrpSpPr>
          <p:cNvPr id="693299" name="Group 51"/>
          <p:cNvGrpSpPr>
            <a:grpSpLocks/>
          </p:cNvGrpSpPr>
          <p:nvPr/>
        </p:nvGrpSpPr>
        <p:grpSpPr bwMode="auto">
          <a:xfrm>
            <a:off x="819150" y="1160463"/>
            <a:ext cx="2276475" cy="1008062"/>
            <a:chOff x="516" y="731"/>
            <a:chExt cx="1434" cy="635"/>
          </a:xfrm>
        </p:grpSpPr>
        <p:sp>
          <p:nvSpPr>
            <p:cNvPr id="693296" name="Freeform 48"/>
            <p:cNvSpPr>
              <a:spLocks/>
            </p:cNvSpPr>
            <p:nvPr/>
          </p:nvSpPr>
          <p:spPr bwMode="auto">
            <a:xfrm>
              <a:off x="1020" y="731"/>
              <a:ext cx="930" cy="635"/>
            </a:xfrm>
            <a:custGeom>
              <a:avLst/>
              <a:gdLst/>
              <a:ahLst/>
              <a:cxnLst>
                <a:cxn ang="0">
                  <a:pos x="0" y="635"/>
                </a:cxn>
                <a:cxn ang="0">
                  <a:pos x="91" y="454"/>
                </a:cxn>
                <a:cxn ang="0">
                  <a:pos x="250" y="250"/>
                </a:cxn>
                <a:cxn ang="0">
                  <a:pos x="613" y="68"/>
                </a:cxn>
                <a:cxn ang="0">
                  <a:pos x="930" y="0"/>
                </a:cxn>
              </a:cxnLst>
              <a:rect l="0" t="0" r="r" b="b"/>
              <a:pathLst>
                <a:path w="930" h="635">
                  <a:moveTo>
                    <a:pt x="0" y="635"/>
                  </a:moveTo>
                  <a:cubicBezTo>
                    <a:pt x="24" y="576"/>
                    <a:pt x="49" y="518"/>
                    <a:pt x="91" y="454"/>
                  </a:cubicBezTo>
                  <a:cubicBezTo>
                    <a:pt x="133" y="390"/>
                    <a:pt x="163" y="314"/>
                    <a:pt x="250" y="250"/>
                  </a:cubicBezTo>
                  <a:cubicBezTo>
                    <a:pt x="337" y="186"/>
                    <a:pt x="500" y="110"/>
                    <a:pt x="613" y="68"/>
                  </a:cubicBezTo>
                  <a:cubicBezTo>
                    <a:pt x="726" y="26"/>
                    <a:pt x="828" y="13"/>
                    <a:pt x="930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3297" name="Text Box 49"/>
            <p:cNvSpPr txBox="1">
              <a:spLocks noChangeArrowheads="1"/>
            </p:cNvSpPr>
            <p:nvPr/>
          </p:nvSpPr>
          <p:spPr bwMode="auto">
            <a:xfrm>
              <a:off x="1332" y="997"/>
              <a:ext cx="560" cy="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800" b="1">
                  <a:solidFill>
                    <a:srgbClr val="008000"/>
                  </a:solidFill>
                </a:rPr>
                <a:t>summer</a:t>
              </a:r>
            </a:p>
          </p:txBody>
        </p:sp>
        <p:sp>
          <p:nvSpPr>
            <p:cNvPr id="693298" name="Text Box 50"/>
            <p:cNvSpPr txBox="1">
              <a:spLocks noChangeArrowheads="1"/>
            </p:cNvSpPr>
            <p:nvPr/>
          </p:nvSpPr>
          <p:spPr bwMode="auto">
            <a:xfrm>
              <a:off x="516" y="885"/>
              <a:ext cx="427" cy="1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800" b="1">
                  <a:solidFill>
                    <a:srgbClr val="008000"/>
                  </a:solidFill>
                </a:rPr>
                <a:t>winter</a:t>
              </a:r>
            </a:p>
          </p:txBody>
        </p:sp>
      </p:grpSp>
      <p:sp>
        <p:nvSpPr>
          <p:cNvPr id="693274" name="Rectangle 26" descr="Wide upward diagonal"/>
          <p:cNvSpPr>
            <a:spLocks noChangeArrowheads="1"/>
          </p:cNvSpPr>
          <p:nvPr/>
        </p:nvSpPr>
        <p:spPr bwMode="auto">
          <a:xfrm>
            <a:off x="3319463" y="1004888"/>
            <a:ext cx="349250" cy="357187"/>
          </a:xfrm>
          <a:prstGeom prst="rect">
            <a:avLst/>
          </a:prstGeom>
          <a:pattFill prst="wdUpDiag">
            <a:fgClr>
              <a:srgbClr val="B2B2B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3275" name="Rectangle 27" descr="Wide upward diagonal"/>
          <p:cNvSpPr>
            <a:spLocks noChangeArrowheads="1"/>
          </p:cNvSpPr>
          <p:nvPr/>
        </p:nvSpPr>
        <p:spPr bwMode="auto">
          <a:xfrm>
            <a:off x="3808413" y="1003300"/>
            <a:ext cx="392112" cy="357188"/>
          </a:xfrm>
          <a:prstGeom prst="rect">
            <a:avLst/>
          </a:prstGeom>
          <a:pattFill prst="wdUpDiag">
            <a:fgClr>
              <a:srgbClr val="B2B2B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3276" name="Freeform 28" descr="Wide upward diagonal"/>
          <p:cNvSpPr>
            <a:spLocks/>
          </p:cNvSpPr>
          <p:nvPr/>
        </p:nvSpPr>
        <p:spPr bwMode="auto">
          <a:xfrm>
            <a:off x="5430838" y="1012825"/>
            <a:ext cx="1063625" cy="341313"/>
          </a:xfrm>
          <a:custGeom>
            <a:avLst/>
            <a:gdLst/>
            <a:ahLst/>
            <a:cxnLst>
              <a:cxn ang="0">
                <a:pos x="1255" y="0"/>
              </a:cxn>
              <a:cxn ang="0">
                <a:pos x="0" y="0"/>
              </a:cxn>
              <a:cxn ang="0">
                <a:pos x="0" y="215"/>
              </a:cxn>
              <a:cxn ang="0">
                <a:pos x="1249" y="215"/>
              </a:cxn>
            </a:cxnLst>
            <a:rect l="0" t="0" r="r" b="b"/>
            <a:pathLst>
              <a:path w="1255" h="215">
                <a:moveTo>
                  <a:pt x="1255" y="0"/>
                </a:moveTo>
                <a:lnTo>
                  <a:pt x="0" y="0"/>
                </a:lnTo>
                <a:lnTo>
                  <a:pt x="0" y="215"/>
                </a:lnTo>
                <a:lnTo>
                  <a:pt x="1249" y="215"/>
                </a:lnTo>
              </a:path>
            </a:pathLst>
          </a:custGeom>
          <a:pattFill prst="wdUpDiag">
            <a:fgClr>
              <a:srgbClr val="B2B2B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3277" name="Rectangle 29" descr="Wide upward diagonal"/>
          <p:cNvSpPr>
            <a:spLocks noChangeArrowheads="1"/>
          </p:cNvSpPr>
          <p:nvPr/>
        </p:nvSpPr>
        <p:spPr bwMode="auto">
          <a:xfrm>
            <a:off x="4335463" y="1000125"/>
            <a:ext cx="963612" cy="357188"/>
          </a:xfrm>
          <a:prstGeom prst="rect">
            <a:avLst/>
          </a:prstGeom>
          <a:pattFill prst="wdUpDiag">
            <a:fgClr>
              <a:srgbClr val="B2B2B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3301" name="Text Box 53"/>
          <p:cNvSpPr txBox="1">
            <a:spLocks noChangeArrowheads="1"/>
          </p:cNvSpPr>
          <p:nvPr/>
        </p:nvSpPr>
        <p:spPr bwMode="auto">
          <a:xfrm>
            <a:off x="3132138" y="4581525"/>
            <a:ext cx="30829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i="1">
                <a:solidFill>
                  <a:srgbClr val="A50021"/>
                </a:solidFill>
              </a:rPr>
              <a:t>see Lique &amp; Steele (tomorrow)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3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45" name="Text Box 17"/>
          <p:cNvSpPr txBox="1">
            <a:spLocks noChangeArrowheads="1"/>
          </p:cNvSpPr>
          <p:nvPr/>
        </p:nvSpPr>
        <p:spPr bwMode="auto">
          <a:xfrm>
            <a:off x="2128838" y="6019800"/>
            <a:ext cx="814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i="1">
                <a:solidFill>
                  <a:schemeClr val="bg1"/>
                </a:solidFill>
              </a:rPr>
              <a:t>NSDIC</a:t>
            </a:r>
          </a:p>
        </p:txBody>
      </p:sp>
      <p:sp>
        <p:nvSpPr>
          <p:cNvPr id="611357" name="AutoShape 29"/>
          <p:cNvSpPr>
            <a:spLocks noChangeArrowheads="1"/>
          </p:cNvSpPr>
          <p:nvPr/>
        </p:nvSpPr>
        <p:spPr bwMode="auto">
          <a:xfrm>
            <a:off x="323850" y="2960688"/>
            <a:ext cx="6335713" cy="1547812"/>
          </a:xfrm>
          <a:prstGeom prst="wedgeRoundRectCallout">
            <a:avLst>
              <a:gd name="adj1" fmla="val -44037"/>
              <a:gd name="adj2" fmla="val 94616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1358" name="Text Box 30"/>
          <p:cNvSpPr txBox="1">
            <a:spLocks noChangeArrowheads="1"/>
          </p:cNvSpPr>
          <p:nvPr/>
        </p:nvSpPr>
        <p:spPr bwMode="auto">
          <a:xfrm>
            <a:off x="492125" y="3302000"/>
            <a:ext cx="6027738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/>
              <a:t>“So… why are AW &amp; PW inflows</a:t>
            </a:r>
          </a:p>
          <a:p>
            <a:r>
              <a:rPr lang="en-US" sz="3000" b="1"/>
              <a:t>recently</a:t>
            </a:r>
            <a:r>
              <a:rPr lang="en-US" sz="3000" b="1">
                <a:solidFill>
                  <a:srgbClr val="800000"/>
                </a:solidFill>
              </a:rPr>
              <a:t> warming</a:t>
            </a:r>
            <a:r>
              <a:rPr lang="en-US" sz="3000" b="1"/>
              <a:t>?”</a:t>
            </a:r>
          </a:p>
        </p:txBody>
      </p:sp>
      <p:grpSp>
        <p:nvGrpSpPr>
          <p:cNvPr id="611365" name="Group 37"/>
          <p:cNvGrpSpPr>
            <a:grpSpLocks/>
          </p:cNvGrpSpPr>
          <p:nvPr/>
        </p:nvGrpSpPr>
        <p:grpSpPr bwMode="auto">
          <a:xfrm>
            <a:off x="2843213" y="4689475"/>
            <a:ext cx="6048375" cy="1152525"/>
            <a:chOff x="1523" y="2455"/>
            <a:chExt cx="3810" cy="726"/>
          </a:xfrm>
        </p:grpSpPr>
        <p:sp>
          <p:nvSpPr>
            <p:cNvPr id="611359" name="AutoShape 31"/>
            <p:cNvSpPr>
              <a:spLocks noChangeArrowheads="1"/>
            </p:cNvSpPr>
            <p:nvPr/>
          </p:nvSpPr>
          <p:spPr bwMode="auto">
            <a:xfrm flipH="1">
              <a:off x="1523" y="2455"/>
              <a:ext cx="3810" cy="726"/>
            </a:xfrm>
            <a:prstGeom prst="wedgeRoundRectCallout">
              <a:avLst>
                <a:gd name="adj1" fmla="val -43755"/>
                <a:gd name="adj2" fmla="val 119694"/>
                <a:gd name="adj3" fmla="val 16667"/>
              </a:avLst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1360" name="Text Box 32"/>
            <p:cNvSpPr txBox="1">
              <a:spLocks noChangeArrowheads="1"/>
            </p:cNvSpPr>
            <p:nvPr/>
          </p:nvSpPr>
          <p:spPr bwMode="auto">
            <a:xfrm>
              <a:off x="1837" y="2614"/>
              <a:ext cx="3227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/>
                <a:t>“Uhh… global warming?”</a:t>
              </a:r>
            </a:p>
          </p:txBody>
        </p:sp>
      </p:grpSp>
      <p:pic>
        <p:nvPicPr>
          <p:cNvPr id="611362" name="Picture 34"/>
          <p:cNvPicPr>
            <a:picLocks noChangeAspect="1" noChangeArrowheads="1"/>
          </p:cNvPicPr>
          <p:nvPr/>
        </p:nvPicPr>
        <p:blipFill>
          <a:blip r:embed="rId3" cstate="print"/>
          <a:srcRect t="65085"/>
          <a:stretch>
            <a:fillRect/>
          </a:stretch>
        </p:blipFill>
        <p:spPr bwMode="auto">
          <a:xfrm>
            <a:off x="250825" y="80963"/>
            <a:ext cx="5508625" cy="179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11366" name="Picture 38"/>
          <p:cNvPicPr>
            <a:picLocks noChangeAspect="1" noChangeArrowheads="1"/>
          </p:cNvPicPr>
          <p:nvPr/>
        </p:nvPicPr>
        <p:blipFill>
          <a:blip r:embed="rId4" cstate="print"/>
          <a:srcRect l="9285" t="55745" r="51764" b="31790"/>
          <a:stretch>
            <a:fillRect/>
          </a:stretch>
        </p:blipFill>
        <p:spPr bwMode="auto">
          <a:xfrm>
            <a:off x="4859338" y="1047750"/>
            <a:ext cx="4146550" cy="176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7162800" y="2590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56736" name="Text Box 32"/>
          <p:cNvSpPr txBox="1">
            <a:spLocks noChangeArrowheads="1"/>
          </p:cNvSpPr>
          <p:nvPr/>
        </p:nvSpPr>
        <p:spPr bwMode="auto">
          <a:xfrm>
            <a:off x="4967288" y="1125538"/>
            <a:ext cx="3956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/>
              <a:t> vertically integ. T over 0-1000 m</a:t>
            </a:r>
          </a:p>
          <a:p>
            <a:pPr algn="l">
              <a:buFontTx/>
              <a:buChar char="•"/>
            </a:pPr>
            <a:r>
              <a:rPr lang="en-US"/>
              <a:t> relative to -2</a:t>
            </a:r>
            <a:r>
              <a:rPr lang="en-US">
                <a:sym typeface="Symbol" pitchFamily="18" charset="2"/>
              </a:rPr>
              <a:t>C</a:t>
            </a:r>
          </a:p>
          <a:p>
            <a:pPr algn="l">
              <a:buFontTx/>
              <a:buChar char="•"/>
            </a:pPr>
            <a:r>
              <a:rPr lang="en-US"/>
              <a:t> PHC July-Aug-Sept mean</a:t>
            </a:r>
            <a:endParaRPr lang="en-US">
              <a:sym typeface="Symbol" pitchFamily="18" charset="2"/>
            </a:endParaRPr>
          </a:p>
        </p:txBody>
      </p:sp>
      <p:pic>
        <p:nvPicPr>
          <p:cNvPr id="456738" name="Picture 4" descr="Screen shot 2011-10-26 at 9.14.19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00100"/>
            <a:ext cx="4727575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39" name="Picture 5" descr="Screen shot 2011-10-26 at 9.14.58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445125"/>
            <a:ext cx="423862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6740" name="TextBox 7"/>
          <p:cNvSpPr txBox="1">
            <a:spLocks noChangeArrowheads="1"/>
          </p:cNvSpPr>
          <p:nvPr/>
        </p:nvSpPr>
        <p:spPr bwMode="auto">
          <a:xfrm>
            <a:off x="1655763" y="5984875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1800" b="1">
                <a:latin typeface="Calibri" pitchFamily="34" charset="0"/>
                <a:ea typeface="ＭＳ Ｐゴシック" pitchFamily="64" charset="-128"/>
              </a:rPr>
              <a:t>10</a:t>
            </a:r>
            <a:r>
              <a:rPr lang="en-US" sz="1800" b="1" baseline="30000">
                <a:latin typeface="Calibri" pitchFamily="34" charset="0"/>
                <a:ea typeface="ＭＳ Ｐゴシック" pitchFamily="64" charset="-128"/>
              </a:rPr>
              <a:t>9</a:t>
            </a:r>
            <a:r>
              <a:rPr lang="en-US" sz="1800" b="1">
                <a:latin typeface="Calibri" pitchFamily="34" charset="0"/>
                <a:ea typeface="ＭＳ Ｐゴシック" pitchFamily="64" charset="-128"/>
              </a:rPr>
              <a:t> J/m</a:t>
            </a:r>
            <a:r>
              <a:rPr lang="en-US" sz="1800" b="1" baseline="30000">
                <a:latin typeface="Calibri" pitchFamily="34" charset="0"/>
                <a:ea typeface="ＭＳ Ｐゴシック" pitchFamily="64" charset="-128"/>
              </a:rPr>
              <a:t>2</a:t>
            </a:r>
          </a:p>
        </p:txBody>
      </p:sp>
      <p:sp>
        <p:nvSpPr>
          <p:cNvPr id="456706" name="Text Box 2"/>
          <p:cNvSpPr txBox="1">
            <a:spLocks noChangeArrowheads="1"/>
          </p:cNvSpPr>
          <p:nvPr/>
        </p:nvSpPr>
        <p:spPr bwMode="auto">
          <a:xfrm>
            <a:off x="2195513" y="80963"/>
            <a:ext cx="59404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2400" b="1">
                <a:latin typeface="Comic Sans MS" pitchFamily="66" charset="0"/>
              </a:rPr>
              <a:t>Northern Hemisphere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Ocean Heat Content (“HC”)</a:t>
            </a:r>
          </a:p>
        </p:txBody>
      </p:sp>
      <p:sp>
        <p:nvSpPr>
          <p:cNvPr id="456744" name="Text Box 40"/>
          <p:cNvSpPr txBox="1">
            <a:spLocks noChangeArrowheads="1"/>
          </p:cNvSpPr>
          <p:nvPr/>
        </p:nvSpPr>
        <p:spPr bwMode="auto">
          <a:xfrm>
            <a:off x="981075" y="3465513"/>
            <a:ext cx="666750" cy="53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/>
              <a:t>very</a:t>
            </a:r>
          </a:p>
          <a:p>
            <a:pPr>
              <a:lnSpc>
                <a:spcPct val="80000"/>
              </a:lnSpc>
            </a:pPr>
            <a:r>
              <a:rPr lang="en-US" sz="1800" b="1"/>
              <a:t>high</a:t>
            </a:r>
          </a:p>
        </p:txBody>
      </p:sp>
      <p:sp>
        <p:nvSpPr>
          <p:cNvPr id="456746" name="Text Box 42"/>
          <p:cNvSpPr txBox="1">
            <a:spLocks noChangeArrowheads="1"/>
          </p:cNvSpPr>
          <p:nvPr/>
        </p:nvSpPr>
        <p:spPr bwMode="auto">
          <a:xfrm>
            <a:off x="3779838" y="3716338"/>
            <a:ext cx="66675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/>
              <a:t>high</a:t>
            </a:r>
          </a:p>
        </p:txBody>
      </p:sp>
      <p:sp>
        <p:nvSpPr>
          <p:cNvPr id="456752" name="Text Box 48"/>
          <p:cNvSpPr txBox="1">
            <a:spLocks noChangeArrowheads="1"/>
          </p:cNvSpPr>
          <p:nvPr/>
        </p:nvSpPr>
        <p:spPr bwMode="auto">
          <a:xfrm>
            <a:off x="5514975" y="2384425"/>
            <a:ext cx="2960688" cy="777875"/>
          </a:xfrm>
          <a:prstGeom prst="rect">
            <a:avLst/>
          </a:prstGeom>
          <a:noFill/>
          <a:ln w="76200" cmpd="tri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Arctic Ocean</a:t>
            </a:r>
          </a:p>
          <a:p>
            <a:r>
              <a:rPr lang="en-US"/>
              <a:t>+ Nordic Seas are </a:t>
            </a:r>
            <a:r>
              <a:rPr lang="en-US" b="1">
                <a:solidFill>
                  <a:srgbClr val="0000CC"/>
                </a:solidFill>
              </a:rPr>
              <a:t>cold</a:t>
            </a:r>
            <a:r>
              <a:rPr lang="en-US"/>
              <a:t>!</a:t>
            </a:r>
          </a:p>
        </p:txBody>
      </p:sp>
      <p:grpSp>
        <p:nvGrpSpPr>
          <p:cNvPr id="456754" name="Group 50"/>
          <p:cNvGrpSpPr>
            <a:grpSpLocks/>
          </p:cNvGrpSpPr>
          <p:nvPr/>
        </p:nvGrpSpPr>
        <p:grpSpPr bwMode="auto">
          <a:xfrm>
            <a:off x="5557838" y="3392488"/>
            <a:ext cx="3586162" cy="3311525"/>
            <a:chOff x="3501" y="2137"/>
            <a:chExt cx="2259" cy="2086"/>
          </a:xfrm>
        </p:grpSpPr>
        <p:pic>
          <p:nvPicPr>
            <p:cNvPr id="456747" name="Picture 3" descr="Screen shot 2011-10-28 at 11.20.39 AM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7" y="2500"/>
              <a:ext cx="1723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6748" name="Text Box 44"/>
            <p:cNvSpPr txBox="1">
              <a:spLocks noChangeArrowheads="1"/>
            </p:cNvSpPr>
            <p:nvPr/>
          </p:nvSpPr>
          <p:spPr bwMode="auto">
            <a:xfrm>
              <a:off x="3501" y="2137"/>
              <a:ext cx="225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73736" tIns="137160" rIns="173736" bIns="137160">
              <a:spAutoFit/>
            </a:bodyPr>
            <a:lstStyle/>
            <a:p>
              <a:pPr defTabSz="828675" eaLnBrk="0" hangingPunct="0">
                <a:lnSpc>
                  <a:spcPct val="80000"/>
                </a:lnSpc>
              </a:pPr>
              <a:r>
                <a:rPr lang="en-US" b="1">
                  <a:latin typeface="Comic Sans MS" pitchFamily="66" charset="0"/>
                </a:rPr>
                <a:t>Southern Hemisphere</a:t>
              </a:r>
            </a:p>
            <a:p>
              <a:pPr defTabSz="828675" eaLnBrk="0" hangingPunct="0">
                <a:lnSpc>
                  <a:spcPct val="80000"/>
                </a:lnSpc>
              </a:pPr>
              <a:r>
                <a:rPr lang="en-US">
                  <a:latin typeface="Arial" charset="0"/>
                </a:rPr>
                <a:t>Jan-Feb-Mar</a:t>
              </a:r>
            </a:p>
          </p:txBody>
        </p:sp>
        <p:sp>
          <p:nvSpPr>
            <p:cNvPr id="456749" name="Text Box 45"/>
            <p:cNvSpPr txBox="1">
              <a:spLocks noChangeArrowheads="1"/>
            </p:cNvSpPr>
            <p:nvPr/>
          </p:nvSpPr>
          <p:spPr bwMode="auto">
            <a:xfrm>
              <a:off x="4014" y="3543"/>
              <a:ext cx="420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/>
                <a:t>high</a:t>
              </a:r>
            </a:p>
          </p:txBody>
        </p:sp>
        <p:sp>
          <p:nvSpPr>
            <p:cNvPr id="456750" name="Text Box 46"/>
            <p:cNvSpPr txBox="1">
              <a:spLocks noChangeArrowheads="1"/>
            </p:cNvSpPr>
            <p:nvPr/>
          </p:nvSpPr>
          <p:spPr bwMode="auto">
            <a:xfrm>
              <a:off x="4263" y="2705"/>
              <a:ext cx="420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/>
                <a:t>high</a:t>
              </a:r>
            </a:p>
          </p:txBody>
        </p:sp>
        <p:sp>
          <p:nvSpPr>
            <p:cNvPr id="456753" name="Text Box 49"/>
            <p:cNvSpPr txBox="1">
              <a:spLocks noChangeArrowheads="1"/>
            </p:cNvSpPr>
            <p:nvPr/>
          </p:nvSpPr>
          <p:spPr bwMode="auto">
            <a:xfrm>
              <a:off x="4591" y="2999"/>
              <a:ext cx="524" cy="4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/>
                <a:t>higher than arctic!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Text Box 2"/>
          <p:cNvSpPr txBox="1">
            <a:spLocks noChangeArrowheads="1"/>
          </p:cNvSpPr>
          <p:nvPr/>
        </p:nvSpPr>
        <p:spPr bwMode="auto">
          <a:xfrm>
            <a:off x="3132138" y="80963"/>
            <a:ext cx="4805362" cy="1054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Warming of the “Global” Ocean</a:t>
            </a:r>
          </a:p>
        </p:txBody>
      </p:sp>
      <p:pic>
        <p:nvPicPr>
          <p:cNvPr id="634883" name="Picture 3"/>
          <p:cNvPicPr>
            <a:picLocks noChangeAspect="1" noChangeArrowheads="1"/>
          </p:cNvPicPr>
          <p:nvPr/>
        </p:nvPicPr>
        <p:blipFill>
          <a:blip r:embed="rId3" cstate="print"/>
          <a:srcRect b="2586"/>
          <a:stretch>
            <a:fillRect/>
          </a:stretch>
        </p:blipFill>
        <p:spPr bwMode="auto">
          <a:xfrm>
            <a:off x="287338" y="188913"/>
            <a:ext cx="27051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884" name="Text Box 4"/>
          <p:cNvSpPr txBox="1">
            <a:spLocks noChangeArrowheads="1"/>
          </p:cNvSpPr>
          <p:nvPr/>
        </p:nvSpPr>
        <p:spPr bwMode="auto">
          <a:xfrm>
            <a:off x="3148013" y="1120775"/>
            <a:ext cx="2233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0-700 m </a:t>
            </a:r>
          </a:p>
          <a:p>
            <a:pPr algn="l"/>
            <a:r>
              <a:rPr lang="en-US"/>
              <a:t>1960-2005</a:t>
            </a:r>
          </a:p>
          <a:p>
            <a:pPr algn="l"/>
            <a:r>
              <a:rPr lang="en-US" sz="1400" i="1"/>
              <a:t>Carton &amp; Santorelli (2008)</a:t>
            </a:r>
          </a:p>
        </p:txBody>
      </p:sp>
      <p:pic>
        <p:nvPicPr>
          <p:cNvPr id="634885" name="Picture 5"/>
          <p:cNvPicPr>
            <a:picLocks noChangeAspect="1" noChangeArrowheads="1"/>
          </p:cNvPicPr>
          <p:nvPr/>
        </p:nvPicPr>
        <p:blipFill>
          <a:blip r:embed="rId4" cstate="print"/>
          <a:srcRect l="29813" t="97778" r="17313" b="-772"/>
          <a:stretch>
            <a:fillRect/>
          </a:stretch>
        </p:blipFill>
        <p:spPr bwMode="auto">
          <a:xfrm>
            <a:off x="576263" y="6418263"/>
            <a:ext cx="20923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886" name="Text Box 6"/>
          <p:cNvSpPr txBox="1">
            <a:spLocks noChangeArrowheads="1"/>
          </p:cNvSpPr>
          <p:nvPr/>
        </p:nvSpPr>
        <p:spPr bwMode="auto">
          <a:xfrm>
            <a:off x="2663825" y="6308725"/>
            <a:ext cx="203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10</a:t>
            </a:r>
            <a:r>
              <a:rPr lang="en-US" baseline="30000"/>
              <a:t>8</a:t>
            </a:r>
            <a:r>
              <a:rPr lang="en-US"/>
              <a:t> J/m</a:t>
            </a:r>
            <a:r>
              <a:rPr lang="en-US" baseline="30000"/>
              <a:t>2</a:t>
            </a:r>
            <a:r>
              <a:rPr lang="en-US"/>
              <a:t>/decade</a:t>
            </a:r>
          </a:p>
        </p:txBody>
      </p:sp>
      <p:sp>
        <p:nvSpPr>
          <p:cNvPr id="634887" name="Oval 7"/>
          <p:cNvSpPr>
            <a:spLocks noChangeArrowheads="1"/>
          </p:cNvSpPr>
          <p:nvPr/>
        </p:nvSpPr>
        <p:spPr bwMode="auto">
          <a:xfrm>
            <a:off x="2195513" y="3968750"/>
            <a:ext cx="684212" cy="75565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899" name="Group 19"/>
          <p:cNvGrpSpPr>
            <a:grpSpLocks/>
          </p:cNvGrpSpPr>
          <p:nvPr/>
        </p:nvGrpSpPr>
        <p:grpSpPr bwMode="auto">
          <a:xfrm>
            <a:off x="3311525" y="2236788"/>
            <a:ext cx="5616575" cy="4325937"/>
            <a:chOff x="2086" y="1409"/>
            <a:chExt cx="3538" cy="2725"/>
          </a:xfrm>
        </p:grpSpPr>
        <p:grpSp>
          <p:nvGrpSpPr>
            <p:cNvPr id="634898" name="Group 18"/>
            <p:cNvGrpSpPr>
              <a:grpSpLocks/>
            </p:cNvGrpSpPr>
            <p:nvPr/>
          </p:nvGrpSpPr>
          <p:grpSpPr bwMode="auto">
            <a:xfrm>
              <a:off x="2086" y="1409"/>
              <a:ext cx="3421" cy="2725"/>
              <a:chOff x="2086" y="1409"/>
              <a:chExt cx="3421" cy="2725"/>
            </a:xfrm>
          </p:grpSpPr>
          <p:pic>
            <p:nvPicPr>
              <p:cNvPr id="634895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86" y="1409"/>
                <a:ext cx="3402" cy="16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34890" name="Text Box 10"/>
              <p:cNvSpPr txBox="1">
                <a:spLocks noChangeArrowheads="1"/>
              </p:cNvSpPr>
              <p:nvPr/>
            </p:nvSpPr>
            <p:spPr bwMode="auto">
              <a:xfrm>
                <a:off x="2903" y="3203"/>
                <a:ext cx="2604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buFontTx/>
                  <a:buChar char="•"/>
                </a:pPr>
                <a:r>
                  <a:rPr lang="en-US"/>
                  <a:t> Mean: 0.3x10</a:t>
                </a:r>
                <a:r>
                  <a:rPr lang="en-US" baseline="30000"/>
                  <a:t>22</a:t>
                </a:r>
                <a:r>
                  <a:rPr lang="en-US"/>
                  <a:t> J/yr</a:t>
                </a:r>
              </a:p>
              <a:p>
                <a:pPr algn="l"/>
                <a:r>
                  <a:rPr lang="en-US"/>
                  <a:t>          = 0.25 W/m</a:t>
                </a:r>
                <a:r>
                  <a:rPr lang="en-US" baseline="30000"/>
                  <a:t>2</a:t>
                </a:r>
                <a:r>
                  <a:rPr lang="en-US"/>
                  <a:t> </a:t>
                </a:r>
                <a:r>
                  <a:rPr lang="en-US" sz="1800">
                    <a:latin typeface="Arial Narrow" pitchFamily="34" charset="0"/>
                  </a:rPr>
                  <a:t>…</a:t>
                </a:r>
                <a:r>
                  <a:rPr lang="en-US" sz="1800" i="1">
                    <a:solidFill>
                      <a:srgbClr val="A50021"/>
                    </a:solidFill>
                    <a:latin typeface="Arial Narrow" pitchFamily="34" charset="0"/>
                  </a:rPr>
                  <a:t>net surface heating</a:t>
                </a:r>
              </a:p>
              <a:p>
                <a:pPr algn="l"/>
                <a:r>
                  <a:rPr lang="en-US"/>
                  <a:t>          = 0.003 </a:t>
                </a:r>
                <a:r>
                  <a:rPr lang="en-US">
                    <a:sym typeface="Symbol" pitchFamily="18" charset="2"/>
                  </a:rPr>
                  <a:t>C/yr </a:t>
                </a:r>
                <a:r>
                  <a:rPr lang="en-US" sz="1800" i="1">
                    <a:solidFill>
                      <a:srgbClr val="000066"/>
                    </a:solidFill>
                    <a:latin typeface="Arial Narrow" pitchFamily="34" charset="0"/>
                    <a:sym typeface="Symbol" pitchFamily="18" charset="2"/>
                  </a:rPr>
                  <a:t>…over upper 700 m</a:t>
                </a:r>
              </a:p>
            </p:txBody>
          </p:sp>
          <p:sp>
            <p:nvSpPr>
              <p:cNvPr id="634897" name="Text Box 17"/>
              <p:cNvSpPr txBox="1">
                <a:spLocks noChangeArrowheads="1"/>
              </p:cNvSpPr>
              <p:nvPr/>
            </p:nvSpPr>
            <p:spPr bwMode="auto">
              <a:xfrm>
                <a:off x="4037" y="3884"/>
                <a:ext cx="1422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3300"/>
                    </a:solidFill>
                    <a:latin typeface="Monotype Corsiva" pitchFamily="66" charset="0"/>
                  </a:rPr>
                  <a:t>…no error estimates…</a:t>
                </a:r>
              </a:p>
            </p:txBody>
          </p:sp>
        </p:grpSp>
        <p:sp>
          <p:nvSpPr>
            <p:cNvPr id="634896" name="Rectangle 16"/>
            <p:cNvSpPr>
              <a:spLocks noChangeArrowheads="1"/>
            </p:cNvSpPr>
            <p:nvPr/>
          </p:nvSpPr>
          <p:spPr bwMode="auto">
            <a:xfrm>
              <a:off x="4490" y="2455"/>
              <a:ext cx="1134" cy="24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6348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7" grpId="0" animBg="1"/>
      <p:bldP spid="63488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Text Box 2"/>
          <p:cNvSpPr txBox="1">
            <a:spLocks noChangeArrowheads="1"/>
          </p:cNvSpPr>
          <p:nvPr/>
        </p:nvSpPr>
        <p:spPr bwMode="auto">
          <a:xfrm>
            <a:off x="1979613" y="0"/>
            <a:ext cx="5453062" cy="134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Ocean Heat Trends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2800" b="1">
                <a:latin typeface="Comic Sans MS" pitchFamily="66" charset="0"/>
              </a:rPr>
              <a:t>in </a:t>
            </a:r>
            <a:r>
              <a:rPr lang="en-US" sz="2400" b="1" i="1">
                <a:latin typeface="Comic Sans MS" pitchFamily="66" charset="0"/>
              </a:rPr>
              <a:t>(most of)</a:t>
            </a:r>
            <a:r>
              <a:rPr lang="en-US" sz="2800" b="1">
                <a:latin typeface="Comic Sans MS" pitchFamily="66" charset="0"/>
              </a:rPr>
              <a:t> 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2800" b="1">
                <a:latin typeface="Comic Sans MS" pitchFamily="66" charset="0"/>
              </a:rPr>
              <a:t>the </a:t>
            </a:r>
            <a:r>
              <a:rPr lang="en-US" sz="2800" b="1" u="sng">
                <a:latin typeface="Comic Sans MS" pitchFamily="66" charset="0"/>
              </a:rPr>
              <a:t>North Atlantic</a:t>
            </a:r>
            <a:r>
              <a:rPr lang="en-US" sz="2800" b="1">
                <a:latin typeface="Comic Sans MS" pitchFamily="66" charset="0"/>
              </a:rPr>
              <a:t> Ocean</a:t>
            </a:r>
          </a:p>
        </p:txBody>
      </p:sp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7162800" y="2590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pic>
        <p:nvPicPr>
          <p:cNvPr id="578565" name="Picture 5"/>
          <p:cNvPicPr>
            <a:picLocks noChangeAspect="1" noChangeArrowheads="1"/>
          </p:cNvPicPr>
          <p:nvPr/>
        </p:nvPicPr>
        <p:blipFill>
          <a:blip r:embed="rId3" cstate="print"/>
          <a:srcRect r="50618"/>
          <a:stretch>
            <a:fillRect/>
          </a:stretch>
        </p:blipFill>
        <p:spPr bwMode="auto">
          <a:xfrm>
            <a:off x="250825" y="2063750"/>
            <a:ext cx="6003925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8566" name="Text Box 6"/>
          <p:cNvSpPr txBox="1">
            <a:spLocks noChangeArrowheads="1"/>
          </p:cNvSpPr>
          <p:nvPr/>
        </p:nvSpPr>
        <p:spPr bwMode="auto">
          <a:xfrm rot="5400000">
            <a:off x="5930900" y="3475038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10</a:t>
            </a:r>
            <a:r>
              <a:rPr lang="en-US" baseline="30000"/>
              <a:t>20</a:t>
            </a:r>
            <a:r>
              <a:rPr lang="en-US"/>
              <a:t> J</a:t>
            </a:r>
          </a:p>
        </p:txBody>
      </p:sp>
      <p:grpSp>
        <p:nvGrpSpPr>
          <p:cNvPr id="578574" name="Group 14"/>
          <p:cNvGrpSpPr>
            <a:grpSpLocks/>
          </p:cNvGrpSpPr>
          <p:nvPr/>
        </p:nvGrpSpPr>
        <p:grpSpPr bwMode="auto">
          <a:xfrm>
            <a:off x="3816350" y="1795463"/>
            <a:ext cx="1793875" cy="733425"/>
            <a:chOff x="2404" y="1131"/>
            <a:chExt cx="1130" cy="462"/>
          </a:xfrm>
        </p:grpSpPr>
        <p:sp>
          <p:nvSpPr>
            <p:cNvPr id="578575" name="Freeform 15"/>
            <p:cNvSpPr>
              <a:spLocks/>
            </p:cNvSpPr>
            <p:nvPr/>
          </p:nvSpPr>
          <p:spPr bwMode="auto">
            <a:xfrm>
              <a:off x="2404" y="1253"/>
              <a:ext cx="68" cy="340"/>
            </a:xfrm>
            <a:custGeom>
              <a:avLst/>
              <a:gdLst/>
              <a:ahLst/>
              <a:cxnLst>
                <a:cxn ang="0">
                  <a:pos x="0" y="340"/>
                </a:cxn>
                <a:cxn ang="0">
                  <a:pos x="45" y="159"/>
                </a:cxn>
                <a:cxn ang="0">
                  <a:pos x="68" y="0"/>
                </a:cxn>
              </a:cxnLst>
              <a:rect l="0" t="0" r="r" b="b"/>
              <a:pathLst>
                <a:path w="68" h="340">
                  <a:moveTo>
                    <a:pt x="0" y="340"/>
                  </a:moveTo>
                  <a:cubicBezTo>
                    <a:pt x="17" y="278"/>
                    <a:pt x="34" y="216"/>
                    <a:pt x="45" y="159"/>
                  </a:cubicBezTo>
                  <a:cubicBezTo>
                    <a:pt x="56" y="102"/>
                    <a:pt x="64" y="26"/>
                    <a:pt x="68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8576" name="Text Box 16"/>
            <p:cNvSpPr txBox="1">
              <a:spLocks noChangeArrowheads="1"/>
            </p:cNvSpPr>
            <p:nvPr/>
          </p:nvSpPr>
          <p:spPr bwMode="auto">
            <a:xfrm>
              <a:off x="2472" y="1131"/>
              <a:ext cx="1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66"/>
                  </a:solidFill>
                  <a:latin typeface="Arial Narrow" pitchFamily="34" charset="0"/>
                </a:rPr>
                <a:t>arctic warming?!</a:t>
              </a:r>
            </a:p>
          </p:txBody>
        </p:sp>
      </p:grpSp>
      <p:grpSp>
        <p:nvGrpSpPr>
          <p:cNvPr id="578577" name="Group 17"/>
          <p:cNvGrpSpPr>
            <a:grpSpLocks/>
          </p:cNvGrpSpPr>
          <p:nvPr/>
        </p:nvGrpSpPr>
        <p:grpSpPr bwMode="auto">
          <a:xfrm>
            <a:off x="6181725" y="4329113"/>
            <a:ext cx="2962275" cy="1624012"/>
            <a:chOff x="3901" y="2818"/>
            <a:chExt cx="1866" cy="1023"/>
          </a:xfrm>
        </p:grpSpPr>
        <p:pic>
          <p:nvPicPr>
            <p:cNvPr id="578578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 t="10400" r="20351"/>
            <a:stretch>
              <a:fillRect/>
            </a:stretch>
          </p:blipFill>
          <p:spPr bwMode="auto">
            <a:xfrm>
              <a:off x="3901" y="2881"/>
              <a:ext cx="1771" cy="9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78579" name="Rectangle 19"/>
            <p:cNvSpPr>
              <a:spLocks noChangeArrowheads="1"/>
            </p:cNvSpPr>
            <p:nvPr/>
          </p:nvSpPr>
          <p:spPr bwMode="auto">
            <a:xfrm>
              <a:off x="5602" y="2818"/>
              <a:ext cx="68" cy="6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580" name="Text Box 20"/>
            <p:cNvSpPr txBox="1">
              <a:spLocks noChangeArrowheads="1"/>
            </p:cNvSpPr>
            <p:nvPr/>
          </p:nvSpPr>
          <p:spPr bwMode="auto">
            <a:xfrm>
              <a:off x="3969" y="3707"/>
              <a:ext cx="1798" cy="13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/>
                <a:t>1950            1970  1980            2000</a:t>
              </a:r>
            </a:p>
          </p:txBody>
        </p:sp>
        <p:sp>
          <p:nvSpPr>
            <p:cNvPr id="578581" name="Freeform 21"/>
            <p:cNvSpPr>
              <a:spLocks/>
            </p:cNvSpPr>
            <p:nvPr/>
          </p:nvSpPr>
          <p:spPr bwMode="auto">
            <a:xfrm>
              <a:off x="4082" y="3303"/>
              <a:ext cx="694" cy="16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9" y="0"/>
                </a:cxn>
                <a:cxn ang="0">
                  <a:pos x="99" y="51"/>
                </a:cxn>
                <a:cxn ang="0">
                  <a:pos x="142" y="71"/>
                </a:cxn>
                <a:cxn ang="0">
                  <a:pos x="169" y="54"/>
                </a:cxn>
                <a:cxn ang="0">
                  <a:pos x="198" y="93"/>
                </a:cxn>
                <a:cxn ang="0">
                  <a:pos x="261" y="107"/>
                </a:cxn>
                <a:cxn ang="0">
                  <a:pos x="303" y="72"/>
                </a:cxn>
                <a:cxn ang="0">
                  <a:pos x="322" y="86"/>
                </a:cxn>
                <a:cxn ang="0">
                  <a:pos x="358" y="89"/>
                </a:cxn>
                <a:cxn ang="0">
                  <a:pos x="391" y="126"/>
                </a:cxn>
                <a:cxn ang="0">
                  <a:pos x="424" y="123"/>
                </a:cxn>
                <a:cxn ang="0">
                  <a:pos x="451" y="167"/>
                </a:cxn>
                <a:cxn ang="0">
                  <a:pos x="517" y="110"/>
                </a:cxn>
                <a:cxn ang="0">
                  <a:pos x="549" y="113"/>
                </a:cxn>
                <a:cxn ang="0">
                  <a:pos x="618" y="84"/>
                </a:cxn>
                <a:cxn ang="0">
                  <a:pos x="646" y="81"/>
                </a:cxn>
                <a:cxn ang="0">
                  <a:pos x="678" y="45"/>
                </a:cxn>
                <a:cxn ang="0">
                  <a:pos x="694" y="14"/>
                </a:cxn>
              </a:cxnLst>
              <a:rect l="0" t="0" r="r" b="b"/>
              <a:pathLst>
                <a:path w="694" h="167">
                  <a:moveTo>
                    <a:pt x="0" y="14"/>
                  </a:moveTo>
                  <a:lnTo>
                    <a:pt x="79" y="0"/>
                  </a:lnTo>
                  <a:lnTo>
                    <a:pt x="99" y="51"/>
                  </a:lnTo>
                  <a:lnTo>
                    <a:pt x="142" y="71"/>
                  </a:lnTo>
                  <a:lnTo>
                    <a:pt x="169" y="54"/>
                  </a:lnTo>
                  <a:lnTo>
                    <a:pt x="198" y="93"/>
                  </a:lnTo>
                  <a:lnTo>
                    <a:pt x="261" y="107"/>
                  </a:lnTo>
                  <a:lnTo>
                    <a:pt x="303" y="72"/>
                  </a:lnTo>
                  <a:lnTo>
                    <a:pt x="322" y="86"/>
                  </a:lnTo>
                  <a:lnTo>
                    <a:pt x="358" y="89"/>
                  </a:lnTo>
                  <a:lnTo>
                    <a:pt x="391" y="126"/>
                  </a:lnTo>
                  <a:lnTo>
                    <a:pt x="424" y="123"/>
                  </a:lnTo>
                  <a:lnTo>
                    <a:pt x="451" y="167"/>
                  </a:lnTo>
                  <a:lnTo>
                    <a:pt x="517" y="110"/>
                  </a:lnTo>
                  <a:lnTo>
                    <a:pt x="549" y="113"/>
                  </a:lnTo>
                  <a:lnTo>
                    <a:pt x="618" y="84"/>
                  </a:lnTo>
                  <a:lnTo>
                    <a:pt x="646" y="81"/>
                  </a:lnTo>
                  <a:lnTo>
                    <a:pt x="678" y="45"/>
                  </a:lnTo>
                  <a:lnTo>
                    <a:pt x="694" y="14"/>
                  </a:ln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8582" name="Freeform 22"/>
            <p:cNvSpPr>
              <a:spLocks/>
            </p:cNvSpPr>
            <p:nvPr/>
          </p:nvSpPr>
          <p:spPr bwMode="auto">
            <a:xfrm>
              <a:off x="5012" y="3111"/>
              <a:ext cx="649" cy="251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37" y="195"/>
                </a:cxn>
                <a:cxn ang="0">
                  <a:pos x="90" y="129"/>
                </a:cxn>
                <a:cxn ang="0">
                  <a:pos x="118" y="143"/>
                </a:cxn>
                <a:cxn ang="0">
                  <a:pos x="153" y="122"/>
                </a:cxn>
                <a:cxn ang="0">
                  <a:pos x="178" y="156"/>
                </a:cxn>
                <a:cxn ang="0">
                  <a:pos x="217" y="162"/>
                </a:cxn>
                <a:cxn ang="0">
                  <a:pos x="262" y="107"/>
                </a:cxn>
                <a:cxn ang="0">
                  <a:pos x="280" y="57"/>
                </a:cxn>
                <a:cxn ang="0">
                  <a:pos x="310" y="56"/>
                </a:cxn>
                <a:cxn ang="0">
                  <a:pos x="340" y="17"/>
                </a:cxn>
                <a:cxn ang="0">
                  <a:pos x="373" y="0"/>
                </a:cxn>
                <a:cxn ang="0">
                  <a:pos x="405" y="29"/>
                </a:cxn>
                <a:cxn ang="0">
                  <a:pos x="433" y="35"/>
                </a:cxn>
                <a:cxn ang="0">
                  <a:pos x="468" y="59"/>
                </a:cxn>
                <a:cxn ang="0">
                  <a:pos x="502" y="51"/>
                </a:cxn>
                <a:cxn ang="0">
                  <a:pos x="555" y="83"/>
                </a:cxn>
                <a:cxn ang="0">
                  <a:pos x="598" y="92"/>
                </a:cxn>
                <a:cxn ang="0">
                  <a:pos x="649" y="98"/>
                </a:cxn>
              </a:cxnLst>
              <a:rect l="0" t="0" r="r" b="b"/>
              <a:pathLst>
                <a:path w="649" h="251">
                  <a:moveTo>
                    <a:pt x="0" y="251"/>
                  </a:moveTo>
                  <a:lnTo>
                    <a:pt x="37" y="195"/>
                  </a:lnTo>
                  <a:lnTo>
                    <a:pt x="90" y="129"/>
                  </a:lnTo>
                  <a:lnTo>
                    <a:pt x="118" y="143"/>
                  </a:lnTo>
                  <a:lnTo>
                    <a:pt x="153" y="122"/>
                  </a:lnTo>
                  <a:lnTo>
                    <a:pt x="178" y="156"/>
                  </a:lnTo>
                  <a:lnTo>
                    <a:pt x="217" y="162"/>
                  </a:lnTo>
                  <a:lnTo>
                    <a:pt x="262" y="107"/>
                  </a:lnTo>
                  <a:lnTo>
                    <a:pt x="280" y="57"/>
                  </a:lnTo>
                  <a:lnTo>
                    <a:pt x="310" y="56"/>
                  </a:lnTo>
                  <a:lnTo>
                    <a:pt x="340" y="17"/>
                  </a:lnTo>
                  <a:lnTo>
                    <a:pt x="373" y="0"/>
                  </a:lnTo>
                  <a:lnTo>
                    <a:pt x="405" y="29"/>
                  </a:lnTo>
                  <a:lnTo>
                    <a:pt x="433" y="35"/>
                  </a:lnTo>
                  <a:lnTo>
                    <a:pt x="468" y="59"/>
                  </a:lnTo>
                  <a:lnTo>
                    <a:pt x="502" y="51"/>
                  </a:lnTo>
                  <a:lnTo>
                    <a:pt x="555" y="83"/>
                  </a:lnTo>
                  <a:lnTo>
                    <a:pt x="598" y="92"/>
                  </a:lnTo>
                  <a:lnTo>
                    <a:pt x="649" y="98"/>
                  </a:ln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8583" name="Text Box 23"/>
            <p:cNvSpPr txBox="1">
              <a:spLocks noChangeArrowheads="1"/>
            </p:cNvSpPr>
            <p:nvPr/>
          </p:nvSpPr>
          <p:spPr bwMode="auto">
            <a:xfrm>
              <a:off x="4137" y="2911"/>
              <a:ext cx="463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NAO</a:t>
              </a:r>
            </a:p>
          </p:txBody>
        </p:sp>
      </p:grpSp>
      <p:sp>
        <p:nvSpPr>
          <p:cNvPr id="578584" name="Text Box 24"/>
          <p:cNvSpPr txBox="1">
            <a:spLocks noChangeArrowheads="1"/>
          </p:cNvSpPr>
          <p:nvPr/>
        </p:nvSpPr>
        <p:spPr bwMode="auto">
          <a:xfrm>
            <a:off x="2124075" y="5827713"/>
            <a:ext cx="399573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400" b="1">
                <a:solidFill>
                  <a:srgbClr val="990033"/>
                </a:solidFill>
              </a:rPr>
              <a:t>Net warming…</a:t>
            </a:r>
          </a:p>
          <a:p>
            <a:pPr algn="l">
              <a:lnSpc>
                <a:spcPct val="110000"/>
              </a:lnSpc>
            </a:pPr>
            <a:r>
              <a:rPr lang="en-US" b="1" i="1">
                <a:solidFill>
                  <a:srgbClr val="0000CC"/>
                </a:solidFill>
                <a:latin typeface="Arial Narrow" pitchFamily="34" charset="0"/>
              </a:rPr>
              <a:t>…but the subpolar gyre is </a:t>
            </a:r>
            <a:r>
              <a:rPr lang="en-US" b="1" i="1" u="sng">
                <a:solidFill>
                  <a:srgbClr val="0000CC"/>
                </a:solidFill>
                <a:latin typeface="Arial Narrow" pitchFamily="34" charset="0"/>
              </a:rPr>
              <a:t>cooling</a:t>
            </a:r>
            <a:r>
              <a:rPr lang="en-US" b="1" i="1">
                <a:solidFill>
                  <a:srgbClr val="0000CC"/>
                </a:solidFill>
                <a:latin typeface="Arial Narrow" pitchFamily="34" charset="0"/>
              </a:rPr>
              <a:t>!</a:t>
            </a:r>
          </a:p>
        </p:txBody>
      </p:sp>
      <p:sp>
        <p:nvSpPr>
          <p:cNvPr id="578585" name="Text Box 25"/>
          <p:cNvSpPr txBox="1">
            <a:spLocks noChangeArrowheads="1"/>
          </p:cNvSpPr>
          <p:nvPr/>
        </p:nvSpPr>
        <p:spPr bwMode="auto">
          <a:xfrm>
            <a:off x="2051050" y="4022725"/>
            <a:ext cx="1195388" cy="55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Arial Narrow" pitchFamily="34" charset="0"/>
              </a:rPr>
              <a:t>subtropical</a:t>
            </a:r>
          </a:p>
          <a:p>
            <a:pPr>
              <a:lnSpc>
                <a:spcPct val="70000"/>
              </a:lnSpc>
            </a:pPr>
            <a:r>
              <a:rPr lang="en-US" sz="1800" b="1">
                <a:latin typeface="Arial Narrow" pitchFamily="34" charset="0"/>
              </a:rPr>
              <a:t>       gyre</a:t>
            </a:r>
          </a:p>
        </p:txBody>
      </p:sp>
      <p:sp>
        <p:nvSpPr>
          <p:cNvPr id="578586" name="Text Box 26"/>
          <p:cNvSpPr txBox="1">
            <a:spLocks noChangeArrowheads="1"/>
          </p:cNvSpPr>
          <p:nvPr/>
        </p:nvSpPr>
        <p:spPr bwMode="auto">
          <a:xfrm>
            <a:off x="2559050" y="2700338"/>
            <a:ext cx="976313" cy="55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Arial Narrow" pitchFamily="34" charset="0"/>
              </a:rPr>
              <a:t>subpolar</a:t>
            </a:r>
          </a:p>
          <a:p>
            <a:pPr>
              <a:lnSpc>
                <a:spcPct val="70000"/>
              </a:lnSpc>
            </a:pPr>
            <a:r>
              <a:rPr lang="en-US" sz="1800" b="1">
                <a:latin typeface="Arial Narrow" pitchFamily="34" charset="0"/>
              </a:rPr>
              <a:t>       gyre</a:t>
            </a:r>
          </a:p>
        </p:txBody>
      </p:sp>
      <p:sp>
        <p:nvSpPr>
          <p:cNvPr id="578587" name="Freeform 27"/>
          <p:cNvSpPr>
            <a:spLocks/>
          </p:cNvSpPr>
          <p:nvPr/>
        </p:nvSpPr>
        <p:spPr bwMode="auto">
          <a:xfrm>
            <a:off x="1804988" y="3716338"/>
            <a:ext cx="1573212" cy="1128712"/>
          </a:xfrm>
          <a:custGeom>
            <a:avLst/>
            <a:gdLst/>
            <a:ahLst/>
            <a:cxnLst>
              <a:cxn ang="0">
                <a:pos x="586" y="91"/>
              </a:cxn>
              <a:cxn ang="0">
                <a:pos x="858" y="182"/>
              </a:cxn>
              <a:cxn ang="0">
                <a:pos x="972" y="409"/>
              </a:cxn>
              <a:cxn ang="0">
                <a:pos x="745" y="681"/>
              </a:cxn>
              <a:cxn ang="0">
                <a:pos x="246" y="590"/>
              </a:cxn>
              <a:cxn ang="0">
                <a:pos x="19" y="341"/>
              </a:cxn>
              <a:cxn ang="0">
                <a:pos x="133" y="137"/>
              </a:cxn>
              <a:cxn ang="0">
                <a:pos x="450" y="0"/>
              </a:cxn>
            </a:cxnLst>
            <a:rect l="0" t="0" r="r" b="b"/>
            <a:pathLst>
              <a:path w="991" h="711">
                <a:moveTo>
                  <a:pt x="586" y="91"/>
                </a:moveTo>
                <a:cubicBezTo>
                  <a:pt x="690" y="110"/>
                  <a:pt x="794" y="129"/>
                  <a:pt x="858" y="182"/>
                </a:cubicBezTo>
                <a:cubicBezTo>
                  <a:pt x="922" y="235"/>
                  <a:pt x="991" y="326"/>
                  <a:pt x="972" y="409"/>
                </a:cubicBezTo>
                <a:cubicBezTo>
                  <a:pt x="953" y="492"/>
                  <a:pt x="866" y="651"/>
                  <a:pt x="745" y="681"/>
                </a:cubicBezTo>
                <a:cubicBezTo>
                  <a:pt x="624" y="711"/>
                  <a:pt x="367" y="647"/>
                  <a:pt x="246" y="590"/>
                </a:cubicBezTo>
                <a:cubicBezTo>
                  <a:pt x="125" y="533"/>
                  <a:pt x="38" y="416"/>
                  <a:pt x="19" y="341"/>
                </a:cubicBezTo>
                <a:cubicBezTo>
                  <a:pt x="0" y="266"/>
                  <a:pt x="61" y="194"/>
                  <a:pt x="133" y="137"/>
                </a:cubicBezTo>
                <a:cubicBezTo>
                  <a:pt x="205" y="80"/>
                  <a:pt x="327" y="40"/>
                  <a:pt x="45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78588" name="Freeform 28"/>
          <p:cNvSpPr>
            <a:spLocks/>
          </p:cNvSpPr>
          <p:nvPr/>
        </p:nvSpPr>
        <p:spPr bwMode="auto">
          <a:xfrm>
            <a:off x="2325688" y="2625725"/>
            <a:ext cx="1481137" cy="849313"/>
          </a:xfrm>
          <a:custGeom>
            <a:avLst/>
            <a:gdLst/>
            <a:ahLst/>
            <a:cxnLst>
              <a:cxn ang="0">
                <a:pos x="917" y="77"/>
              </a:cxn>
              <a:cxn ang="0">
                <a:pos x="896" y="254"/>
              </a:cxn>
              <a:cxn ang="0">
                <a:pos x="695" y="419"/>
              </a:cxn>
              <a:cxn ang="0">
                <a:pos x="272" y="476"/>
              </a:cxn>
              <a:cxn ang="0">
                <a:pos x="2" y="65"/>
              </a:cxn>
              <a:cxn ang="0">
                <a:pos x="284" y="86"/>
              </a:cxn>
              <a:cxn ang="0">
                <a:pos x="422" y="44"/>
              </a:cxn>
            </a:cxnLst>
            <a:rect l="0" t="0" r="r" b="b"/>
            <a:pathLst>
              <a:path w="933" h="535">
                <a:moveTo>
                  <a:pt x="917" y="77"/>
                </a:moveTo>
                <a:cubicBezTo>
                  <a:pt x="914" y="106"/>
                  <a:pt x="933" y="197"/>
                  <a:pt x="896" y="254"/>
                </a:cubicBezTo>
                <a:cubicBezTo>
                  <a:pt x="859" y="311"/>
                  <a:pt x="799" y="382"/>
                  <a:pt x="695" y="419"/>
                </a:cubicBezTo>
                <a:cubicBezTo>
                  <a:pt x="591" y="456"/>
                  <a:pt x="387" y="535"/>
                  <a:pt x="272" y="476"/>
                </a:cubicBezTo>
                <a:cubicBezTo>
                  <a:pt x="157" y="417"/>
                  <a:pt x="0" y="130"/>
                  <a:pt x="2" y="65"/>
                </a:cubicBezTo>
                <a:cubicBezTo>
                  <a:pt x="4" y="0"/>
                  <a:pt x="214" y="90"/>
                  <a:pt x="284" y="86"/>
                </a:cubicBezTo>
                <a:cubicBezTo>
                  <a:pt x="354" y="82"/>
                  <a:pt x="393" y="53"/>
                  <a:pt x="422" y="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none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5076825" y="1233488"/>
            <a:ext cx="386873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i="1"/>
              <a:t>Lozier et al. (2008)</a:t>
            </a:r>
          </a:p>
          <a:p>
            <a:pPr lvl="2" algn="l">
              <a:lnSpc>
                <a:spcPct val="140000"/>
              </a:lnSpc>
              <a:buFontTx/>
              <a:buChar char="•"/>
            </a:pPr>
            <a:r>
              <a:rPr lang="en-US" sz="1600" b="1">
                <a:latin typeface="Arial Narrow" pitchFamily="34" charset="0"/>
              </a:rPr>
              <a:t>  uses Levitus (WOD)</a:t>
            </a:r>
          </a:p>
          <a:p>
            <a:pPr lvl="2" algn="l">
              <a:lnSpc>
                <a:spcPct val="140000"/>
              </a:lnSpc>
              <a:buFontTx/>
              <a:buChar char="•"/>
            </a:pPr>
            <a:r>
              <a:rPr lang="en-US" sz="1600" b="1">
                <a:latin typeface="Arial Narrow" pitchFamily="34" charset="0"/>
              </a:rPr>
              <a:t>  (1980-2000) minus (1950-1970)</a:t>
            </a:r>
          </a:p>
        </p:txBody>
      </p:sp>
      <p:pic>
        <p:nvPicPr>
          <p:cNvPr id="578589" name="Picture 29" descr="MC90004881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936625" cy="89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78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7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Text Box 2"/>
          <p:cNvSpPr txBox="1">
            <a:spLocks noChangeArrowheads="1"/>
          </p:cNvSpPr>
          <p:nvPr/>
        </p:nvSpPr>
        <p:spPr bwMode="auto">
          <a:xfrm>
            <a:off x="1250950" y="0"/>
            <a:ext cx="6640513" cy="66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>
                <a:latin typeface="Comic Sans MS" pitchFamily="66" charset="0"/>
              </a:rPr>
              <a:t>The </a:t>
            </a:r>
            <a:r>
              <a:rPr lang="en-US" sz="3200" b="1">
                <a:latin typeface="Comic Sans MS" pitchFamily="66" charset="0"/>
              </a:rPr>
              <a:t>Big</a:t>
            </a:r>
            <a:r>
              <a:rPr lang="en-US" sz="3200">
                <a:latin typeface="Comic Sans MS" pitchFamily="66" charset="0"/>
              </a:rPr>
              <a:t> North Atlantic Picture</a:t>
            </a:r>
            <a:r>
              <a:rPr lang="en-US" sz="2800" b="1">
                <a:latin typeface="Comic Sans MS" pitchFamily="66" charset="0"/>
              </a:rPr>
              <a:t> </a:t>
            </a:r>
          </a:p>
        </p:txBody>
      </p:sp>
      <p:pic>
        <p:nvPicPr>
          <p:cNvPr id="582659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15382" r="20720" b="23398"/>
          <a:stretch>
            <a:fillRect/>
          </a:stretch>
        </p:blipFill>
        <p:spPr bwMode="auto">
          <a:xfrm>
            <a:off x="574675" y="946150"/>
            <a:ext cx="525621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2698" name="Freeform 42"/>
          <p:cNvSpPr>
            <a:spLocks/>
          </p:cNvSpPr>
          <p:nvPr/>
        </p:nvSpPr>
        <p:spPr bwMode="auto">
          <a:xfrm>
            <a:off x="4008438" y="1135063"/>
            <a:ext cx="736600" cy="981075"/>
          </a:xfrm>
          <a:custGeom>
            <a:avLst/>
            <a:gdLst/>
            <a:ahLst/>
            <a:cxnLst>
              <a:cxn ang="0">
                <a:pos x="414" y="50"/>
              </a:cxn>
              <a:cxn ang="0">
                <a:pos x="200" y="96"/>
              </a:cxn>
              <a:cxn ang="0">
                <a:pos x="18" y="74"/>
              </a:cxn>
              <a:cxn ang="0">
                <a:pos x="94" y="538"/>
              </a:cxn>
              <a:cxn ang="0">
                <a:pos x="410" y="552"/>
              </a:cxn>
              <a:cxn ang="0">
                <a:pos x="418" y="266"/>
              </a:cxn>
              <a:cxn ang="0">
                <a:pos x="418" y="106"/>
              </a:cxn>
              <a:cxn ang="0">
                <a:pos x="414" y="50"/>
              </a:cxn>
            </a:cxnLst>
            <a:rect l="0" t="0" r="r" b="b"/>
            <a:pathLst>
              <a:path w="464" h="618">
                <a:moveTo>
                  <a:pt x="414" y="50"/>
                </a:moveTo>
                <a:cubicBezTo>
                  <a:pt x="378" y="48"/>
                  <a:pt x="266" y="92"/>
                  <a:pt x="200" y="96"/>
                </a:cubicBezTo>
                <a:cubicBezTo>
                  <a:pt x="134" y="100"/>
                  <a:pt x="36" y="0"/>
                  <a:pt x="18" y="74"/>
                </a:cubicBezTo>
                <a:cubicBezTo>
                  <a:pt x="0" y="148"/>
                  <a:pt x="29" y="458"/>
                  <a:pt x="94" y="538"/>
                </a:cubicBezTo>
                <a:cubicBezTo>
                  <a:pt x="159" y="618"/>
                  <a:pt x="356" y="597"/>
                  <a:pt x="410" y="552"/>
                </a:cubicBezTo>
                <a:cubicBezTo>
                  <a:pt x="464" y="507"/>
                  <a:pt x="417" y="340"/>
                  <a:pt x="418" y="266"/>
                </a:cubicBezTo>
                <a:cubicBezTo>
                  <a:pt x="419" y="192"/>
                  <a:pt x="419" y="142"/>
                  <a:pt x="418" y="106"/>
                </a:cubicBezTo>
                <a:cubicBezTo>
                  <a:pt x="417" y="70"/>
                  <a:pt x="450" y="52"/>
                  <a:pt x="414" y="50"/>
                </a:cubicBezTo>
                <a:close/>
              </a:path>
            </a:pathLst>
          </a:custGeom>
          <a:solidFill>
            <a:srgbClr val="FF9C8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60" name="Text Box 4"/>
          <p:cNvSpPr txBox="1">
            <a:spLocks noChangeArrowheads="1"/>
          </p:cNvSpPr>
          <p:nvPr/>
        </p:nvSpPr>
        <p:spPr bwMode="auto">
          <a:xfrm>
            <a:off x="663575" y="969963"/>
            <a:ext cx="12414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latin typeface="Arial Black" pitchFamily="34" charset="0"/>
              </a:rPr>
              <a:t>NAO +</a:t>
            </a:r>
          </a:p>
        </p:txBody>
      </p:sp>
      <p:sp>
        <p:nvSpPr>
          <p:cNvPr id="582661" name="Text Box 5"/>
          <p:cNvSpPr txBox="1">
            <a:spLocks noChangeArrowheads="1"/>
          </p:cNvSpPr>
          <p:nvPr/>
        </p:nvSpPr>
        <p:spPr bwMode="auto">
          <a:xfrm>
            <a:off x="6192838" y="549275"/>
            <a:ext cx="19288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…inspired by Dickson</a:t>
            </a:r>
          </a:p>
        </p:txBody>
      </p:sp>
      <p:sp>
        <p:nvSpPr>
          <p:cNvPr id="582663" name="Freeform 7"/>
          <p:cNvSpPr>
            <a:spLocks/>
          </p:cNvSpPr>
          <p:nvPr/>
        </p:nvSpPr>
        <p:spPr bwMode="auto">
          <a:xfrm>
            <a:off x="1258888" y="3703638"/>
            <a:ext cx="1924050" cy="2052637"/>
          </a:xfrm>
          <a:custGeom>
            <a:avLst/>
            <a:gdLst/>
            <a:ahLst/>
            <a:cxnLst>
              <a:cxn ang="0">
                <a:pos x="1042" y="50"/>
              </a:cxn>
              <a:cxn ang="0">
                <a:pos x="1006" y="38"/>
              </a:cxn>
              <a:cxn ang="0">
                <a:pos x="431" y="54"/>
              </a:cxn>
              <a:cxn ang="0">
                <a:pos x="30" y="360"/>
              </a:cxn>
              <a:cxn ang="0">
                <a:pos x="252" y="896"/>
              </a:cxn>
              <a:cxn ang="0">
                <a:pos x="703" y="1278"/>
              </a:cxn>
              <a:cxn ang="0">
                <a:pos x="562" y="809"/>
              </a:cxn>
              <a:cxn ang="0">
                <a:pos x="1117" y="401"/>
              </a:cxn>
              <a:cxn ang="0">
                <a:pos x="1135" y="167"/>
              </a:cxn>
              <a:cxn ang="0">
                <a:pos x="1042" y="50"/>
              </a:cxn>
            </a:cxnLst>
            <a:rect l="0" t="0" r="r" b="b"/>
            <a:pathLst>
              <a:path w="1212" h="1293">
                <a:moveTo>
                  <a:pt x="1042" y="50"/>
                </a:moveTo>
                <a:cubicBezTo>
                  <a:pt x="1021" y="29"/>
                  <a:pt x="1108" y="37"/>
                  <a:pt x="1006" y="38"/>
                </a:cubicBezTo>
                <a:cubicBezTo>
                  <a:pt x="904" y="39"/>
                  <a:pt x="594" y="0"/>
                  <a:pt x="431" y="54"/>
                </a:cubicBezTo>
                <a:cubicBezTo>
                  <a:pt x="268" y="108"/>
                  <a:pt x="60" y="220"/>
                  <a:pt x="30" y="360"/>
                </a:cubicBezTo>
                <a:cubicBezTo>
                  <a:pt x="0" y="500"/>
                  <a:pt x="140" y="743"/>
                  <a:pt x="252" y="896"/>
                </a:cubicBezTo>
                <a:cubicBezTo>
                  <a:pt x="364" y="1049"/>
                  <a:pt x="651" y="1293"/>
                  <a:pt x="703" y="1278"/>
                </a:cubicBezTo>
                <a:cubicBezTo>
                  <a:pt x="755" y="1263"/>
                  <a:pt x="493" y="955"/>
                  <a:pt x="562" y="809"/>
                </a:cubicBezTo>
                <a:cubicBezTo>
                  <a:pt x="631" y="663"/>
                  <a:pt x="1022" y="508"/>
                  <a:pt x="1117" y="401"/>
                </a:cubicBezTo>
                <a:cubicBezTo>
                  <a:pt x="1212" y="294"/>
                  <a:pt x="1147" y="225"/>
                  <a:pt x="1135" y="167"/>
                </a:cubicBezTo>
                <a:cubicBezTo>
                  <a:pt x="1123" y="109"/>
                  <a:pt x="1063" y="71"/>
                  <a:pt x="1042" y="50"/>
                </a:cubicBezTo>
                <a:close/>
              </a:path>
            </a:pathLst>
          </a:custGeom>
          <a:solidFill>
            <a:srgbClr val="FF9C8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64" name="Freeform 8"/>
          <p:cNvSpPr>
            <a:spLocks noChangeAspect="1"/>
          </p:cNvSpPr>
          <p:nvPr/>
        </p:nvSpPr>
        <p:spPr bwMode="auto">
          <a:xfrm>
            <a:off x="846138" y="3549650"/>
            <a:ext cx="4241800" cy="1943100"/>
          </a:xfrm>
          <a:custGeom>
            <a:avLst/>
            <a:gdLst/>
            <a:ahLst/>
            <a:cxnLst>
              <a:cxn ang="0">
                <a:pos x="1763" y="2"/>
              </a:cxn>
              <a:cxn ang="0">
                <a:pos x="671" y="172"/>
              </a:cxn>
              <a:cxn ang="0">
                <a:pos x="85" y="535"/>
              </a:cxn>
              <a:cxn ang="0">
                <a:pos x="1184" y="1132"/>
              </a:cxn>
              <a:cxn ang="0">
                <a:pos x="2077" y="1086"/>
              </a:cxn>
              <a:cxn ang="0">
                <a:pos x="2626" y="588"/>
              </a:cxn>
              <a:cxn ang="0">
                <a:pos x="2356" y="123"/>
              </a:cxn>
              <a:cxn ang="0">
                <a:pos x="1782" y="0"/>
              </a:cxn>
            </a:cxnLst>
            <a:rect l="0" t="0" r="r" b="b"/>
            <a:pathLst>
              <a:path w="2672" h="1224">
                <a:moveTo>
                  <a:pt x="1763" y="2"/>
                </a:moveTo>
                <a:cubicBezTo>
                  <a:pt x="1578" y="31"/>
                  <a:pt x="951" y="83"/>
                  <a:pt x="671" y="172"/>
                </a:cubicBezTo>
                <a:cubicBezTo>
                  <a:pt x="391" y="261"/>
                  <a:pt x="0" y="375"/>
                  <a:pt x="85" y="535"/>
                </a:cubicBezTo>
                <a:cubicBezTo>
                  <a:pt x="170" y="695"/>
                  <a:pt x="852" y="1040"/>
                  <a:pt x="1184" y="1132"/>
                </a:cubicBezTo>
                <a:cubicBezTo>
                  <a:pt x="1516" y="1224"/>
                  <a:pt x="1837" y="1177"/>
                  <a:pt x="2077" y="1086"/>
                </a:cubicBezTo>
                <a:cubicBezTo>
                  <a:pt x="2317" y="995"/>
                  <a:pt x="2580" y="749"/>
                  <a:pt x="2626" y="588"/>
                </a:cubicBezTo>
                <a:cubicBezTo>
                  <a:pt x="2672" y="427"/>
                  <a:pt x="2497" y="221"/>
                  <a:pt x="2356" y="123"/>
                </a:cubicBezTo>
                <a:cubicBezTo>
                  <a:pt x="2215" y="25"/>
                  <a:pt x="1902" y="26"/>
                  <a:pt x="178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65" name="Freeform 9"/>
          <p:cNvSpPr>
            <a:spLocks noChangeAspect="1"/>
          </p:cNvSpPr>
          <p:nvPr/>
        </p:nvSpPr>
        <p:spPr bwMode="auto">
          <a:xfrm>
            <a:off x="1376363" y="3779838"/>
            <a:ext cx="2724150" cy="1085850"/>
          </a:xfrm>
          <a:custGeom>
            <a:avLst/>
            <a:gdLst/>
            <a:ahLst/>
            <a:cxnLst>
              <a:cxn ang="0">
                <a:pos x="548" y="91"/>
              </a:cxn>
              <a:cxn ang="0">
                <a:pos x="244" y="164"/>
              </a:cxn>
              <a:cxn ang="0">
                <a:pos x="13" y="323"/>
              </a:cxn>
              <a:cxn ang="0">
                <a:pos x="321" y="545"/>
              </a:cxn>
              <a:cxn ang="0">
                <a:pos x="1250" y="608"/>
              </a:cxn>
              <a:cxn ang="0">
                <a:pos x="1672" y="89"/>
              </a:cxn>
              <a:cxn ang="0">
                <a:pos x="988" y="73"/>
              </a:cxn>
              <a:cxn ang="0">
                <a:pos x="557" y="100"/>
              </a:cxn>
            </a:cxnLst>
            <a:rect l="0" t="0" r="r" b="b"/>
            <a:pathLst>
              <a:path w="1716" h="684">
                <a:moveTo>
                  <a:pt x="548" y="91"/>
                </a:moveTo>
                <a:cubicBezTo>
                  <a:pt x="497" y="103"/>
                  <a:pt x="333" y="125"/>
                  <a:pt x="244" y="164"/>
                </a:cubicBezTo>
                <a:cubicBezTo>
                  <a:pt x="155" y="203"/>
                  <a:pt x="0" y="260"/>
                  <a:pt x="13" y="323"/>
                </a:cubicBezTo>
                <a:cubicBezTo>
                  <a:pt x="26" y="386"/>
                  <a:pt x="115" y="498"/>
                  <a:pt x="321" y="545"/>
                </a:cubicBezTo>
                <a:cubicBezTo>
                  <a:pt x="527" y="592"/>
                  <a:pt x="1025" y="684"/>
                  <a:pt x="1250" y="608"/>
                </a:cubicBezTo>
                <a:cubicBezTo>
                  <a:pt x="1475" y="532"/>
                  <a:pt x="1716" y="178"/>
                  <a:pt x="1672" y="89"/>
                </a:cubicBezTo>
                <a:cubicBezTo>
                  <a:pt x="1628" y="0"/>
                  <a:pt x="1174" y="71"/>
                  <a:pt x="988" y="73"/>
                </a:cubicBezTo>
                <a:cubicBezTo>
                  <a:pt x="802" y="75"/>
                  <a:pt x="647" y="95"/>
                  <a:pt x="557" y="10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66" name="Text Box 10"/>
          <p:cNvSpPr txBox="1">
            <a:spLocks noChangeArrowheads="1"/>
          </p:cNvSpPr>
          <p:nvPr/>
        </p:nvSpPr>
        <p:spPr bwMode="auto">
          <a:xfrm>
            <a:off x="1403350" y="4078288"/>
            <a:ext cx="14525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Arial Black" pitchFamily="34" charset="0"/>
              </a:rPr>
              <a:t>WARMER</a:t>
            </a:r>
          </a:p>
        </p:txBody>
      </p:sp>
      <p:sp>
        <p:nvSpPr>
          <p:cNvPr id="582667" name="Text Box 11"/>
          <p:cNvSpPr txBox="1">
            <a:spLocks noChangeArrowheads="1"/>
          </p:cNvSpPr>
          <p:nvPr/>
        </p:nvSpPr>
        <p:spPr bwMode="auto">
          <a:xfrm>
            <a:off x="2916238" y="4041775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latin typeface="Arial Black" pitchFamily="34" charset="0"/>
              </a:rPr>
              <a:t>H</a:t>
            </a:r>
          </a:p>
        </p:txBody>
      </p:sp>
      <p:sp>
        <p:nvSpPr>
          <p:cNvPr id="582668" name="AutoShape 12"/>
          <p:cNvSpPr>
            <a:spLocks noChangeArrowheads="1"/>
          </p:cNvSpPr>
          <p:nvPr/>
        </p:nvSpPr>
        <p:spPr bwMode="auto">
          <a:xfrm rot="6193936" flipH="1" flipV="1">
            <a:off x="1889126" y="4578350"/>
            <a:ext cx="146050" cy="18097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2669" name="AutoShape 13"/>
          <p:cNvSpPr>
            <a:spLocks noChangeArrowheads="1"/>
          </p:cNvSpPr>
          <p:nvPr/>
        </p:nvSpPr>
        <p:spPr bwMode="auto">
          <a:xfrm rot="-36555421" flipH="1" flipV="1">
            <a:off x="1844676" y="4919662"/>
            <a:ext cx="146050" cy="18097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2670" name="Line 14"/>
          <p:cNvSpPr>
            <a:spLocks noChangeShapeType="1"/>
          </p:cNvSpPr>
          <p:nvPr/>
        </p:nvSpPr>
        <p:spPr bwMode="auto">
          <a:xfrm flipV="1">
            <a:off x="1597025" y="4471988"/>
            <a:ext cx="21590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82671" name="Line 15"/>
          <p:cNvSpPr>
            <a:spLocks noChangeShapeType="1"/>
          </p:cNvSpPr>
          <p:nvPr/>
        </p:nvSpPr>
        <p:spPr bwMode="auto">
          <a:xfrm flipV="1">
            <a:off x="1179513" y="4333875"/>
            <a:ext cx="330200" cy="952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82672" name="Line 16"/>
          <p:cNvSpPr>
            <a:spLocks noChangeShapeType="1"/>
          </p:cNvSpPr>
          <p:nvPr/>
        </p:nvSpPr>
        <p:spPr bwMode="auto">
          <a:xfrm>
            <a:off x="1554163" y="3843338"/>
            <a:ext cx="177800" cy="2524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82673" name="Line 17"/>
          <p:cNvSpPr>
            <a:spLocks noChangeShapeType="1"/>
          </p:cNvSpPr>
          <p:nvPr/>
        </p:nvSpPr>
        <p:spPr bwMode="auto">
          <a:xfrm>
            <a:off x="2174875" y="3713163"/>
            <a:ext cx="39688" cy="32543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82674" name="Line 18"/>
          <p:cNvSpPr>
            <a:spLocks noChangeShapeType="1"/>
          </p:cNvSpPr>
          <p:nvPr/>
        </p:nvSpPr>
        <p:spPr bwMode="auto">
          <a:xfrm>
            <a:off x="2570163" y="3633788"/>
            <a:ext cx="39687" cy="32543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82675" name="Line 19"/>
          <p:cNvSpPr>
            <a:spLocks noChangeShapeType="1"/>
          </p:cNvSpPr>
          <p:nvPr/>
        </p:nvSpPr>
        <p:spPr bwMode="auto">
          <a:xfrm flipV="1">
            <a:off x="2130425" y="4586288"/>
            <a:ext cx="122238" cy="3619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82676" name="Text Box 20"/>
          <p:cNvSpPr txBox="1">
            <a:spLocks noChangeArrowheads="1"/>
          </p:cNvSpPr>
          <p:nvPr/>
        </p:nvSpPr>
        <p:spPr bwMode="auto">
          <a:xfrm>
            <a:off x="2159000" y="4797425"/>
            <a:ext cx="1484313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CC0000"/>
                </a:solidFill>
                <a:latin typeface="Arial Narrow" pitchFamily="34" charset="0"/>
              </a:rPr>
              <a:t>ocean advection</a:t>
            </a:r>
          </a:p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CC0000"/>
                </a:solidFill>
                <a:latin typeface="Arial Narrow" pitchFamily="34" charset="0"/>
              </a:rPr>
              <a:t> + convergence</a:t>
            </a:r>
          </a:p>
        </p:txBody>
      </p:sp>
      <p:sp>
        <p:nvSpPr>
          <p:cNvPr id="582678" name="Freeform 22"/>
          <p:cNvSpPr>
            <a:spLocks/>
          </p:cNvSpPr>
          <p:nvPr/>
        </p:nvSpPr>
        <p:spPr bwMode="auto">
          <a:xfrm>
            <a:off x="2501900" y="2535238"/>
            <a:ext cx="1754188" cy="1039812"/>
          </a:xfrm>
          <a:custGeom>
            <a:avLst/>
            <a:gdLst/>
            <a:ahLst/>
            <a:cxnLst>
              <a:cxn ang="0">
                <a:pos x="787" y="26"/>
              </a:cxn>
              <a:cxn ang="0">
                <a:pos x="741" y="26"/>
              </a:cxn>
              <a:cxn ang="0">
                <a:pos x="311" y="23"/>
              </a:cxn>
              <a:cxn ang="0">
                <a:pos x="20" y="118"/>
              </a:cxn>
              <a:cxn ang="0">
                <a:pos x="188" y="535"/>
              </a:cxn>
              <a:cxn ang="0">
                <a:pos x="537" y="638"/>
              </a:cxn>
              <a:cxn ang="0">
                <a:pos x="900" y="434"/>
              </a:cxn>
              <a:cxn ang="0">
                <a:pos x="1086" y="81"/>
              </a:cxn>
              <a:cxn ang="0">
                <a:pos x="787" y="26"/>
              </a:cxn>
            </a:cxnLst>
            <a:rect l="0" t="0" r="r" b="b"/>
            <a:pathLst>
              <a:path w="1105" h="655">
                <a:moveTo>
                  <a:pt x="787" y="26"/>
                </a:moveTo>
                <a:cubicBezTo>
                  <a:pt x="719" y="0"/>
                  <a:pt x="820" y="26"/>
                  <a:pt x="741" y="26"/>
                </a:cubicBezTo>
                <a:cubicBezTo>
                  <a:pt x="662" y="26"/>
                  <a:pt x="431" y="8"/>
                  <a:pt x="311" y="23"/>
                </a:cubicBezTo>
                <a:cubicBezTo>
                  <a:pt x="191" y="38"/>
                  <a:pt x="40" y="33"/>
                  <a:pt x="20" y="118"/>
                </a:cubicBezTo>
                <a:cubicBezTo>
                  <a:pt x="0" y="203"/>
                  <a:pt x="102" y="448"/>
                  <a:pt x="188" y="535"/>
                </a:cubicBezTo>
                <a:cubicBezTo>
                  <a:pt x="274" y="622"/>
                  <a:pt x="418" y="655"/>
                  <a:pt x="537" y="638"/>
                </a:cubicBezTo>
                <a:cubicBezTo>
                  <a:pt x="656" y="621"/>
                  <a:pt x="809" y="527"/>
                  <a:pt x="900" y="434"/>
                </a:cubicBezTo>
                <a:cubicBezTo>
                  <a:pt x="991" y="341"/>
                  <a:pt x="1105" y="149"/>
                  <a:pt x="1086" y="81"/>
                </a:cubicBezTo>
                <a:cubicBezTo>
                  <a:pt x="1067" y="13"/>
                  <a:pt x="849" y="38"/>
                  <a:pt x="787" y="26"/>
                </a:cubicBezTo>
                <a:close/>
              </a:path>
            </a:pathLst>
          </a:custGeom>
          <a:solidFill>
            <a:srgbClr val="66FF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79" name="Freeform 23"/>
          <p:cNvSpPr>
            <a:spLocks/>
          </p:cNvSpPr>
          <p:nvPr/>
        </p:nvSpPr>
        <p:spPr bwMode="auto">
          <a:xfrm>
            <a:off x="2622550" y="2041525"/>
            <a:ext cx="1317625" cy="774700"/>
          </a:xfrm>
          <a:custGeom>
            <a:avLst/>
            <a:gdLst/>
            <a:ahLst/>
            <a:cxnLst>
              <a:cxn ang="0">
                <a:pos x="343" y="58"/>
              </a:cxn>
              <a:cxn ang="0">
                <a:pos x="26" y="217"/>
              </a:cxn>
              <a:cxn ang="0">
                <a:pos x="189" y="447"/>
              </a:cxn>
              <a:cxn ang="0">
                <a:pos x="625" y="424"/>
              </a:cxn>
              <a:cxn ang="0">
                <a:pos x="783" y="61"/>
              </a:cxn>
              <a:cxn ang="0">
                <a:pos x="343" y="58"/>
              </a:cxn>
            </a:cxnLst>
            <a:rect l="0" t="0" r="r" b="b"/>
            <a:pathLst>
              <a:path w="830" h="488">
                <a:moveTo>
                  <a:pt x="343" y="58"/>
                </a:moveTo>
                <a:cubicBezTo>
                  <a:pt x="218" y="69"/>
                  <a:pt x="52" y="152"/>
                  <a:pt x="26" y="217"/>
                </a:cubicBezTo>
                <a:cubicBezTo>
                  <a:pt x="0" y="282"/>
                  <a:pt x="89" y="412"/>
                  <a:pt x="189" y="447"/>
                </a:cubicBezTo>
                <a:cubicBezTo>
                  <a:pt x="289" y="482"/>
                  <a:pt x="526" y="488"/>
                  <a:pt x="625" y="424"/>
                </a:cubicBezTo>
                <a:cubicBezTo>
                  <a:pt x="724" y="360"/>
                  <a:pt x="830" y="122"/>
                  <a:pt x="783" y="61"/>
                </a:cubicBezTo>
                <a:cubicBezTo>
                  <a:pt x="736" y="0"/>
                  <a:pt x="435" y="59"/>
                  <a:pt x="343" y="58"/>
                </a:cubicBezTo>
                <a:close/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81" name="Freeform 25"/>
          <p:cNvSpPr>
            <a:spLocks/>
          </p:cNvSpPr>
          <p:nvPr/>
        </p:nvSpPr>
        <p:spPr bwMode="auto">
          <a:xfrm>
            <a:off x="2195513" y="1771650"/>
            <a:ext cx="2182812" cy="1222375"/>
          </a:xfrm>
          <a:custGeom>
            <a:avLst/>
            <a:gdLst/>
            <a:ahLst/>
            <a:cxnLst>
              <a:cxn ang="0">
                <a:pos x="658" y="1"/>
              </a:cxn>
              <a:cxn ang="0">
                <a:pos x="181" y="160"/>
              </a:cxn>
              <a:cxn ang="0">
                <a:pos x="23" y="508"/>
              </a:cxn>
              <a:cxn ang="0">
                <a:pos x="322" y="717"/>
              </a:cxn>
              <a:cxn ang="0">
                <a:pos x="966" y="689"/>
              </a:cxn>
              <a:cxn ang="0">
                <a:pos x="1347" y="231"/>
              </a:cxn>
              <a:cxn ang="0">
                <a:pos x="1134" y="50"/>
              </a:cxn>
              <a:cxn ang="0">
                <a:pos x="658" y="0"/>
              </a:cxn>
            </a:cxnLst>
            <a:rect l="0" t="0" r="r" b="b"/>
            <a:pathLst>
              <a:path w="1375" h="770">
                <a:moveTo>
                  <a:pt x="658" y="1"/>
                </a:moveTo>
                <a:cubicBezTo>
                  <a:pt x="478" y="41"/>
                  <a:pt x="287" y="76"/>
                  <a:pt x="181" y="160"/>
                </a:cubicBezTo>
                <a:cubicBezTo>
                  <a:pt x="75" y="244"/>
                  <a:pt x="0" y="415"/>
                  <a:pt x="23" y="508"/>
                </a:cubicBezTo>
                <a:cubicBezTo>
                  <a:pt x="46" y="601"/>
                  <a:pt x="165" y="687"/>
                  <a:pt x="322" y="717"/>
                </a:cubicBezTo>
                <a:cubicBezTo>
                  <a:pt x="479" y="747"/>
                  <a:pt x="795" y="770"/>
                  <a:pt x="966" y="689"/>
                </a:cubicBezTo>
                <a:cubicBezTo>
                  <a:pt x="1137" y="608"/>
                  <a:pt x="1319" y="337"/>
                  <a:pt x="1347" y="231"/>
                </a:cubicBezTo>
                <a:cubicBezTo>
                  <a:pt x="1375" y="125"/>
                  <a:pt x="1249" y="88"/>
                  <a:pt x="1134" y="50"/>
                </a:cubicBezTo>
                <a:cubicBezTo>
                  <a:pt x="1019" y="12"/>
                  <a:pt x="757" y="10"/>
                  <a:pt x="65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82" name="Freeform 26"/>
          <p:cNvSpPr>
            <a:spLocks noChangeAspect="1"/>
          </p:cNvSpPr>
          <p:nvPr/>
        </p:nvSpPr>
        <p:spPr bwMode="auto">
          <a:xfrm>
            <a:off x="1920875" y="1520825"/>
            <a:ext cx="2867025" cy="1606550"/>
          </a:xfrm>
          <a:custGeom>
            <a:avLst/>
            <a:gdLst/>
            <a:ahLst/>
            <a:cxnLst>
              <a:cxn ang="0">
                <a:pos x="868" y="1"/>
              </a:cxn>
              <a:cxn ang="0">
                <a:pos x="239" y="211"/>
              </a:cxn>
              <a:cxn ang="0">
                <a:pos x="30" y="669"/>
              </a:cxn>
              <a:cxn ang="0">
                <a:pos x="425" y="944"/>
              </a:cxn>
              <a:cxn ang="0">
                <a:pos x="1274" y="908"/>
              </a:cxn>
              <a:cxn ang="0">
                <a:pos x="1746" y="321"/>
              </a:cxn>
              <a:cxn ang="0">
                <a:pos x="1637" y="63"/>
              </a:cxn>
              <a:cxn ang="0">
                <a:pos x="868" y="0"/>
              </a:cxn>
            </a:cxnLst>
            <a:rect l="0" t="0" r="r" b="b"/>
            <a:pathLst>
              <a:path w="1806" h="1012">
                <a:moveTo>
                  <a:pt x="868" y="1"/>
                </a:moveTo>
                <a:cubicBezTo>
                  <a:pt x="630" y="54"/>
                  <a:pt x="378" y="100"/>
                  <a:pt x="239" y="211"/>
                </a:cubicBezTo>
                <a:cubicBezTo>
                  <a:pt x="99" y="321"/>
                  <a:pt x="0" y="547"/>
                  <a:pt x="30" y="669"/>
                </a:cubicBezTo>
                <a:cubicBezTo>
                  <a:pt x="61" y="792"/>
                  <a:pt x="218" y="905"/>
                  <a:pt x="425" y="944"/>
                </a:cubicBezTo>
                <a:cubicBezTo>
                  <a:pt x="632" y="984"/>
                  <a:pt x="1054" y="1012"/>
                  <a:pt x="1274" y="908"/>
                </a:cubicBezTo>
                <a:cubicBezTo>
                  <a:pt x="1494" y="804"/>
                  <a:pt x="1686" y="462"/>
                  <a:pt x="1746" y="321"/>
                </a:cubicBezTo>
                <a:cubicBezTo>
                  <a:pt x="1806" y="180"/>
                  <a:pt x="1783" y="117"/>
                  <a:pt x="1637" y="63"/>
                </a:cubicBezTo>
                <a:cubicBezTo>
                  <a:pt x="1491" y="9"/>
                  <a:pt x="1028" y="13"/>
                  <a:pt x="86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83" name="Freeform 27"/>
          <p:cNvSpPr>
            <a:spLocks noChangeAspect="1"/>
          </p:cNvSpPr>
          <p:nvPr/>
        </p:nvSpPr>
        <p:spPr bwMode="auto">
          <a:xfrm>
            <a:off x="1439863" y="1196975"/>
            <a:ext cx="3738562" cy="2095500"/>
          </a:xfrm>
          <a:custGeom>
            <a:avLst/>
            <a:gdLst/>
            <a:ahLst/>
            <a:cxnLst>
              <a:cxn ang="0">
                <a:pos x="868" y="1"/>
              </a:cxn>
              <a:cxn ang="0">
                <a:pos x="239" y="211"/>
              </a:cxn>
              <a:cxn ang="0">
                <a:pos x="30" y="669"/>
              </a:cxn>
              <a:cxn ang="0">
                <a:pos x="425" y="944"/>
              </a:cxn>
              <a:cxn ang="0">
                <a:pos x="1274" y="908"/>
              </a:cxn>
              <a:cxn ang="0">
                <a:pos x="1746" y="321"/>
              </a:cxn>
              <a:cxn ang="0">
                <a:pos x="1637" y="63"/>
              </a:cxn>
              <a:cxn ang="0">
                <a:pos x="868" y="0"/>
              </a:cxn>
            </a:cxnLst>
            <a:rect l="0" t="0" r="r" b="b"/>
            <a:pathLst>
              <a:path w="1806" h="1012">
                <a:moveTo>
                  <a:pt x="868" y="1"/>
                </a:moveTo>
                <a:cubicBezTo>
                  <a:pt x="630" y="54"/>
                  <a:pt x="378" y="100"/>
                  <a:pt x="239" y="211"/>
                </a:cubicBezTo>
                <a:cubicBezTo>
                  <a:pt x="99" y="321"/>
                  <a:pt x="0" y="547"/>
                  <a:pt x="30" y="669"/>
                </a:cubicBezTo>
                <a:cubicBezTo>
                  <a:pt x="61" y="792"/>
                  <a:pt x="218" y="905"/>
                  <a:pt x="425" y="944"/>
                </a:cubicBezTo>
                <a:cubicBezTo>
                  <a:pt x="632" y="984"/>
                  <a:pt x="1054" y="1012"/>
                  <a:pt x="1274" y="908"/>
                </a:cubicBezTo>
                <a:cubicBezTo>
                  <a:pt x="1494" y="804"/>
                  <a:pt x="1686" y="462"/>
                  <a:pt x="1746" y="321"/>
                </a:cubicBezTo>
                <a:cubicBezTo>
                  <a:pt x="1806" y="180"/>
                  <a:pt x="1783" y="117"/>
                  <a:pt x="1637" y="63"/>
                </a:cubicBezTo>
                <a:cubicBezTo>
                  <a:pt x="1491" y="9"/>
                  <a:pt x="1028" y="13"/>
                  <a:pt x="86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84" name="Freeform 28"/>
          <p:cNvSpPr>
            <a:spLocks/>
          </p:cNvSpPr>
          <p:nvPr/>
        </p:nvSpPr>
        <p:spPr bwMode="auto">
          <a:xfrm>
            <a:off x="592138" y="1881188"/>
            <a:ext cx="5040312" cy="3852862"/>
          </a:xfrm>
          <a:custGeom>
            <a:avLst/>
            <a:gdLst/>
            <a:ahLst/>
            <a:cxnLst>
              <a:cxn ang="0">
                <a:pos x="2031" y="2427"/>
              </a:cxn>
              <a:cxn ang="0">
                <a:pos x="2870" y="2155"/>
              </a:cxn>
              <a:cxn ang="0">
                <a:pos x="3097" y="1293"/>
              </a:cxn>
              <a:cxn ang="0">
                <a:pos x="2402" y="961"/>
              </a:cxn>
              <a:cxn ang="0">
                <a:pos x="1269" y="965"/>
              </a:cxn>
              <a:cxn ang="0">
                <a:pos x="194" y="681"/>
              </a:cxn>
              <a:cxn ang="0">
                <a:pos x="103" y="0"/>
              </a:cxn>
            </a:cxnLst>
            <a:rect l="0" t="0" r="r" b="b"/>
            <a:pathLst>
              <a:path w="3175" h="2427">
                <a:moveTo>
                  <a:pt x="2031" y="2427"/>
                </a:moveTo>
                <a:cubicBezTo>
                  <a:pt x="2361" y="2385"/>
                  <a:pt x="2692" y="2344"/>
                  <a:pt x="2870" y="2155"/>
                </a:cubicBezTo>
                <a:cubicBezTo>
                  <a:pt x="3048" y="1966"/>
                  <a:pt x="3175" y="1492"/>
                  <a:pt x="3097" y="1293"/>
                </a:cubicBezTo>
                <a:cubicBezTo>
                  <a:pt x="3019" y="1094"/>
                  <a:pt x="2707" y="1016"/>
                  <a:pt x="2402" y="961"/>
                </a:cubicBezTo>
                <a:cubicBezTo>
                  <a:pt x="2097" y="906"/>
                  <a:pt x="1637" y="1012"/>
                  <a:pt x="1269" y="965"/>
                </a:cubicBezTo>
                <a:cubicBezTo>
                  <a:pt x="901" y="918"/>
                  <a:pt x="388" y="842"/>
                  <a:pt x="194" y="681"/>
                </a:cubicBezTo>
                <a:cubicBezTo>
                  <a:pt x="0" y="520"/>
                  <a:pt x="63" y="238"/>
                  <a:pt x="103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2686" name="Oval 30"/>
          <p:cNvSpPr>
            <a:spLocks noChangeArrowheads="1"/>
          </p:cNvSpPr>
          <p:nvPr/>
        </p:nvSpPr>
        <p:spPr bwMode="auto">
          <a:xfrm rot="-1000675">
            <a:off x="2987675" y="2278063"/>
            <a:ext cx="503238" cy="39528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2687" name="Text Box 31"/>
          <p:cNvSpPr txBox="1">
            <a:spLocks noChangeArrowheads="1"/>
          </p:cNvSpPr>
          <p:nvPr/>
        </p:nvSpPr>
        <p:spPr bwMode="auto">
          <a:xfrm>
            <a:off x="3055938" y="2246313"/>
            <a:ext cx="387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latin typeface="Arial Black" pitchFamily="34" charset="0"/>
              </a:rPr>
              <a:t>L</a:t>
            </a:r>
          </a:p>
        </p:txBody>
      </p:sp>
      <p:grpSp>
        <p:nvGrpSpPr>
          <p:cNvPr id="582717" name="Group 61"/>
          <p:cNvGrpSpPr>
            <a:grpSpLocks/>
          </p:cNvGrpSpPr>
          <p:nvPr/>
        </p:nvGrpSpPr>
        <p:grpSpPr bwMode="auto">
          <a:xfrm>
            <a:off x="539750" y="2241550"/>
            <a:ext cx="3371850" cy="1203325"/>
            <a:chOff x="635" y="1525"/>
            <a:chExt cx="2124" cy="758"/>
          </a:xfrm>
        </p:grpSpPr>
        <p:sp>
          <p:nvSpPr>
            <p:cNvPr id="582691" name="Text Box 35"/>
            <p:cNvSpPr txBox="1">
              <a:spLocks noChangeArrowheads="1"/>
            </p:cNvSpPr>
            <p:nvPr/>
          </p:nvSpPr>
          <p:spPr bwMode="auto">
            <a:xfrm>
              <a:off x="1819" y="1986"/>
              <a:ext cx="9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  <a:latin typeface="Arial Black" pitchFamily="34" charset="0"/>
                </a:rPr>
                <a:t>    COLDER</a:t>
              </a:r>
            </a:p>
          </p:txBody>
        </p:sp>
        <p:grpSp>
          <p:nvGrpSpPr>
            <p:cNvPr id="582716" name="Group 60"/>
            <p:cNvGrpSpPr>
              <a:grpSpLocks/>
            </p:cNvGrpSpPr>
            <p:nvPr/>
          </p:nvGrpSpPr>
          <p:grpSpPr bwMode="auto">
            <a:xfrm>
              <a:off x="1596" y="1811"/>
              <a:ext cx="492" cy="359"/>
              <a:chOff x="1596" y="1811"/>
              <a:chExt cx="492" cy="359"/>
            </a:xfrm>
          </p:grpSpPr>
          <p:sp>
            <p:nvSpPr>
              <p:cNvPr id="582688" name="AutoShape 32"/>
              <p:cNvSpPr>
                <a:spLocks noChangeArrowheads="1"/>
              </p:cNvSpPr>
              <p:nvPr/>
            </p:nvSpPr>
            <p:spPr bwMode="auto">
              <a:xfrm rot="6193936">
                <a:off x="1985" y="1891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0000CC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66FFFF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689" name="AutoShape 33"/>
              <p:cNvSpPr>
                <a:spLocks noChangeArrowheads="1"/>
              </p:cNvSpPr>
              <p:nvPr/>
            </p:nvSpPr>
            <p:spPr bwMode="auto">
              <a:xfrm rot="6193936">
                <a:off x="1841" y="1948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0000CC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66FFFF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690" name="AutoShape 34"/>
              <p:cNvSpPr>
                <a:spLocks noChangeArrowheads="1"/>
              </p:cNvSpPr>
              <p:nvPr/>
            </p:nvSpPr>
            <p:spPr bwMode="auto">
              <a:xfrm rot="6193936">
                <a:off x="1904" y="2067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0000CC"/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66FFFF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692" name="Freeform 36"/>
              <p:cNvSpPr>
                <a:spLocks/>
              </p:cNvSpPr>
              <p:nvPr/>
            </p:nvSpPr>
            <p:spPr bwMode="auto">
              <a:xfrm>
                <a:off x="1740" y="1811"/>
                <a:ext cx="233" cy="122"/>
              </a:xfrm>
              <a:custGeom>
                <a:avLst/>
                <a:gdLst/>
                <a:ahLst/>
                <a:cxnLst>
                  <a:cxn ang="0">
                    <a:pos x="233" y="122"/>
                  </a:cxn>
                  <a:cxn ang="0">
                    <a:pos x="87" y="70"/>
                  </a:cxn>
                  <a:cxn ang="0">
                    <a:pos x="0" y="0"/>
                  </a:cxn>
                </a:cxnLst>
                <a:rect l="0" t="0" r="r" b="b"/>
                <a:pathLst>
                  <a:path w="233" h="122">
                    <a:moveTo>
                      <a:pt x="233" y="122"/>
                    </a:moveTo>
                    <a:cubicBezTo>
                      <a:pt x="209" y="113"/>
                      <a:pt x="126" y="90"/>
                      <a:pt x="87" y="70"/>
                    </a:cubicBezTo>
                    <a:cubicBezTo>
                      <a:pt x="48" y="50"/>
                      <a:pt x="18" y="15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66FFFF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693" name="Freeform 37"/>
              <p:cNvSpPr>
                <a:spLocks/>
              </p:cNvSpPr>
              <p:nvPr/>
            </p:nvSpPr>
            <p:spPr bwMode="auto">
              <a:xfrm>
                <a:off x="1596" y="1852"/>
                <a:ext cx="227" cy="133"/>
              </a:xfrm>
              <a:custGeom>
                <a:avLst/>
                <a:gdLst/>
                <a:ahLst/>
                <a:cxnLst>
                  <a:cxn ang="0">
                    <a:pos x="227" y="133"/>
                  </a:cxn>
                  <a:cxn ang="0">
                    <a:pos x="87" y="70"/>
                  </a:cxn>
                  <a:cxn ang="0">
                    <a:pos x="0" y="0"/>
                  </a:cxn>
                </a:cxnLst>
                <a:rect l="0" t="0" r="r" b="b"/>
                <a:pathLst>
                  <a:path w="227" h="133">
                    <a:moveTo>
                      <a:pt x="227" y="133"/>
                    </a:moveTo>
                    <a:cubicBezTo>
                      <a:pt x="204" y="123"/>
                      <a:pt x="125" y="92"/>
                      <a:pt x="87" y="70"/>
                    </a:cubicBezTo>
                    <a:cubicBezTo>
                      <a:pt x="49" y="48"/>
                      <a:pt x="18" y="15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66FFFF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694" name="Freeform 38"/>
              <p:cNvSpPr>
                <a:spLocks/>
              </p:cNvSpPr>
              <p:nvPr/>
            </p:nvSpPr>
            <p:spPr bwMode="auto">
              <a:xfrm>
                <a:off x="1610" y="2069"/>
                <a:ext cx="276" cy="49"/>
              </a:xfrm>
              <a:custGeom>
                <a:avLst/>
                <a:gdLst/>
                <a:ahLst/>
                <a:cxnLst>
                  <a:cxn ang="0">
                    <a:pos x="227" y="133"/>
                  </a:cxn>
                  <a:cxn ang="0">
                    <a:pos x="87" y="70"/>
                  </a:cxn>
                  <a:cxn ang="0">
                    <a:pos x="0" y="0"/>
                  </a:cxn>
                </a:cxnLst>
                <a:rect l="0" t="0" r="r" b="b"/>
                <a:pathLst>
                  <a:path w="227" h="133">
                    <a:moveTo>
                      <a:pt x="227" y="133"/>
                    </a:moveTo>
                    <a:cubicBezTo>
                      <a:pt x="204" y="123"/>
                      <a:pt x="125" y="92"/>
                      <a:pt x="87" y="70"/>
                    </a:cubicBezTo>
                    <a:cubicBezTo>
                      <a:pt x="49" y="48"/>
                      <a:pt x="18" y="15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66FFFF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82695" name="Picture 3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1658">
              <a:off x="635" y="1525"/>
              <a:ext cx="1015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82696" name="Text Box 40"/>
            <p:cNvSpPr txBox="1">
              <a:spLocks noChangeArrowheads="1"/>
            </p:cNvSpPr>
            <p:nvPr/>
          </p:nvSpPr>
          <p:spPr bwMode="auto">
            <a:xfrm>
              <a:off x="1043" y="1979"/>
              <a:ext cx="331" cy="3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CC"/>
                  </a:solidFill>
                  <a:latin typeface="Arial Narrow" pitchFamily="34" charset="0"/>
                </a:rPr>
                <a:t>cold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0000CC"/>
                  </a:solidFill>
                  <a:latin typeface="Arial Narrow" pitchFamily="34" charset="0"/>
                </a:rPr>
                <a:t>air</a:t>
              </a:r>
            </a:p>
          </p:txBody>
        </p:sp>
      </p:grpSp>
      <p:grpSp>
        <p:nvGrpSpPr>
          <p:cNvPr id="582720" name="Group 64"/>
          <p:cNvGrpSpPr>
            <a:grpSpLocks/>
          </p:cNvGrpSpPr>
          <p:nvPr/>
        </p:nvGrpSpPr>
        <p:grpSpPr bwMode="auto">
          <a:xfrm>
            <a:off x="3565525" y="836613"/>
            <a:ext cx="1798638" cy="2268537"/>
            <a:chOff x="2541" y="640"/>
            <a:chExt cx="1133" cy="1429"/>
          </a:xfrm>
        </p:grpSpPr>
        <p:sp>
          <p:nvSpPr>
            <p:cNvPr id="582699" name="Text Box 43"/>
            <p:cNvSpPr txBox="1">
              <a:spLocks noChangeArrowheads="1"/>
            </p:cNvSpPr>
            <p:nvPr/>
          </p:nvSpPr>
          <p:spPr bwMode="auto">
            <a:xfrm>
              <a:off x="2541" y="921"/>
              <a:ext cx="91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3300"/>
                  </a:solidFill>
                  <a:latin typeface="Arial Black" pitchFamily="34" charset="0"/>
                </a:rPr>
                <a:t>WARMER</a:t>
              </a:r>
            </a:p>
          </p:txBody>
        </p:sp>
        <p:grpSp>
          <p:nvGrpSpPr>
            <p:cNvPr id="582719" name="Group 63"/>
            <p:cNvGrpSpPr>
              <a:grpSpLocks/>
            </p:cNvGrpSpPr>
            <p:nvPr/>
          </p:nvGrpSpPr>
          <p:grpSpPr bwMode="auto">
            <a:xfrm>
              <a:off x="2825" y="1355"/>
              <a:ext cx="522" cy="505"/>
              <a:chOff x="2825" y="1355"/>
              <a:chExt cx="522" cy="505"/>
            </a:xfrm>
          </p:grpSpPr>
          <p:sp>
            <p:nvSpPr>
              <p:cNvPr id="582700" name="AutoShape 44"/>
              <p:cNvSpPr>
                <a:spLocks noChangeArrowheads="1"/>
              </p:cNvSpPr>
              <p:nvPr/>
            </p:nvSpPr>
            <p:spPr bwMode="auto">
              <a:xfrm rot="1332294">
                <a:off x="3195" y="1355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 algn="ctr">
                <a:solidFill>
                  <a:srgbClr val="FFCC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701" name="Freeform 45"/>
              <p:cNvSpPr>
                <a:spLocks/>
              </p:cNvSpPr>
              <p:nvPr/>
            </p:nvSpPr>
            <p:spPr bwMode="auto">
              <a:xfrm>
                <a:off x="3111" y="1662"/>
                <a:ext cx="154" cy="198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108"/>
                  </a:cxn>
                  <a:cxn ang="0">
                    <a:pos x="0" y="198"/>
                  </a:cxn>
                </a:cxnLst>
                <a:rect l="0" t="0" r="r" b="b"/>
                <a:pathLst>
                  <a:path w="154" h="198">
                    <a:moveTo>
                      <a:pt x="154" y="0"/>
                    </a:moveTo>
                    <a:cubicBezTo>
                      <a:pt x="141" y="18"/>
                      <a:pt x="101" y="75"/>
                      <a:pt x="75" y="108"/>
                    </a:cubicBezTo>
                    <a:cubicBezTo>
                      <a:pt x="49" y="141"/>
                      <a:pt x="16" y="179"/>
                      <a:pt x="0" y="198"/>
                    </a:cubicBezTo>
                  </a:path>
                </a:pathLst>
              </a:custGeom>
              <a:noFill/>
              <a:ln w="28575" cap="flat" cmpd="sng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CC0000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702" name="AutoShape 46"/>
              <p:cNvSpPr>
                <a:spLocks noChangeArrowheads="1"/>
              </p:cNvSpPr>
              <p:nvPr/>
            </p:nvSpPr>
            <p:spPr bwMode="auto">
              <a:xfrm rot="1633080">
                <a:off x="3255" y="1550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 algn="ctr">
                <a:solidFill>
                  <a:srgbClr val="FFCC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703" name="AutoShape 47"/>
              <p:cNvSpPr>
                <a:spLocks noChangeArrowheads="1"/>
              </p:cNvSpPr>
              <p:nvPr/>
            </p:nvSpPr>
            <p:spPr bwMode="auto">
              <a:xfrm rot="1332294">
                <a:off x="2960" y="1446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 algn="ctr">
                <a:solidFill>
                  <a:srgbClr val="FFCC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704" name="Freeform 48"/>
              <p:cNvSpPr>
                <a:spLocks/>
              </p:cNvSpPr>
              <p:nvPr/>
            </p:nvSpPr>
            <p:spPr bwMode="auto">
              <a:xfrm>
                <a:off x="3080" y="1469"/>
                <a:ext cx="135" cy="228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108"/>
                  </a:cxn>
                  <a:cxn ang="0">
                    <a:pos x="0" y="198"/>
                  </a:cxn>
                </a:cxnLst>
                <a:rect l="0" t="0" r="r" b="b"/>
                <a:pathLst>
                  <a:path w="154" h="198">
                    <a:moveTo>
                      <a:pt x="154" y="0"/>
                    </a:moveTo>
                    <a:cubicBezTo>
                      <a:pt x="141" y="18"/>
                      <a:pt x="101" y="75"/>
                      <a:pt x="75" y="108"/>
                    </a:cubicBezTo>
                    <a:cubicBezTo>
                      <a:pt x="49" y="141"/>
                      <a:pt x="16" y="179"/>
                      <a:pt x="0" y="198"/>
                    </a:cubicBezTo>
                  </a:path>
                </a:pathLst>
              </a:custGeom>
              <a:noFill/>
              <a:ln w="28575" cap="flat" cmpd="sng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CC0000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705" name="Freeform 49"/>
              <p:cNvSpPr>
                <a:spLocks/>
              </p:cNvSpPr>
              <p:nvPr/>
            </p:nvSpPr>
            <p:spPr bwMode="auto">
              <a:xfrm>
                <a:off x="2825" y="1555"/>
                <a:ext cx="153" cy="228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108"/>
                  </a:cxn>
                  <a:cxn ang="0">
                    <a:pos x="0" y="198"/>
                  </a:cxn>
                </a:cxnLst>
                <a:rect l="0" t="0" r="r" b="b"/>
                <a:pathLst>
                  <a:path w="154" h="198">
                    <a:moveTo>
                      <a:pt x="154" y="0"/>
                    </a:moveTo>
                    <a:cubicBezTo>
                      <a:pt x="141" y="18"/>
                      <a:pt x="101" y="75"/>
                      <a:pt x="75" y="108"/>
                    </a:cubicBezTo>
                    <a:cubicBezTo>
                      <a:pt x="49" y="141"/>
                      <a:pt x="16" y="179"/>
                      <a:pt x="0" y="198"/>
                    </a:cubicBezTo>
                  </a:path>
                </a:pathLst>
              </a:custGeom>
              <a:noFill/>
              <a:ln w="28575" cap="flat" cmpd="sng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CC0000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82706" name="Picture 50" descr="MC90031112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107" y="1117"/>
              <a:ext cx="286" cy="305"/>
            </a:xfrm>
            <a:prstGeom prst="rect">
              <a:avLst/>
            </a:prstGeom>
            <a:noFill/>
          </p:spPr>
        </p:pic>
        <p:pic>
          <p:nvPicPr>
            <p:cNvPr id="582707" name="Picture 51" descr="MC90031112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261" y="1289"/>
              <a:ext cx="286" cy="305"/>
            </a:xfrm>
            <a:prstGeom prst="rect">
              <a:avLst/>
            </a:prstGeom>
            <a:noFill/>
          </p:spPr>
        </p:pic>
        <p:grpSp>
          <p:nvGrpSpPr>
            <p:cNvPr id="582718" name="Group 62"/>
            <p:cNvGrpSpPr>
              <a:grpSpLocks/>
            </p:cNvGrpSpPr>
            <p:nvPr/>
          </p:nvGrpSpPr>
          <p:grpSpPr bwMode="auto">
            <a:xfrm>
              <a:off x="2744" y="640"/>
              <a:ext cx="567" cy="295"/>
              <a:chOff x="2744" y="640"/>
              <a:chExt cx="567" cy="295"/>
            </a:xfrm>
          </p:grpSpPr>
          <p:sp>
            <p:nvSpPr>
              <p:cNvPr id="582708" name="AutoShape 52"/>
              <p:cNvSpPr>
                <a:spLocks noChangeArrowheads="1"/>
              </p:cNvSpPr>
              <p:nvPr/>
            </p:nvSpPr>
            <p:spPr bwMode="auto">
              <a:xfrm rot="1332294">
                <a:off x="3219" y="640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 algn="ctr">
                <a:solidFill>
                  <a:srgbClr val="FFCC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709" name="Freeform 53"/>
              <p:cNvSpPr>
                <a:spLocks/>
              </p:cNvSpPr>
              <p:nvPr/>
            </p:nvSpPr>
            <p:spPr bwMode="auto">
              <a:xfrm>
                <a:off x="3162" y="754"/>
                <a:ext cx="77" cy="161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108"/>
                  </a:cxn>
                  <a:cxn ang="0">
                    <a:pos x="0" y="198"/>
                  </a:cxn>
                </a:cxnLst>
                <a:rect l="0" t="0" r="r" b="b"/>
                <a:pathLst>
                  <a:path w="154" h="198">
                    <a:moveTo>
                      <a:pt x="154" y="0"/>
                    </a:moveTo>
                    <a:cubicBezTo>
                      <a:pt x="141" y="18"/>
                      <a:pt x="101" y="75"/>
                      <a:pt x="75" y="108"/>
                    </a:cubicBezTo>
                    <a:cubicBezTo>
                      <a:pt x="49" y="141"/>
                      <a:pt x="16" y="179"/>
                      <a:pt x="0" y="198"/>
                    </a:cubicBezTo>
                  </a:path>
                </a:pathLst>
              </a:custGeom>
              <a:noFill/>
              <a:ln w="28575" cap="flat" cmpd="sng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CC0000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710" name="Freeform 54"/>
              <p:cNvSpPr>
                <a:spLocks/>
              </p:cNvSpPr>
              <p:nvPr/>
            </p:nvSpPr>
            <p:spPr bwMode="auto">
              <a:xfrm flipH="1">
                <a:off x="2794" y="754"/>
                <a:ext cx="109" cy="181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108"/>
                  </a:cxn>
                  <a:cxn ang="0">
                    <a:pos x="0" y="198"/>
                  </a:cxn>
                </a:cxnLst>
                <a:rect l="0" t="0" r="r" b="b"/>
                <a:pathLst>
                  <a:path w="154" h="198">
                    <a:moveTo>
                      <a:pt x="154" y="0"/>
                    </a:moveTo>
                    <a:cubicBezTo>
                      <a:pt x="141" y="18"/>
                      <a:pt x="101" y="75"/>
                      <a:pt x="75" y="108"/>
                    </a:cubicBezTo>
                    <a:cubicBezTo>
                      <a:pt x="49" y="141"/>
                      <a:pt x="16" y="179"/>
                      <a:pt x="0" y="198"/>
                    </a:cubicBezTo>
                  </a:path>
                </a:pathLst>
              </a:custGeom>
              <a:noFill/>
              <a:ln w="28575" cap="flat" cmpd="sng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rgbClr val="CC0000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711" name="AutoShape 55"/>
              <p:cNvSpPr>
                <a:spLocks noChangeArrowheads="1"/>
              </p:cNvSpPr>
              <p:nvPr/>
            </p:nvSpPr>
            <p:spPr bwMode="auto">
              <a:xfrm rot="-700493">
                <a:off x="2744" y="663"/>
                <a:ext cx="92" cy="114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 algn="ctr">
                <a:solidFill>
                  <a:srgbClr val="FFCC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82712" name="Picture 56" descr="MC90031112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821" y="1149"/>
              <a:ext cx="286" cy="305"/>
            </a:xfrm>
            <a:prstGeom prst="rect">
              <a:avLst/>
            </a:prstGeom>
            <a:noFill/>
          </p:spPr>
        </p:pic>
        <p:sp>
          <p:nvSpPr>
            <p:cNvPr id="582713" name="Text Box 57"/>
            <p:cNvSpPr txBox="1">
              <a:spLocks noChangeArrowheads="1"/>
            </p:cNvSpPr>
            <p:nvPr/>
          </p:nvSpPr>
          <p:spPr bwMode="auto">
            <a:xfrm>
              <a:off x="3255" y="1642"/>
              <a:ext cx="419" cy="4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CC0000"/>
                  </a:solidFill>
                  <a:latin typeface="Arial Narrow" pitchFamily="34" charset="0"/>
                </a:rPr>
                <a:t>warm,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CC0000"/>
                  </a:solidFill>
                  <a:latin typeface="Arial Narrow" pitchFamily="34" charset="0"/>
                </a:rPr>
                <a:t>moist</a:t>
              </a:r>
            </a:p>
            <a:p>
              <a:pPr>
                <a:lnSpc>
                  <a:spcPct val="80000"/>
                </a:lnSpc>
              </a:pPr>
              <a:r>
                <a:rPr lang="en-US" sz="1600" b="1">
                  <a:solidFill>
                    <a:srgbClr val="CC0000"/>
                  </a:solidFill>
                  <a:latin typeface="Arial Narrow" pitchFamily="34" charset="0"/>
                </a:rPr>
                <a:t>air</a:t>
              </a:r>
            </a:p>
          </p:txBody>
        </p:sp>
      </p:grpSp>
      <p:grpSp>
        <p:nvGrpSpPr>
          <p:cNvPr id="582723" name="Group 67"/>
          <p:cNvGrpSpPr>
            <a:grpSpLocks/>
          </p:cNvGrpSpPr>
          <p:nvPr/>
        </p:nvGrpSpPr>
        <p:grpSpPr bwMode="auto">
          <a:xfrm>
            <a:off x="3851275" y="2097088"/>
            <a:ext cx="736600" cy="792162"/>
            <a:chOff x="2721" y="1434"/>
            <a:chExt cx="464" cy="499"/>
          </a:xfrm>
        </p:grpSpPr>
        <p:sp>
          <p:nvSpPr>
            <p:cNvPr id="582721" name="Freeform 65"/>
            <p:cNvSpPr>
              <a:spLocks/>
            </p:cNvSpPr>
            <p:nvPr/>
          </p:nvSpPr>
          <p:spPr bwMode="auto">
            <a:xfrm>
              <a:off x="2721" y="1608"/>
              <a:ext cx="307" cy="32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159" y="211"/>
                </a:cxn>
                <a:cxn ang="0">
                  <a:pos x="307" y="0"/>
                </a:cxn>
              </a:cxnLst>
              <a:rect l="0" t="0" r="r" b="b"/>
              <a:pathLst>
                <a:path w="307" h="325">
                  <a:moveTo>
                    <a:pt x="0" y="325"/>
                  </a:moveTo>
                  <a:cubicBezTo>
                    <a:pt x="26" y="306"/>
                    <a:pt x="108" y="265"/>
                    <a:pt x="159" y="211"/>
                  </a:cubicBezTo>
                  <a:cubicBezTo>
                    <a:pt x="210" y="157"/>
                    <a:pt x="276" y="44"/>
                    <a:pt x="307" y="0"/>
                  </a:cubicBezTo>
                </a:path>
              </a:pathLst>
            </a:custGeom>
            <a:noFill/>
            <a:ln w="38100" cap="flat" cmpd="sng">
              <a:solidFill>
                <a:srgbClr val="0000CC"/>
              </a:solidFill>
              <a:prstDash val="solid"/>
              <a:round/>
              <a:headEnd type="none" w="med" len="med"/>
              <a:tailEnd type="triangle" w="lg" len="lg"/>
            </a:ln>
            <a:effectLst>
              <a:prstShdw prst="shdw17" dist="17961" dir="2700000">
                <a:srgbClr val="66FFFF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82722" name="Text Box 66"/>
            <p:cNvSpPr txBox="1">
              <a:spLocks noChangeArrowheads="1"/>
            </p:cNvSpPr>
            <p:nvPr/>
          </p:nvSpPr>
          <p:spPr bwMode="auto">
            <a:xfrm>
              <a:off x="2971" y="1434"/>
              <a:ext cx="21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66FFFF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  <a:latin typeface="Arial Black" pitchFamily="34" charset="0"/>
                </a:rPr>
                <a:t>?</a:t>
              </a:r>
            </a:p>
          </p:txBody>
        </p:sp>
      </p:grpSp>
      <p:sp>
        <p:nvSpPr>
          <p:cNvPr id="582724" name="Freeform 68"/>
          <p:cNvSpPr>
            <a:spLocks/>
          </p:cNvSpPr>
          <p:nvPr/>
        </p:nvSpPr>
        <p:spPr bwMode="auto">
          <a:xfrm>
            <a:off x="2020888" y="5297488"/>
            <a:ext cx="446087" cy="573087"/>
          </a:xfrm>
          <a:custGeom>
            <a:avLst/>
            <a:gdLst/>
            <a:ahLst/>
            <a:cxnLst>
              <a:cxn ang="0">
                <a:pos x="281" y="361"/>
              </a:cxn>
              <a:cxn ang="0">
                <a:pos x="0" y="0"/>
              </a:cxn>
            </a:cxnLst>
            <a:rect l="0" t="0" r="r" b="b"/>
            <a:pathLst>
              <a:path w="281" h="361">
                <a:moveTo>
                  <a:pt x="281" y="36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582729" name="Group 73"/>
          <p:cNvGrpSpPr>
            <a:grpSpLocks/>
          </p:cNvGrpSpPr>
          <p:nvPr/>
        </p:nvGrpSpPr>
        <p:grpSpPr bwMode="auto">
          <a:xfrm>
            <a:off x="5903913" y="1393825"/>
            <a:ext cx="3040062" cy="3871913"/>
            <a:chOff x="3719" y="1305"/>
            <a:chExt cx="1915" cy="2439"/>
          </a:xfrm>
        </p:grpSpPr>
        <p:pic>
          <p:nvPicPr>
            <p:cNvPr id="582725" name="Picture 69"/>
            <p:cNvPicPr>
              <a:picLocks noChangeAspect="1" noChangeArrowheads="1"/>
            </p:cNvPicPr>
            <p:nvPr/>
          </p:nvPicPr>
          <p:blipFill>
            <a:blip r:embed="rId6" cstate="print">
              <a:lum bright="-24000" contrast="30000"/>
            </a:blip>
            <a:srcRect l="3021" t="1599" r="9361" b="6836"/>
            <a:stretch>
              <a:fillRect/>
            </a:stretch>
          </p:blipFill>
          <p:spPr bwMode="auto">
            <a:xfrm>
              <a:off x="3765" y="1305"/>
              <a:ext cx="1769" cy="16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82726" name="Text Box 70"/>
            <p:cNvSpPr txBox="1">
              <a:spLocks noChangeArrowheads="1"/>
            </p:cNvSpPr>
            <p:nvPr/>
          </p:nvSpPr>
          <p:spPr bwMode="auto">
            <a:xfrm>
              <a:off x="3786" y="2976"/>
              <a:ext cx="1848" cy="7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Heat Content (HC) trend</a:t>
              </a:r>
            </a:p>
            <a:p>
              <a:r>
                <a:rPr lang="en-US"/>
                <a:t>10</a:t>
              </a:r>
              <a:r>
                <a:rPr lang="en-US" baseline="30000"/>
                <a:t>6</a:t>
              </a:r>
              <a:r>
                <a:rPr lang="en-US"/>
                <a:t> J/m</a:t>
              </a:r>
              <a:r>
                <a:rPr lang="en-US" baseline="30000"/>
                <a:t>2</a:t>
              </a:r>
              <a:r>
                <a:rPr lang="en-US"/>
                <a:t>/year</a:t>
              </a:r>
            </a:p>
            <a:p>
              <a:r>
                <a:rPr lang="en-US"/>
                <a:t>(0-1000 m) 1980-2005</a:t>
              </a:r>
            </a:p>
            <a:p>
              <a:r>
                <a:rPr lang="en-US" sz="1400" b="1" i="1">
                  <a:latin typeface="Arial Narrow" pitchFamily="34" charset="0"/>
                </a:rPr>
                <a:t>Madhusoodanan &amp; Thompson (2011)</a:t>
              </a:r>
            </a:p>
          </p:txBody>
        </p:sp>
        <p:sp>
          <p:nvSpPr>
            <p:cNvPr id="582727" name="Text Box 71"/>
            <p:cNvSpPr txBox="1">
              <a:spLocks noChangeArrowheads="1"/>
            </p:cNvSpPr>
            <p:nvPr/>
          </p:nvSpPr>
          <p:spPr bwMode="auto">
            <a:xfrm>
              <a:off x="3719" y="2387"/>
              <a:ext cx="65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CC0000"/>
                  </a:solidFill>
                  <a:latin typeface="Arial Narrow" pitchFamily="34" charset="0"/>
                </a:rPr>
                <a:t>warming</a:t>
              </a:r>
            </a:p>
          </p:txBody>
        </p:sp>
        <p:sp>
          <p:nvSpPr>
            <p:cNvPr id="582728" name="Line 72"/>
            <p:cNvSpPr>
              <a:spLocks noChangeShapeType="1"/>
            </p:cNvSpPr>
            <p:nvPr/>
          </p:nvSpPr>
          <p:spPr bwMode="auto">
            <a:xfrm>
              <a:off x="4332" y="2523"/>
              <a:ext cx="181" cy="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FF9C85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8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82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8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8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8" grpId="0" animBg="1"/>
      <p:bldP spid="5826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Text Box 2"/>
          <p:cNvSpPr txBox="1">
            <a:spLocks noChangeArrowheads="1"/>
          </p:cNvSpPr>
          <p:nvPr/>
        </p:nvSpPr>
        <p:spPr bwMode="auto">
          <a:xfrm>
            <a:off x="2987675" y="80963"/>
            <a:ext cx="5868988" cy="134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2400" b="1">
                <a:latin typeface="Comic Sans MS" pitchFamily="66" charset="0"/>
              </a:rPr>
              <a:t>What about…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Warming of the </a:t>
            </a:r>
            <a:r>
              <a:rPr lang="en-US" sz="3200" b="1" u="sng">
                <a:latin typeface="Comic Sans MS" pitchFamily="66" charset="0"/>
              </a:rPr>
              <a:t>North Pacific</a:t>
            </a:r>
            <a:r>
              <a:rPr lang="en-US" sz="3200" b="1">
                <a:latin typeface="Comic Sans MS" pitchFamily="66" charset="0"/>
              </a:rPr>
              <a:t> Ocean?</a:t>
            </a:r>
          </a:p>
        </p:txBody>
      </p:sp>
      <p:pic>
        <p:nvPicPr>
          <p:cNvPr id="606211" name="Picture 3"/>
          <p:cNvPicPr>
            <a:picLocks noChangeAspect="1" noChangeArrowheads="1"/>
          </p:cNvPicPr>
          <p:nvPr/>
        </p:nvPicPr>
        <p:blipFill>
          <a:blip r:embed="rId3" cstate="print"/>
          <a:srcRect b="2586"/>
          <a:stretch>
            <a:fillRect/>
          </a:stretch>
        </p:blipFill>
        <p:spPr bwMode="auto">
          <a:xfrm>
            <a:off x="179388" y="188913"/>
            <a:ext cx="27051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6212" name="Text Box 4"/>
          <p:cNvSpPr txBox="1">
            <a:spLocks noChangeArrowheads="1"/>
          </p:cNvSpPr>
          <p:nvPr/>
        </p:nvSpPr>
        <p:spPr bwMode="auto">
          <a:xfrm>
            <a:off x="2987675" y="1484313"/>
            <a:ext cx="4097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i="1"/>
              <a:t>Carton &amp; Santorelli (2008):  </a:t>
            </a:r>
            <a:r>
              <a:rPr lang="en-US" sz="1600" b="1" i="1"/>
              <a:t>“PDO dominates”</a:t>
            </a:r>
          </a:p>
        </p:txBody>
      </p:sp>
      <p:pic>
        <p:nvPicPr>
          <p:cNvPr id="606213" name="Picture 5"/>
          <p:cNvPicPr>
            <a:picLocks noChangeAspect="1" noChangeArrowheads="1"/>
          </p:cNvPicPr>
          <p:nvPr/>
        </p:nvPicPr>
        <p:blipFill>
          <a:blip r:embed="rId4" cstate="print"/>
          <a:srcRect l="29813" t="97778" r="17313" b="-772"/>
          <a:stretch>
            <a:fillRect/>
          </a:stretch>
        </p:blipFill>
        <p:spPr bwMode="auto">
          <a:xfrm>
            <a:off x="468313" y="6418263"/>
            <a:ext cx="20923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6214" name="Text Box 6"/>
          <p:cNvSpPr txBox="1">
            <a:spLocks noChangeArrowheads="1"/>
          </p:cNvSpPr>
          <p:nvPr/>
        </p:nvSpPr>
        <p:spPr bwMode="auto">
          <a:xfrm>
            <a:off x="2195513" y="6484938"/>
            <a:ext cx="124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Arial Narrow" pitchFamily="34" charset="0"/>
              </a:rPr>
              <a:t>10</a:t>
            </a:r>
            <a:r>
              <a:rPr lang="en-US" sz="1400" baseline="30000">
                <a:latin typeface="Arial Narrow" pitchFamily="34" charset="0"/>
              </a:rPr>
              <a:t>8</a:t>
            </a:r>
            <a:r>
              <a:rPr lang="en-US" sz="1400">
                <a:latin typeface="Arial Narrow" pitchFamily="34" charset="0"/>
              </a:rPr>
              <a:t> J/m</a:t>
            </a:r>
            <a:r>
              <a:rPr lang="en-US" sz="1400" baseline="30000">
                <a:latin typeface="Arial Narrow" pitchFamily="34" charset="0"/>
              </a:rPr>
              <a:t>2</a:t>
            </a:r>
            <a:r>
              <a:rPr lang="en-US" sz="1400">
                <a:latin typeface="Arial Narrow" pitchFamily="34" charset="0"/>
              </a:rPr>
              <a:t>/decade</a:t>
            </a:r>
          </a:p>
        </p:txBody>
      </p:sp>
      <p:grpSp>
        <p:nvGrpSpPr>
          <p:cNvPr id="606246" name="Group 38"/>
          <p:cNvGrpSpPr>
            <a:grpSpLocks/>
          </p:cNvGrpSpPr>
          <p:nvPr/>
        </p:nvGrpSpPr>
        <p:grpSpPr bwMode="auto">
          <a:xfrm>
            <a:off x="3455988" y="2528888"/>
            <a:ext cx="5321300" cy="3322637"/>
            <a:chOff x="2177" y="1593"/>
            <a:chExt cx="3352" cy="2093"/>
          </a:xfrm>
        </p:grpSpPr>
        <p:grpSp>
          <p:nvGrpSpPr>
            <p:cNvPr id="606218" name="Group 10"/>
            <p:cNvGrpSpPr>
              <a:grpSpLocks/>
            </p:cNvGrpSpPr>
            <p:nvPr/>
          </p:nvGrpSpPr>
          <p:grpSpPr bwMode="auto">
            <a:xfrm>
              <a:off x="2177" y="2086"/>
              <a:ext cx="2585" cy="1600"/>
              <a:chOff x="2653" y="1490"/>
              <a:chExt cx="2585" cy="1600"/>
            </a:xfrm>
          </p:grpSpPr>
          <p:pic>
            <p:nvPicPr>
              <p:cNvPr id="606219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26302" b="83351"/>
              <a:stretch>
                <a:fillRect/>
              </a:stretch>
            </p:blipFill>
            <p:spPr bwMode="auto">
              <a:xfrm>
                <a:off x="2653" y="1490"/>
                <a:ext cx="2549" cy="13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06220" name="Picture 1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97440" r="25288" b="-1436"/>
              <a:stretch>
                <a:fillRect/>
              </a:stretch>
            </p:blipFill>
            <p:spPr bwMode="auto">
              <a:xfrm>
                <a:off x="2654" y="2776"/>
                <a:ext cx="2584" cy="31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06221" name="Text Box 13"/>
            <p:cNvSpPr txBox="1">
              <a:spLocks noChangeArrowheads="1"/>
            </p:cNvSpPr>
            <p:nvPr/>
          </p:nvSpPr>
          <p:spPr bwMode="auto">
            <a:xfrm>
              <a:off x="2177" y="1593"/>
              <a:ext cx="2222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Bering Sea SST anomalies</a:t>
              </a:r>
            </a:p>
            <a:p>
              <a:r>
                <a:rPr lang="en-US" i="1"/>
                <a:t>(range </a:t>
              </a:r>
              <a:r>
                <a:rPr lang="en-US" i="1">
                  <a:sym typeface="Symbol" pitchFamily="18" charset="2"/>
                </a:rPr>
                <a:t>  1C)</a:t>
              </a:r>
            </a:p>
          </p:txBody>
        </p:sp>
        <p:sp>
          <p:nvSpPr>
            <p:cNvPr id="606222" name="Text Box 14"/>
            <p:cNvSpPr txBox="1">
              <a:spLocks noChangeArrowheads="1"/>
            </p:cNvSpPr>
            <p:nvPr/>
          </p:nvSpPr>
          <p:spPr bwMode="auto">
            <a:xfrm>
              <a:off x="4377" y="1865"/>
              <a:ext cx="112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i="1">
                  <a:latin typeface="Arial Narrow" pitchFamily="34" charset="0"/>
                </a:rPr>
                <a:t>Drinkwater et al. (2009)</a:t>
              </a:r>
            </a:p>
          </p:txBody>
        </p:sp>
        <p:sp>
          <p:nvSpPr>
            <p:cNvPr id="606233" name="Text Box 25"/>
            <p:cNvSpPr txBox="1">
              <a:spLocks noChangeArrowheads="1"/>
            </p:cNvSpPr>
            <p:nvPr/>
          </p:nvSpPr>
          <p:spPr bwMode="auto">
            <a:xfrm>
              <a:off x="4218" y="1616"/>
              <a:ext cx="1311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 Narrow" pitchFamily="34" charset="0"/>
                </a:rPr>
                <a:t>(NOAA’s ERSST dataset)</a:t>
              </a:r>
            </a:p>
          </p:txBody>
        </p:sp>
        <p:sp>
          <p:nvSpPr>
            <p:cNvPr id="606245" name="Text Box 37"/>
            <p:cNvSpPr txBox="1">
              <a:spLocks noChangeArrowheads="1"/>
            </p:cNvSpPr>
            <p:nvPr/>
          </p:nvSpPr>
          <p:spPr bwMode="auto">
            <a:xfrm>
              <a:off x="4762" y="2523"/>
              <a:ext cx="757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</a:rPr>
                <a:t>Warming?</a:t>
              </a:r>
            </a:p>
          </p:txBody>
        </p:sp>
      </p:grpSp>
      <p:grpSp>
        <p:nvGrpSpPr>
          <p:cNvPr id="606244" name="Group 36"/>
          <p:cNvGrpSpPr>
            <a:grpSpLocks/>
          </p:cNvGrpSpPr>
          <p:nvPr/>
        </p:nvGrpSpPr>
        <p:grpSpPr bwMode="auto">
          <a:xfrm>
            <a:off x="3533775" y="3182938"/>
            <a:ext cx="5289550" cy="3513137"/>
            <a:chOff x="2226" y="2005"/>
            <a:chExt cx="3332" cy="2213"/>
          </a:xfrm>
        </p:grpSpPr>
        <p:pic>
          <p:nvPicPr>
            <p:cNvPr id="606237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 t="19221" b="7178"/>
            <a:stretch>
              <a:fillRect/>
            </a:stretch>
          </p:blipFill>
          <p:spPr bwMode="auto">
            <a:xfrm>
              <a:off x="2226" y="3585"/>
              <a:ext cx="2640" cy="5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06240" name="Text Box 32"/>
            <p:cNvSpPr txBox="1">
              <a:spLocks noChangeArrowheads="1"/>
            </p:cNvSpPr>
            <p:nvPr/>
          </p:nvSpPr>
          <p:spPr bwMode="auto">
            <a:xfrm>
              <a:off x="4779" y="3681"/>
              <a:ext cx="77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</a:rPr>
                <a:t>PDO index</a:t>
              </a:r>
            </a:p>
          </p:txBody>
        </p:sp>
        <p:sp>
          <p:nvSpPr>
            <p:cNvPr id="606238" name="Line 30"/>
            <p:cNvSpPr>
              <a:spLocks noChangeShapeType="1"/>
            </p:cNvSpPr>
            <p:nvPr/>
          </p:nvSpPr>
          <p:spPr bwMode="auto">
            <a:xfrm flipV="1">
              <a:off x="4023" y="2005"/>
              <a:ext cx="0" cy="2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06239" name="Line 31"/>
            <p:cNvSpPr>
              <a:spLocks noChangeShapeType="1"/>
            </p:cNvSpPr>
            <p:nvPr/>
          </p:nvSpPr>
          <p:spPr bwMode="auto">
            <a:xfrm flipV="1">
              <a:off x="3334" y="2014"/>
              <a:ext cx="0" cy="2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0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39875" y="80963"/>
            <a:ext cx="6065838" cy="66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 u="sng">
                <a:latin typeface="Comic Sans MS" pitchFamily="66" charset="0"/>
              </a:rPr>
              <a:t>Heating</a:t>
            </a:r>
            <a:r>
              <a:rPr lang="en-US" sz="3200" b="1">
                <a:latin typeface="Comic Sans MS" pitchFamily="66" charset="0"/>
              </a:rPr>
              <a:t> of the Arctic Ocean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7162800" y="2590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pic>
        <p:nvPicPr>
          <p:cNvPr id="742404" name="Picture 4" descr="20071001_extent"/>
          <p:cNvPicPr>
            <a:picLocks noChangeAspect="1" noChangeArrowheads="1"/>
          </p:cNvPicPr>
          <p:nvPr/>
        </p:nvPicPr>
        <p:blipFill>
          <a:blip r:embed="rId3" cstate="print"/>
          <a:srcRect l="5441" t="30399" r="67348" b="27043"/>
          <a:stretch>
            <a:fillRect/>
          </a:stretch>
        </p:blipFill>
        <p:spPr bwMode="auto">
          <a:xfrm>
            <a:off x="2103438" y="1357313"/>
            <a:ext cx="4953000" cy="4622800"/>
          </a:xfrm>
          <a:prstGeom prst="rect">
            <a:avLst/>
          </a:prstGeom>
          <a:noFill/>
        </p:spPr>
      </p:pic>
      <p:grpSp>
        <p:nvGrpSpPr>
          <p:cNvPr id="742430" name="Group 30"/>
          <p:cNvGrpSpPr>
            <a:grpSpLocks/>
          </p:cNvGrpSpPr>
          <p:nvPr/>
        </p:nvGrpSpPr>
        <p:grpSpPr bwMode="auto">
          <a:xfrm>
            <a:off x="2016125" y="2271713"/>
            <a:ext cx="1436688" cy="1235075"/>
            <a:chOff x="998" y="1680"/>
            <a:chExt cx="905" cy="778"/>
          </a:xfrm>
        </p:grpSpPr>
        <p:grpSp>
          <p:nvGrpSpPr>
            <p:cNvPr id="742406" name="Group 6"/>
            <p:cNvGrpSpPr>
              <a:grpSpLocks/>
            </p:cNvGrpSpPr>
            <p:nvPr/>
          </p:nvGrpSpPr>
          <p:grpSpPr bwMode="auto">
            <a:xfrm rot="3954779">
              <a:off x="1405" y="1856"/>
              <a:ext cx="674" cy="322"/>
              <a:chOff x="1155" y="2304"/>
              <a:chExt cx="891" cy="519"/>
            </a:xfrm>
          </p:grpSpPr>
          <p:sp>
            <p:nvSpPr>
              <p:cNvPr id="742407" name="Freeform 7"/>
              <p:cNvSpPr>
                <a:spLocks/>
              </p:cNvSpPr>
              <p:nvPr/>
            </p:nvSpPr>
            <p:spPr bwMode="auto">
              <a:xfrm>
                <a:off x="1458" y="2304"/>
                <a:ext cx="408" cy="309"/>
              </a:xfrm>
              <a:custGeom>
                <a:avLst/>
                <a:gdLst/>
                <a:ahLst/>
                <a:cxnLst>
                  <a:cxn ang="0">
                    <a:pos x="0" y="309"/>
                  </a:cxn>
                  <a:cxn ang="0">
                    <a:pos x="408" y="0"/>
                  </a:cxn>
                </a:cxnLst>
                <a:rect l="0" t="0" r="r" b="b"/>
                <a:pathLst>
                  <a:path w="408" h="309">
                    <a:moveTo>
                      <a:pt x="0" y="309"/>
                    </a:moveTo>
                    <a:cubicBezTo>
                      <a:pt x="68" y="258"/>
                      <a:pt x="323" y="64"/>
                      <a:pt x="408" y="0"/>
                    </a:cubicBezTo>
                  </a:path>
                </a:pathLst>
              </a:custGeom>
              <a:noFill/>
              <a:ln w="57150" cmpd="sng">
                <a:solidFill>
                  <a:srgbClr val="FFCCCC"/>
                </a:solidFill>
                <a:round/>
                <a:headEnd/>
                <a:tailEnd type="stealth" w="lg" len="lg"/>
              </a:ln>
              <a:effectLst>
                <a:prstShdw prst="shdw17" dist="17961" dir="135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08" name="Freeform 8"/>
              <p:cNvSpPr>
                <a:spLocks/>
              </p:cNvSpPr>
              <p:nvPr/>
            </p:nvSpPr>
            <p:spPr bwMode="auto">
              <a:xfrm>
                <a:off x="1155" y="2543"/>
                <a:ext cx="891" cy="280"/>
              </a:xfrm>
              <a:custGeom>
                <a:avLst/>
                <a:gdLst/>
                <a:ahLst/>
                <a:cxnLst>
                  <a:cxn ang="0">
                    <a:pos x="0" y="280"/>
                  </a:cxn>
                  <a:cxn ang="0">
                    <a:pos x="372" y="31"/>
                  </a:cxn>
                  <a:cxn ang="0">
                    <a:pos x="621" y="94"/>
                  </a:cxn>
                  <a:cxn ang="0">
                    <a:pos x="891" y="274"/>
                  </a:cxn>
                </a:cxnLst>
                <a:rect l="0" t="0" r="r" b="b"/>
                <a:pathLst>
                  <a:path w="891" h="280">
                    <a:moveTo>
                      <a:pt x="0" y="280"/>
                    </a:moveTo>
                    <a:cubicBezTo>
                      <a:pt x="62" y="239"/>
                      <a:pt x="269" y="62"/>
                      <a:pt x="372" y="31"/>
                    </a:cubicBezTo>
                    <a:cubicBezTo>
                      <a:pt x="475" y="0"/>
                      <a:pt x="535" y="54"/>
                      <a:pt x="621" y="94"/>
                    </a:cubicBezTo>
                    <a:cubicBezTo>
                      <a:pt x="707" y="134"/>
                      <a:pt x="835" y="237"/>
                      <a:pt x="891" y="274"/>
                    </a:cubicBezTo>
                  </a:path>
                </a:pathLst>
              </a:custGeom>
              <a:noFill/>
              <a:ln w="57150" cmpd="sng">
                <a:solidFill>
                  <a:srgbClr val="FFCCCC"/>
                </a:solidFill>
                <a:round/>
                <a:headEnd/>
                <a:tailEnd type="stealth" w="lg" len="lg"/>
              </a:ln>
              <a:effectLst>
                <a:prstShdw prst="shdw17" dist="17961" dir="135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2409" name="Text Box 9"/>
            <p:cNvSpPr txBox="1">
              <a:spLocks noChangeArrowheads="1"/>
            </p:cNvSpPr>
            <p:nvPr/>
          </p:nvSpPr>
          <p:spPr bwMode="auto">
            <a:xfrm>
              <a:off x="998" y="2001"/>
              <a:ext cx="729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400" b="1">
                  <a:solidFill>
                    <a:srgbClr val="FFCCCC"/>
                  </a:solidFill>
                  <a:latin typeface="Arial Narrow" pitchFamily="34" charset="0"/>
                </a:rPr>
                <a:t>summer</a:t>
              </a:r>
            </a:p>
            <a:p>
              <a:pPr>
                <a:lnSpc>
                  <a:spcPct val="80000"/>
                </a:lnSpc>
              </a:pPr>
              <a:r>
                <a:rPr lang="en-US" sz="2800" b="1">
                  <a:solidFill>
                    <a:srgbClr val="FFCCCC"/>
                  </a:solidFill>
                  <a:latin typeface="Arial" charset="0"/>
                </a:rPr>
                <a:t>PW</a:t>
              </a:r>
            </a:p>
          </p:txBody>
        </p:sp>
      </p:grpSp>
      <p:sp>
        <p:nvSpPr>
          <p:cNvPr id="742410" name="Text Box 10"/>
          <p:cNvSpPr txBox="1">
            <a:spLocks noChangeArrowheads="1"/>
          </p:cNvSpPr>
          <p:nvPr/>
        </p:nvSpPr>
        <p:spPr bwMode="auto">
          <a:xfrm>
            <a:off x="2103438" y="1662113"/>
            <a:ext cx="892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i="1">
                <a:solidFill>
                  <a:srgbClr val="CCECFF"/>
                </a:solidFill>
                <a:latin typeface="Forte" pitchFamily="66" charset="0"/>
              </a:rPr>
              <a:t>Pacific</a:t>
            </a:r>
          </a:p>
          <a:p>
            <a:pPr algn="l">
              <a:lnSpc>
                <a:spcPct val="80000"/>
              </a:lnSpc>
            </a:pPr>
            <a:r>
              <a:rPr lang="en-US" i="1">
                <a:solidFill>
                  <a:srgbClr val="CCECFF"/>
                </a:solidFill>
                <a:latin typeface="Forte" pitchFamily="66" charset="0"/>
              </a:rPr>
              <a:t>Ocean</a:t>
            </a:r>
          </a:p>
        </p:txBody>
      </p:sp>
      <p:grpSp>
        <p:nvGrpSpPr>
          <p:cNvPr id="742411" name="Group 11"/>
          <p:cNvGrpSpPr>
            <a:grpSpLocks/>
          </p:cNvGrpSpPr>
          <p:nvPr/>
        </p:nvGrpSpPr>
        <p:grpSpPr bwMode="auto">
          <a:xfrm>
            <a:off x="3563938" y="873125"/>
            <a:ext cx="781050" cy="2147888"/>
            <a:chOff x="1973" y="799"/>
            <a:chExt cx="492" cy="1353"/>
          </a:xfrm>
        </p:grpSpPr>
        <p:sp>
          <p:nvSpPr>
            <p:cNvPr id="742412" name="Freeform 12"/>
            <p:cNvSpPr>
              <a:spLocks/>
            </p:cNvSpPr>
            <p:nvPr/>
          </p:nvSpPr>
          <p:spPr bwMode="auto">
            <a:xfrm flipV="1">
              <a:off x="2187" y="1290"/>
              <a:ext cx="192" cy="862"/>
            </a:xfrm>
            <a:custGeom>
              <a:avLst/>
              <a:gdLst/>
              <a:ahLst/>
              <a:cxnLst>
                <a:cxn ang="0">
                  <a:pos x="45" y="862"/>
                </a:cxn>
                <a:cxn ang="0">
                  <a:pos x="181" y="739"/>
                </a:cxn>
                <a:cxn ang="0">
                  <a:pos x="113" y="615"/>
                </a:cxn>
                <a:cxn ang="0">
                  <a:pos x="11" y="533"/>
                </a:cxn>
                <a:cxn ang="0">
                  <a:pos x="45" y="409"/>
                </a:cxn>
                <a:cxn ang="0">
                  <a:pos x="147" y="327"/>
                </a:cxn>
                <a:cxn ang="0">
                  <a:pos x="147" y="245"/>
                </a:cxn>
                <a:cxn ang="0">
                  <a:pos x="65" y="172"/>
                </a:cxn>
                <a:cxn ang="0">
                  <a:pos x="54" y="0"/>
                </a:cxn>
              </a:cxnLst>
              <a:rect l="0" t="0" r="r" b="b"/>
              <a:pathLst>
                <a:path w="192" h="862">
                  <a:moveTo>
                    <a:pt x="45" y="862"/>
                  </a:moveTo>
                  <a:cubicBezTo>
                    <a:pt x="107" y="821"/>
                    <a:pt x="169" y="780"/>
                    <a:pt x="181" y="739"/>
                  </a:cubicBezTo>
                  <a:cubicBezTo>
                    <a:pt x="192" y="697"/>
                    <a:pt x="141" y="649"/>
                    <a:pt x="113" y="615"/>
                  </a:cubicBezTo>
                  <a:cubicBezTo>
                    <a:pt x="85" y="581"/>
                    <a:pt x="23" y="567"/>
                    <a:pt x="11" y="533"/>
                  </a:cubicBezTo>
                  <a:cubicBezTo>
                    <a:pt x="0" y="499"/>
                    <a:pt x="23" y="444"/>
                    <a:pt x="45" y="409"/>
                  </a:cubicBezTo>
                  <a:cubicBezTo>
                    <a:pt x="68" y="375"/>
                    <a:pt x="130" y="355"/>
                    <a:pt x="147" y="327"/>
                  </a:cubicBezTo>
                  <a:cubicBezTo>
                    <a:pt x="164" y="300"/>
                    <a:pt x="161" y="271"/>
                    <a:pt x="147" y="245"/>
                  </a:cubicBezTo>
                  <a:cubicBezTo>
                    <a:pt x="133" y="219"/>
                    <a:pt x="80" y="213"/>
                    <a:pt x="65" y="172"/>
                  </a:cubicBezTo>
                  <a:cubicBezTo>
                    <a:pt x="50" y="131"/>
                    <a:pt x="56" y="29"/>
                    <a:pt x="54" y="0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triangle" w="lg" len="lg"/>
            </a:ln>
            <a:effectLst>
              <a:outerShdw dist="45791" dir="8778596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742413" name="Picture 13" descr="sun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73" y="799"/>
              <a:ext cx="492" cy="448"/>
            </a:xfrm>
            <a:prstGeom prst="rect">
              <a:avLst/>
            </a:prstGeom>
            <a:noFill/>
          </p:spPr>
        </p:pic>
      </p:grpSp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1987550" y="3871913"/>
            <a:ext cx="96361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1979-2000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Sept mean 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Ice edge</a:t>
            </a:r>
          </a:p>
        </p:txBody>
      </p:sp>
      <p:sp>
        <p:nvSpPr>
          <p:cNvPr id="742415" name="Freeform 15"/>
          <p:cNvSpPr>
            <a:spLocks/>
          </p:cNvSpPr>
          <p:nvPr/>
        </p:nvSpPr>
        <p:spPr bwMode="auto">
          <a:xfrm>
            <a:off x="2484438" y="3767138"/>
            <a:ext cx="457200" cy="10477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102" y="8"/>
              </a:cxn>
              <a:cxn ang="0">
                <a:pos x="288" y="18"/>
              </a:cxn>
            </a:cxnLst>
            <a:rect l="0" t="0" r="r" b="b"/>
            <a:pathLst>
              <a:path w="288" h="66">
                <a:moveTo>
                  <a:pt x="0" y="66"/>
                </a:moveTo>
                <a:cubicBezTo>
                  <a:pt x="17" y="56"/>
                  <a:pt x="54" y="16"/>
                  <a:pt x="102" y="8"/>
                </a:cubicBezTo>
                <a:cubicBezTo>
                  <a:pt x="150" y="0"/>
                  <a:pt x="249" y="16"/>
                  <a:pt x="288" y="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3916363" y="3665538"/>
            <a:ext cx="9588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i="1">
                <a:latin typeface="Arial Narrow" pitchFamily="34" charset="0"/>
              </a:rPr>
              <a:t>Sept 2007</a:t>
            </a:r>
          </a:p>
          <a:p>
            <a:pPr>
              <a:lnSpc>
                <a:spcPct val="80000"/>
              </a:lnSpc>
            </a:pPr>
            <a:r>
              <a:rPr lang="en-US" sz="1600" b="1" i="1">
                <a:latin typeface="Arial Narrow" pitchFamily="34" charset="0"/>
              </a:rPr>
              <a:t>ice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2560638" y="5624513"/>
            <a:ext cx="814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i="1">
                <a:solidFill>
                  <a:schemeClr val="bg1"/>
                </a:solidFill>
              </a:rPr>
              <a:t>NSDIC</a:t>
            </a:r>
          </a:p>
        </p:txBody>
      </p:sp>
      <p:grpSp>
        <p:nvGrpSpPr>
          <p:cNvPr id="742418" name="Group 18"/>
          <p:cNvGrpSpPr>
            <a:grpSpLocks/>
          </p:cNvGrpSpPr>
          <p:nvPr/>
        </p:nvGrpSpPr>
        <p:grpSpPr bwMode="auto">
          <a:xfrm>
            <a:off x="5151438" y="3214688"/>
            <a:ext cx="1581150" cy="1901825"/>
            <a:chOff x="2973" y="2274"/>
            <a:chExt cx="996" cy="1198"/>
          </a:xfrm>
        </p:grpSpPr>
        <p:sp>
          <p:nvSpPr>
            <p:cNvPr id="742419" name="Freeform 19"/>
            <p:cNvSpPr>
              <a:spLocks/>
            </p:cNvSpPr>
            <p:nvPr/>
          </p:nvSpPr>
          <p:spPr bwMode="auto">
            <a:xfrm>
              <a:off x="3135" y="2866"/>
              <a:ext cx="632" cy="290"/>
            </a:xfrm>
            <a:custGeom>
              <a:avLst/>
              <a:gdLst/>
              <a:ahLst/>
              <a:cxnLst>
                <a:cxn ang="0">
                  <a:pos x="632" y="290"/>
                </a:cxn>
                <a:cxn ang="0">
                  <a:pos x="178" y="172"/>
                </a:cxn>
                <a:cxn ang="0">
                  <a:pos x="0" y="0"/>
                </a:cxn>
              </a:cxnLst>
              <a:rect l="0" t="0" r="r" b="b"/>
              <a:pathLst>
                <a:path w="632" h="290">
                  <a:moveTo>
                    <a:pt x="632" y="290"/>
                  </a:moveTo>
                  <a:cubicBezTo>
                    <a:pt x="556" y="270"/>
                    <a:pt x="283" y="220"/>
                    <a:pt x="178" y="172"/>
                  </a:cubicBezTo>
                  <a:cubicBezTo>
                    <a:pt x="73" y="124"/>
                    <a:pt x="37" y="36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CCCC"/>
              </a:solidFill>
              <a:round/>
              <a:headEnd/>
              <a:tailEnd type="stealth" w="lg" len="lg"/>
            </a:ln>
            <a:effectLst>
              <a:prstShdw prst="shdw17" dist="17961" dir="135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42420" name="Group 20"/>
            <p:cNvGrpSpPr>
              <a:grpSpLocks/>
            </p:cNvGrpSpPr>
            <p:nvPr/>
          </p:nvGrpSpPr>
          <p:grpSpPr bwMode="auto">
            <a:xfrm>
              <a:off x="2973" y="2274"/>
              <a:ext cx="996" cy="1198"/>
              <a:chOff x="2973" y="2274"/>
              <a:chExt cx="996" cy="1198"/>
            </a:xfrm>
          </p:grpSpPr>
          <p:sp>
            <p:nvSpPr>
              <p:cNvPr id="742421" name="Freeform 21"/>
              <p:cNvSpPr>
                <a:spLocks/>
              </p:cNvSpPr>
              <p:nvPr/>
            </p:nvSpPr>
            <p:spPr bwMode="auto">
              <a:xfrm>
                <a:off x="2973" y="2274"/>
                <a:ext cx="996" cy="1198"/>
              </a:xfrm>
              <a:custGeom>
                <a:avLst/>
                <a:gdLst/>
                <a:ahLst/>
                <a:cxnLst>
                  <a:cxn ang="0">
                    <a:pos x="996" y="1198"/>
                  </a:cxn>
                  <a:cxn ang="0">
                    <a:pos x="806" y="892"/>
                  </a:cxn>
                  <a:cxn ang="0">
                    <a:pos x="778" y="430"/>
                  </a:cxn>
                  <a:cxn ang="0">
                    <a:pos x="330" y="84"/>
                  </a:cxn>
                  <a:cxn ang="0">
                    <a:pos x="0" y="0"/>
                  </a:cxn>
                </a:cxnLst>
                <a:rect l="0" t="0" r="r" b="b"/>
                <a:pathLst>
                  <a:path w="996" h="1198">
                    <a:moveTo>
                      <a:pt x="996" y="1198"/>
                    </a:moveTo>
                    <a:cubicBezTo>
                      <a:pt x="964" y="1147"/>
                      <a:pt x="842" y="1020"/>
                      <a:pt x="806" y="892"/>
                    </a:cubicBezTo>
                    <a:cubicBezTo>
                      <a:pt x="770" y="764"/>
                      <a:pt x="857" y="565"/>
                      <a:pt x="778" y="430"/>
                    </a:cubicBezTo>
                    <a:cubicBezTo>
                      <a:pt x="699" y="295"/>
                      <a:pt x="460" y="156"/>
                      <a:pt x="330" y="84"/>
                    </a:cubicBezTo>
                    <a:cubicBezTo>
                      <a:pt x="200" y="12"/>
                      <a:pt x="69" y="17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FFCCCC"/>
                </a:solidFill>
                <a:round/>
                <a:headEnd/>
                <a:tailEnd type="stealth" w="lg" len="lg"/>
              </a:ln>
              <a:effectLst>
                <a:prstShdw prst="shdw17" dist="17961" dir="135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22" name="Text Box 22"/>
              <p:cNvSpPr txBox="1">
                <a:spLocks noChangeArrowheads="1"/>
              </p:cNvSpPr>
              <p:nvPr/>
            </p:nvSpPr>
            <p:spPr bwMode="auto">
              <a:xfrm>
                <a:off x="3318" y="2694"/>
                <a:ext cx="48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800" b="1">
                    <a:solidFill>
                      <a:srgbClr val="FFCCCC"/>
                    </a:solidFill>
                    <a:latin typeface="Arial" charset="0"/>
                  </a:rPr>
                  <a:t>AW</a:t>
                </a:r>
              </a:p>
            </p:txBody>
          </p:sp>
        </p:grpSp>
      </p:grp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5472113" y="5091113"/>
            <a:ext cx="12731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2400" i="1">
                <a:solidFill>
                  <a:srgbClr val="CCECFF"/>
                </a:solidFill>
                <a:latin typeface="Forte" pitchFamily="66" charset="0"/>
              </a:rPr>
              <a:t>Atlantic</a:t>
            </a:r>
          </a:p>
          <a:p>
            <a:pPr algn="l">
              <a:lnSpc>
                <a:spcPct val="80000"/>
              </a:lnSpc>
            </a:pPr>
            <a:r>
              <a:rPr lang="en-US" sz="2400" i="1">
                <a:solidFill>
                  <a:srgbClr val="CCECFF"/>
                </a:solidFill>
                <a:latin typeface="Forte" pitchFamily="66" charset="0"/>
              </a:rPr>
              <a:t>Ocean</a:t>
            </a:r>
          </a:p>
        </p:txBody>
      </p:sp>
      <p:sp>
        <p:nvSpPr>
          <p:cNvPr id="742431" name="Text Box 31"/>
          <p:cNvSpPr txBox="1">
            <a:spLocks noChangeArrowheads="1"/>
          </p:cNvSpPr>
          <p:nvPr/>
        </p:nvSpPr>
        <p:spPr bwMode="auto">
          <a:xfrm>
            <a:off x="3384550" y="6057900"/>
            <a:ext cx="56261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… &amp; geothermal sources: </a:t>
            </a:r>
          </a:p>
          <a:p>
            <a:pPr algn="l"/>
            <a:r>
              <a:rPr lang="en-US"/>
              <a:t>	</a:t>
            </a:r>
            <a:r>
              <a:rPr lang="en-US" sz="1600" i="1"/>
              <a:t>see M-L Timmerman’s 2010 AOMIP school lecture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Text Box 2"/>
          <p:cNvSpPr txBox="1">
            <a:spLocks noChangeArrowheads="1"/>
          </p:cNvSpPr>
          <p:nvPr/>
        </p:nvSpPr>
        <p:spPr bwMode="auto">
          <a:xfrm>
            <a:off x="2195513" y="80963"/>
            <a:ext cx="5741987" cy="66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Warming @ Bering Strait</a:t>
            </a:r>
          </a:p>
        </p:txBody>
      </p:sp>
      <p:pic>
        <p:nvPicPr>
          <p:cNvPr id="590871" name="Picture 23"/>
          <p:cNvPicPr>
            <a:picLocks noChangeAspect="1" noChangeArrowheads="1"/>
          </p:cNvPicPr>
          <p:nvPr/>
        </p:nvPicPr>
        <p:blipFill>
          <a:blip r:embed="rId3" cstate="print"/>
          <a:srcRect l="7898" t="43268" r="51787" b="43922"/>
          <a:stretch>
            <a:fillRect/>
          </a:stretch>
        </p:blipFill>
        <p:spPr bwMode="auto">
          <a:xfrm>
            <a:off x="3059113" y="1038225"/>
            <a:ext cx="5175250" cy="2533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90873" name="Text Box 25"/>
          <p:cNvSpPr txBox="1">
            <a:spLocks noChangeArrowheads="1"/>
          </p:cNvSpPr>
          <p:nvPr/>
        </p:nvSpPr>
        <p:spPr bwMode="auto">
          <a:xfrm rot="-5400000">
            <a:off x="2416969" y="2048669"/>
            <a:ext cx="2041525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Arial" charset="0"/>
              </a:rPr>
              <a:t>Temperature (</a:t>
            </a:r>
            <a:r>
              <a:rPr lang="en-US" sz="1800" b="1">
                <a:latin typeface="Arial" charset="0"/>
                <a:sym typeface="Symbol" pitchFamily="18" charset="2"/>
              </a:rPr>
              <a:t>C)</a:t>
            </a:r>
          </a:p>
        </p:txBody>
      </p:sp>
      <p:sp>
        <p:nvSpPr>
          <p:cNvPr id="590874" name="Text Box 26"/>
          <p:cNvSpPr txBox="1">
            <a:spLocks noChangeArrowheads="1"/>
          </p:cNvSpPr>
          <p:nvPr/>
        </p:nvSpPr>
        <p:spPr bwMode="auto">
          <a:xfrm>
            <a:off x="6596063" y="2601913"/>
            <a:ext cx="1454150" cy="53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0000CC"/>
                </a:solidFill>
                <a:latin typeface="Arial Narrow" pitchFamily="34" charset="0"/>
              </a:rPr>
              <a:t>“near bottom”</a:t>
            </a:r>
          </a:p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0000CC"/>
                </a:solidFill>
                <a:latin typeface="Arial Narrow" pitchFamily="34" charset="0"/>
              </a:rPr>
              <a:t>moorings</a:t>
            </a:r>
          </a:p>
        </p:txBody>
      </p:sp>
      <p:sp>
        <p:nvSpPr>
          <p:cNvPr id="590875" name="Text Box 27"/>
          <p:cNvSpPr txBox="1">
            <a:spLocks noChangeArrowheads="1"/>
          </p:cNvSpPr>
          <p:nvPr/>
        </p:nvSpPr>
        <p:spPr bwMode="auto">
          <a:xfrm>
            <a:off x="5886450" y="1255713"/>
            <a:ext cx="963613" cy="2746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CC0000"/>
                </a:solidFill>
                <a:latin typeface="Arial Narrow" pitchFamily="34" charset="0"/>
              </a:rPr>
              <a:t>MODIS</a:t>
            </a:r>
            <a:r>
              <a:rPr lang="en-US" sz="1800" b="1">
                <a:solidFill>
                  <a:srgbClr val="CC0000"/>
                </a:solidFill>
                <a:latin typeface="Arial Narrow" pitchFamily="34" charset="0"/>
              </a:rPr>
              <a:t> SST</a:t>
            </a:r>
          </a:p>
        </p:txBody>
      </p:sp>
      <p:sp>
        <p:nvSpPr>
          <p:cNvPr id="590877" name="Text Box 29"/>
          <p:cNvSpPr txBox="1">
            <a:spLocks noChangeArrowheads="1"/>
          </p:cNvSpPr>
          <p:nvPr/>
        </p:nvSpPr>
        <p:spPr bwMode="auto">
          <a:xfrm>
            <a:off x="7056438" y="800100"/>
            <a:ext cx="19367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Woodgate et al. (2010)</a:t>
            </a:r>
          </a:p>
        </p:txBody>
      </p:sp>
      <p:grpSp>
        <p:nvGrpSpPr>
          <p:cNvPr id="590885" name="Group 37"/>
          <p:cNvGrpSpPr>
            <a:grpSpLocks/>
          </p:cNvGrpSpPr>
          <p:nvPr/>
        </p:nvGrpSpPr>
        <p:grpSpPr bwMode="auto">
          <a:xfrm>
            <a:off x="142875" y="1524000"/>
            <a:ext cx="5167313" cy="5275263"/>
            <a:chOff x="90" y="960"/>
            <a:chExt cx="3255" cy="3323"/>
          </a:xfrm>
        </p:grpSpPr>
        <p:pic>
          <p:nvPicPr>
            <p:cNvPr id="590880" name="Picture 32"/>
            <p:cNvPicPr>
              <a:picLocks noChangeAspect="1" noChangeArrowheads="1"/>
            </p:cNvPicPr>
            <p:nvPr/>
          </p:nvPicPr>
          <p:blipFill>
            <a:blip r:embed="rId4" cstate="print"/>
            <a:srcRect t="9538" r="41222" b="25937"/>
            <a:stretch>
              <a:fillRect/>
            </a:stretch>
          </p:blipFill>
          <p:spPr bwMode="auto">
            <a:xfrm>
              <a:off x="90" y="960"/>
              <a:ext cx="3255" cy="33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90882" name="Line 34"/>
            <p:cNvSpPr>
              <a:spLocks noChangeShapeType="1"/>
            </p:cNvSpPr>
            <p:nvPr/>
          </p:nvSpPr>
          <p:spPr bwMode="auto">
            <a:xfrm>
              <a:off x="1462" y="2195"/>
              <a:ext cx="490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90883" name="Line 35"/>
            <p:cNvSpPr>
              <a:spLocks noChangeShapeType="1"/>
            </p:cNvSpPr>
            <p:nvPr/>
          </p:nvSpPr>
          <p:spPr bwMode="auto">
            <a:xfrm>
              <a:off x="1787" y="3012"/>
              <a:ext cx="1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0884" name="Line 36"/>
            <p:cNvSpPr>
              <a:spLocks noChangeShapeType="1"/>
            </p:cNvSpPr>
            <p:nvPr/>
          </p:nvSpPr>
          <p:spPr bwMode="auto">
            <a:xfrm flipV="1">
              <a:off x="902" y="3107"/>
              <a:ext cx="1347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0890" name="Group 42"/>
          <p:cNvGrpSpPr>
            <a:grpSpLocks/>
          </p:cNvGrpSpPr>
          <p:nvPr/>
        </p:nvGrpSpPr>
        <p:grpSpPr bwMode="auto">
          <a:xfrm>
            <a:off x="8078788" y="1325563"/>
            <a:ext cx="884237" cy="1489075"/>
            <a:chOff x="5089" y="835"/>
            <a:chExt cx="557" cy="938"/>
          </a:xfrm>
        </p:grpSpPr>
        <p:sp>
          <p:nvSpPr>
            <p:cNvPr id="590886" name="Line 38"/>
            <p:cNvSpPr>
              <a:spLocks noChangeShapeType="1"/>
            </p:cNvSpPr>
            <p:nvPr/>
          </p:nvSpPr>
          <p:spPr bwMode="auto">
            <a:xfrm>
              <a:off x="5089" y="835"/>
              <a:ext cx="381" cy="49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0887" name="Line 39"/>
            <p:cNvSpPr>
              <a:spLocks noChangeShapeType="1"/>
            </p:cNvSpPr>
            <p:nvPr/>
          </p:nvSpPr>
          <p:spPr bwMode="auto">
            <a:xfrm>
              <a:off x="5112" y="1506"/>
              <a:ext cx="304" cy="25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0888" name="Text Box 40"/>
            <p:cNvSpPr txBox="1">
              <a:spLocks noChangeArrowheads="1"/>
            </p:cNvSpPr>
            <p:nvPr/>
          </p:nvSpPr>
          <p:spPr bwMode="auto">
            <a:xfrm>
              <a:off x="5345" y="1523"/>
              <a:ext cx="21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  <a:latin typeface="Arial Black" pitchFamily="34" charset="0"/>
                </a:rPr>
                <a:t>?</a:t>
              </a:r>
            </a:p>
          </p:txBody>
        </p:sp>
        <p:sp>
          <p:nvSpPr>
            <p:cNvPr id="590889" name="Text Box 41"/>
            <p:cNvSpPr txBox="1">
              <a:spLocks noChangeArrowheads="1"/>
            </p:cNvSpPr>
            <p:nvPr/>
          </p:nvSpPr>
          <p:spPr bwMode="auto">
            <a:xfrm>
              <a:off x="5432" y="1101"/>
              <a:ext cx="21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A50021"/>
                  </a:solidFill>
                  <a:latin typeface="Arial Black" pitchFamily="34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59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0763" cy="3684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90000"/>
              </a:lnSpc>
            </a:pPr>
            <a:r>
              <a:rPr lang="en-US" sz="3200" b="1">
                <a:latin typeface="Comic Sans MS" pitchFamily="66" charset="0"/>
              </a:rPr>
              <a:t>Recent </a:t>
            </a:r>
            <a:r>
              <a:rPr lang="en-US" sz="3200" b="1">
                <a:solidFill>
                  <a:srgbClr val="CC0000"/>
                </a:solidFill>
                <a:latin typeface="Comic Sans MS" pitchFamily="66" charset="0"/>
              </a:rPr>
              <a:t>warming</a:t>
            </a:r>
            <a:r>
              <a:rPr lang="en-US" sz="3200" b="1">
                <a:latin typeface="Comic Sans MS" pitchFamily="66" charset="0"/>
              </a:rPr>
              <a:t> of the</a:t>
            </a:r>
          </a:p>
          <a:p>
            <a:pPr defTabSz="828675" eaLnBrk="0" hangingPunct="0">
              <a:lnSpc>
                <a:spcPct val="90000"/>
              </a:lnSpc>
            </a:pPr>
            <a:r>
              <a:rPr lang="en-US" sz="3200" b="1">
                <a:latin typeface="Comic Sans MS" pitchFamily="66" charset="0"/>
              </a:rPr>
              <a:t>far northern</a:t>
            </a:r>
          </a:p>
          <a:p>
            <a:pPr defTabSz="828675" eaLnBrk="0" hangingPunct="0">
              <a:lnSpc>
                <a:spcPct val="90000"/>
              </a:lnSpc>
            </a:pPr>
            <a:r>
              <a:rPr lang="en-US" sz="3200" b="1" u="sng">
                <a:latin typeface="Comic Sans MS" pitchFamily="66" charset="0"/>
              </a:rPr>
              <a:t>North Atlantic</a:t>
            </a:r>
            <a:r>
              <a:rPr lang="en-US" sz="3200" b="1">
                <a:latin typeface="Comic Sans MS" pitchFamily="66" charset="0"/>
              </a:rPr>
              <a:t> and </a:t>
            </a:r>
            <a:r>
              <a:rPr lang="en-US" sz="3200" b="1" u="sng">
                <a:latin typeface="Comic Sans MS" pitchFamily="66" charset="0"/>
              </a:rPr>
              <a:t>North Pacific</a:t>
            </a:r>
            <a:endParaRPr lang="en-US" sz="3200" b="1">
              <a:latin typeface="Comic Sans MS" pitchFamily="66" charset="0"/>
            </a:endParaRPr>
          </a:p>
          <a:p>
            <a:pPr defTabSz="828675" eaLnBrk="0" hangingPunct="0">
              <a:lnSpc>
                <a:spcPct val="90000"/>
              </a:lnSpc>
            </a:pPr>
            <a:r>
              <a:rPr lang="en-US" sz="3200" b="1">
                <a:latin typeface="Comic Sans MS" pitchFamily="66" charset="0"/>
              </a:rPr>
              <a:t>heat sources to the Arctic Ocean:</a:t>
            </a:r>
          </a:p>
          <a:p>
            <a:pPr defTabSz="828675" eaLnBrk="0" hangingPunct="0">
              <a:lnSpc>
                <a:spcPct val="80000"/>
              </a:lnSpc>
            </a:pPr>
            <a:endParaRPr lang="en-US" sz="3200" b="1">
              <a:latin typeface="Comic Sans MS" pitchFamily="66" charset="0"/>
            </a:endParaRPr>
          </a:p>
          <a:p>
            <a:pPr defTabSz="828675" eaLnBrk="0" hangingPunct="0">
              <a:lnSpc>
                <a:spcPct val="80000"/>
              </a:lnSpc>
            </a:pPr>
            <a:r>
              <a:rPr lang="en-US" sz="4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Decadal variability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+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2800" b="1" i="1">
                <a:latin typeface="Comic Sans MS" pitchFamily="66" charset="0"/>
              </a:rPr>
              <a:t>maybe</a:t>
            </a:r>
            <a:r>
              <a:rPr lang="en-US" sz="2800" b="1">
                <a:latin typeface="Comic Sans MS" pitchFamily="66" charset="0"/>
              </a:rPr>
              <a:t> a small </a:t>
            </a:r>
            <a:r>
              <a:rPr lang="en-US" sz="2800" b="1">
                <a:solidFill>
                  <a:srgbClr val="CC0000"/>
                </a:solidFill>
                <a:latin typeface="Comic Sans MS" pitchFamily="66" charset="0"/>
              </a:rPr>
              <a:t>global warming</a:t>
            </a:r>
            <a:r>
              <a:rPr lang="en-US" sz="2800" b="1">
                <a:latin typeface="Comic Sans MS" pitchFamily="66" charset="0"/>
              </a:rPr>
              <a:t> signal</a:t>
            </a:r>
            <a:r>
              <a:rPr lang="en-US" sz="3200" b="1">
                <a:latin typeface="Comic Sans MS" pitchFamily="66" charset="0"/>
              </a:rPr>
              <a:t> </a:t>
            </a:r>
          </a:p>
        </p:txBody>
      </p:sp>
      <p:sp>
        <p:nvSpPr>
          <p:cNvPr id="592916" name="Text Box 20"/>
          <p:cNvSpPr txBox="1">
            <a:spLocks noChangeArrowheads="1"/>
          </p:cNvSpPr>
          <p:nvPr/>
        </p:nvSpPr>
        <p:spPr bwMode="auto">
          <a:xfrm>
            <a:off x="3695700" y="836613"/>
            <a:ext cx="16875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in summary: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Text Box 2"/>
          <p:cNvSpPr txBox="1">
            <a:spLocks noChangeArrowheads="1"/>
          </p:cNvSpPr>
          <p:nvPr/>
        </p:nvSpPr>
        <p:spPr bwMode="auto">
          <a:xfrm>
            <a:off x="2916238" y="80963"/>
            <a:ext cx="6227762" cy="955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2400" b="1">
                <a:latin typeface="Comic Sans MS" pitchFamily="66" charset="0"/>
              </a:rPr>
              <a:t>By the way…</a:t>
            </a:r>
          </a:p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Warming of the </a:t>
            </a:r>
            <a:r>
              <a:rPr lang="en-US" sz="3200" b="1" u="sng">
                <a:latin typeface="Comic Sans MS" pitchFamily="66" charset="0"/>
              </a:rPr>
              <a:t>Arctic Seas</a:t>
            </a:r>
            <a:r>
              <a:rPr lang="en-US" sz="3200" b="1">
                <a:latin typeface="Comic Sans MS" pitchFamily="66" charset="0"/>
              </a:rPr>
              <a:t>?</a:t>
            </a:r>
          </a:p>
        </p:txBody>
      </p:sp>
      <p:pic>
        <p:nvPicPr>
          <p:cNvPr id="636931" name="Picture 3"/>
          <p:cNvPicPr>
            <a:picLocks noChangeAspect="1" noChangeArrowheads="1"/>
          </p:cNvPicPr>
          <p:nvPr/>
        </p:nvPicPr>
        <p:blipFill>
          <a:blip r:embed="rId3" cstate="print"/>
          <a:srcRect b="2586"/>
          <a:stretch>
            <a:fillRect/>
          </a:stretch>
        </p:blipFill>
        <p:spPr bwMode="auto">
          <a:xfrm>
            <a:off x="179388" y="188913"/>
            <a:ext cx="27051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6932" name="Text Box 4"/>
          <p:cNvSpPr txBox="1">
            <a:spLocks noChangeArrowheads="1"/>
          </p:cNvSpPr>
          <p:nvPr/>
        </p:nvSpPr>
        <p:spPr bwMode="auto">
          <a:xfrm>
            <a:off x="3024188" y="1014413"/>
            <a:ext cx="5757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i="1"/>
              <a:t>Carton &amp; Santorelli (2008):  </a:t>
            </a:r>
            <a:r>
              <a:rPr lang="en-US" sz="1600" b="1" i="1"/>
              <a:t>“No comment!”</a:t>
            </a:r>
            <a:r>
              <a:rPr lang="en-US" sz="1600" b="1" i="1">
                <a:latin typeface="Arial Narrow" pitchFamily="34" charset="0"/>
              </a:rPr>
              <a:t> …but wait ‘til Thursday</a:t>
            </a:r>
          </a:p>
        </p:txBody>
      </p:sp>
      <p:pic>
        <p:nvPicPr>
          <p:cNvPr id="636933" name="Picture 5"/>
          <p:cNvPicPr>
            <a:picLocks noChangeAspect="1" noChangeArrowheads="1"/>
          </p:cNvPicPr>
          <p:nvPr/>
        </p:nvPicPr>
        <p:blipFill>
          <a:blip r:embed="rId4" cstate="print"/>
          <a:srcRect l="29813" t="97778" r="17313" b="-772"/>
          <a:stretch>
            <a:fillRect/>
          </a:stretch>
        </p:blipFill>
        <p:spPr bwMode="auto">
          <a:xfrm>
            <a:off x="468313" y="6418263"/>
            <a:ext cx="20923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6934" name="Text Box 6"/>
          <p:cNvSpPr txBox="1">
            <a:spLocks noChangeArrowheads="1"/>
          </p:cNvSpPr>
          <p:nvPr/>
        </p:nvSpPr>
        <p:spPr bwMode="auto">
          <a:xfrm>
            <a:off x="2195513" y="6484938"/>
            <a:ext cx="124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Arial Narrow" pitchFamily="34" charset="0"/>
              </a:rPr>
              <a:t>10</a:t>
            </a:r>
            <a:r>
              <a:rPr lang="en-US" sz="1400" baseline="30000">
                <a:latin typeface="Arial Narrow" pitchFamily="34" charset="0"/>
              </a:rPr>
              <a:t>8</a:t>
            </a:r>
            <a:r>
              <a:rPr lang="en-US" sz="1400">
                <a:latin typeface="Arial Narrow" pitchFamily="34" charset="0"/>
              </a:rPr>
              <a:t> J/m</a:t>
            </a:r>
            <a:r>
              <a:rPr lang="en-US" sz="1400" baseline="30000">
                <a:latin typeface="Arial Narrow" pitchFamily="34" charset="0"/>
              </a:rPr>
              <a:t>2</a:t>
            </a:r>
            <a:r>
              <a:rPr lang="en-US" sz="1400">
                <a:latin typeface="Arial Narrow" pitchFamily="34" charset="0"/>
              </a:rPr>
              <a:t>/decade</a:t>
            </a:r>
          </a:p>
        </p:txBody>
      </p:sp>
      <p:grpSp>
        <p:nvGrpSpPr>
          <p:cNvPr id="636969" name="Group 41"/>
          <p:cNvGrpSpPr>
            <a:grpSpLocks/>
          </p:cNvGrpSpPr>
          <p:nvPr/>
        </p:nvGrpSpPr>
        <p:grpSpPr bwMode="auto">
          <a:xfrm>
            <a:off x="3024188" y="1881188"/>
            <a:ext cx="6030912" cy="3576637"/>
            <a:chOff x="1905" y="1185"/>
            <a:chExt cx="3799" cy="2253"/>
          </a:xfrm>
        </p:grpSpPr>
        <p:pic>
          <p:nvPicPr>
            <p:cNvPr id="636948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 l="10045" t="68629" r="50784" b="12733"/>
            <a:stretch>
              <a:fillRect/>
            </a:stretch>
          </p:blipFill>
          <p:spPr bwMode="auto">
            <a:xfrm>
              <a:off x="1905" y="1684"/>
              <a:ext cx="3402" cy="1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36952" name="Text Box 24"/>
            <p:cNvSpPr txBox="1">
              <a:spLocks noChangeArrowheads="1"/>
            </p:cNvSpPr>
            <p:nvPr/>
          </p:nvSpPr>
          <p:spPr bwMode="auto">
            <a:xfrm>
              <a:off x="4241" y="2519"/>
              <a:ext cx="925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</a:rPr>
                <a:t>Arctic Ocean</a:t>
              </a:r>
            </a:p>
            <a:p>
              <a:r>
                <a:rPr lang="en-US" sz="1600" b="1">
                  <a:latin typeface="Arial Narrow" pitchFamily="34" charset="0"/>
                </a:rPr>
                <a:t>(ocean only)</a:t>
              </a:r>
            </a:p>
          </p:txBody>
        </p:sp>
        <p:sp>
          <p:nvSpPr>
            <p:cNvPr id="636953" name="Line 25"/>
            <p:cNvSpPr>
              <a:spLocks noChangeShapeType="1"/>
            </p:cNvSpPr>
            <p:nvPr/>
          </p:nvSpPr>
          <p:spPr bwMode="auto">
            <a:xfrm flipV="1">
              <a:off x="4791" y="2273"/>
              <a:ext cx="68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6954" name="Text Box 26"/>
            <p:cNvSpPr txBox="1">
              <a:spLocks noChangeArrowheads="1"/>
            </p:cNvSpPr>
            <p:nvPr/>
          </p:nvSpPr>
          <p:spPr bwMode="auto">
            <a:xfrm>
              <a:off x="5125" y="1979"/>
              <a:ext cx="57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Global</a:t>
              </a:r>
            </a:p>
          </p:txBody>
        </p:sp>
        <p:sp>
          <p:nvSpPr>
            <p:cNvPr id="636955" name="Line 27"/>
            <p:cNvSpPr>
              <a:spLocks noChangeShapeType="1"/>
            </p:cNvSpPr>
            <p:nvPr/>
          </p:nvSpPr>
          <p:spPr bwMode="auto">
            <a:xfrm flipH="1" flipV="1">
              <a:off x="4989" y="2069"/>
              <a:ext cx="182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6956" name="Text Box 28"/>
            <p:cNvSpPr txBox="1">
              <a:spLocks noChangeArrowheads="1"/>
            </p:cNvSpPr>
            <p:nvPr/>
          </p:nvSpPr>
          <p:spPr bwMode="auto">
            <a:xfrm>
              <a:off x="2245" y="1185"/>
              <a:ext cx="761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66FFFF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 i="1">
                  <a:solidFill>
                    <a:srgbClr val="000066"/>
                  </a:solidFill>
                  <a:latin typeface="Arial Narrow" pitchFamily="34" charset="0"/>
                </a:rPr>
                <a:t>Zhang (2005)</a:t>
              </a:r>
            </a:p>
          </p:txBody>
        </p:sp>
        <p:sp>
          <p:nvSpPr>
            <p:cNvPr id="636957" name="Line 29"/>
            <p:cNvSpPr>
              <a:spLocks noChangeShapeType="1"/>
            </p:cNvSpPr>
            <p:nvPr/>
          </p:nvSpPr>
          <p:spPr bwMode="auto">
            <a:xfrm flipH="1" flipV="1">
              <a:off x="2132" y="2886"/>
              <a:ext cx="86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6958" name="Text Box 30"/>
            <p:cNvSpPr txBox="1">
              <a:spLocks noChangeArrowheads="1"/>
            </p:cNvSpPr>
            <p:nvPr/>
          </p:nvSpPr>
          <p:spPr bwMode="auto">
            <a:xfrm>
              <a:off x="1977" y="3188"/>
              <a:ext cx="80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J/(</a:t>
              </a:r>
              <a:r>
                <a:rPr lang="en-US">
                  <a:sym typeface="Symbol" pitchFamily="18" charset="2"/>
                </a:rPr>
                <a:t>c</a:t>
              </a:r>
              <a:r>
                <a:rPr lang="en-US" baseline="-25000">
                  <a:sym typeface="Symbol" pitchFamily="18" charset="2"/>
                </a:rPr>
                <a:t>p</a:t>
              </a:r>
              <a:r>
                <a:rPr lang="en-US">
                  <a:sym typeface="Symbol" pitchFamily="18" charset="2"/>
                </a:rPr>
                <a:t>Vol)</a:t>
              </a:r>
            </a:p>
          </p:txBody>
        </p:sp>
      </p:grpSp>
      <p:grpSp>
        <p:nvGrpSpPr>
          <p:cNvPr id="636966" name="Group 38"/>
          <p:cNvGrpSpPr>
            <a:grpSpLocks/>
          </p:cNvGrpSpPr>
          <p:nvPr/>
        </p:nvGrpSpPr>
        <p:grpSpPr bwMode="auto">
          <a:xfrm>
            <a:off x="3816350" y="5589588"/>
            <a:ext cx="5121275" cy="971550"/>
            <a:chOff x="2404" y="3521"/>
            <a:chExt cx="3226" cy="612"/>
          </a:xfrm>
        </p:grpSpPr>
        <p:sp>
          <p:nvSpPr>
            <p:cNvPr id="636963" name="Freeform 35"/>
            <p:cNvSpPr>
              <a:spLocks/>
            </p:cNvSpPr>
            <p:nvPr/>
          </p:nvSpPr>
          <p:spPr bwMode="auto">
            <a:xfrm>
              <a:off x="4853" y="3534"/>
              <a:ext cx="777" cy="107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78" y="50"/>
                </a:cxn>
                <a:cxn ang="0">
                  <a:pos x="187" y="48"/>
                </a:cxn>
                <a:cxn ang="0">
                  <a:pos x="311" y="99"/>
                </a:cxn>
                <a:cxn ang="0">
                  <a:pos x="377" y="79"/>
                </a:cxn>
                <a:cxn ang="0">
                  <a:pos x="476" y="0"/>
                </a:cxn>
                <a:cxn ang="0">
                  <a:pos x="516" y="29"/>
                </a:cxn>
                <a:cxn ang="0">
                  <a:pos x="631" y="96"/>
                </a:cxn>
                <a:cxn ang="0">
                  <a:pos x="695" y="96"/>
                </a:cxn>
                <a:cxn ang="0">
                  <a:pos x="777" y="49"/>
                </a:cxn>
              </a:cxnLst>
              <a:rect l="0" t="0" r="r" b="b"/>
              <a:pathLst>
                <a:path w="777" h="107">
                  <a:moveTo>
                    <a:pt x="0" y="98"/>
                  </a:moveTo>
                  <a:cubicBezTo>
                    <a:pt x="13" y="90"/>
                    <a:pt x="47" y="58"/>
                    <a:pt x="78" y="50"/>
                  </a:cubicBezTo>
                  <a:lnTo>
                    <a:pt x="187" y="48"/>
                  </a:lnTo>
                  <a:cubicBezTo>
                    <a:pt x="226" y="56"/>
                    <a:pt x="279" y="94"/>
                    <a:pt x="311" y="99"/>
                  </a:cubicBezTo>
                  <a:cubicBezTo>
                    <a:pt x="340" y="103"/>
                    <a:pt x="352" y="96"/>
                    <a:pt x="377" y="79"/>
                  </a:cubicBezTo>
                  <a:lnTo>
                    <a:pt x="476" y="0"/>
                  </a:lnTo>
                  <a:lnTo>
                    <a:pt x="516" y="29"/>
                  </a:lnTo>
                  <a:cubicBezTo>
                    <a:pt x="542" y="45"/>
                    <a:pt x="601" y="85"/>
                    <a:pt x="631" y="96"/>
                  </a:cubicBezTo>
                  <a:cubicBezTo>
                    <a:pt x="661" y="107"/>
                    <a:pt x="671" y="104"/>
                    <a:pt x="695" y="96"/>
                  </a:cubicBezTo>
                  <a:lnTo>
                    <a:pt x="777" y="49"/>
                  </a:lnTo>
                </a:path>
              </a:pathLst>
            </a:custGeom>
            <a:noFill/>
            <a:ln w="12700" cmpd="sng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6960" name="Freeform 32"/>
            <p:cNvSpPr>
              <a:spLocks/>
            </p:cNvSpPr>
            <p:nvPr/>
          </p:nvSpPr>
          <p:spPr bwMode="auto">
            <a:xfrm>
              <a:off x="2404" y="3589"/>
              <a:ext cx="777" cy="107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78" y="50"/>
                </a:cxn>
                <a:cxn ang="0">
                  <a:pos x="128" y="3"/>
                </a:cxn>
                <a:cxn ang="0">
                  <a:pos x="187" y="48"/>
                </a:cxn>
                <a:cxn ang="0">
                  <a:pos x="311" y="99"/>
                </a:cxn>
                <a:cxn ang="0">
                  <a:pos x="377" y="79"/>
                </a:cxn>
                <a:cxn ang="0">
                  <a:pos x="476" y="0"/>
                </a:cxn>
                <a:cxn ang="0">
                  <a:pos x="516" y="29"/>
                </a:cxn>
                <a:cxn ang="0">
                  <a:pos x="631" y="96"/>
                </a:cxn>
                <a:cxn ang="0">
                  <a:pos x="695" y="96"/>
                </a:cxn>
                <a:cxn ang="0">
                  <a:pos x="777" y="49"/>
                </a:cxn>
              </a:cxnLst>
              <a:rect l="0" t="0" r="r" b="b"/>
              <a:pathLst>
                <a:path w="777" h="107">
                  <a:moveTo>
                    <a:pt x="0" y="98"/>
                  </a:moveTo>
                  <a:cubicBezTo>
                    <a:pt x="13" y="90"/>
                    <a:pt x="57" y="66"/>
                    <a:pt x="78" y="50"/>
                  </a:cubicBezTo>
                  <a:lnTo>
                    <a:pt x="128" y="3"/>
                  </a:lnTo>
                  <a:lnTo>
                    <a:pt x="187" y="48"/>
                  </a:lnTo>
                  <a:cubicBezTo>
                    <a:pt x="217" y="64"/>
                    <a:pt x="279" y="94"/>
                    <a:pt x="311" y="99"/>
                  </a:cubicBezTo>
                  <a:cubicBezTo>
                    <a:pt x="340" y="103"/>
                    <a:pt x="352" y="96"/>
                    <a:pt x="377" y="79"/>
                  </a:cubicBezTo>
                  <a:lnTo>
                    <a:pt x="476" y="0"/>
                  </a:lnTo>
                  <a:lnTo>
                    <a:pt x="516" y="29"/>
                  </a:lnTo>
                  <a:cubicBezTo>
                    <a:pt x="542" y="45"/>
                    <a:pt x="601" y="85"/>
                    <a:pt x="631" y="96"/>
                  </a:cubicBezTo>
                  <a:cubicBezTo>
                    <a:pt x="661" y="107"/>
                    <a:pt x="671" y="104"/>
                    <a:pt x="695" y="96"/>
                  </a:cubicBezTo>
                  <a:lnTo>
                    <a:pt x="777" y="49"/>
                  </a:lnTo>
                </a:path>
              </a:pathLst>
            </a:custGeom>
            <a:noFill/>
            <a:ln w="12700" cmpd="sng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6949" name="Text Box 21"/>
            <p:cNvSpPr txBox="1">
              <a:spLocks noChangeArrowheads="1"/>
            </p:cNvSpPr>
            <p:nvPr/>
          </p:nvSpPr>
          <p:spPr bwMode="auto">
            <a:xfrm>
              <a:off x="2932" y="3564"/>
              <a:ext cx="122" cy="256"/>
            </a:xfrm>
            <a:prstGeom prst="rect">
              <a:avLst/>
            </a:prstGeom>
            <a:noFill/>
            <a:ln w="9525" algn="ctr">
              <a:solidFill>
                <a:srgbClr val="A5002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36959" name="Rectangle 31" descr="Wide upward diagonal"/>
            <p:cNvSpPr>
              <a:spLocks noChangeArrowheads="1"/>
            </p:cNvSpPr>
            <p:nvPr/>
          </p:nvSpPr>
          <p:spPr bwMode="auto">
            <a:xfrm>
              <a:off x="2903" y="3521"/>
              <a:ext cx="748" cy="34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9525" algn="ctr">
              <a:solidFill>
                <a:srgbClr val="A5002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961" name="Line 33"/>
            <p:cNvSpPr>
              <a:spLocks noChangeShapeType="1"/>
            </p:cNvSpPr>
            <p:nvPr/>
          </p:nvSpPr>
          <p:spPr bwMode="auto">
            <a:xfrm>
              <a:off x="3832" y="3660"/>
              <a:ext cx="481" cy="0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6962" name="Rectangle 34" descr="Wide upward diagonal"/>
            <p:cNvSpPr>
              <a:spLocks noChangeArrowheads="1"/>
            </p:cNvSpPr>
            <p:nvPr/>
          </p:nvSpPr>
          <p:spPr bwMode="auto">
            <a:xfrm>
              <a:off x="4440" y="3562"/>
              <a:ext cx="748" cy="118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9525" algn="ctr">
              <a:solidFill>
                <a:srgbClr val="A5002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964" name="Text Box 36"/>
            <p:cNvSpPr txBox="1">
              <a:spLocks noChangeArrowheads="1"/>
            </p:cNvSpPr>
            <p:nvPr/>
          </p:nvSpPr>
          <p:spPr bwMode="auto">
            <a:xfrm>
              <a:off x="3697" y="3883"/>
              <a:ext cx="880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1"/>
                <a:t>more heat</a:t>
              </a:r>
            </a:p>
          </p:txBody>
        </p:sp>
      </p:grpSp>
      <p:sp>
        <p:nvSpPr>
          <p:cNvPr id="636968" name="Freeform 40"/>
          <p:cNvSpPr>
            <a:spLocks/>
          </p:cNvSpPr>
          <p:nvPr/>
        </p:nvSpPr>
        <p:spPr bwMode="auto">
          <a:xfrm>
            <a:off x="3959225" y="2998788"/>
            <a:ext cx="4019550" cy="1635125"/>
          </a:xfrm>
          <a:custGeom>
            <a:avLst/>
            <a:gdLst/>
            <a:ahLst/>
            <a:cxnLst>
              <a:cxn ang="0">
                <a:pos x="54" y="394"/>
              </a:cxn>
              <a:cxn ang="0">
                <a:pos x="158" y="352"/>
              </a:cxn>
              <a:cxn ang="0">
                <a:pos x="230" y="272"/>
              </a:cxn>
              <a:cxn ang="0">
                <a:pos x="274" y="326"/>
              </a:cxn>
              <a:cxn ang="0">
                <a:pos x="398" y="570"/>
              </a:cxn>
              <a:cxn ang="0">
                <a:pos x="504" y="842"/>
              </a:cxn>
              <a:cxn ang="0">
                <a:pos x="562" y="998"/>
              </a:cxn>
              <a:cxn ang="0">
                <a:pos x="624" y="950"/>
              </a:cxn>
              <a:cxn ang="0">
                <a:pos x="670" y="804"/>
              </a:cxn>
              <a:cxn ang="0">
                <a:pos x="732" y="818"/>
              </a:cxn>
              <a:cxn ang="0">
                <a:pos x="872" y="636"/>
              </a:cxn>
              <a:cxn ang="0">
                <a:pos x="960" y="560"/>
              </a:cxn>
              <a:cxn ang="0">
                <a:pos x="1026" y="654"/>
              </a:cxn>
              <a:cxn ang="0">
                <a:pos x="1114" y="668"/>
              </a:cxn>
              <a:cxn ang="0">
                <a:pos x="1156" y="582"/>
              </a:cxn>
              <a:cxn ang="0">
                <a:pos x="1224" y="598"/>
              </a:cxn>
              <a:cxn ang="0">
                <a:pos x="1316" y="560"/>
              </a:cxn>
              <a:cxn ang="0">
                <a:pos x="1346" y="474"/>
              </a:cxn>
              <a:cxn ang="0">
                <a:pos x="1382" y="394"/>
              </a:cxn>
              <a:cxn ang="0">
                <a:pos x="1488" y="454"/>
              </a:cxn>
              <a:cxn ang="0">
                <a:pos x="1540" y="428"/>
              </a:cxn>
              <a:cxn ang="0">
                <a:pos x="1646" y="628"/>
              </a:cxn>
              <a:cxn ang="0">
                <a:pos x="1748" y="616"/>
              </a:cxn>
              <a:cxn ang="0">
                <a:pos x="1804" y="442"/>
              </a:cxn>
              <a:cxn ang="0">
                <a:pos x="1856" y="284"/>
              </a:cxn>
              <a:cxn ang="0">
                <a:pos x="1970" y="314"/>
              </a:cxn>
              <a:cxn ang="0">
                <a:pos x="2066" y="268"/>
              </a:cxn>
              <a:cxn ang="0">
                <a:pos x="2120" y="40"/>
              </a:cxn>
              <a:cxn ang="0">
                <a:pos x="2170" y="170"/>
              </a:cxn>
              <a:cxn ang="0">
                <a:pos x="2224" y="174"/>
              </a:cxn>
              <a:cxn ang="0">
                <a:pos x="2324" y="112"/>
              </a:cxn>
              <a:cxn ang="0">
                <a:pos x="2380" y="40"/>
              </a:cxn>
              <a:cxn ang="0">
                <a:pos x="2432" y="112"/>
              </a:cxn>
              <a:cxn ang="0">
                <a:pos x="2532" y="0"/>
              </a:cxn>
            </a:cxnLst>
            <a:rect l="0" t="0" r="r" b="b"/>
            <a:pathLst>
              <a:path w="2532" h="1030">
                <a:moveTo>
                  <a:pt x="0" y="249"/>
                </a:moveTo>
                <a:lnTo>
                  <a:pt x="54" y="394"/>
                </a:lnTo>
                <a:lnTo>
                  <a:pt x="92" y="346"/>
                </a:lnTo>
                <a:lnTo>
                  <a:pt x="158" y="352"/>
                </a:lnTo>
                <a:lnTo>
                  <a:pt x="204" y="266"/>
                </a:lnTo>
                <a:lnTo>
                  <a:pt x="230" y="272"/>
                </a:lnTo>
                <a:lnTo>
                  <a:pt x="258" y="288"/>
                </a:lnTo>
                <a:lnTo>
                  <a:pt x="274" y="326"/>
                </a:lnTo>
                <a:lnTo>
                  <a:pt x="350" y="480"/>
                </a:lnTo>
                <a:lnTo>
                  <a:pt x="398" y="570"/>
                </a:lnTo>
                <a:lnTo>
                  <a:pt x="452" y="712"/>
                </a:lnTo>
                <a:lnTo>
                  <a:pt x="504" y="842"/>
                </a:lnTo>
                <a:lnTo>
                  <a:pt x="528" y="930"/>
                </a:lnTo>
                <a:lnTo>
                  <a:pt x="562" y="998"/>
                </a:lnTo>
                <a:lnTo>
                  <a:pt x="586" y="1030"/>
                </a:lnTo>
                <a:lnTo>
                  <a:pt x="624" y="950"/>
                </a:lnTo>
                <a:lnTo>
                  <a:pt x="652" y="886"/>
                </a:lnTo>
                <a:lnTo>
                  <a:pt x="670" y="804"/>
                </a:lnTo>
                <a:lnTo>
                  <a:pt x="680" y="756"/>
                </a:lnTo>
                <a:lnTo>
                  <a:pt x="732" y="818"/>
                </a:lnTo>
                <a:lnTo>
                  <a:pt x="768" y="778"/>
                </a:lnTo>
                <a:lnTo>
                  <a:pt x="872" y="636"/>
                </a:lnTo>
                <a:lnTo>
                  <a:pt x="924" y="578"/>
                </a:lnTo>
                <a:lnTo>
                  <a:pt x="960" y="560"/>
                </a:lnTo>
                <a:lnTo>
                  <a:pt x="988" y="594"/>
                </a:lnTo>
                <a:lnTo>
                  <a:pt x="1026" y="654"/>
                </a:lnTo>
                <a:lnTo>
                  <a:pt x="1056" y="690"/>
                </a:lnTo>
                <a:lnTo>
                  <a:pt x="1114" y="668"/>
                </a:lnTo>
                <a:lnTo>
                  <a:pt x="1136" y="616"/>
                </a:lnTo>
                <a:lnTo>
                  <a:pt x="1156" y="582"/>
                </a:lnTo>
                <a:lnTo>
                  <a:pt x="1178" y="572"/>
                </a:lnTo>
                <a:lnTo>
                  <a:pt x="1224" y="598"/>
                </a:lnTo>
                <a:lnTo>
                  <a:pt x="1282" y="590"/>
                </a:lnTo>
                <a:lnTo>
                  <a:pt x="1316" y="560"/>
                </a:lnTo>
                <a:lnTo>
                  <a:pt x="1332" y="534"/>
                </a:lnTo>
                <a:lnTo>
                  <a:pt x="1346" y="474"/>
                </a:lnTo>
                <a:lnTo>
                  <a:pt x="1364" y="426"/>
                </a:lnTo>
                <a:lnTo>
                  <a:pt x="1382" y="394"/>
                </a:lnTo>
                <a:lnTo>
                  <a:pt x="1436" y="422"/>
                </a:lnTo>
                <a:lnTo>
                  <a:pt x="1488" y="454"/>
                </a:lnTo>
                <a:lnTo>
                  <a:pt x="1512" y="430"/>
                </a:lnTo>
                <a:lnTo>
                  <a:pt x="1540" y="428"/>
                </a:lnTo>
                <a:lnTo>
                  <a:pt x="1578" y="522"/>
                </a:lnTo>
                <a:lnTo>
                  <a:pt x="1646" y="628"/>
                </a:lnTo>
                <a:lnTo>
                  <a:pt x="1696" y="660"/>
                </a:lnTo>
                <a:lnTo>
                  <a:pt x="1748" y="616"/>
                </a:lnTo>
                <a:lnTo>
                  <a:pt x="1772" y="536"/>
                </a:lnTo>
                <a:lnTo>
                  <a:pt x="1804" y="442"/>
                </a:lnTo>
                <a:lnTo>
                  <a:pt x="1838" y="322"/>
                </a:lnTo>
                <a:lnTo>
                  <a:pt x="1856" y="284"/>
                </a:lnTo>
                <a:lnTo>
                  <a:pt x="1902" y="320"/>
                </a:lnTo>
                <a:lnTo>
                  <a:pt x="1970" y="314"/>
                </a:lnTo>
                <a:lnTo>
                  <a:pt x="2010" y="266"/>
                </a:lnTo>
                <a:lnTo>
                  <a:pt x="2066" y="268"/>
                </a:lnTo>
                <a:lnTo>
                  <a:pt x="2096" y="138"/>
                </a:lnTo>
                <a:lnTo>
                  <a:pt x="2120" y="40"/>
                </a:lnTo>
                <a:lnTo>
                  <a:pt x="2158" y="132"/>
                </a:lnTo>
                <a:lnTo>
                  <a:pt x="2170" y="170"/>
                </a:lnTo>
                <a:lnTo>
                  <a:pt x="2190" y="180"/>
                </a:lnTo>
                <a:lnTo>
                  <a:pt x="2224" y="174"/>
                </a:lnTo>
                <a:lnTo>
                  <a:pt x="2282" y="120"/>
                </a:lnTo>
                <a:lnTo>
                  <a:pt x="2324" y="112"/>
                </a:lnTo>
                <a:lnTo>
                  <a:pt x="2356" y="78"/>
                </a:lnTo>
                <a:lnTo>
                  <a:pt x="2380" y="40"/>
                </a:lnTo>
                <a:lnTo>
                  <a:pt x="2412" y="78"/>
                </a:lnTo>
                <a:lnTo>
                  <a:pt x="2432" y="112"/>
                </a:lnTo>
                <a:lnTo>
                  <a:pt x="2454" y="102"/>
                </a:lnTo>
                <a:lnTo>
                  <a:pt x="2532" y="0"/>
                </a:lnTo>
              </a:path>
            </a:pathLst>
          </a:cu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6967" name="Freeform 39"/>
          <p:cNvSpPr>
            <a:spLocks/>
          </p:cNvSpPr>
          <p:nvPr/>
        </p:nvSpPr>
        <p:spPr bwMode="auto">
          <a:xfrm>
            <a:off x="3959225" y="2998788"/>
            <a:ext cx="4019550" cy="1635125"/>
          </a:xfrm>
          <a:custGeom>
            <a:avLst/>
            <a:gdLst/>
            <a:ahLst/>
            <a:cxnLst>
              <a:cxn ang="0">
                <a:pos x="54" y="394"/>
              </a:cxn>
              <a:cxn ang="0">
                <a:pos x="158" y="352"/>
              </a:cxn>
              <a:cxn ang="0">
                <a:pos x="230" y="272"/>
              </a:cxn>
              <a:cxn ang="0">
                <a:pos x="274" y="326"/>
              </a:cxn>
              <a:cxn ang="0">
                <a:pos x="398" y="570"/>
              </a:cxn>
              <a:cxn ang="0">
                <a:pos x="504" y="842"/>
              </a:cxn>
              <a:cxn ang="0">
                <a:pos x="562" y="998"/>
              </a:cxn>
              <a:cxn ang="0">
                <a:pos x="624" y="950"/>
              </a:cxn>
              <a:cxn ang="0">
                <a:pos x="670" y="804"/>
              </a:cxn>
              <a:cxn ang="0">
                <a:pos x="732" y="818"/>
              </a:cxn>
              <a:cxn ang="0">
                <a:pos x="872" y="636"/>
              </a:cxn>
              <a:cxn ang="0">
                <a:pos x="960" y="560"/>
              </a:cxn>
              <a:cxn ang="0">
                <a:pos x="1026" y="654"/>
              </a:cxn>
              <a:cxn ang="0">
                <a:pos x="1114" y="668"/>
              </a:cxn>
              <a:cxn ang="0">
                <a:pos x="1156" y="582"/>
              </a:cxn>
              <a:cxn ang="0">
                <a:pos x="1224" y="598"/>
              </a:cxn>
              <a:cxn ang="0">
                <a:pos x="1316" y="560"/>
              </a:cxn>
              <a:cxn ang="0">
                <a:pos x="1346" y="474"/>
              </a:cxn>
              <a:cxn ang="0">
                <a:pos x="1382" y="394"/>
              </a:cxn>
              <a:cxn ang="0">
                <a:pos x="1488" y="454"/>
              </a:cxn>
              <a:cxn ang="0">
                <a:pos x="1540" y="428"/>
              </a:cxn>
              <a:cxn ang="0">
                <a:pos x="1646" y="628"/>
              </a:cxn>
              <a:cxn ang="0">
                <a:pos x="1748" y="616"/>
              </a:cxn>
              <a:cxn ang="0">
                <a:pos x="1804" y="442"/>
              </a:cxn>
              <a:cxn ang="0">
                <a:pos x="1856" y="284"/>
              </a:cxn>
              <a:cxn ang="0">
                <a:pos x="1970" y="314"/>
              </a:cxn>
              <a:cxn ang="0">
                <a:pos x="2066" y="268"/>
              </a:cxn>
              <a:cxn ang="0">
                <a:pos x="2120" y="40"/>
              </a:cxn>
              <a:cxn ang="0">
                <a:pos x="2170" y="170"/>
              </a:cxn>
              <a:cxn ang="0">
                <a:pos x="2224" y="174"/>
              </a:cxn>
              <a:cxn ang="0">
                <a:pos x="2324" y="112"/>
              </a:cxn>
              <a:cxn ang="0">
                <a:pos x="2380" y="40"/>
              </a:cxn>
              <a:cxn ang="0">
                <a:pos x="2432" y="112"/>
              </a:cxn>
              <a:cxn ang="0">
                <a:pos x="2532" y="0"/>
              </a:cxn>
            </a:cxnLst>
            <a:rect l="0" t="0" r="r" b="b"/>
            <a:pathLst>
              <a:path w="2532" h="1030">
                <a:moveTo>
                  <a:pt x="0" y="249"/>
                </a:moveTo>
                <a:lnTo>
                  <a:pt x="54" y="394"/>
                </a:lnTo>
                <a:lnTo>
                  <a:pt x="92" y="346"/>
                </a:lnTo>
                <a:lnTo>
                  <a:pt x="158" y="352"/>
                </a:lnTo>
                <a:lnTo>
                  <a:pt x="204" y="266"/>
                </a:lnTo>
                <a:lnTo>
                  <a:pt x="230" y="272"/>
                </a:lnTo>
                <a:lnTo>
                  <a:pt x="258" y="288"/>
                </a:lnTo>
                <a:lnTo>
                  <a:pt x="274" y="326"/>
                </a:lnTo>
                <a:lnTo>
                  <a:pt x="350" y="480"/>
                </a:lnTo>
                <a:lnTo>
                  <a:pt x="398" y="570"/>
                </a:lnTo>
                <a:lnTo>
                  <a:pt x="452" y="712"/>
                </a:lnTo>
                <a:lnTo>
                  <a:pt x="504" y="842"/>
                </a:lnTo>
                <a:lnTo>
                  <a:pt x="528" y="930"/>
                </a:lnTo>
                <a:lnTo>
                  <a:pt x="562" y="998"/>
                </a:lnTo>
                <a:lnTo>
                  <a:pt x="586" y="1030"/>
                </a:lnTo>
                <a:lnTo>
                  <a:pt x="624" y="950"/>
                </a:lnTo>
                <a:lnTo>
                  <a:pt x="652" y="886"/>
                </a:lnTo>
                <a:lnTo>
                  <a:pt x="670" y="804"/>
                </a:lnTo>
                <a:lnTo>
                  <a:pt x="680" y="756"/>
                </a:lnTo>
                <a:lnTo>
                  <a:pt x="732" y="818"/>
                </a:lnTo>
                <a:lnTo>
                  <a:pt x="768" y="778"/>
                </a:lnTo>
                <a:lnTo>
                  <a:pt x="872" y="636"/>
                </a:lnTo>
                <a:lnTo>
                  <a:pt x="924" y="578"/>
                </a:lnTo>
                <a:lnTo>
                  <a:pt x="960" y="560"/>
                </a:lnTo>
                <a:lnTo>
                  <a:pt x="988" y="594"/>
                </a:lnTo>
                <a:lnTo>
                  <a:pt x="1026" y="654"/>
                </a:lnTo>
                <a:lnTo>
                  <a:pt x="1056" y="690"/>
                </a:lnTo>
                <a:lnTo>
                  <a:pt x="1114" y="668"/>
                </a:lnTo>
                <a:lnTo>
                  <a:pt x="1136" y="616"/>
                </a:lnTo>
                <a:lnTo>
                  <a:pt x="1156" y="582"/>
                </a:lnTo>
                <a:lnTo>
                  <a:pt x="1178" y="572"/>
                </a:lnTo>
                <a:lnTo>
                  <a:pt x="1224" y="598"/>
                </a:lnTo>
                <a:lnTo>
                  <a:pt x="1282" y="590"/>
                </a:lnTo>
                <a:lnTo>
                  <a:pt x="1316" y="560"/>
                </a:lnTo>
                <a:lnTo>
                  <a:pt x="1332" y="534"/>
                </a:lnTo>
                <a:lnTo>
                  <a:pt x="1346" y="474"/>
                </a:lnTo>
                <a:lnTo>
                  <a:pt x="1364" y="426"/>
                </a:lnTo>
                <a:lnTo>
                  <a:pt x="1382" y="394"/>
                </a:lnTo>
                <a:lnTo>
                  <a:pt x="1436" y="422"/>
                </a:lnTo>
                <a:lnTo>
                  <a:pt x="1488" y="454"/>
                </a:lnTo>
                <a:lnTo>
                  <a:pt x="1512" y="430"/>
                </a:lnTo>
                <a:lnTo>
                  <a:pt x="1540" y="428"/>
                </a:lnTo>
                <a:lnTo>
                  <a:pt x="1578" y="522"/>
                </a:lnTo>
                <a:lnTo>
                  <a:pt x="1646" y="628"/>
                </a:lnTo>
                <a:lnTo>
                  <a:pt x="1696" y="660"/>
                </a:lnTo>
                <a:lnTo>
                  <a:pt x="1748" y="616"/>
                </a:lnTo>
                <a:lnTo>
                  <a:pt x="1772" y="536"/>
                </a:lnTo>
                <a:lnTo>
                  <a:pt x="1804" y="442"/>
                </a:lnTo>
                <a:lnTo>
                  <a:pt x="1838" y="322"/>
                </a:lnTo>
                <a:lnTo>
                  <a:pt x="1856" y="284"/>
                </a:lnTo>
                <a:lnTo>
                  <a:pt x="1902" y="320"/>
                </a:lnTo>
                <a:lnTo>
                  <a:pt x="1970" y="314"/>
                </a:lnTo>
                <a:lnTo>
                  <a:pt x="2010" y="266"/>
                </a:lnTo>
                <a:lnTo>
                  <a:pt x="2066" y="268"/>
                </a:lnTo>
                <a:lnTo>
                  <a:pt x="2096" y="138"/>
                </a:lnTo>
                <a:lnTo>
                  <a:pt x="2120" y="40"/>
                </a:lnTo>
                <a:lnTo>
                  <a:pt x="2158" y="132"/>
                </a:lnTo>
                <a:lnTo>
                  <a:pt x="2170" y="170"/>
                </a:lnTo>
                <a:lnTo>
                  <a:pt x="2190" y="180"/>
                </a:lnTo>
                <a:lnTo>
                  <a:pt x="2224" y="174"/>
                </a:lnTo>
                <a:lnTo>
                  <a:pt x="2282" y="120"/>
                </a:lnTo>
                <a:lnTo>
                  <a:pt x="2324" y="112"/>
                </a:lnTo>
                <a:lnTo>
                  <a:pt x="2356" y="78"/>
                </a:lnTo>
                <a:lnTo>
                  <a:pt x="2380" y="40"/>
                </a:lnTo>
                <a:lnTo>
                  <a:pt x="2412" y="78"/>
                </a:lnTo>
                <a:lnTo>
                  <a:pt x="2432" y="112"/>
                </a:lnTo>
                <a:lnTo>
                  <a:pt x="2454" y="102"/>
                </a:lnTo>
                <a:lnTo>
                  <a:pt x="2532" y="0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36965" name="Group 37"/>
          <p:cNvGrpSpPr>
            <a:grpSpLocks/>
          </p:cNvGrpSpPr>
          <p:nvPr/>
        </p:nvGrpSpPr>
        <p:grpSpPr bwMode="auto">
          <a:xfrm>
            <a:off x="5476875" y="2565400"/>
            <a:ext cx="1795463" cy="847725"/>
            <a:chOff x="3450" y="1616"/>
            <a:chExt cx="1131" cy="534"/>
          </a:xfrm>
        </p:grpSpPr>
        <p:sp>
          <p:nvSpPr>
            <p:cNvPr id="636951" name="Text Box 23"/>
            <p:cNvSpPr txBox="1">
              <a:spLocks noChangeArrowheads="1"/>
            </p:cNvSpPr>
            <p:nvPr/>
          </p:nvSpPr>
          <p:spPr bwMode="auto">
            <a:xfrm>
              <a:off x="3450" y="1616"/>
              <a:ext cx="999" cy="53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A5002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</a:rPr>
                <a:t>Arctic Ocean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 Narrow" pitchFamily="34" charset="0"/>
                </a:rPr>
                <a:t>(including sea ice</a:t>
              </a:r>
            </a:p>
            <a:p>
              <a:pPr>
                <a:lnSpc>
                  <a:spcPct val="90000"/>
                </a:lnSpc>
              </a:pPr>
              <a:r>
                <a:rPr lang="en-US" sz="1600" b="1">
                  <a:latin typeface="Arial Narrow" pitchFamily="34" charset="0"/>
                </a:rPr>
                <a:t>latent heat)</a:t>
              </a:r>
            </a:p>
          </p:txBody>
        </p:sp>
        <p:sp>
          <p:nvSpPr>
            <p:cNvPr id="636950" name="Line 22"/>
            <p:cNvSpPr>
              <a:spLocks noChangeShapeType="1"/>
            </p:cNvSpPr>
            <p:nvPr/>
          </p:nvSpPr>
          <p:spPr bwMode="auto">
            <a:xfrm>
              <a:off x="4368" y="1815"/>
              <a:ext cx="213" cy="99"/>
            </a:xfrm>
            <a:prstGeom prst="lin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6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/>
                                        <p:tgtEl>
                                          <p:spTgt spid="636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9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Text Box 2"/>
          <p:cNvSpPr txBox="1">
            <a:spLocks noChangeArrowheads="1"/>
          </p:cNvSpPr>
          <p:nvPr/>
        </p:nvSpPr>
        <p:spPr bwMode="auto">
          <a:xfrm>
            <a:off x="1295400" y="228600"/>
            <a:ext cx="7315200" cy="955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2800">
                <a:latin typeface="Comic Sans MS" pitchFamily="66" charset="0"/>
              </a:rPr>
              <a:t>So what about </a:t>
            </a:r>
            <a:r>
              <a:rPr lang="en-US" sz="2800" b="1">
                <a:solidFill>
                  <a:srgbClr val="FF3300"/>
                </a:solidFill>
                <a:latin typeface="Comic Sans MS" pitchFamily="66" charset="0"/>
              </a:rPr>
              <a:t>warming of the Arctic Ocean surface</a:t>
            </a:r>
            <a:r>
              <a:rPr lang="en-US" sz="2800" b="1">
                <a:solidFill>
                  <a:srgbClr val="000066"/>
                </a:solidFill>
                <a:latin typeface="Comic Sans MS" pitchFamily="66" charset="0"/>
              </a:rPr>
              <a:t>?</a:t>
            </a:r>
            <a:endParaRPr lang="en-US" sz="28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7162800" y="2590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pic>
        <p:nvPicPr>
          <p:cNvPr id="521220" name="Picture 4" descr="20071001_extent"/>
          <p:cNvPicPr>
            <a:picLocks noChangeAspect="1" noChangeArrowheads="1"/>
          </p:cNvPicPr>
          <p:nvPr/>
        </p:nvPicPr>
        <p:blipFill>
          <a:blip r:embed="rId3" cstate="print"/>
          <a:srcRect l="5441" t="30399" r="67348" b="27043"/>
          <a:stretch>
            <a:fillRect/>
          </a:stretch>
        </p:blipFill>
        <p:spPr bwMode="auto">
          <a:xfrm>
            <a:off x="1239838" y="1752600"/>
            <a:ext cx="4953000" cy="4622800"/>
          </a:xfrm>
          <a:prstGeom prst="rect">
            <a:avLst/>
          </a:prstGeom>
          <a:noFill/>
        </p:spPr>
      </p:pic>
      <p:grpSp>
        <p:nvGrpSpPr>
          <p:cNvPr id="521229" name="Group 13"/>
          <p:cNvGrpSpPr>
            <a:grpSpLocks/>
          </p:cNvGrpSpPr>
          <p:nvPr/>
        </p:nvGrpSpPr>
        <p:grpSpPr bwMode="auto">
          <a:xfrm>
            <a:off x="2535238" y="1143000"/>
            <a:ext cx="1076325" cy="2273300"/>
            <a:chOff x="1194" y="966"/>
            <a:chExt cx="678" cy="1432"/>
          </a:xfrm>
        </p:grpSpPr>
        <p:sp>
          <p:nvSpPr>
            <p:cNvPr id="521230" name="Freeform 14"/>
            <p:cNvSpPr>
              <a:spLocks/>
            </p:cNvSpPr>
            <p:nvPr/>
          </p:nvSpPr>
          <p:spPr bwMode="auto">
            <a:xfrm flipV="1">
              <a:off x="1512" y="1536"/>
              <a:ext cx="192" cy="862"/>
            </a:xfrm>
            <a:custGeom>
              <a:avLst/>
              <a:gdLst/>
              <a:ahLst/>
              <a:cxnLst>
                <a:cxn ang="0">
                  <a:pos x="45" y="862"/>
                </a:cxn>
                <a:cxn ang="0">
                  <a:pos x="181" y="739"/>
                </a:cxn>
                <a:cxn ang="0">
                  <a:pos x="113" y="615"/>
                </a:cxn>
                <a:cxn ang="0">
                  <a:pos x="11" y="533"/>
                </a:cxn>
                <a:cxn ang="0">
                  <a:pos x="45" y="409"/>
                </a:cxn>
                <a:cxn ang="0">
                  <a:pos x="147" y="327"/>
                </a:cxn>
                <a:cxn ang="0">
                  <a:pos x="147" y="245"/>
                </a:cxn>
                <a:cxn ang="0">
                  <a:pos x="65" y="172"/>
                </a:cxn>
                <a:cxn ang="0">
                  <a:pos x="54" y="0"/>
                </a:cxn>
              </a:cxnLst>
              <a:rect l="0" t="0" r="r" b="b"/>
              <a:pathLst>
                <a:path w="192" h="862">
                  <a:moveTo>
                    <a:pt x="45" y="862"/>
                  </a:moveTo>
                  <a:cubicBezTo>
                    <a:pt x="107" y="821"/>
                    <a:pt x="169" y="780"/>
                    <a:pt x="181" y="739"/>
                  </a:cubicBezTo>
                  <a:cubicBezTo>
                    <a:pt x="192" y="697"/>
                    <a:pt x="141" y="649"/>
                    <a:pt x="113" y="615"/>
                  </a:cubicBezTo>
                  <a:cubicBezTo>
                    <a:pt x="85" y="581"/>
                    <a:pt x="23" y="567"/>
                    <a:pt x="11" y="533"/>
                  </a:cubicBezTo>
                  <a:cubicBezTo>
                    <a:pt x="0" y="499"/>
                    <a:pt x="23" y="444"/>
                    <a:pt x="45" y="409"/>
                  </a:cubicBezTo>
                  <a:cubicBezTo>
                    <a:pt x="68" y="375"/>
                    <a:pt x="130" y="355"/>
                    <a:pt x="147" y="327"/>
                  </a:cubicBezTo>
                  <a:cubicBezTo>
                    <a:pt x="164" y="300"/>
                    <a:pt x="161" y="271"/>
                    <a:pt x="147" y="245"/>
                  </a:cubicBezTo>
                  <a:cubicBezTo>
                    <a:pt x="133" y="219"/>
                    <a:pt x="80" y="213"/>
                    <a:pt x="65" y="172"/>
                  </a:cubicBezTo>
                  <a:cubicBezTo>
                    <a:pt x="50" y="131"/>
                    <a:pt x="56" y="29"/>
                    <a:pt x="54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lg" len="lg"/>
            </a:ln>
            <a:effectLst>
              <a:outerShdw dist="45791" dir="8778596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521231" name="Picture 15" descr="sun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94" y="966"/>
              <a:ext cx="678" cy="618"/>
            </a:xfrm>
            <a:prstGeom prst="rect">
              <a:avLst/>
            </a:prstGeom>
            <a:noFill/>
          </p:spPr>
        </p:pic>
      </p:grpSp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1123950" y="4267200"/>
            <a:ext cx="9636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1979-2000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Sept mean 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Ice edge</a:t>
            </a:r>
          </a:p>
        </p:txBody>
      </p:sp>
      <p:sp>
        <p:nvSpPr>
          <p:cNvPr id="521233" name="Freeform 17"/>
          <p:cNvSpPr>
            <a:spLocks/>
          </p:cNvSpPr>
          <p:nvPr/>
        </p:nvSpPr>
        <p:spPr bwMode="auto">
          <a:xfrm>
            <a:off x="1620838" y="4162425"/>
            <a:ext cx="457200" cy="10477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102" y="8"/>
              </a:cxn>
              <a:cxn ang="0">
                <a:pos x="288" y="18"/>
              </a:cxn>
            </a:cxnLst>
            <a:rect l="0" t="0" r="r" b="b"/>
            <a:pathLst>
              <a:path w="288" h="66">
                <a:moveTo>
                  <a:pt x="0" y="66"/>
                </a:moveTo>
                <a:cubicBezTo>
                  <a:pt x="17" y="56"/>
                  <a:pt x="54" y="16"/>
                  <a:pt x="102" y="8"/>
                </a:cubicBezTo>
                <a:cubicBezTo>
                  <a:pt x="150" y="0"/>
                  <a:pt x="249" y="16"/>
                  <a:pt x="288" y="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21234" name="Text Box 18"/>
          <p:cNvSpPr txBox="1">
            <a:spLocks noChangeArrowheads="1"/>
          </p:cNvSpPr>
          <p:nvPr/>
        </p:nvSpPr>
        <p:spPr bwMode="auto">
          <a:xfrm>
            <a:off x="3052763" y="4060825"/>
            <a:ext cx="9588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i="1">
                <a:latin typeface="Arial Narrow" pitchFamily="34" charset="0"/>
              </a:rPr>
              <a:t>Sept 2007</a:t>
            </a:r>
          </a:p>
          <a:p>
            <a:pPr>
              <a:lnSpc>
                <a:spcPct val="80000"/>
              </a:lnSpc>
            </a:pPr>
            <a:r>
              <a:rPr lang="en-US" sz="1600" b="1" i="1">
                <a:latin typeface="Arial Narrow" pitchFamily="34" charset="0"/>
              </a:rPr>
              <a:t>ice</a:t>
            </a:r>
          </a:p>
        </p:txBody>
      </p:sp>
      <p:sp>
        <p:nvSpPr>
          <p:cNvPr id="521235" name="Text Box 19"/>
          <p:cNvSpPr txBox="1">
            <a:spLocks noChangeArrowheads="1"/>
          </p:cNvSpPr>
          <p:nvPr/>
        </p:nvSpPr>
        <p:spPr bwMode="auto">
          <a:xfrm>
            <a:off x="1697038" y="6019800"/>
            <a:ext cx="814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i="1">
                <a:solidFill>
                  <a:schemeClr val="bg1"/>
                </a:solidFill>
              </a:rPr>
              <a:t>NSDIC</a:t>
            </a:r>
          </a:p>
        </p:txBody>
      </p:sp>
      <p:sp>
        <p:nvSpPr>
          <p:cNvPr id="521244" name="Text Box 28"/>
          <p:cNvSpPr txBox="1">
            <a:spLocks noChangeArrowheads="1"/>
          </p:cNvSpPr>
          <p:nvPr/>
        </p:nvSpPr>
        <p:spPr bwMode="auto">
          <a:xfrm>
            <a:off x="1490663" y="1401763"/>
            <a:ext cx="1073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i="1"/>
              <a:t>summer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3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9363" y="115888"/>
            <a:ext cx="5002212" cy="828675"/>
          </a:xfrm>
          <a:noFill/>
        </p:spPr>
        <p:txBody>
          <a:bodyPr/>
          <a:lstStyle/>
          <a:p>
            <a:r>
              <a:rPr lang="en-US" sz="3200">
                <a:latin typeface="Arial" charset="0"/>
              </a:rPr>
              <a:t>August </a:t>
            </a:r>
            <a:r>
              <a:rPr lang="en-US" sz="3200" b="1">
                <a:solidFill>
                  <a:srgbClr val="FF0066"/>
                </a:solidFill>
                <a:latin typeface="Arial" charset="0"/>
              </a:rPr>
              <a:t>SST</a:t>
            </a:r>
            <a:r>
              <a:rPr lang="en-US" sz="3200">
                <a:latin typeface="Arial" charset="0"/>
              </a:rPr>
              <a:t> Anomaly (</a:t>
            </a:r>
            <a:r>
              <a:rPr lang="en-US" sz="3200">
                <a:latin typeface="Arial" charset="0"/>
                <a:sym typeface="Symbol" pitchFamily="18" charset="2"/>
              </a:rPr>
              <a:t>C)</a:t>
            </a:r>
            <a:r>
              <a:rPr lang="en-US" sz="3200">
                <a:latin typeface="Arial" charset="0"/>
              </a:rPr>
              <a:t/>
            </a:r>
            <a:br>
              <a:rPr lang="en-US" sz="3200">
                <a:latin typeface="Arial" charset="0"/>
              </a:rPr>
            </a:br>
            <a:r>
              <a:rPr lang="en-US" sz="2000">
                <a:latin typeface="Arial" charset="0"/>
              </a:rPr>
              <a:t>(relative to 1982-2006 mean)</a:t>
            </a:r>
          </a:p>
        </p:txBody>
      </p:sp>
      <p:sp>
        <p:nvSpPr>
          <p:cNvPr id="647193" name="Text Box 25"/>
          <p:cNvSpPr txBox="1">
            <a:spLocks noChangeArrowheads="1"/>
          </p:cNvSpPr>
          <p:nvPr/>
        </p:nvSpPr>
        <p:spPr bwMode="auto">
          <a:xfrm>
            <a:off x="4217988" y="3670300"/>
            <a:ext cx="6667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>
                <a:latin typeface="Arial Rounded MT Bold" pitchFamily="34" charset="0"/>
                <a:ea typeface="ＭＳ Ｐゴシック" pitchFamily="64" charset="-128"/>
              </a:rPr>
              <a:t>T (ºC)</a:t>
            </a:r>
          </a:p>
        </p:txBody>
      </p:sp>
      <p:pic>
        <p:nvPicPr>
          <p:cNvPr id="647194" name="Picture 26" descr="Screen shot 2011-09-09 at 2"/>
          <p:cNvPicPr>
            <a:picLocks noChangeAspect="1" noChangeArrowheads="1"/>
          </p:cNvPicPr>
          <p:nvPr/>
        </p:nvPicPr>
        <p:blipFill>
          <a:blip r:embed="rId4" cstate="print"/>
          <a:srcRect t="50261" b="496"/>
          <a:stretch>
            <a:fillRect/>
          </a:stretch>
        </p:blipFill>
        <p:spPr bwMode="auto">
          <a:xfrm>
            <a:off x="179388" y="2084388"/>
            <a:ext cx="8856662" cy="1928812"/>
          </a:xfrm>
          <a:prstGeom prst="rect">
            <a:avLst/>
          </a:prstGeom>
          <a:noFill/>
        </p:spPr>
      </p:pic>
      <p:sp>
        <p:nvSpPr>
          <p:cNvPr id="647195" name="Rectangle 27"/>
          <p:cNvSpPr>
            <a:spLocks noChangeArrowheads="1"/>
          </p:cNvSpPr>
          <p:nvPr/>
        </p:nvSpPr>
        <p:spPr bwMode="auto">
          <a:xfrm>
            <a:off x="219075" y="2058988"/>
            <a:ext cx="8770938" cy="10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47196" name="Picture 28" descr="Screen shot 2011-09-09 at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1475" y="1557338"/>
            <a:ext cx="5967413" cy="639762"/>
          </a:xfrm>
          <a:prstGeom prst="rect">
            <a:avLst/>
          </a:prstGeom>
          <a:noFill/>
        </p:spPr>
      </p:pic>
      <p:sp>
        <p:nvSpPr>
          <p:cNvPr id="647197" name="Text Box 29"/>
          <p:cNvSpPr txBox="1">
            <a:spLocks noChangeArrowheads="1"/>
          </p:cNvSpPr>
          <p:nvPr/>
        </p:nvSpPr>
        <p:spPr bwMode="auto">
          <a:xfrm rot="-355356">
            <a:off x="261938" y="2214563"/>
            <a:ext cx="563562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000" i="1">
                <a:latin typeface="Arial" charset="0"/>
                <a:ea typeface="ＭＳ Ｐゴシック" pitchFamily="64" charset="-128"/>
              </a:rPr>
              <a:t>Alaska</a:t>
            </a:r>
          </a:p>
        </p:txBody>
      </p:sp>
      <p:sp>
        <p:nvSpPr>
          <p:cNvPr id="647198" name="Text Box 30"/>
          <p:cNvSpPr txBox="1">
            <a:spLocks noChangeArrowheads="1"/>
          </p:cNvSpPr>
          <p:nvPr/>
        </p:nvSpPr>
        <p:spPr bwMode="auto">
          <a:xfrm>
            <a:off x="1323975" y="2195513"/>
            <a:ext cx="571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000" i="1">
                <a:latin typeface="Arial" charset="0"/>
                <a:ea typeface="ＭＳ Ｐゴシック" pitchFamily="64" charset="-128"/>
              </a:rPr>
              <a:t>Russia</a:t>
            </a:r>
          </a:p>
        </p:txBody>
      </p:sp>
      <p:sp>
        <p:nvSpPr>
          <p:cNvPr id="647199" name="Text Box 31"/>
          <p:cNvSpPr txBox="1">
            <a:spLocks noChangeArrowheads="1"/>
          </p:cNvSpPr>
          <p:nvPr/>
        </p:nvSpPr>
        <p:spPr bwMode="auto">
          <a:xfrm rot="-1420711">
            <a:off x="1111250" y="3667125"/>
            <a:ext cx="466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000" b="1">
                <a:latin typeface="Arial" charset="0"/>
                <a:ea typeface="ＭＳ Ｐゴシック" pitchFamily="64" charset="-128"/>
              </a:rPr>
              <a:t>70</a:t>
            </a:r>
            <a:r>
              <a:rPr lang="en-US" sz="1000" b="1">
                <a:latin typeface="Arial" charset="0"/>
                <a:ea typeface="ＭＳ Ｐゴシック" pitchFamily="64" charset="-128"/>
                <a:sym typeface="Symbol" pitchFamily="18" charset="2"/>
              </a:rPr>
              <a:t>N</a:t>
            </a:r>
          </a:p>
        </p:txBody>
      </p:sp>
      <p:sp>
        <p:nvSpPr>
          <p:cNvPr id="647200" name="Text Box 32"/>
          <p:cNvSpPr txBox="1">
            <a:spLocks noChangeArrowheads="1"/>
          </p:cNvSpPr>
          <p:nvPr/>
        </p:nvSpPr>
        <p:spPr bwMode="auto">
          <a:xfrm rot="-1983353">
            <a:off x="1022350" y="3251200"/>
            <a:ext cx="466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000" b="1">
                <a:latin typeface="Arial" charset="0"/>
                <a:ea typeface="ＭＳ Ｐゴシック" pitchFamily="64" charset="-128"/>
              </a:rPr>
              <a:t>80</a:t>
            </a:r>
            <a:r>
              <a:rPr lang="en-US" sz="1000" b="1">
                <a:latin typeface="Arial" charset="0"/>
                <a:ea typeface="ＭＳ Ｐゴシック" pitchFamily="64" charset="-128"/>
                <a:sym typeface="Symbol" pitchFamily="18" charset="2"/>
              </a:rPr>
              <a:t>N</a:t>
            </a:r>
          </a:p>
        </p:txBody>
      </p:sp>
      <p:sp>
        <p:nvSpPr>
          <p:cNvPr id="647201" name="Text Box 33"/>
          <p:cNvSpPr txBox="1">
            <a:spLocks noChangeArrowheads="1"/>
          </p:cNvSpPr>
          <p:nvPr/>
        </p:nvSpPr>
        <p:spPr bwMode="auto">
          <a:xfrm rot="-2266835">
            <a:off x="246063" y="3509963"/>
            <a:ext cx="6667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000" i="1">
                <a:latin typeface="Arial Narrow" pitchFamily="34" charset="0"/>
                <a:ea typeface="ＭＳ Ｐゴシック" pitchFamily="64" charset="-128"/>
              </a:rPr>
              <a:t>Greenland</a:t>
            </a:r>
          </a:p>
        </p:txBody>
      </p:sp>
      <p:sp>
        <p:nvSpPr>
          <p:cNvPr id="647202" name="Text Box 34"/>
          <p:cNvSpPr txBox="1">
            <a:spLocks noChangeArrowheads="1"/>
          </p:cNvSpPr>
          <p:nvPr/>
        </p:nvSpPr>
        <p:spPr bwMode="auto">
          <a:xfrm>
            <a:off x="652463" y="2781300"/>
            <a:ext cx="5334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lnSpc>
                <a:spcPct val="70000"/>
              </a:lnSpc>
            </a:pPr>
            <a:r>
              <a:rPr lang="en-US" sz="1200" b="1" i="1">
                <a:solidFill>
                  <a:srgbClr val="3333CC"/>
                </a:solidFill>
                <a:latin typeface="Arial Narrow" pitchFamily="34" charset="0"/>
                <a:ea typeface="ＭＳ Ｐゴシック" pitchFamily="64" charset="-128"/>
              </a:rPr>
              <a:t>ice</a:t>
            </a:r>
          </a:p>
          <a:p>
            <a:pPr algn="l" eaLnBrk="0" hangingPunct="0">
              <a:lnSpc>
                <a:spcPct val="70000"/>
              </a:lnSpc>
            </a:pPr>
            <a:r>
              <a:rPr lang="en-US" sz="1000" b="1" i="1">
                <a:latin typeface="Arial Narrow" pitchFamily="34" charset="0"/>
                <a:ea typeface="ＭＳ Ｐゴシック" pitchFamily="64" charset="-128"/>
              </a:rPr>
              <a:t>  </a:t>
            </a:r>
            <a:r>
              <a:rPr lang="en-US" sz="1200" b="1" i="1">
                <a:solidFill>
                  <a:srgbClr val="3333CC"/>
                </a:solidFill>
                <a:latin typeface="Arial Narrow" pitchFamily="34" charset="0"/>
                <a:ea typeface="ＭＳ Ｐゴシック" pitchFamily="64" charset="-128"/>
              </a:rPr>
              <a:t>edge</a:t>
            </a:r>
          </a:p>
        </p:txBody>
      </p:sp>
      <p:sp>
        <p:nvSpPr>
          <p:cNvPr id="647203" name="Line 35"/>
          <p:cNvSpPr>
            <a:spLocks noChangeShapeType="1"/>
          </p:cNvSpPr>
          <p:nvPr/>
        </p:nvSpPr>
        <p:spPr bwMode="auto">
          <a:xfrm flipV="1">
            <a:off x="952500" y="2759075"/>
            <a:ext cx="214313" cy="180975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>
            <a:prstShdw prst="shdw17" dist="17961" dir="81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47204" name="Text Box 36"/>
          <p:cNvSpPr txBox="1">
            <a:spLocks noChangeArrowheads="1"/>
          </p:cNvSpPr>
          <p:nvPr/>
        </p:nvSpPr>
        <p:spPr bwMode="auto">
          <a:xfrm>
            <a:off x="736600" y="3911600"/>
            <a:ext cx="577850" cy="303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</a:rPr>
              <a:t>2007</a:t>
            </a:r>
          </a:p>
        </p:txBody>
      </p:sp>
      <p:sp>
        <p:nvSpPr>
          <p:cNvPr id="647205" name="Text Box 37"/>
          <p:cNvSpPr txBox="1">
            <a:spLocks noChangeArrowheads="1"/>
          </p:cNvSpPr>
          <p:nvPr/>
        </p:nvSpPr>
        <p:spPr bwMode="auto">
          <a:xfrm>
            <a:off x="2497138" y="3911600"/>
            <a:ext cx="577850" cy="303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</a:rPr>
              <a:t>2008</a:t>
            </a:r>
          </a:p>
        </p:txBody>
      </p:sp>
      <p:sp>
        <p:nvSpPr>
          <p:cNvPr id="647206" name="Text Box 38"/>
          <p:cNvSpPr txBox="1">
            <a:spLocks noChangeArrowheads="1"/>
          </p:cNvSpPr>
          <p:nvPr/>
        </p:nvSpPr>
        <p:spPr bwMode="auto">
          <a:xfrm>
            <a:off x="4257675" y="3911600"/>
            <a:ext cx="577850" cy="303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</a:rPr>
              <a:t>2009</a:t>
            </a:r>
          </a:p>
        </p:txBody>
      </p:sp>
      <p:sp>
        <p:nvSpPr>
          <p:cNvPr id="647207" name="Text Box 39"/>
          <p:cNvSpPr txBox="1">
            <a:spLocks noChangeArrowheads="1"/>
          </p:cNvSpPr>
          <p:nvPr/>
        </p:nvSpPr>
        <p:spPr bwMode="auto">
          <a:xfrm>
            <a:off x="6018213" y="3911600"/>
            <a:ext cx="577850" cy="303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</a:rPr>
              <a:t>2010</a:t>
            </a:r>
          </a:p>
        </p:txBody>
      </p:sp>
      <p:sp>
        <p:nvSpPr>
          <p:cNvPr id="647208" name="Text Box 40"/>
          <p:cNvSpPr txBox="1">
            <a:spLocks noChangeArrowheads="1"/>
          </p:cNvSpPr>
          <p:nvPr/>
        </p:nvSpPr>
        <p:spPr bwMode="auto">
          <a:xfrm>
            <a:off x="7861300" y="3960813"/>
            <a:ext cx="577850" cy="30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</a:rPr>
              <a:t>2011</a:t>
            </a:r>
          </a:p>
        </p:txBody>
      </p:sp>
      <p:sp>
        <p:nvSpPr>
          <p:cNvPr id="647209" name="Line 41"/>
          <p:cNvSpPr>
            <a:spLocks noChangeShapeType="1"/>
          </p:cNvSpPr>
          <p:nvPr/>
        </p:nvSpPr>
        <p:spPr bwMode="auto">
          <a:xfrm flipH="1">
            <a:off x="1908175" y="2852738"/>
            <a:ext cx="576263" cy="2268537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stealth" w="lg" len="lg"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47210" name="Text Box 42"/>
          <p:cNvSpPr txBox="1">
            <a:spLocks noChangeArrowheads="1"/>
          </p:cNvSpPr>
          <p:nvPr/>
        </p:nvSpPr>
        <p:spPr bwMode="auto">
          <a:xfrm>
            <a:off x="900113" y="5157788"/>
            <a:ext cx="19319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early ice retreat</a:t>
            </a:r>
          </a:p>
        </p:txBody>
      </p:sp>
      <p:sp>
        <p:nvSpPr>
          <p:cNvPr id="647211" name="Text Box 43"/>
          <p:cNvSpPr txBox="1">
            <a:spLocks noChangeArrowheads="1"/>
          </p:cNvSpPr>
          <p:nvPr/>
        </p:nvSpPr>
        <p:spPr bwMode="auto">
          <a:xfrm>
            <a:off x="4876800" y="4581525"/>
            <a:ext cx="25622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…not as warm as ‘07</a:t>
            </a:r>
          </a:p>
        </p:txBody>
      </p:sp>
      <p:pic>
        <p:nvPicPr>
          <p:cNvPr id="647212" name="Picture 44"/>
          <p:cNvPicPr>
            <a:picLocks noChangeAspect="1" noChangeArrowheads="1"/>
          </p:cNvPicPr>
          <p:nvPr/>
        </p:nvPicPr>
        <p:blipFill>
          <a:blip r:embed="rId6" cstate="print"/>
          <a:srcRect l="1012" t="38382" r="19241" b="23651"/>
          <a:stretch>
            <a:fillRect/>
          </a:stretch>
        </p:blipFill>
        <p:spPr bwMode="auto">
          <a:xfrm>
            <a:off x="6300788" y="6308725"/>
            <a:ext cx="24304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7213" name="Text Box 45"/>
          <p:cNvSpPr txBox="1">
            <a:spLocks noChangeArrowheads="1"/>
          </p:cNvSpPr>
          <p:nvPr/>
        </p:nvSpPr>
        <p:spPr bwMode="auto">
          <a:xfrm>
            <a:off x="6138863" y="5757863"/>
            <a:ext cx="28416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234950" eaLnBrk="0" hangingPunct="0">
              <a:lnSpc>
                <a:spcPct val="90000"/>
              </a:lnSpc>
            </a:pPr>
            <a:r>
              <a:rPr lang="en-US" sz="1800" b="1" i="1">
                <a:latin typeface="Arial Narrow" pitchFamily="34" charset="0"/>
              </a:rPr>
              <a:t>SSTs from monthly </a:t>
            </a:r>
          </a:p>
          <a:p>
            <a:pPr algn="l" defTabSz="234950" eaLnBrk="0" hangingPunct="0">
              <a:lnSpc>
                <a:spcPct val="90000"/>
              </a:lnSpc>
            </a:pPr>
            <a:r>
              <a:rPr lang="en-US" sz="1800" b="1" i="1">
                <a:latin typeface="Arial Narrow" pitchFamily="34" charset="0"/>
              </a:rPr>
              <a:t>mean AVHRR (Reynolds et al)</a:t>
            </a:r>
          </a:p>
        </p:txBody>
      </p:sp>
      <p:sp>
        <p:nvSpPr>
          <p:cNvPr id="647214" name="Text Box 46"/>
          <p:cNvSpPr txBox="1">
            <a:spLocks noChangeArrowheads="1"/>
          </p:cNvSpPr>
          <p:nvPr/>
        </p:nvSpPr>
        <p:spPr bwMode="auto">
          <a:xfrm>
            <a:off x="6911975" y="944563"/>
            <a:ext cx="2068513" cy="5175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NSIDC “Sea ice news”</a:t>
            </a:r>
          </a:p>
          <a:p>
            <a:pPr eaLnBrk="0" hangingPunct="0"/>
            <a:r>
              <a:rPr lang="en-US" sz="1400" b="1" i="1">
                <a:latin typeface="Arial" charset="0"/>
              </a:rPr>
              <a:t>Oct 4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1223963" y="80963"/>
            <a:ext cx="82026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algn="l" defTabSz="828675" eaLnBrk="0" hangingPunct="0">
              <a:lnSpc>
                <a:spcPct val="160000"/>
              </a:lnSpc>
            </a:pPr>
            <a:r>
              <a:rPr lang="en-US" sz="2800" b="1">
                <a:latin typeface="Comic Sans MS" pitchFamily="66" charset="0"/>
              </a:rPr>
              <a:t>		</a:t>
            </a:r>
            <a:r>
              <a:rPr lang="en-US" sz="2800" b="1" u="sng">
                <a:latin typeface="Comic Sans MS" pitchFamily="66" charset="0"/>
              </a:rPr>
              <a:t>Three Questions</a:t>
            </a:r>
            <a:endParaRPr lang="en-US" sz="2400" b="1">
              <a:latin typeface="Comic Sans MS" pitchFamily="66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2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r>
              <a:rPr lang="en-US" sz="2400" b="1">
                <a:latin typeface="Arial" charset="0"/>
              </a:rPr>
              <a:t>1.) What </a:t>
            </a:r>
            <a:r>
              <a:rPr lang="en-US" sz="2400" b="1" i="1" u="sng">
                <a:latin typeface="Arial" charset="0"/>
              </a:rPr>
              <a:t>causes</a:t>
            </a:r>
            <a:r>
              <a:rPr lang="en-US" sz="2400" b="1">
                <a:latin typeface="Arial" charset="0"/>
              </a:rPr>
              <a:t> upper </a:t>
            </a:r>
            <a:r>
              <a:rPr lang="en-US" sz="2600" b="1">
                <a:solidFill>
                  <a:srgbClr val="FF0000"/>
                </a:solidFill>
                <a:latin typeface="Arial" charset="0"/>
              </a:rPr>
              <a:t>ocean warming</a:t>
            </a:r>
            <a:r>
              <a:rPr lang="en-US" sz="2400" b="1">
                <a:latin typeface="Arial" charset="0"/>
              </a:rPr>
              <a:t>?</a:t>
            </a:r>
          </a:p>
          <a:p>
            <a:pPr algn="l" defTabSz="828675" eaLnBrk="0" hangingPunct="0">
              <a:lnSpc>
                <a:spcPct val="120000"/>
              </a:lnSpc>
            </a:pPr>
            <a:endParaRPr lang="en-US" sz="1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1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1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1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1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1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r>
              <a:rPr lang="en-US" sz="2400" b="1">
                <a:latin typeface="Arial" charset="0"/>
              </a:rPr>
              <a:t>2.) What is the </a:t>
            </a:r>
            <a:r>
              <a:rPr lang="en-US" sz="2600" b="1">
                <a:solidFill>
                  <a:schemeClr val="accent2"/>
                </a:solidFill>
                <a:latin typeface="Arial" charset="0"/>
              </a:rPr>
              <a:t>fate</a:t>
            </a:r>
            <a:r>
              <a:rPr lang="en-US" sz="2400" b="1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of summer heat?</a:t>
            </a:r>
          </a:p>
          <a:p>
            <a:pPr algn="l" defTabSz="828675" eaLnBrk="0" hangingPunct="0">
              <a:lnSpc>
                <a:spcPct val="120000"/>
              </a:lnSpc>
            </a:pPr>
            <a:endParaRPr lang="en-US" sz="2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2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endParaRPr lang="en-US" sz="2400" b="1">
              <a:latin typeface="Arial" charset="0"/>
            </a:endParaRPr>
          </a:p>
          <a:p>
            <a:pPr algn="l" defTabSz="828675" eaLnBrk="0" hangingPunct="0">
              <a:lnSpc>
                <a:spcPct val="120000"/>
              </a:lnSpc>
            </a:pPr>
            <a:r>
              <a:rPr lang="en-US" sz="2400" b="1">
                <a:latin typeface="Arial" charset="0"/>
              </a:rPr>
              <a:t>3.) How can we </a:t>
            </a:r>
            <a:r>
              <a:rPr lang="en-US" sz="2400" b="1">
                <a:solidFill>
                  <a:srgbClr val="008000"/>
                </a:solidFill>
                <a:latin typeface="Arial" charset="0"/>
              </a:rPr>
              <a:t>measure</a:t>
            </a:r>
            <a:r>
              <a:rPr lang="en-US" sz="2400" b="1">
                <a:latin typeface="Arial" charset="0"/>
              </a:rPr>
              <a:t> this?</a:t>
            </a:r>
          </a:p>
        </p:txBody>
      </p:sp>
      <p:sp>
        <p:nvSpPr>
          <p:cNvPr id="649221" name="Text Box 5"/>
          <p:cNvSpPr txBox="1">
            <a:spLocks noChangeArrowheads="1"/>
          </p:cNvSpPr>
          <p:nvPr/>
        </p:nvSpPr>
        <p:spPr bwMode="auto">
          <a:xfrm>
            <a:off x="7416800" y="1412875"/>
            <a:ext cx="15875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b="1" u="sng">
                <a:latin typeface="Arial" charset="0"/>
              </a:rPr>
              <a:t>SUMMER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b="1" i="1">
                <a:latin typeface="Arial Narrow" pitchFamily="34" charset="0"/>
              </a:rPr>
              <a:t>(Steele et al. JGR 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b="1" i="1">
                <a:latin typeface="Arial Narrow" pitchFamily="34" charset="0"/>
              </a:rPr>
              <a:t>November 2010)</a:t>
            </a:r>
            <a:endParaRPr lang="en-US"/>
          </a:p>
        </p:txBody>
      </p:sp>
      <p:sp>
        <p:nvSpPr>
          <p:cNvPr id="649223" name="Text Box 7"/>
          <p:cNvSpPr txBox="1">
            <a:spLocks noChangeArrowheads="1"/>
          </p:cNvSpPr>
          <p:nvPr/>
        </p:nvSpPr>
        <p:spPr bwMode="auto">
          <a:xfrm>
            <a:off x="7092950" y="3213100"/>
            <a:ext cx="190817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b="1" u="sng">
                <a:latin typeface="Arial" charset="0"/>
              </a:rPr>
              <a:t>FALL/WINTER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b="1" i="1">
                <a:latin typeface="Arial Narrow" pitchFamily="34" charset="0"/>
              </a:rPr>
              <a:t>(Steele et al. JGR 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b="1" i="1">
                <a:latin typeface="Arial Narrow" pitchFamily="34" charset="0"/>
              </a:rPr>
              <a:t>In press)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446" name="Group 78"/>
          <p:cNvGrpSpPr>
            <a:grpSpLocks/>
          </p:cNvGrpSpPr>
          <p:nvPr/>
        </p:nvGrpSpPr>
        <p:grpSpPr bwMode="auto">
          <a:xfrm>
            <a:off x="647700" y="3732213"/>
            <a:ext cx="6072188" cy="1857375"/>
            <a:chOff x="408" y="2351"/>
            <a:chExt cx="3825" cy="1170"/>
          </a:xfrm>
        </p:grpSpPr>
        <p:sp>
          <p:nvSpPr>
            <p:cNvPr id="698434" name="Text Box 66"/>
            <p:cNvSpPr txBox="1">
              <a:spLocks noChangeArrowheads="1"/>
            </p:cNvSpPr>
            <p:nvPr/>
          </p:nvSpPr>
          <p:spPr bwMode="auto">
            <a:xfrm>
              <a:off x="408" y="2568"/>
              <a:ext cx="1276" cy="4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333399"/>
                  </a:solidFill>
                  <a:latin typeface="Arial" charset="0"/>
                </a:rPr>
                <a:t>Lateral Heat Flux</a:t>
              </a:r>
            </a:p>
            <a:p>
              <a:r>
                <a:rPr lang="en-US" sz="1800" b="1">
                  <a:solidFill>
                    <a:srgbClr val="333399"/>
                  </a:solidFill>
                  <a:latin typeface="Arial" charset="0"/>
                </a:rPr>
                <a:t>Converg.</a:t>
              </a:r>
              <a:endParaRPr lang="en-US" sz="1800" b="1" i="1">
                <a:latin typeface="Arial Narrow" pitchFamily="34" charset="0"/>
              </a:endParaRPr>
            </a:p>
          </p:txBody>
        </p:sp>
        <p:pic>
          <p:nvPicPr>
            <p:cNvPr id="698405" name="Picture 37" descr="HeatBudgetwiSep-Summe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l="34561" t="1823" r="34723" b="76353"/>
            <a:stretch>
              <a:fillRect/>
            </a:stretch>
          </p:blipFill>
          <p:spPr bwMode="auto">
            <a:xfrm>
              <a:off x="1742" y="2351"/>
              <a:ext cx="2491" cy="1170"/>
            </a:xfrm>
            <a:prstGeom prst="rect">
              <a:avLst/>
            </a:prstGeom>
            <a:noFill/>
          </p:spPr>
        </p:pic>
        <p:grpSp>
          <p:nvGrpSpPr>
            <p:cNvPr id="698437" name="Group 69"/>
            <p:cNvGrpSpPr>
              <a:grpSpLocks/>
            </p:cNvGrpSpPr>
            <p:nvPr/>
          </p:nvGrpSpPr>
          <p:grpSpPr bwMode="auto">
            <a:xfrm>
              <a:off x="793" y="2989"/>
              <a:ext cx="587" cy="201"/>
              <a:chOff x="135" y="1968"/>
              <a:chExt cx="587" cy="201"/>
            </a:xfrm>
          </p:grpSpPr>
          <p:sp>
            <p:nvSpPr>
              <p:cNvPr id="698438" name="Line 70"/>
              <p:cNvSpPr>
                <a:spLocks noChangeShapeType="1"/>
              </p:cNvSpPr>
              <p:nvPr/>
            </p:nvSpPr>
            <p:spPr bwMode="auto">
              <a:xfrm flipV="1">
                <a:off x="568" y="2006"/>
                <a:ext cx="98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439" name="Line 71"/>
              <p:cNvSpPr>
                <a:spLocks noChangeShapeType="1"/>
              </p:cNvSpPr>
              <p:nvPr/>
            </p:nvSpPr>
            <p:spPr bwMode="auto">
              <a:xfrm flipV="1">
                <a:off x="568" y="2038"/>
                <a:ext cx="104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440" name="Line 72"/>
              <p:cNvSpPr>
                <a:spLocks noChangeShapeType="1"/>
              </p:cNvSpPr>
              <p:nvPr/>
            </p:nvSpPr>
            <p:spPr bwMode="auto">
              <a:xfrm>
                <a:off x="567" y="2068"/>
                <a:ext cx="109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441" name="Line 73"/>
              <p:cNvSpPr>
                <a:spLocks noChangeShapeType="1"/>
              </p:cNvSpPr>
              <p:nvPr/>
            </p:nvSpPr>
            <p:spPr bwMode="auto">
              <a:xfrm>
                <a:off x="564" y="2077"/>
                <a:ext cx="107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442" name="Freeform 74"/>
              <p:cNvSpPr>
                <a:spLocks/>
              </p:cNvSpPr>
              <p:nvPr/>
            </p:nvSpPr>
            <p:spPr bwMode="auto">
              <a:xfrm>
                <a:off x="647" y="1983"/>
                <a:ext cx="75" cy="16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4" y="0"/>
                  </a:cxn>
                  <a:cxn ang="0">
                    <a:pos x="71" y="17"/>
                  </a:cxn>
                  <a:cxn ang="0">
                    <a:pos x="60" y="38"/>
                  </a:cxn>
                  <a:cxn ang="0">
                    <a:pos x="83" y="57"/>
                  </a:cxn>
                  <a:cxn ang="0">
                    <a:pos x="80" y="86"/>
                  </a:cxn>
                  <a:cxn ang="0">
                    <a:pos x="72" y="95"/>
                  </a:cxn>
                  <a:cxn ang="0">
                    <a:pos x="80" y="114"/>
                  </a:cxn>
                  <a:cxn ang="0">
                    <a:pos x="72" y="135"/>
                  </a:cxn>
                  <a:cxn ang="0">
                    <a:pos x="84" y="162"/>
                  </a:cxn>
                  <a:cxn ang="0">
                    <a:pos x="71" y="180"/>
                  </a:cxn>
                  <a:cxn ang="0">
                    <a:pos x="47" y="188"/>
                  </a:cxn>
                  <a:cxn ang="0">
                    <a:pos x="23" y="183"/>
                  </a:cxn>
                  <a:cxn ang="0">
                    <a:pos x="8" y="167"/>
                  </a:cxn>
                </a:cxnLst>
                <a:rect l="0" t="0" r="r" b="b"/>
                <a:pathLst>
                  <a:path w="86" h="188">
                    <a:moveTo>
                      <a:pt x="0" y="15"/>
                    </a:moveTo>
                    <a:cubicBezTo>
                      <a:pt x="7" y="12"/>
                      <a:pt x="32" y="0"/>
                      <a:pt x="44" y="0"/>
                    </a:cubicBezTo>
                    <a:cubicBezTo>
                      <a:pt x="56" y="0"/>
                      <a:pt x="68" y="11"/>
                      <a:pt x="71" y="17"/>
                    </a:cubicBezTo>
                    <a:cubicBezTo>
                      <a:pt x="74" y="23"/>
                      <a:pt x="58" y="31"/>
                      <a:pt x="60" y="38"/>
                    </a:cubicBezTo>
                    <a:cubicBezTo>
                      <a:pt x="62" y="45"/>
                      <a:pt x="80" y="49"/>
                      <a:pt x="83" y="57"/>
                    </a:cubicBezTo>
                    <a:cubicBezTo>
                      <a:pt x="86" y="65"/>
                      <a:pt x="82" y="80"/>
                      <a:pt x="80" y="86"/>
                    </a:cubicBezTo>
                    <a:cubicBezTo>
                      <a:pt x="78" y="92"/>
                      <a:pt x="72" y="90"/>
                      <a:pt x="72" y="95"/>
                    </a:cubicBezTo>
                    <a:cubicBezTo>
                      <a:pt x="72" y="100"/>
                      <a:pt x="80" y="107"/>
                      <a:pt x="80" y="114"/>
                    </a:cubicBezTo>
                    <a:cubicBezTo>
                      <a:pt x="80" y="121"/>
                      <a:pt x="71" y="127"/>
                      <a:pt x="72" y="135"/>
                    </a:cubicBezTo>
                    <a:cubicBezTo>
                      <a:pt x="73" y="143"/>
                      <a:pt x="84" y="155"/>
                      <a:pt x="84" y="162"/>
                    </a:cubicBezTo>
                    <a:cubicBezTo>
                      <a:pt x="84" y="169"/>
                      <a:pt x="77" y="176"/>
                      <a:pt x="71" y="180"/>
                    </a:cubicBezTo>
                    <a:cubicBezTo>
                      <a:pt x="65" y="184"/>
                      <a:pt x="55" y="188"/>
                      <a:pt x="47" y="188"/>
                    </a:cubicBezTo>
                    <a:cubicBezTo>
                      <a:pt x="39" y="188"/>
                      <a:pt x="29" y="186"/>
                      <a:pt x="23" y="183"/>
                    </a:cubicBezTo>
                    <a:cubicBezTo>
                      <a:pt x="17" y="180"/>
                      <a:pt x="11" y="170"/>
                      <a:pt x="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443" name="Freeform 75"/>
              <p:cNvSpPr>
                <a:spLocks/>
              </p:cNvSpPr>
              <p:nvPr/>
            </p:nvSpPr>
            <p:spPr bwMode="auto">
              <a:xfrm>
                <a:off x="135" y="1968"/>
                <a:ext cx="422" cy="201"/>
              </a:xfrm>
              <a:custGeom>
                <a:avLst/>
                <a:gdLst/>
                <a:ahLst/>
                <a:cxnLst>
                  <a:cxn ang="0">
                    <a:pos x="419" y="80"/>
                  </a:cxn>
                  <a:cxn ang="0">
                    <a:pos x="381" y="38"/>
                  </a:cxn>
                  <a:cxn ang="0">
                    <a:pos x="288" y="3"/>
                  </a:cxn>
                  <a:cxn ang="0">
                    <a:pos x="200" y="20"/>
                  </a:cxn>
                  <a:cxn ang="0">
                    <a:pos x="153" y="51"/>
                  </a:cxn>
                  <a:cxn ang="0">
                    <a:pos x="104" y="90"/>
                  </a:cxn>
                  <a:cxn ang="0">
                    <a:pos x="5" y="21"/>
                  </a:cxn>
                  <a:cxn ang="0">
                    <a:pos x="27" y="111"/>
                  </a:cxn>
                  <a:cxn ang="0">
                    <a:pos x="0" y="192"/>
                  </a:cxn>
                  <a:cxn ang="0">
                    <a:pos x="105" y="117"/>
                  </a:cxn>
                  <a:cxn ang="0">
                    <a:pos x="164" y="164"/>
                  </a:cxn>
                  <a:cxn ang="0">
                    <a:pos x="276" y="201"/>
                  </a:cxn>
                  <a:cxn ang="0">
                    <a:pos x="365" y="167"/>
                  </a:cxn>
                  <a:cxn ang="0">
                    <a:pos x="422" y="113"/>
                  </a:cxn>
                  <a:cxn ang="0">
                    <a:pos x="384" y="98"/>
                  </a:cxn>
                  <a:cxn ang="0">
                    <a:pos x="417" y="80"/>
                  </a:cxn>
                </a:cxnLst>
                <a:rect l="0" t="0" r="r" b="b"/>
                <a:pathLst>
                  <a:path w="422" h="201">
                    <a:moveTo>
                      <a:pt x="419" y="80"/>
                    </a:moveTo>
                    <a:cubicBezTo>
                      <a:pt x="413" y="73"/>
                      <a:pt x="403" y="51"/>
                      <a:pt x="381" y="38"/>
                    </a:cubicBezTo>
                    <a:cubicBezTo>
                      <a:pt x="359" y="25"/>
                      <a:pt x="318" y="6"/>
                      <a:pt x="288" y="3"/>
                    </a:cubicBezTo>
                    <a:cubicBezTo>
                      <a:pt x="258" y="0"/>
                      <a:pt x="222" y="12"/>
                      <a:pt x="200" y="20"/>
                    </a:cubicBezTo>
                    <a:cubicBezTo>
                      <a:pt x="178" y="28"/>
                      <a:pt x="169" y="39"/>
                      <a:pt x="153" y="51"/>
                    </a:cubicBezTo>
                    <a:cubicBezTo>
                      <a:pt x="137" y="63"/>
                      <a:pt x="128" y="68"/>
                      <a:pt x="104" y="90"/>
                    </a:cubicBezTo>
                    <a:cubicBezTo>
                      <a:pt x="54" y="55"/>
                      <a:pt x="5" y="21"/>
                      <a:pt x="5" y="21"/>
                    </a:cubicBezTo>
                    <a:lnTo>
                      <a:pt x="27" y="111"/>
                    </a:lnTo>
                    <a:lnTo>
                      <a:pt x="0" y="192"/>
                    </a:lnTo>
                    <a:cubicBezTo>
                      <a:pt x="0" y="192"/>
                      <a:pt x="52" y="154"/>
                      <a:pt x="105" y="117"/>
                    </a:cubicBezTo>
                    <a:cubicBezTo>
                      <a:pt x="131" y="137"/>
                      <a:pt x="135" y="150"/>
                      <a:pt x="164" y="164"/>
                    </a:cubicBezTo>
                    <a:cubicBezTo>
                      <a:pt x="193" y="178"/>
                      <a:pt x="243" y="201"/>
                      <a:pt x="276" y="201"/>
                    </a:cubicBezTo>
                    <a:cubicBezTo>
                      <a:pt x="309" y="201"/>
                      <a:pt x="341" y="182"/>
                      <a:pt x="365" y="167"/>
                    </a:cubicBezTo>
                    <a:cubicBezTo>
                      <a:pt x="389" y="152"/>
                      <a:pt x="419" y="124"/>
                      <a:pt x="422" y="113"/>
                    </a:cubicBezTo>
                    <a:lnTo>
                      <a:pt x="384" y="98"/>
                    </a:lnTo>
                    <a:lnTo>
                      <a:pt x="417" y="80"/>
                    </a:lnTo>
                  </a:path>
                </a:pathLst>
              </a:cu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444" name="Oval 76"/>
              <p:cNvSpPr>
                <a:spLocks noChangeArrowheads="1"/>
              </p:cNvSpPr>
              <p:nvPr/>
            </p:nvSpPr>
            <p:spPr bwMode="auto">
              <a:xfrm>
                <a:off x="439" y="2021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98370" name="Text Box 2"/>
          <p:cNvSpPr txBox="1">
            <a:spLocks noChangeArrowheads="1"/>
          </p:cNvSpPr>
          <p:nvPr/>
        </p:nvSpPr>
        <p:spPr bwMode="auto">
          <a:xfrm>
            <a:off x="395288" y="2205038"/>
            <a:ext cx="23558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333399"/>
                </a:solidFill>
                <a:latin typeface="Arial" charset="0"/>
              </a:rPr>
              <a:t>Net Surface Heating</a:t>
            </a:r>
            <a:endParaRPr lang="en-US" sz="1800" b="1" i="1">
              <a:latin typeface="Arial Narrow" pitchFamily="34" charset="0"/>
            </a:endParaRPr>
          </a:p>
        </p:txBody>
      </p:sp>
      <p:sp>
        <p:nvSpPr>
          <p:cNvPr id="698371" name="Line 3"/>
          <p:cNvSpPr>
            <a:spLocks noChangeShapeType="1"/>
          </p:cNvSpPr>
          <p:nvPr/>
        </p:nvSpPr>
        <p:spPr bwMode="auto">
          <a:xfrm>
            <a:off x="8208963" y="2984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98396" name="Picture 28" descr="HeatBudgetwiSep-Summ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34717" t="26927" r="34723" b="51511"/>
          <a:stretch>
            <a:fillRect/>
          </a:stretch>
        </p:blipFill>
        <p:spPr bwMode="auto">
          <a:xfrm>
            <a:off x="2784475" y="1555750"/>
            <a:ext cx="3930650" cy="1847850"/>
          </a:xfrm>
          <a:prstGeom prst="rect">
            <a:avLst/>
          </a:prstGeom>
          <a:noFill/>
        </p:spPr>
      </p:pic>
      <p:sp>
        <p:nvSpPr>
          <p:cNvPr id="698397" name="Freeform 29"/>
          <p:cNvSpPr>
            <a:spLocks/>
          </p:cNvSpPr>
          <p:nvPr/>
        </p:nvSpPr>
        <p:spPr bwMode="auto">
          <a:xfrm>
            <a:off x="5334000" y="1736725"/>
            <a:ext cx="1355725" cy="476250"/>
          </a:xfrm>
          <a:custGeom>
            <a:avLst/>
            <a:gdLst/>
            <a:ahLst/>
            <a:cxnLst>
              <a:cxn ang="0">
                <a:pos x="818" y="9"/>
              </a:cxn>
              <a:cxn ang="0">
                <a:pos x="0" y="0"/>
              </a:cxn>
              <a:cxn ang="0">
                <a:pos x="6" y="107"/>
              </a:cxn>
              <a:cxn ang="0">
                <a:pos x="54" y="185"/>
              </a:cxn>
              <a:cxn ang="0">
                <a:pos x="101" y="249"/>
              </a:cxn>
              <a:cxn ang="0">
                <a:pos x="173" y="291"/>
              </a:cxn>
              <a:cxn ang="0">
                <a:pos x="819" y="291"/>
              </a:cxn>
              <a:cxn ang="0">
                <a:pos x="818" y="9"/>
              </a:cxn>
            </a:cxnLst>
            <a:rect l="0" t="0" r="r" b="b"/>
            <a:pathLst>
              <a:path w="819" h="291">
                <a:moveTo>
                  <a:pt x="818" y="9"/>
                </a:moveTo>
                <a:lnTo>
                  <a:pt x="0" y="0"/>
                </a:lnTo>
                <a:lnTo>
                  <a:pt x="6" y="107"/>
                </a:lnTo>
                <a:lnTo>
                  <a:pt x="54" y="185"/>
                </a:lnTo>
                <a:lnTo>
                  <a:pt x="101" y="249"/>
                </a:lnTo>
                <a:lnTo>
                  <a:pt x="173" y="291"/>
                </a:lnTo>
                <a:lnTo>
                  <a:pt x="819" y="291"/>
                </a:lnTo>
                <a:lnTo>
                  <a:pt x="818" y="9"/>
                </a:lnTo>
                <a:close/>
              </a:path>
            </a:pathLst>
          </a:custGeom>
          <a:solidFill>
            <a:srgbClr val="BABABA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8399" name="Oval 31"/>
          <p:cNvSpPr>
            <a:spLocks noChangeArrowheads="1"/>
          </p:cNvSpPr>
          <p:nvPr/>
        </p:nvSpPr>
        <p:spPr bwMode="auto">
          <a:xfrm>
            <a:off x="4703763" y="3257550"/>
            <a:ext cx="100012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8400" name="Text Box 32"/>
          <p:cNvSpPr txBox="1">
            <a:spLocks noChangeArrowheads="1"/>
          </p:cNvSpPr>
          <p:nvPr/>
        </p:nvSpPr>
        <p:spPr bwMode="auto">
          <a:xfrm>
            <a:off x="3582988" y="1143000"/>
            <a:ext cx="2135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u="sng">
                <a:latin typeface="Arial" charset="0"/>
              </a:rPr>
              <a:t>summer 2007</a:t>
            </a:r>
          </a:p>
        </p:txBody>
      </p:sp>
      <p:grpSp>
        <p:nvGrpSpPr>
          <p:cNvPr id="698401" name="Group 33"/>
          <p:cNvGrpSpPr>
            <a:grpSpLocks/>
          </p:cNvGrpSpPr>
          <p:nvPr/>
        </p:nvGrpSpPr>
        <p:grpSpPr bwMode="auto">
          <a:xfrm>
            <a:off x="2697163" y="3192463"/>
            <a:ext cx="4343400" cy="538162"/>
            <a:chOff x="1283" y="1584"/>
            <a:chExt cx="2736" cy="339"/>
          </a:xfrm>
        </p:grpSpPr>
        <p:sp>
          <p:nvSpPr>
            <p:cNvPr id="698402" name="Text Box 34"/>
            <p:cNvSpPr txBox="1">
              <a:spLocks noChangeArrowheads="1"/>
            </p:cNvSpPr>
            <p:nvPr/>
          </p:nvSpPr>
          <p:spPr bwMode="auto">
            <a:xfrm>
              <a:off x="2508" y="1584"/>
              <a:ext cx="397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200" b="1" i="1">
                  <a:latin typeface="Arial" charset="0"/>
                  <a:ea typeface="ＭＳ Ｐゴシック" pitchFamily="64" charset="-128"/>
                </a:rPr>
                <a:t>MJ/m</a:t>
              </a:r>
              <a:r>
                <a:rPr lang="en-US" sz="1200" b="1" i="1" baseline="30000">
                  <a:latin typeface="Arial" charset="0"/>
                  <a:ea typeface="ＭＳ Ｐゴシック" pitchFamily="64" charset="-128"/>
                </a:rPr>
                <a:t>2</a:t>
              </a:r>
              <a:endParaRPr lang="en-US" sz="1200" b="1" i="1">
                <a:latin typeface="Arial" charset="0"/>
                <a:ea typeface="ＭＳ Ｐゴシック" pitchFamily="64" charset="-128"/>
              </a:endParaRPr>
            </a:p>
          </p:txBody>
        </p:sp>
        <p:pic>
          <p:nvPicPr>
            <p:cNvPr id="698403" name="Picture 35" descr="bar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t="1997" b="90143"/>
            <a:stretch>
              <a:fillRect/>
            </a:stretch>
          </p:blipFill>
          <p:spPr bwMode="auto">
            <a:xfrm>
              <a:off x="1283" y="1708"/>
              <a:ext cx="2736" cy="215"/>
            </a:xfrm>
            <a:prstGeom prst="rect">
              <a:avLst/>
            </a:prstGeom>
            <a:noFill/>
          </p:spPr>
        </p:pic>
        <p:sp>
          <p:nvSpPr>
            <p:cNvPr id="698404" name="Text Box 36"/>
            <p:cNvSpPr txBox="1">
              <a:spLocks noChangeArrowheads="1"/>
            </p:cNvSpPr>
            <p:nvPr/>
          </p:nvSpPr>
          <p:spPr bwMode="auto">
            <a:xfrm>
              <a:off x="2628" y="1717"/>
              <a:ext cx="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latin typeface="Arial" charset="0"/>
                </a:rPr>
                <a:t>0</a:t>
              </a:r>
            </a:p>
          </p:txBody>
        </p:sp>
      </p:grpSp>
      <p:sp>
        <p:nvSpPr>
          <p:cNvPr id="698411" name="Freeform 43"/>
          <p:cNvSpPr>
            <a:spLocks/>
          </p:cNvSpPr>
          <p:nvPr/>
        </p:nvSpPr>
        <p:spPr bwMode="auto">
          <a:xfrm>
            <a:off x="3943350" y="3779838"/>
            <a:ext cx="471488" cy="563562"/>
          </a:xfrm>
          <a:custGeom>
            <a:avLst/>
            <a:gdLst/>
            <a:ahLst/>
            <a:cxnLst>
              <a:cxn ang="0">
                <a:pos x="230" y="0"/>
              </a:cxn>
              <a:cxn ang="0">
                <a:pos x="278" y="101"/>
              </a:cxn>
              <a:cxn ang="0">
                <a:pos x="240" y="154"/>
              </a:cxn>
              <a:cxn ang="0">
                <a:pos x="211" y="226"/>
              </a:cxn>
              <a:cxn ang="0">
                <a:pos x="187" y="245"/>
              </a:cxn>
              <a:cxn ang="0">
                <a:pos x="134" y="264"/>
              </a:cxn>
              <a:cxn ang="0">
                <a:pos x="67" y="283"/>
              </a:cxn>
              <a:cxn ang="0">
                <a:pos x="0" y="322"/>
              </a:cxn>
              <a:cxn ang="0">
                <a:pos x="91" y="355"/>
              </a:cxn>
              <a:cxn ang="0">
                <a:pos x="163" y="355"/>
              </a:cxn>
              <a:cxn ang="0">
                <a:pos x="235" y="355"/>
              </a:cxn>
              <a:cxn ang="0">
                <a:pos x="297" y="336"/>
              </a:cxn>
            </a:cxnLst>
            <a:rect l="0" t="0" r="r" b="b"/>
            <a:pathLst>
              <a:path w="297" h="355">
                <a:moveTo>
                  <a:pt x="230" y="0"/>
                </a:moveTo>
                <a:lnTo>
                  <a:pt x="278" y="101"/>
                </a:lnTo>
                <a:lnTo>
                  <a:pt x="240" y="154"/>
                </a:lnTo>
                <a:lnTo>
                  <a:pt x="211" y="226"/>
                </a:lnTo>
                <a:lnTo>
                  <a:pt x="187" y="245"/>
                </a:lnTo>
                <a:lnTo>
                  <a:pt x="134" y="264"/>
                </a:lnTo>
                <a:lnTo>
                  <a:pt x="67" y="283"/>
                </a:lnTo>
                <a:lnTo>
                  <a:pt x="0" y="322"/>
                </a:lnTo>
                <a:lnTo>
                  <a:pt x="91" y="355"/>
                </a:lnTo>
                <a:lnTo>
                  <a:pt x="163" y="355"/>
                </a:lnTo>
                <a:lnTo>
                  <a:pt x="235" y="355"/>
                </a:lnTo>
                <a:lnTo>
                  <a:pt x="297" y="336"/>
                </a:ln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8412" name="Text Box 44"/>
          <p:cNvSpPr txBox="1">
            <a:spLocks noChangeArrowheads="1"/>
          </p:cNvSpPr>
          <p:nvPr/>
        </p:nvSpPr>
        <p:spPr bwMode="auto">
          <a:xfrm>
            <a:off x="3403600" y="1677988"/>
            <a:ext cx="65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 i="1">
                <a:latin typeface="Arial Narrow" pitchFamily="34" charset="0"/>
              </a:rPr>
              <a:t>Alaska</a:t>
            </a:r>
          </a:p>
        </p:txBody>
      </p:sp>
      <p:sp>
        <p:nvSpPr>
          <p:cNvPr id="698413" name="Text Box 45"/>
          <p:cNvSpPr txBox="1">
            <a:spLocks noChangeArrowheads="1"/>
          </p:cNvSpPr>
          <p:nvPr/>
        </p:nvSpPr>
        <p:spPr bwMode="auto">
          <a:xfrm>
            <a:off x="5643563" y="1746250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 i="1">
                <a:latin typeface="Arial Narrow" pitchFamily="34" charset="0"/>
              </a:rPr>
              <a:t>Russia</a:t>
            </a:r>
          </a:p>
        </p:txBody>
      </p:sp>
      <p:sp>
        <p:nvSpPr>
          <p:cNvPr id="698414" name="Freeform 46"/>
          <p:cNvSpPr>
            <a:spLocks/>
          </p:cNvSpPr>
          <p:nvPr/>
        </p:nvSpPr>
        <p:spPr bwMode="auto">
          <a:xfrm>
            <a:off x="4205288" y="2281238"/>
            <a:ext cx="158750" cy="168275"/>
          </a:xfrm>
          <a:custGeom>
            <a:avLst/>
            <a:gdLst/>
            <a:ahLst/>
            <a:cxnLst>
              <a:cxn ang="0">
                <a:pos x="0" y="106"/>
              </a:cxn>
              <a:cxn ang="0">
                <a:pos x="100" y="0"/>
              </a:cxn>
            </a:cxnLst>
            <a:rect l="0" t="0" r="r" b="b"/>
            <a:pathLst>
              <a:path w="100" h="106">
                <a:moveTo>
                  <a:pt x="0" y="106"/>
                </a:moveTo>
                <a:cubicBezTo>
                  <a:pt x="16" y="89"/>
                  <a:pt x="79" y="22"/>
                  <a:pt x="100" y="0"/>
                </a:cubicBezTo>
              </a:path>
            </a:pathLst>
          </a:custGeom>
          <a:noFill/>
          <a:ln w="12700" cmpd="sng">
            <a:solidFill>
              <a:srgbClr val="660066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8415" name="Text Box 47"/>
          <p:cNvSpPr txBox="1">
            <a:spLocks noChangeArrowheads="1"/>
          </p:cNvSpPr>
          <p:nvPr/>
        </p:nvSpPr>
        <p:spPr bwMode="auto">
          <a:xfrm>
            <a:off x="3798888" y="2274888"/>
            <a:ext cx="685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200" b="1" i="1">
                <a:solidFill>
                  <a:srgbClr val="B000B0"/>
                </a:solidFill>
                <a:latin typeface="Arial Narrow" pitchFamily="34" charset="0"/>
              </a:rPr>
              <a:t>Sept.</a:t>
            </a:r>
          </a:p>
          <a:p>
            <a:pPr algn="l">
              <a:lnSpc>
                <a:spcPct val="80000"/>
              </a:lnSpc>
            </a:pPr>
            <a:r>
              <a:rPr lang="en-US" sz="1200" b="1" i="1">
                <a:solidFill>
                  <a:srgbClr val="B000B0"/>
                </a:solidFill>
                <a:latin typeface="Arial Narrow" pitchFamily="34" charset="0"/>
              </a:rPr>
              <a:t>ice edge</a:t>
            </a:r>
          </a:p>
        </p:txBody>
      </p:sp>
      <p:sp>
        <p:nvSpPr>
          <p:cNvPr id="698416" name="Text Box 48"/>
          <p:cNvSpPr txBox="1">
            <a:spLocks noChangeArrowheads="1"/>
          </p:cNvSpPr>
          <p:nvPr/>
        </p:nvSpPr>
        <p:spPr bwMode="auto">
          <a:xfrm rot="-1312548">
            <a:off x="4181475" y="2533650"/>
            <a:ext cx="423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 Narrow" pitchFamily="34" charset="0"/>
              </a:rPr>
              <a:t>80°N</a:t>
            </a:r>
          </a:p>
        </p:txBody>
      </p:sp>
      <p:sp>
        <p:nvSpPr>
          <p:cNvPr id="698417" name="Text Box 49"/>
          <p:cNvSpPr txBox="1">
            <a:spLocks noChangeArrowheads="1"/>
          </p:cNvSpPr>
          <p:nvPr/>
        </p:nvSpPr>
        <p:spPr bwMode="auto">
          <a:xfrm>
            <a:off x="4552950" y="2838450"/>
            <a:ext cx="476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 Narrow" pitchFamily="34" charset="0"/>
              </a:rPr>
              <a:t>180°E</a:t>
            </a:r>
          </a:p>
        </p:txBody>
      </p:sp>
      <p:sp>
        <p:nvSpPr>
          <p:cNvPr id="698418" name="Text Box 50"/>
          <p:cNvSpPr txBox="1">
            <a:spLocks noChangeArrowheads="1"/>
          </p:cNvSpPr>
          <p:nvPr/>
        </p:nvSpPr>
        <p:spPr bwMode="auto">
          <a:xfrm>
            <a:off x="4284663" y="3113088"/>
            <a:ext cx="506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 Narrow" pitchFamily="34" charset="0"/>
              </a:rPr>
              <a:t>N Pole</a:t>
            </a:r>
          </a:p>
        </p:txBody>
      </p:sp>
      <p:sp>
        <p:nvSpPr>
          <p:cNvPr id="698419" name="Text Box 51"/>
          <p:cNvSpPr txBox="1">
            <a:spLocks noChangeArrowheads="1"/>
          </p:cNvSpPr>
          <p:nvPr/>
        </p:nvSpPr>
        <p:spPr bwMode="auto">
          <a:xfrm>
            <a:off x="2116138" y="47085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sz="1800" b="1">
              <a:latin typeface="Arial Narrow" pitchFamily="34" charset="0"/>
            </a:endParaRPr>
          </a:p>
        </p:txBody>
      </p:sp>
      <p:sp>
        <p:nvSpPr>
          <p:cNvPr id="698420" name="Freeform 52"/>
          <p:cNvSpPr>
            <a:spLocks/>
          </p:cNvSpPr>
          <p:nvPr/>
        </p:nvSpPr>
        <p:spPr bwMode="auto">
          <a:xfrm>
            <a:off x="3671888" y="2225675"/>
            <a:ext cx="2200275" cy="611188"/>
          </a:xfrm>
          <a:custGeom>
            <a:avLst/>
            <a:gdLst/>
            <a:ahLst/>
            <a:cxnLst>
              <a:cxn ang="0">
                <a:pos x="12" y="271"/>
              </a:cxn>
              <a:cxn ang="0">
                <a:pos x="2" y="264"/>
              </a:cxn>
              <a:cxn ang="0">
                <a:pos x="12" y="204"/>
              </a:cxn>
              <a:cxn ang="0">
                <a:pos x="72" y="124"/>
              </a:cxn>
              <a:cxn ang="0">
                <a:pos x="138" y="48"/>
              </a:cxn>
              <a:cxn ang="0">
                <a:pos x="192" y="16"/>
              </a:cxn>
              <a:cxn ang="0">
                <a:pos x="226" y="4"/>
              </a:cxn>
              <a:cxn ang="0">
                <a:pos x="320" y="4"/>
              </a:cxn>
              <a:cxn ang="0">
                <a:pos x="368" y="2"/>
              </a:cxn>
              <a:cxn ang="0">
                <a:pos x="446" y="18"/>
              </a:cxn>
              <a:cxn ang="0">
                <a:pos x="504" y="40"/>
              </a:cxn>
              <a:cxn ang="0">
                <a:pos x="560" y="60"/>
              </a:cxn>
              <a:cxn ang="0">
                <a:pos x="588" y="98"/>
              </a:cxn>
              <a:cxn ang="0">
                <a:pos x="592" y="156"/>
              </a:cxn>
              <a:cxn ang="0">
                <a:pos x="572" y="214"/>
              </a:cxn>
              <a:cxn ang="0">
                <a:pos x="564" y="266"/>
              </a:cxn>
              <a:cxn ang="0">
                <a:pos x="590" y="298"/>
              </a:cxn>
              <a:cxn ang="0">
                <a:pos x="656" y="330"/>
              </a:cxn>
              <a:cxn ang="0">
                <a:pos x="676" y="330"/>
              </a:cxn>
              <a:cxn ang="0">
                <a:pos x="720" y="364"/>
              </a:cxn>
              <a:cxn ang="0">
                <a:pos x="770" y="374"/>
              </a:cxn>
              <a:cxn ang="0">
                <a:pos x="806" y="376"/>
              </a:cxn>
              <a:cxn ang="0">
                <a:pos x="882" y="380"/>
              </a:cxn>
              <a:cxn ang="0">
                <a:pos x="938" y="346"/>
              </a:cxn>
              <a:cxn ang="0">
                <a:pos x="966" y="324"/>
              </a:cxn>
              <a:cxn ang="0">
                <a:pos x="986" y="322"/>
              </a:cxn>
              <a:cxn ang="0">
                <a:pos x="1032" y="358"/>
              </a:cxn>
              <a:cxn ang="0">
                <a:pos x="1134" y="348"/>
              </a:cxn>
              <a:cxn ang="0">
                <a:pos x="1198" y="342"/>
              </a:cxn>
              <a:cxn ang="0">
                <a:pos x="1272" y="234"/>
              </a:cxn>
              <a:cxn ang="0">
                <a:pos x="1286" y="200"/>
              </a:cxn>
              <a:cxn ang="0">
                <a:pos x="1274" y="170"/>
              </a:cxn>
              <a:cxn ang="0">
                <a:pos x="1292" y="166"/>
              </a:cxn>
              <a:cxn ang="0">
                <a:pos x="1334" y="202"/>
              </a:cxn>
              <a:cxn ang="0">
                <a:pos x="1336" y="256"/>
              </a:cxn>
              <a:cxn ang="0">
                <a:pos x="1346" y="288"/>
              </a:cxn>
              <a:cxn ang="0">
                <a:pos x="1386" y="270"/>
              </a:cxn>
            </a:cxnLst>
            <a:rect l="0" t="0" r="r" b="b"/>
            <a:pathLst>
              <a:path w="1386" h="385">
                <a:moveTo>
                  <a:pt x="12" y="271"/>
                </a:moveTo>
                <a:lnTo>
                  <a:pt x="2" y="264"/>
                </a:lnTo>
                <a:cubicBezTo>
                  <a:pt x="2" y="253"/>
                  <a:pt x="0" y="227"/>
                  <a:pt x="12" y="204"/>
                </a:cubicBezTo>
                <a:cubicBezTo>
                  <a:pt x="24" y="181"/>
                  <a:pt x="51" y="150"/>
                  <a:pt x="72" y="124"/>
                </a:cubicBezTo>
                <a:cubicBezTo>
                  <a:pt x="93" y="98"/>
                  <a:pt x="118" y="66"/>
                  <a:pt x="138" y="48"/>
                </a:cubicBezTo>
                <a:cubicBezTo>
                  <a:pt x="158" y="30"/>
                  <a:pt x="177" y="23"/>
                  <a:pt x="192" y="16"/>
                </a:cubicBezTo>
                <a:cubicBezTo>
                  <a:pt x="207" y="9"/>
                  <a:pt x="205" y="6"/>
                  <a:pt x="226" y="4"/>
                </a:cubicBezTo>
                <a:cubicBezTo>
                  <a:pt x="247" y="2"/>
                  <a:pt x="296" y="4"/>
                  <a:pt x="320" y="4"/>
                </a:cubicBezTo>
                <a:cubicBezTo>
                  <a:pt x="344" y="4"/>
                  <a:pt x="347" y="0"/>
                  <a:pt x="368" y="2"/>
                </a:cubicBezTo>
                <a:cubicBezTo>
                  <a:pt x="389" y="4"/>
                  <a:pt x="423" y="12"/>
                  <a:pt x="446" y="18"/>
                </a:cubicBezTo>
                <a:cubicBezTo>
                  <a:pt x="469" y="24"/>
                  <a:pt x="485" y="33"/>
                  <a:pt x="504" y="40"/>
                </a:cubicBezTo>
                <a:cubicBezTo>
                  <a:pt x="523" y="47"/>
                  <a:pt x="546" y="50"/>
                  <a:pt x="560" y="60"/>
                </a:cubicBezTo>
                <a:cubicBezTo>
                  <a:pt x="574" y="70"/>
                  <a:pt x="583" y="82"/>
                  <a:pt x="588" y="98"/>
                </a:cubicBezTo>
                <a:cubicBezTo>
                  <a:pt x="593" y="114"/>
                  <a:pt x="595" y="137"/>
                  <a:pt x="592" y="156"/>
                </a:cubicBezTo>
                <a:cubicBezTo>
                  <a:pt x="589" y="175"/>
                  <a:pt x="577" y="196"/>
                  <a:pt x="572" y="214"/>
                </a:cubicBezTo>
                <a:cubicBezTo>
                  <a:pt x="567" y="232"/>
                  <a:pt x="561" y="252"/>
                  <a:pt x="564" y="266"/>
                </a:cubicBezTo>
                <a:cubicBezTo>
                  <a:pt x="567" y="280"/>
                  <a:pt x="575" y="287"/>
                  <a:pt x="590" y="298"/>
                </a:cubicBezTo>
                <a:cubicBezTo>
                  <a:pt x="605" y="309"/>
                  <a:pt x="642" y="325"/>
                  <a:pt x="656" y="330"/>
                </a:cubicBezTo>
                <a:cubicBezTo>
                  <a:pt x="670" y="335"/>
                  <a:pt x="665" y="324"/>
                  <a:pt x="676" y="330"/>
                </a:cubicBezTo>
                <a:cubicBezTo>
                  <a:pt x="687" y="336"/>
                  <a:pt x="704" y="357"/>
                  <a:pt x="720" y="364"/>
                </a:cubicBezTo>
                <a:cubicBezTo>
                  <a:pt x="736" y="371"/>
                  <a:pt x="756" y="372"/>
                  <a:pt x="770" y="374"/>
                </a:cubicBezTo>
                <a:cubicBezTo>
                  <a:pt x="784" y="376"/>
                  <a:pt x="787" y="375"/>
                  <a:pt x="806" y="376"/>
                </a:cubicBezTo>
                <a:cubicBezTo>
                  <a:pt x="825" y="377"/>
                  <a:pt x="860" y="385"/>
                  <a:pt x="882" y="380"/>
                </a:cubicBezTo>
                <a:cubicBezTo>
                  <a:pt x="904" y="375"/>
                  <a:pt x="924" y="355"/>
                  <a:pt x="938" y="346"/>
                </a:cubicBezTo>
                <a:cubicBezTo>
                  <a:pt x="952" y="337"/>
                  <a:pt x="958" y="328"/>
                  <a:pt x="966" y="324"/>
                </a:cubicBezTo>
                <a:cubicBezTo>
                  <a:pt x="974" y="320"/>
                  <a:pt x="975" y="316"/>
                  <a:pt x="986" y="322"/>
                </a:cubicBezTo>
                <a:cubicBezTo>
                  <a:pt x="997" y="328"/>
                  <a:pt x="1007" y="354"/>
                  <a:pt x="1032" y="358"/>
                </a:cubicBezTo>
                <a:cubicBezTo>
                  <a:pt x="1057" y="362"/>
                  <a:pt x="1106" y="351"/>
                  <a:pt x="1134" y="348"/>
                </a:cubicBezTo>
                <a:cubicBezTo>
                  <a:pt x="1162" y="345"/>
                  <a:pt x="1175" y="361"/>
                  <a:pt x="1198" y="342"/>
                </a:cubicBezTo>
                <a:cubicBezTo>
                  <a:pt x="1221" y="323"/>
                  <a:pt x="1257" y="258"/>
                  <a:pt x="1272" y="234"/>
                </a:cubicBezTo>
                <a:cubicBezTo>
                  <a:pt x="1287" y="210"/>
                  <a:pt x="1286" y="211"/>
                  <a:pt x="1286" y="200"/>
                </a:cubicBezTo>
                <a:cubicBezTo>
                  <a:pt x="1286" y="189"/>
                  <a:pt x="1273" y="176"/>
                  <a:pt x="1274" y="170"/>
                </a:cubicBezTo>
                <a:cubicBezTo>
                  <a:pt x="1275" y="164"/>
                  <a:pt x="1282" y="161"/>
                  <a:pt x="1292" y="166"/>
                </a:cubicBezTo>
                <a:cubicBezTo>
                  <a:pt x="1302" y="171"/>
                  <a:pt x="1327" y="187"/>
                  <a:pt x="1334" y="202"/>
                </a:cubicBezTo>
                <a:cubicBezTo>
                  <a:pt x="1341" y="217"/>
                  <a:pt x="1334" y="242"/>
                  <a:pt x="1336" y="256"/>
                </a:cubicBezTo>
                <a:cubicBezTo>
                  <a:pt x="1338" y="270"/>
                  <a:pt x="1338" y="286"/>
                  <a:pt x="1346" y="288"/>
                </a:cubicBezTo>
                <a:cubicBezTo>
                  <a:pt x="1354" y="290"/>
                  <a:pt x="1370" y="280"/>
                  <a:pt x="1386" y="270"/>
                </a:cubicBezTo>
              </a:path>
            </a:pathLst>
          </a:custGeom>
          <a:noFill/>
          <a:ln w="28575" cmpd="sng">
            <a:solidFill>
              <a:srgbClr val="B000B0"/>
            </a:solidFill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98447" name="Group 79"/>
          <p:cNvGrpSpPr>
            <a:grpSpLocks/>
          </p:cNvGrpSpPr>
          <p:nvPr/>
        </p:nvGrpSpPr>
        <p:grpSpPr bwMode="auto">
          <a:xfrm>
            <a:off x="3676650" y="3957638"/>
            <a:ext cx="3413125" cy="1573212"/>
            <a:chOff x="2316" y="2493"/>
            <a:chExt cx="2150" cy="991"/>
          </a:xfrm>
        </p:grpSpPr>
        <p:grpSp>
          <p:nvGrpSpPr>
            <p:cNvPr id="698406" name="Group 38"/>
            <p:cNvGrpSpPr>
              <a:grpSpLocks/>
            </p:cNvGrpSpPr>
            <p:nvPr/>
          </p:nvGrpSpPr>
          <p:grpSpPr bwMode="auto">
            <a:xfrm>
              <a:off x="3405" y="2493"/>
              <a:ext cx="1061" cy="291"/>
              <a:chOff x="1779" y="672"/>
              <a:chExt cx="1061" cy="291"/>
            </a:xfrm>
          </p:grpSpPr>
          <p:sp>
            <p:nvSpPr>
              <p:cNvPr id="698407" name="Rectangle 39"/>
              <p:cNvSpPr>
                <a:spLocks noChangeArrowheads="1"/>
              </p:cNvSpPr>
              <p:nvPr/>
            </p:nvSpPr>
            <p:spPr bwMode="auto">
              <a:xfrm>
                <a:off x="2594" y="690"/>
                <a:ext cx="246" cy="23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408" name="Freeform 40"/>
              <p:cNvSpPr>
                <a:spLocks/>
              </p:cNvSpPr>
              <p:nvPr/>
            </p:nvSpPr>
            <p:spPr bwMode="auto">
              <a:xfrm>
                <a:off x="1779" y="672"/>
                <a:ext cx="819" cy="291"/>
              </a:xfrm>
              <a:custGeom>
                <a:avLst/>
                <a:gdLst/>
                <a:ahLst/>
                <a:cxnLst>
                  <a:cxn ang="0">
                    <a:pos x="818" y="9"/>
                  </a:cxn>
                  <a:cxn ang="0">
                    <a:pos x="0" y="0"/>
                  </a:cxn>
                  <a:cxn ang="0">
                    <a:pos x="6" y="107"/>
                  </a:cxn>
                  <a:cxn ang="0">
                    <a:pos x="54" y="185"/>
                  </a:cxn>
                  <a:cxn ang="0">
                    <a:pos x="101" y="249"/>
                  </a:cxn>
                  <a:cxn ang="0">
                    <a:pos x="173" y="291"/>
                  </a:cxn>
                  <a:cxn ang="0">
                    <a:pos x="819" y="291"/>
                  </a:cxn>
                  <a:cxn ang="0">
                    <a:pos x="818" y="9"/>
                  </a:cxn>
                </a:cxnLst>
                <a:rect l="0" t="0" r="r" b="b"/>
                <a:pathLst>
                  <a:path w="819" h="291">
                    <a:moveTo>
                      <a:pt x="818" y="9"/>
                    </a:moveTo>
                    <a:lnTo>
                      <a:pt x="0" y="0"/>
                    </a:lnTo>
                    <a:lnTo>
                      <a:pt x="6" y="107"/>
                    </a:lnTo>
                    <a:lnTo>
                      <a:pt x="54" y="185"/>
                    </a:lnTo>
                    <a:lnTo>
                      <a:pt x="101" y="249"/>
                    </a:lnTo>
                    <a:lnTo>
                      <a:pt x="173" y="291"/>
                    </a:lnTo>
                    <a:lnTo>
                      <a:pt x="819" y="291"/>
                    </a:lnTo>
                    <a:lnTo>
                      <a:pt x="818" y="9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8410" name="Oval 42"/>
            <p:cNvSpPr>
              <a:spLocks noChangeArrowheads="1"/>
            </p:cNvSpPr>
            <p:nvPr/>
          </p:nvSpPr>
          <p:spPr bwMode="auto">
            <a:xfrm>
              <a:off x="2965" y="3421"/>
              <a:ext cx="63" cy="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421" name="Freeform 53"/>
            <p:cNvSpPr>
              <a:spLocks/>
            </p:cNvSpPr>
            <p:nvPr/>
          </p:nvSpPr>
          <p:spPr bwMode="auto">
            <a:xfrm>
              <a:off x="2316" y="2779"/>
              <a:ext cx="1386" cy="385"/>
            </a:xfrm>
            <a:custGeom>
              <a:avLst/>
              <a:gdLst/>
              <a:ahLst/>
              <a:cxnLst>
                <a:cxn ang="0">
                  <a:pos x="12" y="271"/>
                </a:cxn>
                <a:cxn ang="0">
                  <a:pos x="2" y="264"/>
                </a:cxn>
                <a:cxn ang="0">
                  <a:pos x="12" y="204"/>
                </a:cxn>
                <a:cxn ang="0">
                  <a:pos x="72" y="124"/>
                </a:cxn>
                <a:cxn ang="0">
                  <a:pos x="138" y="48"/>
                </a:cxn>
                <a:cxn ang="0">
                  <a:pos x="192" y="16"/>
                </a:cxn>
                <a:cxn ang="0">
                  <a:pos x="226" y="4"/>
                </a:cxn>
                <a:cxn ang="0">
                  <a:pos x="320" y="4"/>
                </a:cxn>
                <a:cxn ang="0">
                  <a:pos x="368" y="2"/>
                </a:cxn>
                <a:cxn ang="0">
                  <a:pos x="446" y="18"/>
                </a:cxn>
                <a:cxn ang="0">
                  <a:pos x="504" y="40"/>
                </a:cxn>
                <a:cxn ang="0">
                  <a:pos x="560" y="60"/>
                </a:cxn>
                <a:cxn ang="0">
                  <a:pos x="588" y="98"/>
                </a:cxn>
                <a:cxn ang="0">
                  <a:pos x="592" y="156"/>
                </a:cxn>
                <a:cxn ang="0">
                  <a:pos x="572" y="214"/>
                </a:cxn>
                <a:cxn ang="0">
                  <a:pos x="564" y="266"/>
                </a:cxn>
                <a:cxn ang="0">
                  <a:pos x="590" y="298"/>
                </a:cxn>
                <a:cxn ang="0">
                  <a:pos x="656" y="330"/>
                </a:cxn>
                <a:cxn ang="0">
                  <a:pos x="676" y="330"/>
                </a:cxn>
                <a:cxn ang="0">
                  <a:pos x="720" y="364"/>
                </a:cxn>
                <a:cxn ang="0">
                  <a:pos x="770" y="374"/>
                </a:cxn>
                <a:cxn ang="0">
                  <a:pos x="806" y="376"/>
                </a:cxn>
                <a:cxn ang="0">
                  <a:pos x="882" y="380"/>
                </a:cxn>
                <a:cxn ang="0">
                  <a:pos x="938" y="346"/>
                </a:cxn>
                <a:cxn ang="0">
                  <a:pos x="966" y="324"/>
                </a:cxn>
                <a:cxn ang="0">
                  <a:pos x="986" y="322"/>
                </a:cxn>
                <a:cxn ang="0">
                  <a:pos x="1032" y="358"/>
                </a:cxn>
                <a:cxn ang="0">
                  <a:pos x="1134" y="348"/>
                </a:cxn>
                <a:cxn ang="0">
                  <a:pos x="1198" y="342"/>
                </a:cxn>
                <a:cxn ang="0">
                  <a:pos x="1272" y="234"/>
                </a:cxn>
                <a:cxn ang="0">
                  <a:pos x="1286" y="200"/>
                </a:cxn>
                <a:cxn ang="0">
                  <a:pos x="1274" y="170"/>
                </a:cxn>
                <a:cxn ang="0">
                  <a:pos x="1292" y="166"/>
                </a:cxn>
                <a:cxn ang="0">
                  <a:pos x="1334" y="202"/>
                </a:cxn>
                <a:cxn ang="0">
                  <a:pos x="1336" y="256"/>
                </a:cxn>
                <a:cxn ang="0">
                  <a:pos x="1346" y="288"/>
                </a:cxn>
                <a:cxn ang="0">
                  <a:pos x="1386" y="270"/>
                </a:cxn>
              </a:cxnLst>
              <a:rect l="0" t="0" r="r" b="b"/>
              <a:pathLst>
                <a:path w="1386" h="385">
                  <a:moveTo>
                    <a:pt x="12" y="271"/>
                  </a:moveTo>
                  <a:lnTo>
                    <a:pt x="2" y="264"/>
                  </a:lnTo>
                  <a:cubicBezTo>
                    <a:pt x="2" y="253"/>
                    <a:pt x="0" y="227"/>
                    <a:pt x="12" y="204"/>
                  </a:cubicBezTo>
                  <a:cubicBezTo>
                    <a:pt x="24" y="181"/>
                    <a:pt x="51" y="150"/>
                    <a:pt x="72" y="124"/>
                  </a:cubicBezTo>
                  <a:cubicBezTo>
                    <a:pt x="93" y="98"/>
                    <a:pt x="118" y="66"/>
                    <a:pt x="138" y="48"/>
                  </a:cubicBezTo>
                  <a:cubicBezTo>
                    <a:pt x="158" y="30"/>
                    <a:pt x="177" y="23"/>
                    <a:pt x="192" y="16"/>
                  </a:cubicBezTo>
                  <a:cubicBezTo>
                    <a:pt x="207" y="9"/>
                    <a:pt x="205" y="6"/>
                    <a:pt x="226" y="4"/>
                  </a:cubicBezTo>
                  <a:cubicBezTo>
                    <a:pt x="247" y="2"/>
                    <a:pt x="296" y="4"/>
                    <a:pt x="320" y="4"/>
                  </a:cubicBezTo>
                  <a:cubicBezTo>
                    <a:pt x="344" y="4"/>
                    <a:pt x="347" y="0"/>
                    <a:pt x="368" y="2"/>
                  </a:cubicBezTo>
                  <a:cubicBezTo>
                    <a:pt x="389" y="4"/>
                    <a:pt x="423" y="12"/>
                    <a:pt x="446" y="18"/>
                  </a:cubicBezTo>
                  <a:cubicBezTo>
                    <a:pt x="469" y="24"/>
                    <a:pt x="485" y="33"/>
                    <a:pt x="504" y="40"/>
                  </a:cubicBezTo>
                  <a:cubicBezTo>
                    <a:pt x="523" y="47"/>
                    <a:pt x="546" y="50"/>
                    <a:pt x="560" y="60"/>
                  </a:cubicBezTo>
                  <a:cubicBezTo>
                    <a:pt x="574" y="70"/>
                    <a:pt x="583" y="82"/>
                    <a:pt x="588" y="98"/>
                  </a:cubicBezTo>
                  <a:cubicBezTo>
                    <a:pt x="593" y="114"/>
                    <a:pt x="595" y="137"/>
                    <a:pt x="592" y="156"/>
                  </a:cubicBezTo>
                  <a:cubicBezTo>
                    <a:pt x="589" y="175"/>
                    <a:pt x="577" y="196"/>
                    <a:pt x="572" y="214"/>
                  </a:cubicBezTo>
                  <a:cubicBezTo>
                    <a:pt x="567" y="232"/>
                    <a:pt x="561" y="252"/>
                    <a:pt x="564" y="266"/>
                  </a:cubicBezTo>
                  <a:cubicBezTo>
                    <a:pt x="567" y="280"/>
                    <a:pt x="575" y="287"/>
                    <a:pt x="590" y="298"/>
                  </a:cubicBezTo>
                  <a:cubicBezTo>
                    <a:pt x="605" y="309"/>
                    <a:pt x="642" y="325"/>
                    <a:pt x="656" y="330"/>
                  </a:cubicBezTo>
                  <a:cubicBezTo>
                    <a:pt x="670" y="335"/>
                    <a:pt x="665" y="324"/>
                    <a:pt x="676" y="330"/>
                  </a:cubicBezTo>
                  <a:cubicBezTo>
                    <a:pt x="687" y="336"/>
                    <a:pt x="704" y="357"/>
                    <a:pt x="720" y="364"/>
                  </a:cubicBezTo>
                  <a:cubicBezTo>
                    <a:pt x="736" y="371"/>
                    <a:pt x="756" y="372"/>
                    <a:pt x="770" y="374"/>
                  </a:cubicBezTo>
                  <a:cubicBezTo>
                    <a:pt x="784" y="376"/>
                    <a:pt x="787" y="375"/>
                    <a:pt x="806" y="376"/>
                  </a:cubicBezTo>
                  <a:cubicBezTo>
                    <a:pt x="825" y="377"/>
                    <a:pt x="860" y="385"/>
                    <a:pt x="882" y="380"/>
                  </a:cubicBezTo>
                  <a:cubicBezTo>
                    <a:pt x="904" y="375"/>
                    <a:pt x="924" y="355"/>
                    <a:pt x="938" y="346"/>
                  </a:cubicBezTo>
                  <a:cubicBezTo>
                    <a:pt x="952" y="337"/>
                    <a:pt x="958" y="328"/>
                    <a:pt x="966" y="324"/>
                  </a:cubicBezTo>
                  <a:cubicBezTo>
                    <a:pt x="974" y="320"/>
                    <a:pt x="975" y="316"/>
                    <a:pt x="986" y="322"/>
                  </a:cubicBezTo>
                  <a:cubicBezTo>
                    <a:pt x="997" y="328"/>
                    <a:pt x="1007" y="354"/>
                    <a:pt x="1032" y="358"/>
                  </a:cubicBezTo>
                  <a:cubicBezTo>
                    <a:pt x="1057" y="362"/>
                    <a:pt x="1106" y="351"/>
                    <a:pt x="1134" y="348"/>
                  </a:cubicBezTo>
                  <a:cubicBezTo>
                    <a:pt x="1162" y="345"/>
                    <a:pt x="1175" y="361"/>
                    <a:pt x="1198" y="342"/>
                  </a:cubicBezTo>
                  <a:cubicBezTo>
                    <a:pt x="1221" y="323"/>
                    <a:pt x="1257" y="258"/>
                    <a:pt x="1272" y="234"/>
                  </a:cubicBezTo>
                  <a:cubicBezTo>
                    <a:pt x="1287" y="210"/>
                    <a:pt x="1286" y="211"/>
                    <a:pt x="1286" y="200"/>
                  </a:cubicBezTo>
                  <a:cubicBezTo>
                    <a:pt x="1286" y="189"/>
                    <a:pt x="1273" y="176"/>
                    <a:pt x="1274" y="170"/>
                  </a:cubicBezTo>
                  <a:cubicBezTo>
                    <a:pt x="1275" y="164"/>
                    <a:pt x="1282" y="161"/>
                    <a:pt x="1292" y="166"/>
                  </a:cubicBezTo>
                  <a:cubicBezTo>
                    <a:pt x="1302" y="171"/>
                    <a:pt x="1327" y="187"/>
                    <a:pt x="1334" y="202"/>
                  </a:cubicBezTo>
                  <a:cubicBezTo>
                    <a:pt x="1341" y="217"/>
                    <a:pt x="1334" y="242"/>
                    <a:pt x="1336" y="256"/>
                  </a:cubicBezTo>
                  <a:cubicBezTo>
                    <a:pt x="1338" y="270"/>
                    <a:pt x="1338" y="286"/>
                    <a:pt x="1346" y="288"/>
                  </a:cubicBezTo>
                  <a:cubicBezTo>
                    <a:pt x="1354" y="290"/>
                    <a:pt x="1370" y="280"/>
                    <a:pt x="1386" y="270"/>
                  </a:cubicBezTo>
                </a:path>
              </a:pathLst>
            </a:custGeom>
            <a:noFill/>
            <a:ln w="28575" cmpd="sng">
              <a:solidFill>
                <a:srgbClr val="B000B0"/>
              </a:solidFill>
              <a:round/>
              <a:headEnd/>
              <a:tailEnd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8424" name="Text Box 56"/>
          <p:cNvSpPr txBox="1">
            <a:spLocks noChangeArrowheads="1"/>
          </p:cNvSpPr>
          <p:nvPr/>
        </p:nvSpPr>
        <p:spPr bwMode="auto">
          <a:xfrm>
            <a:off x="2106613" y="54260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>
              <a:latin typeface="Arial Narrow" pitchFamily="34" charset="0"/>
            </a:endParaRPr>
          </a:p>
        </p:txBody>
      </p:sp>
      <p:grpSp>
        <p:nvGrpSpPr>
          <p:cNvPr id="698445" name="Group 77"/>
          <p:cNvGrpSpPr>
            <a:grpSpLocks/>
          </p:cNvGrpSpPr>
          <p:nvPr/>
        </p:nvGrpSpPr>
        <p:grpSpPr bwMode="auto">
          <a:xfrm>
            <a:off x="4422775" y="1844675"/>
            <a:ext cx="4221163" cy="4583113"/>
            <a:chOff x="2786" y="1162"/>
            <a:chExt cx="2659" cy="2887"/>
          </a:xfrm>
        </p:grpSpPr>
        <p:sp>
          <p:nvSpPr>
            <p:cNvPr id="698422" name="Text Box 54"/>
            <p:cNvSpPr txBox="1">
              <a:spLocks noChangeArrowheads="1"/>
            </p:cNvSpPr>
            <p:nvPr/>
          </p:nvSpPr>
          <p:spPr bwMode="auto">
            <a:xfrm>
              <a:off x="4424" y="1162"/>
              <a:ext cx="852" cy="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sz="1800" b="1">
                  <a:latin typeface="Arial" charset="0"/>
                </a:rPr>
                <a:t>More </a:t>
              </a:r>
            </a:p>
            <a:p>
              <a:pPr algn="l">
                <a:lnSpc>
                  <a:spcPct val="80000"/>
                </a:lnSpc>
              </a:pPr>
              <a:r>
                <a:rPr lang="en-US" sz="1800" b="1">
                  <a:latin typeface="Arial" charset="0"/>
                </a:rPr>
                <a:t>  extensive</a:t>
              </a:r>
            </a:p>
          </p:txBody>
        </p:sp>
        <p:sp>
          <p:nvSpPr>
            <p:cNvPr id="698423" name="Text Box 55"/>
            <p:cNvSpPr txBox="1">
              <a:spLocks noChangeArrowheads="1"/>
            </p:cNvSpPr>
            <p:nvPr/>
          </p:nvSpPr>
          <p:spPr bwMode="auto">
            <a:xfrm>
              <a:off x="4296" y="2478"/>
              <a:ext cx="1108" cy="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sz="1800" b="1">
                  <a:latin typeface="Arial" charset="0"/>
                </a:rPr>
                <a:t>Stronger,</a:t>
              </a:r>
            </a:p>
            <a:p>
              <a:pPr algn="l">
                <a:lnSpc>
                  <a:spcPct val="80000"/>
                </a:lnSpc>
              </a:pPr>
              <a:r>
                <a:rPr lang="en-US" sz="1800" b="1">
                  <a:latin typeface="Arial" charset="0"/>
                </a:rPr>
                <a:t>   but localized</a:t>
              </a:r>
            </a:p>
          </p:txBody>
        </p:sp>
        <p:sp>
          <p:nvSpPr>
            <p:cNvPr id="698425" name="Text Box 57"/>
            <p:cNvSpPr txBox="1">
              <a:spLocks noChangeArrowheads="1"/>
            </p:cNvSpPr>
            <p:nvPr/>
          </p:nvSpPr>
          <p:spPr bwMode="auto">
            <a:xfrm>
              <a:off x="3960" y="1797"/>
              <a:ext cx="597" cy="2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660066"/>
              </a:solidFill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latin typeface="Arial Narrow" pitchFamily="34" charset="0"/>
                </a:rPr>
                <a:t>1.3</a:t>
              </a:r>
              <a:r>
                <a:rPr lang="en-US" sz="1600" b="1">
                  <a:latin typeface="Arial Narrow" pitchFamily="34" charset="0"/>
                  <a:sym typeface="Symbol" pitchFamily="18" charset="2"/>
                </a:rPr>
                <a:t></a:t>
              </a:r>
              <a:r>
                <a:rPr lang="en-US" sz="1600" b="1">
                  <a:latin typeface="Arial Narrow" pitchFamily="34" charset="0"/>
                </a:rPr>
                <a:t>10</a:t>
              </a:r>
              <a:r>
                <a:rPr lang="en-US" sz="1600" b="1" baseline="30000">
                  <a:latin typeface="Arial Narrow" pitchFamily="34" charset="0"/>
                </a:rPr>
                <a:t>21</a:t>
              </a:r>
              <a:r>
                <a:rPr lang="en-US" sz="1600" b="1">
                  <a:latin typeface="Arial Narrow" pitchFamily="34" charset="0"/>
                </a:rPr>
                <a:t>J</a:t>
              </a:r>
              <a:endParaRPr lang="en-US" sz="1600" b="1" baseline="30000">
                <a:latin typeface="Arial Narrow" pitchFamily="34" charset="0"/>
              </a:endParaRPr>
            </a:p>
          </p:txBody>
        </p:sp>
        <p:sp>
          <p:nvSpPr>
            <p:cNvPr id="698426" name="Text Box 58"/>
            <p:cNvSpPr txBox="1">
              <a:spLocks noChangeArrowheads="1"/>
            </p:cNvSpPr>
            <p:nvPr/>
          </p:nvSpPr>
          <p:spPr bwMode="auto">
            <a:xfrm>
              <a:off x="3938" y="3139"/>
              <a:ext cx="597" cy="2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660066"/>
              </a:solidFill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>
                  <a:latin typeface="Arial Narrow" pitchFamily="34" charset="0"/>
                </a:rPr>
                <a:t>0.3</a:t>
              </a:r>
              <a:r>
                <a:rPr lang="en-US" sz="1600" b="1">
                  <a:latin typeface="Arial Narrow" pitchFamily="34" charset="0"/>
                  <a:sym typeface="Symbol" pitchFamily="18" charset="2"/>
                </a:rPr>
                <a:t></a:t>
              </a:r>
              <a:r>
                <a:rPr lang="en-US" sz="1600" b="1">
                  <a:latin typeface="Arial Narrow" pitchFamily="34" charset="0"/>
                </a:rPr>
                <a:t>10</a:t>
              </a:r>
              <a:r>
                <a:rPr lang="en-US" sz="1600" b="1" baseline="30000">
                  <a:latin typeface="Arial Narrow" pitchFamily="34" charset="0"/>
                </a:rPr>
                <a:t>21</a:t>
              </a:r>
              <a:r>
                <a:rPr lang="en-US" sz="1600" b="1">
                  <a:latin typeface="Arial Narrow" pitchFamily="34" charset="0"/>
                </a:rPr>
                <a:t>J</a:t>
              </a:r>
              <a:endParaRPr lang="en-US" sz="1600" b="1" baseline="30000">
                <a:latin typeface="Arial Narrow" pitchFamily="34" charset="0"/>
              </a:endParaRPr>
            </a:p>
          </p:txBody>
        </p:sp>
        <p:sp>
          <p:nvSpPr>
            <p:cNvPr id="698430" name="Text Box 62"/>
            <p:cNvSpPr txBox="1">
              <a:spLocks noChangeArrowheads="1"/>
            </p:cNvSpPr>
            <p:nvPr/>
          </p:nvSpPr>
          <p:spPr bwMode="auto">
            <a:xfrm>
              <a:off x="2786" y="3793"/>
              <a:ext cx="2659" cy="25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75% of warming is local surface flux</a:t>
              </a:r>
            </a:p>
          </p:txBody>
        </p:sp>
      </p:grpSp>
      <p:sp>
        <p:nvSpPr>
          <p:cNvPr id="698433" name="Text Box 65"/>
          <p:cNvSpPr txBox="1">
            <a:spLocks noChangeArrowheads="1"/>
          </p:cNvSpPr>
          <p:nvPr/>
        </p:nvSpPr>
        <p:spPr bwMode="auto">
          <a:xfrm>
            <a:off x="1987550" y="255588"/>
            <a:ext cx="6040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CC00CC"/>
            </a:outerShdw>
          </a:effec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660066"/>
                </a:solidFill>
                <a:latin typeface="Comic Sans MS" pitchFamily="66" charset="0"/>
              </a:rPr>
              <a:t>Why does the upper ocean warm?</a:t>
            </a:r>
            <a:endParaRPr lang="en-US" sz="2800" b="1" i="1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698435" name="Picture 67" descr="sun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2565400"/>
            <a:ext cx="720725" cy="657225"/>
          </a:xfrm>
          <a:prstGeom prst="rect">
            <a:avLst/>
          </a:prstGeom>
          <a:noFill/>
        </p:spPr>
      </p:pic>
      <p:sp>
        <p:nvSpPr>
          <p:cNvPr id="698448" name="Text Box 80"/>
          <p:cNvSpPr txBox="1">
            <a:spLocks noChangeArrowheads="1"/>
          </p:cNvSpPr>
          <p:nvPr/>
        </p:nvSpPr>
        <p:spPr bwMode="auto">
          <a:xfrm>
            <a:off x="5834063" y="796925"/>
            <a:ext cx="21034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…using PIOMAS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9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4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775" y="1665288"/>
            <a:ext cx="161925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2162175" y="44450"/>
            <a:ext cx="519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 u="sng"/>
              <a:t>Next Question</a:t>
            </a:r>
            <a:r>
              <a:rPr lang="en-US" b="1"/>
              <a:t>:  </a:t>
            </a:r>
          </a:p>
          <a:p>
            <a:r>
              <a:rPr lang="en-US" b="1"/>
              <a:t>What is the FATE of summer ocean heat?</a:t>
            </a:r>
          </a:p>
        </p:txBody>
      </p:sp>
      <p:pic>
        <p:nvPicPr>
          <p:cNvPr id="663556" name="Picture 4"/>
          <p:cNvPicPr>
            <a:picLocks noChangeAspect="1" noChangeArrowheads="1"/>
          </p:cNvPicPr>
          <p:nvPr/>
        </p:nvPicPr>
        <p:blipFill>
          <a:blip r:embed="rId4" cstate="print"/>
          <a:srcRect l="5318" t="21661" r="29814" b="49236"/>
          <a:stretch>
            <a:fillRect/>
          </a:stretch>
        </p:blipFill>
        <p:spPr bwMode="auto">
          <a:xfrm>
            <a:off x="431800" y="2052638"/>
            <a:ext cx="655161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63557" name="Group 5"/>
          <p:cNvGrpSpPr>
            <a:grpSpLocks/>
          </p:cNvGrpSpPr>
          <p:nvPr/>
        </p:nvGrpSpPr>
        <p:grpSpPr bwMode="auto">
          <a:xfrm>
            <a:off x="5219700" y="908050"/>
            <a:ext cx="1885950" cy="1174750"/>
            <a:chOff x="90" y="338"/>
            <a:chExt cx="1188" cy="740"/>
          </a:xfrm>
        </p:grpSpPr>
        <p:pic>
          <p:nvPicPr>
            <p:cNvPr id="66355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60701" t="60031" r="7559" b="20811"/>
            <a:stretch>
              <a:fillRect/>
            </a:stretch>
          </p:blipFill>
          <p:spPr bwMode="auto">
            <a:xfrm>
              <a:off x="90" y="338"/>
              <a:ext cx="1188" cy="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3559" name="Text Box 7"/>
            <p:cNvSpPr txBox="1">
              <a:spLocks noChangeArrowheads="1"/>
            </p:cNvSpPr>
            <p:nvPr/>
          </p:nvSpPr>
          <p:spPr bwMode="auto">
            <a:xfrm rot="1442467">
              <a:off x="293" y="796"/>
              <a:ext cx="28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800" b="1">
                  <a:latin typeface="Arial Narrow" pitchFamily="34" charset="0"/>
                </a:rPr>
                <a:t>Alaska</a:t>
              </a:r>
            </a:p>
          </p:txBody>
        </p:sp>
      </p:grpSp>
      <p:sp>
        <p:nvSpPr>
          <p:cNvPr id="663560" name="Text Box 8"/>
          <p:cNvSpPr txBox="1">
            <a:spLocks noChangeArrowheads="1"/>
          </p:cNvSpPr>
          <p:nvPr/>
        </p:nvSpPr>
        <p:spPr bwMode="auto">
          <a:xfrm>
            <a:off x="2530475" y="1766888"/>
            <a:ext cx="184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>
                <a:latin typeface="Arial Narrow" pitchFamily="34" charset="0"/>
              </a:rPr>
              <a:t>Jackson et al. JGR 2010</a:t>
            </a:r>
          </a:p>
        </p:txBody>
      </p:sp>
      <p:sp>
        <p:nvSpPr>
          <p:cNvPr id="663561" name="Text Box 9"/>
          <p:cNvSpPr txBox="1">
            <a:spLocks noChangeArrowheads="1"/>
          </p:cNvSpPr>
          <p:nvPr/>
        </p:nvSpPr>
        <p:spPr bwMode="auto">
          <a:xfrm rot="5400000">
            <a:off x="6157119" y="3131344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>
                <a:latin typeface="Arial Narrow" pitchFamily="34" charset="0"/>
              </a:rPr>
              <a:t>T – T</a:t>
            </a:r>
            <a:r>
              <a:rPr lang="en-US" sz="1800" b="1" baseline="-25000">
                <a:latin typeface="Arial Narrow" pitchFamily="34" charset="0"/>
              </a:rPr>
              <a:t>freezing</a:t>
            </a:r>
            <a:r>
              <a:rPr lang="en-US" sz="1800" b="1">
                <a:latin typeface="Arial Narrow" pitchFamily="34" charset="0"/>
              </a:rPr>
              <a:t> (°C)</a:t>
            </a:r>
          </a:p>
        </p:txBody>
      </p:sp>
      <p:sp>
        <p:nvSpPr>
          <p:cNvPr id="663562" name="Text Box 10"/>
          <p:cNvSpPr txBox="1">
            <a:spLocks noChangeArrowheads="1"/>
          </p:cNvSpPr>
          <p:nvPr/>
        </p:nvSpPr>
        <p:spPr bwMode="auto">
          <a:xfrm>
            <a:off x="-36513" y="5006975"/>
            <a:ext cx="211455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 i="1"/>
              <a:t>contours: Salinity</a:t>
            </a:r>
          </a:p>
        </p:txBody>
      </p:sp>
      <p:sp>
        <p:nvSpPr>
          <p:cNvPr id="663563" name="Freeform 11"/>
          <p:cNvSpPr>
            <a:spLocks/>
          </p:cNvSpPr>
          <p:nvPr/>
        </p:nvSpPr>
        <p:spPr bwMode="auto">
          <a:xfrm>
            <a:off x="1001713" y="2598738"/>
            <a:ext cx="2413000" cy="828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68"/>
              </a:cxn>
              <a:cxn ang="0">
                <a:pos x="250" y="159"/>
              </a:cxn>
              <a:cxn ang="0">
                <a:pos x="363" y="159"/>
              </a:cxn>
              <a:cxn ang="0">
                <a:pos x="431" y="204"/>
              </a:cxn>
              <a:cxn ang="0">
                <a:pos x="567" y="295"/>
              </a:cxn>
              <a:cxn ang="0">
                <a:pos x="658" y="363"/>
              </a:cxn>
              <a:cxn ang="0">
                <a:pos x="862" y="408"/>
              </a:cxn>
              <a:cxn ang="0">
                <a:pos x="975" y="408"/>
              </a:cxn>
              <a:cxn ang="0">
                <a:pos x="1111" y="476"/>
              </a:cxn>
              <a:cxn ang="0">
                <a:pos x="1202" y="499"/>
              </a:cxn>
              <a:cxn ang="0">
                <a:pos x="1361" y="476"/>
              </a:cxn>
              <a:cxn ang="0">
                <a:pos x="1520" y="522"/>
              </a:cxn>
            </a:cxnLst>
            <a:rect l="0" t="0" r="r" b="b"/>
            <a:pathLst>
              <a:path w="1520" h="522">
                <a:moveTo>
                  <a:pt x="0" y="0"/>
                </a:moveTo>
                <a:cubicBezTo>
                  <a:pt x="47" y="20"/>
                  <a:pt x="94" y="41"/>
                  <a:pt x="136" y="68"/>
                </a:cubicBezTo>
                <a:cubicBezTo>
                  <a:pt x="178" y="95"/>
                  <a:pt x="212" y="144"/>
                  <a:pt x="250" y="159"/>
                </a:cubicBezTo>
                <a:cubicBezTo>
                  <a:pt x="288" y="174"/>
                  <a:pt x="333" y="152"/>
                  <a:pt x="363" y="159"/>
                </a:cubicBezTo>
                <a:cubicBezTo>
                  <a:pt x="393" y="166"/>
                  <a:pt x="397" y="181"/>
                  <a:pt x="431" y="204"/>
                </a:cubicBezTo>
                <a:cubicBezTo>
                  <a:pt x="465" y="227"/>
                  <a:pt x="529" y="269"/>
                  <a:pt x="567" y="295"/>
                </a:cubicBezTo>
                <a:cubicBezTo>
                  <a:pt x="605" y="321"/>
                  <a:pt x="609" y="344"/>
                  <a:pt x="658" y="363"/>
                </a:cubicBezTo>
                <a:cubicBezTo>
                  <a:pt x="707" y="382"/>
                  <a:pt x="809" y="401"/>
                  <a:pt x="862" y="408"/>
                </a:cubicBezTo>
                <a:cubicBezTo>
                  <a:pt x="915" y="415"/>
                  <a:pt x="934" y="397"/>
                  <a:pt x="975" y="408"/>
                </a:cubicBezTo>
                <a:cubicBezTo>
                  <a:pt x="1016" y="419"/>
                  <a:pt x="1073" y="461"/>
                  <a:pt x="1111" y="476"/>
                </a:cubicBezTo>
                <a:cubicBezTo>
                  <a:pt x="1149" y="491"/>
                  <a:pt x="1160" y="499"/>
                  <a:pt x="1202" y="499"/>
                </a:cubicBezTo>
                <a:cubicBezTo>
                  <a:pt x="1244" y="499"/>
                  <a:pt x="1308" y="472"/>
                  <a:pt x="1361" y="476"/>
                </a:cubicBezTo>
                <a:cubicBezTo>
                  <a:pt x="1414" y="480"/>
                  <a:pt x="1467" y="501"/>
                  <a:pt x="1520" y="522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63564" name="Text Box 12"/>
          <p:cNvSpPr txBox="1">
            <a:spLocks noChangeArrowheads="1"/>
          </p:cNvSpPr>
          <p:nvPr/>
        </p:nvSpPr>
        <p:spPr bwMode="auto">
          <a:xfrm>
            <a:off x="2987675" y="5438775"/>
            <a:ext cx="573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/>
              <a:t>The “</a:t>
            </a:r>
            <a:r>
              <a:rPr lang="en-US" sz="1800" b="1" u="sng"/>
              <a:t>Near-Surface Temperature Maximum</a:t>
            </a:r>
            <a:r>
              <a:rPr lang="en-US" sz="1800" b="1"/>
              <a:t>” (NSTM)</a:t>
            </a:r>
          </a:p>
          <a:p>
            <a:r>
              <a:rPr lang="en-US" sz="1800" b="1"/>
              <a:t>…a LOCAL Tmax layer, as opposed to…</a:t>
            </a:r>
          </a:p>
        </p:txBody>
      </p:sp>
      <p:sp>
        <p:nvSpPr>
          <p:cNvPr id="663565" name="Freeform 13"/>
          <p:cNvSpPr>
            <a:spLocks/>
          </p:cNvSpPr>
          <p:nvPr/>
        </p:nvSpPr>
        <p:spPr bwMode="auto">
          <a:xfrm>
            <a:off x="965200" y="4105275"/>
            <a:ext cx="4826000" cy="44450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27" y="26"/>
              </a:cxn>
              <a:cxn ang="0">
                <a:pos x="386" y="26"/>
              </a:cxn>
              <a:cxn ang="0">
                <a:pos x="749" y="185"/>
              </a:cxn>
              <a:cxn ang="0">
                <a:pos x="1134" y="162"/>
              </a:cxn>
              <a:cxn ang="0">
                <a:pos x="1452" y="162"/>
              </a:cxn>
              <a:cxn ang="0">
                <a:pos x="1701" y="208"/>
              </a:cxn>
              <a:cxn ang="0">
                <a:pos x="1838" y="276"/>
              </a:cxn>
              <a:cxn ang="0">
                <a:pos x="2200" y="230"/>
              </a:cxn>
              <a:cxn ang="0">
                <a:pos x="2314" y="72"/>
              </a:cxn>
              <a:cxn ang="0">
                <a:pos x="2473" y="140"/>
              </a:cxn>
              <a:cxn ang="0">
                <a:pos x="2699" y="230"/>
              </a:cxn>
              <a:cxn ang="0">
                <a:pos x="3040" y="230"/>
              </a:cxn>
            </a:cxnLst>
            <a:rect l="0" t="0" r="r" b="b"/>
            <a:pathLst>
              <a:path w="3040" h="280">
                <a:moveTo>
                  <a:pt x="0" y="140"/>
                </a:moveTo>
                <a:cubicBezTo>
                  <a:pt x="81" y="92"/>
                  <a:pt x="163" y="45"/>
                  <a:pt x="227" y="26"/>
                </a:cubicBezTo>
                <a:cubicBezTo>
                  <a:pt x="291" y="7"/>
                  <a:pt x="299" y="0"/>
                  <a:pt x="386" y="26"/>
                </a:cubicBezTo>
                <a:cubicBezTo>
                  <a:pt x="473" y="52"/>
                  <a:pt x="624" y="162"/>
                  <a:pt x="749" y="185"/>
                </a:cubicBezTo>
                <a:cubicBezTo>
                  <a:pt x="874" y="208"/>
                  <a:pt x="1017" y="166"/>
                  <a:pt x="1134" y="162"/>
                </a:cubicBezTo>
                <a:cubicBezTo>
                  <a:pt x="1251" y="158"/>
                  <a:pt x="1357" y="154"/>
                  <a:pt x="1452" y="162"/>
                </a:cubicBezTo>
                <a:cubicBezTo>
                  <a:pt x="1547" y="170"/>
                  <a:pt x="1637" y="189"/>
                  <a:pt x="1701" y="208"/>
                </a:cubicBezTo>
                <a:cubicBezTo>
                  <a:pt x="1765" y="227"/>
                  <a:pt x="1755" y="272"/>
                  <a:pt x="1838" y="276"/>
                </a:cubicBezTo>
                <a:cubicBezTo>
                  <a:pt x="1921" y="280"/>
                  <a:pt x="2121" y="264"/>
                  <a:pt x="2200" y="230"/>
                </a:cubicBezTo>
                <a:cubicBezTo>
                  <a:pt x="2279" y="196"/>
                  <a:pt x="2269" y="87"/>
                  <a:pt x="2314" y="72"/>
                </a:cubicBezTo>
                <a:cubicBezTo>
                  <a:pt x="2359" y="57"/>
                  <a:pt x="2409" y="114"/>
                  <a:pt x="2473" y="140"/>
                </a:cubicBezTo>
                <a:cubicBezTo>
                  <a:pt x="2537" y="166"/>
                  <a:pt x="2605" y="215"/>
                  <a:pt x="2699" y="230"/>
                </a:cubicBezTo>
                <a:cubicBezTo>
                  <a:pt x="2793" y="245"/>
                  <a:pt x="2916" y="237"/>
                  <a:pt x="3040" y="230"/>
                </a:cubicBezTo>
              </a:path>
            </a:pathLst>
          </a:custGeom>
          <a:noFill/>
          <a:ln w="57150" cmpd="sng">
            <a:solidFill>
              <a:srgbClr val="660066"/>
            </a:solidFill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63566" name="Text Box 14"/>
          <p:cNvSpPr txBox="1">
            <a:spLocks noChangeArrowheads="1"/>
          </p:cNvSpPr>
          <p:nvPr/>
        </p:nvSpPr>
        <p:spPr bwMode="auto">
          <a:xfrm>
            <a:off x="4032250" y="6049963"/>
            <a:ext cx="351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660066"/>
                </a:solidFill>
              </a:rPr>
              <a:t>“summer Pacific Water” (sPW)</a:t>
            </a:r>
          </a:p>
        </p:txBody>
      </p:sp>
      <p:sp>
        <p:nvSpPr>
          <p:cNvPr id="663567" name="Text Box 15"/>
          <p:cNvSpPr txBox="1">
            <a:spLocks noChangeArrowheads="1"/>
          </p:cNvSpPr>
          <p:nvPr/>
        </p:nvSpPr>
        <p:spPr bwMode="auto">
          <a:xfrm>
            <a:off x="6985000" y="1089025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 i="1" u="sng">
                <a:latin typeface="Arial Narrow" pitchFamily="34" charset="0"/>
              </a:rPr>
              <a:t>Data</a:t>
            </a:r>
            <a:r>
              <a:rPr lang="en-US" sz="1800" b="1">
                <a:latin typeface="Arial Narrow" pitchFamily="34" charset="0"/>
              </a:rPr>
              <a:t>:</a:t>
            </a:r>
          </a:p>
          <a:p>
            <a:r>
              <a:rPr lang="en-US" sz="1800" b="1">
                <a:latin typeface="Arial Narrow" pitchFamily="34" charset="0"/>
              </a:rPr>
              <a:t>Ice-Tethered Profiler</a:t>
            </a:r>
          </a:p>
        </p:txBody>
      </p:sp>
      <p:grpSp>
        <p:nvGrpSpPr>
          <p:cNvPr id="663568" name="Group 16"/>
          <p:cNvGrpSpPr>
            <a:grpSpLocks/>
          </p:cNvGrpSpPr>
          <p:nvPr/>
        </p:nvGrpSpPr>
        <p:grpSpPr bwMode="auto">
          <a:xfrm>
            <a:off x="503238" y="873125"/>
            <a:ext cx="682625" cy="1247775"/>
            <a:chOff x="1194" y="966"/>
            <a:chExt cx="678" cy="1432"/>
          </a:xfrm>
        </p:grpSpPr>
        <p:sp>
          <p:nvSpPr>
            <p:cNvPr id="663569" name="Freeform 17"/>
            <p:cNvSpPr>
              <a:spLocks/>
            </p:cNvSpPr>
            <p:nvPr/>
          </p:nvSpPr>
          <p:spPr bwMode="auto">
            <a:xfrm flipV="1">
              <a:off x="1512" y="1536"/>
              <a:ext cx="192" cy="862"/>
            </a:xfrm>
            <a:custGeom>
              <a:avLst/>
              <a:gdLst/>
              <a:ahLst/>
              <a:cxnLst>
                <a:cxn ang="0">
                  <a:pos x="45" y="862"/>
                </a:cxn>
                <a:cxn ang="0">
                  <a:pos x="181" y="739"/>
                </a:cxn>
                <a:cxn ang="0">
                  <a:pos x="113" y="615"/>
                </a:cxn>
                <a:cxn ang="0">
                  <a:pos x="11" y="533"/>
                </a:cxn>
                <a:cxn ang="0">
                  <a:pos x="45" y="409"/>
                </a:cxn>
                <a:cxn ang="0">
                  <a:pos x="147" y="327"/>
                </a:cxn>
                <a:cxn ang="0">
                  <a:pos x="147" y="245"/>
                </a:cxn>
                <a:cxn ang="0">
                  <a:pos x="65" y="172"/>
                </a:cxn>
                <a:cxn ang="0">
                  <a:pos x="54" y="0"/>
                </a:cxn>
              </a:cxnLst>
              <a:rect l="0" t="0" r="r" b="b"/>
              <a:pathLst>
                <a:path w="192" h="862">
                  <a:moveTo>
                    <a:pt x="45" y="862"/>
                  </a:moveTo>
                  <a:cubicBezTo>
                    <a:pt x="107" y="821"/>
                    <a:pt x="169" y="780"/>
                    <a:pt x="181" y="739"/>
                  </a:cubicBezTo>
                  <a:cubicBezTo>
                    <a:pt x="192" y="697"/>
                    <a:pt x="141" y="649"/>
                    <a:pt x="113" y="615"/>
                  </a:cubicBezTo>
                  <a:cubicBezTo>
                    <a:pt x="85" y="581"/>
                    <a:pt x="23" y="567"/>
                    <a:pt x="11" y="533"/>
                  </a:cubicBezTo>
                  <a:cubicBezTo>
                    <a:pt x="0" y="499"/>
                    <a:pt x="23" y="444"/>
                    <a:pt x="45" y="409"/>
                  </a:cubicBezTo>
                  <a:cubicBezTo>
                    <a:pt x="68" y="375"/>
                    <a:pt x="130" y="355"/>
                    <a:pt x="147" y="327"/>
                  </a:cubicBezTo>
                  <a:cubicBezTo>
                    <a:pt x="164" y="300"/>
                    <a:pt x="161" y="271"/>
                    <a:pt x="147" y="245"/>
                  </a:cubicBezTo>
                  <a:cubicBezTo>
                    <a:pt x="133" y="219"/>
                    <a:pt x="80" y="213"/>
                    <a:pt x="65" y="172"/>
                  </a:cubicBezTo>
                  <a:cubicBezTo>
                    <a:pt x="50" y="131"/>
                    <a:pt x="56" y="29"/>
                    <a:pt x="54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triangle" w="lg" len="lg"/>
            </a:ln>
            <a:effectLst>
              <a:outerShdw dist="45791" dir="8778596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663570" name="Picture 18" descr="sun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94" y="966"/>
              <a:ext cx="678" cy="618"/>
            </a:xfrm>
            <a:prstGeom prst="rect">
              <a:avLst/>
            </a:prstGeom>
            <a:noFill/>
          </p:spPr>
        </p:pic>
      </p:grpSp>
      <p:sp>
        <p:nvSpPr>
          <p:cNvPr id="663571" name="Rectangle 19"/>
          <p:cNvSpPr>
            <a:spLocks noChangeArrowheads="1"/>
          </p:cNvSpPr>
          <p:nvPr/>
        </p:nvSpPr>
        <p:spPr bwMode="auto">
          <a:xfrm>
            <a:off x="323850" y="1989138"/>
            <a:ext cx="396875" cy="468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3572" name="Line 20"/>
          <p:cNvSpPr>
            <a:spLocks noChangeShapeType="1"/>
          </p:cNvSpPr>
          <p:nvPr/>
        </p:nvSpPr>
        <p:spPr bwMode="auto">
          <a:xfrm>
            <a:off x="28575" y="4362450"/>
            <a:ext cx="828675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lg" len="lg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63573" name="Text Box 21"/>
          <p:cNvSpPr txBox="1">
            <a:spLocks noChangeArrowheads="1"/>
          </p:cNvSpPr>
          <p:nvPr/>
        </p:nvSpPr>
        <p:spPr bwMode="auto">
          <a:xfrm>
            <a:off x="0" y="6521450"/>
            <a:ext cx="6673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i="1">
                <a:latin typeface="Comic Sans MS" pitchFamily="66" charset="0"/>
              </a:rPr>
              <a:t>ITP data from 2007-2008:  </a:t>
            </a:r>
            <a:r>
              <a:rPr lang="en-US" sz="1600" b="1" i="1">
                <a:solidFill>
                  <a:srgbClr val="990033"/>
                </a:solidFill>
                <a:latin typeface="Comic Sans MS" pitchFamily="66" charset="0"/>
              </a:rPr>
              <a:t>NSTM survives through the winter</a:t>
            </a:r>
            <a:r>
              <a:rPr lang="en-US" sz="1600" b="1" i="1">
                <a:latin typeface="Comic Sans MS" pitchFamily="66" charset="0"/>
              </a:rPr>
              <a:t>! </a:t>
            </a:r>
          </a:p>
        </p:txBody>
      </p:sp>
      <p:grpSp>
        <p:nvGrpSpPr>
          <p:cNvPr id="663574" name="Group 22"/>
          <p:cNvGrpSpPr>
            <a:grpSpLocks/>
          </p:cNvGrpSpPr>
          <p:nvPr/>
        </p:nvGrpSpPr>
        <p:grpSpPr bwMode="auto">
          <a:xfrm>
            <a:off x="935038" y="3368675"/>
            <a:ext cx="4908550" cy="852488"/>
            <a:chOff x="589" y="2122"/>
            <a:chExt cx="3092" cy="537"/>
          </a:xfrm>
        </p:grpSpPr>
        <p:sp>
          <p:nvSpPr>
            <p:cNvPr id="663575" name="Freeform 23"/>
            <p:cNvSpPr>
              <a:spLocks/>
            </p:cNvSpPr>
            <p:nvPr/>
          </p:nvSpPr>
          <p:spPr bwMode="auto">
            <a:xfrm>
              <a:off x="589" y="2122"/>
              <a:ext cx="3092" cy="537"/>
            </a:xfrm>
            <a:custGeom>
              <a:avLst/>
              <a:gdLst/>
              <a:ahLst/>
              <a:cxnLst>
                <a:cxn ang="0">
                  <a:pos x="44" y="383"/>
                </a:cxn>
                <a:cxn ang="0">
                  <a:pos x="113" y="410"/>
                </a:cxn>
                <a:cxn ang="0">
                  <a:pos x="176" y="173"/>
                </a:cxn>
                <a:cxn ang="0">
                  <a:pos x="347" y="101"/>
                </a:cxn>
                <a:cxn ang="0">
                  <a:pos x="422" y="170"/>
                </a:cxn>
                <a:cxn ang="0">
                  <a:pos x="491" y="146"/>
                </a:cxn>
                <a:cxn ang="0">
                  <a:pos x="599" y="224"/>
                </a:cxn>
                <a:cxn ang="0">
                  <a:pos x="653" y="233"/>
                </a:cxn>
                <a:cxn ang="0">
                  <a:pos x="737" y="335"/>
                </a:cxn>
                <a:cxn ang="0">
                  <a:pos x="791" y="281"/>
                </a:cxn>
                <a:cxn ang="0">
                  <a:pos x="839" y="410"/>
                </a:cxn>
                <a:cxn ang="0">
                  <a:pos x="929" y="347"/>
                </a:cxn>
                <a:cxn ang="0">
                  <a:pos x="962" y="368"/>
                </a:cxn>
                <a:cxn ang="0">
                  <a:pos x="1025" y="359"/>
                </a:cxn>
                <a:cxn ang="0">
                  <a:pos x="1094" y="332"/>
                </a:cxn>
                <a:cxn ang="0">
                  <a:pos x="1169" y="299"/>
                </a:cxn>
                <a:cxn ang="0">
                  <a:pos x="1253" y="305"/>
                </a:cxn>
                <a:cxn ang="0">
                  <a:pos x="1283" y="488"/>
                </a:cxn>
                <a:cxn ang="0">
                  <a:pos x="1319" y="485"/>
                </a:cxn>
                <a:cxn ang="0">
                  <a:pos x="1415" y="350"/>
                </a:cxn>
                <a:cxn ang="0">
                  <a:pos x="1442" y="287"/>
                </a:cxn>
                <a:cxn ang="0">
                  <a:pos x="1493" y="245"/>
                </a:cxn>
                <a:cxn ang="0">
                  <a:pos x="1571" y="281"/>
                </a:cxn>
                <a:cxn ang="0">
                  <a:pos x="1724" y="218"/>
                </a:cxn>
                <a:cxn ang="0">
                  <a:pos x="1805" y="278"/>
                </a:cxn>
                <a:cxn ang="0">
                  <a:pos x="1856" y="323"/>
                </a:cxn>
                <a:cxn ang="0">
                  <a:pos x="1916" y="329"/>
                </a:cxn>
                <a:cxn ang="0">
                  <a:pos x="1949" y="200"/>
                </a:cxn>
                <a:cxn ang="0">
                  <a:pos x="2006" y="293"/>
                </a:cxn>
                <a:cxn ang="0">
                  <a:pos x="2087" y="218"/>
                </a:cxn>
                <a:cxn ang="0">
                  <a:pos x="2129" y="239"/>
                </a:cxn>
                <a:cxn ang="0">
                  <a:pos x="2201" y="188"/>
                </a:cxn>
                <a:cxn ang="0">
                  <a:pos x="2264" y="254"/>
                </a:cxn>
                <a:cxn ang="0">
                  <a:pos x="2309" y="482"/>
                </a:cxn>
                <a:cxn ang="0">
                  <a:pos x="2357" y="17"/>
                </a:cxn>
                <a:cxn ang="0">
                  <a:pos x="2426" y="170"/>
                </a:cxn>
                <a:cxn ang="0">
                  <a:pos x="2465" y="380"/>
                </a:cxn>
                <a:cxn ang="0">
                  <a:pos x="2519" y="293"/>
                </a:cxn>
                <a:cxn ang="0">
                  <a:pos x="2567" y="515"/>
                </a:cxn>
                <a:cxn ang="0">
                  <a:pos x="2639" y="365"/>
                </a:cxn>
                <a:cxn ang="0">
                  <a:pos x="2690" y="314"/>
                </a:cxn>
                <a:cxn ang="0">
                  <a:pos x="2741" y="329"/>
                </a:cxn>
                <a:cxn ang="0">
                  <a:pos x="2801" y="407"/>
                </a:cxn>
                <a:cxn ang="0">
                  <a:pos x="2846" y="341"/>
                </a:cxn>
                <a:cxn ang="0">
                  <a:pos x="2927" y="362"/>
                </a:cxn>
                <a:cxn ang="0">
                  <a:pos x="3029" y="467"/>
                </a:cxn>
                <a:cxn ang="0">
                  <a:pos x="3074" y="326"/>
                </a:cxn>
              </a:cxnLst>
              <a:rect l="0" t="0" r="r" b="b"/>
              <a:pathLst>
                <a:path w="3092" h="537">
                  <a:moveTo>
                    <a:pt x="0" y="310"/>
                  </a:moveTo>
                  <a:cubicBezTo>
                    <a:pt x="14" y="353"/>
                    <a:pt x="28" y="397"/>
                    <a:pt x="44" y="383"/>
                  </a:cubicBezTo>
                  <a:cubicBezTo>
                    <a:pt x="60" y="369"/>
                    <a:pt x="87" y="223"/>
                    <a:pt x="98" y="227"/>
                  </a:cubicBezTo>
                  <a:cubicBezTo>
                    <a:pt x="109" y="231"/>
                    <a:pt x="105" y="431"/>
                    <a:pt x="113" y="410"/>
                  </a:cubicBezTo>
                  <a:cubicBezTo>
                    <a:pt x="121" y="389"/>
                    <a:pt x="139" y="140"/>
                    <a:pt x="149" y="101"/>
                  </a:cubicBezTo>
                  <a:cubicBezTo>
                    <a:pt x="159" y="62"/>
                    <a:pt x="153" y="154"/>
                    <a:pt x="176" y="173"/>
                  </a:cubicBezTo>
                  <a:cubicBezTo>
                    <a:pt x="199" y="192"/>
                    <a:pt x="259" y="227"/>
                    <a:pt x="287" y="215"/>
                  </a:cubicBezTo>
                  <a:cubicBezTo>
                    <a:pt x="315" y="203"/>
                    <a:pt x="330" y="105"/>
                    <a:pt x="347" y="101"/>
                  </a:cubicBezTo>
                  <a:cubicBezTo>
                    <a:pt x="364" y="97"/>
                    <a:pt x="380" y="180"/>
                    <a:pt x="392" y="191"/>
                  </a:cubicBezTo>
                  <a:cubicBezTo>
                    <a:pt x="404" y="202"/>
                    <a:pt x="411" y="167"/>
                    <a:pt x="422" y="170"/>
                  </a:cubicBezTo>
                  <a:cubicBezTo>
                    <a:pt x="433" y="173"/>
                    <a:pt x="447" y="216"/>
                    <a:pt x="458" y="212"/>
                  </a:cubicBezTo>
                  <a:cubicBezTo>
                    <a:pt x="469" y="208"/>
                    <a:pt x="469" y="141"/>
                    <a:pt x="491" y="146"/>
                  </a:cubicBezTo>
                  <a:cubicBezTo>
                    <a:pt x="513" y="151"/>
                    <a:pt x="575" y="229"/>
                    <a:pt x="593" y="242"/>
                  </a:cubicBezTo>
                  <a:cubicBezTo>
                    <a:pt x="611" y="255"/>
                    <a:pt x="594" y="220"/>
                    <a:pt x="599" y="224"/>
                  </a:cubicBezTo>
                  <a:cubicBezTo>
                    <a:pt x="604" y="228"/>
                    <a:pt x="611" y="265"/>
                    <a:pt x="620" y="266"/>
                  </a:cubicBezTo>
                  <a:cubicBezTo>
                    <a:pt x="629" y="267"/>
                    <a:pt x="639" y="218"/>
                    <a:pt x="653" y="233"/>
                  </a:cubicBezTo>
                  <a:cubicBezTo>
                    <a:pt x="667" y="248"/>
                    <a:pt x="690" y="336"/>
                    <a:pt x="704" y="353"/>
                  </a:cubicBezTo>
                  <a:cubicBezTo>
                    <a:pt x="718" y="370"/>
                    <a:pt x="728" y="326"/>
                    <a:pt x="737" y="335"/>
                  </a:cubicBezTo>
                  <a:cubicBezTo>
                    <a:pt x="746" y="344"/>
                    <a:pt x="749" y="416"/>
                    <a:pt x="758" y="407"/>
                  </a:cubicBezTo>
                  <a:cubicBezTo>
                    <a:pt x="767" y="398"/>
                    <a:pt x="783" y="283"/>
                    <a:pt x="791" y="281"/>
                  </a:cubicBezTo>
                  <a:cubicBezTo>
                    <a:pt x="799" y="279"/>
                    <a:pt x="798" y="374"/>
                    <a:pt x="806" y="395"/>
                  </a:cubicBezTo>
                  <a:cubicBezTo>
                    <a:pt x="814" y="416"/>
                    <a:pt x="826" y="429"/>
                    <a:pt x="839" y="410"/>
                  </a:cubicBezTo>
                  <a:cubicBezTo>
                    <a:pt x="852" y="391"/>
                    <a:pt x="872" y="291"/>
                    <a:pt x="887" y="281"/>
                  </a:cubicBezTo>
                  <a:cubicBezTo>
                    <a:pt x="902" y="271"/>
                    <a:pt x="920" y="333"/>
                    <a:pt x="929" y="347"/>
                  </a:cubicBezTo>
                  <a:cubicBezTo>
                    <a:pt x="938" y="361"/>
                    <a:pt x="939" y="365"/>
                    <a:pt x="944" y="368"/>
                  </a:cubicBezTo>
                  <a:cubicBezTo>
                    <a:pt x="949" y="371"/>
                    <a:pt x="954" y="374"/>
                    <a:pt x="962" y="368"/>
                  </a:cubicBezTo>
                  <a:cubicBezTo>
                    <a:pt x="970" y="362"/>
                    <a:pt x="985" y="330"/>
                    <a:pt x="995" y="329"/>
                  </a:cubicBezTo>
                  <a:cubicBezTo>
                    <a:pt x="1005" y="328"/>
                    <a:pt x="1012" y="354"/>
                    <a:pt x="1025" y="359"/>
                  </a:cubicBezTo>
                  <a:cubicBezTo>
                    <a:pt x="1038" y="364"/>
                    <a:pt x="1062" y="366"/>
                    <a:pt x="1073" y="362"/>
                  </a:cubicBezTo>
                  <a:cubicBezTo>
                    <a:pt x="1084" y="358"/>
                    <a:pt x="1084" y="332"/>
                    <a:pt x="1094" y="332"/>
                  </a:cubicBezTo>
                  <a:cubicBezTo>
                    <a:pt x="1104" y="332"/>
                    <a:pt x="1124" y="370"/>
                    <a:pt x="1136" y="365"/>
                  </a:cubicBezTo>
                  <a:cubicBezTo>
                    <a:pt x="1148" y="360"/>
                    <a:pt x="1159" y="306"/>
                    <a:pt x="1169" y="299"/>
                  </a:cubicBezTo>
                  <a:cubicBezTo>
                    <a:pt x="1179" y="292"/>
                    <a:pt x="1182" y="322"/>
                    <a:pt x="1196" y="323"/>
                  </a:cubicBezTo>
                  <a:cubicBezTo>
                    <a:pt x="1210" y="324"/>
                    <a:pt x="1241" y="311"/>
                    <a:pt x="1253" y="305"/>
                  </a:cubicBezTo>
                  <a:cubicBezTo>
                    <a:pt x="1265" y="299"/>
                    <a:pt x="1263" y="254"/>
                    <a:pt x="1268" y="284"/>
                  </a:cubicBezTo>
                  <a:cubicBezTo>
                    <a:pt x="1273" y="314"/>
                    <a:pt x="1277" y="447"/>
                    <a:pt x="1283" y="488"/>
                  </a:cubicBezTo>
                  <a:cubicBezTo>
                    <a:pt x="1289" y="529"/>
                    <a:pt x="1295" y="530"/>
                    <a:pt x="1301" y="530"/>
                  </a:cubicBezTo>
                  <a:cubicBezTo>
                    <a:pt x="1307" y="530"/>
                    <a:pt x="1313" y="507"/>
                    <a:pt x="1319" y="485"/>
                  </a:cubicBezTo>
                  <a:cubicBezTo>
                    <a:pt x="1325" y="463"/>
                    <a:pt x="1324" y="417"/>
                    <a:pt x="1340" y="395"/>
                  </a:cubicBezTo>
                  <a:cubicBezTo>
                    <a:pt x="1356" y="373"/>
                    <a:pt x="1400" y="358"/>
                    <a:pt x="1415" y="350"/>
                  </a:cubicBezTo>
                  <a:cubicBezTo>
                    <a:pt x="1430" y="342"/>
                    <a:pt x="1429" y="358"/>
                    <a:pt x="1433" y="347"/>
                  </a:cubicBezTo>
                  <a:cubicBezTo>
                    <a:pt x="1437" y="336"/>
                    <a:pt x="1435" y="297"/>
                    <a:pt x="1442" y="287"/>
                  </a:cubicBezTo>
                  <a:cubicBezTo>
                    <a:pt x="1449" y="277"/>
                    <a:pt x="1467" y="294"/>
                    <a:pt x="1475" y="287"/>
                  </a:cubicBezTo>
                  <a:cubicBezTo>
                    <a:pt x="1483" y="280"/>
                    <a:pt x="1484" y="242"/>
                    <a:pt x="1493" y="245"/>
                  </a:cubicBezTo>
                  <a:cubicBezTo>
                    <a:pt x="1502" y="248"/>
                    <a:pt x="1519" y="299"/>
                    <a:pt x="1532" y="305"/>
                  </a:cubicBezTo>
                  <a:cubicBezTo>
                    <a:pt x="1545" y="311"/>
                    <a:pt x="1555" y="282"/>
                    <a:pt x="1571" y="281"/>
                  </a:cubicBezTo>
                  <a:cubicBezTo>
                    <a:pt x="1587" y="280"/>
                    <a:pt x="1603" y="309"/>
                    <a:pt x="1628" y="299"/>
                  </a:cubicBezTo>
                  <a:cubicBezTo>
                    <a:pt x="1653" y="289"/>
                    <a:pt x="1703" y="222"/>
                    <a:pt x="1724" y="218"/>
                  </a:cubicBezTo>
                  <a:cubicBezTo>
                    <a:pt x="1745" y="214"/>
                    <a:pt x="1741" y="262"/>
                    <a:pt x="1754" y="272"/>
                  </a:cubicBezTo>
                  <a:cubicBezTo>
                    <a:pt x="1767" y="282"/>
                    <a:pt x="1793" y="267"/>
                    <a:pt x="1805" y="278"/>
                  </a:cubicBezTo>
                  <a:cubicBezTo>
                    <a:pt x="1817" y="289"/>
                    <a:pt x="1818" y="331"/>
                    <a:pt x="1826" y="338"/>
                  </a:cubicBezTo>
                  <a:cubicBezTo>
                    <a:pt x="1834" y="345"/>
                    <a:pt x="1846" y="316"/>
                    <a:pt x="1856" y="323"/>
                  </a:cubicBezTo>
                  <a:cubicBezTo>
                    <a:pt x="1866" y="330"/>
                    <a:pt x="1876" y="379"/>
                    <a:pt x="1886" y="380"/>
                  </a:cubicBezTo>
                  <a:cubicBezTo>
                    <a:pt x="1896" y="381"/>
                    <a:pt x="1905" y="352"/>
                    <a:pt x="1916" y="329"/>
                  </a:cubicBezTo>
                  <a:cubicBezTo>
                    <a:pt x="1927" y="306"/>
                    <a:pt x="1944" y="260"/>
                    <a:pt x="1949" y="239"/>
                  </a:cubicBezTo>
                  <a:cubicBezTo>
                    <a:pt x="1954" y="218"/>
                    <a:pt x="1944" y="206"/>
                    <a:pt x="1949" y="200"/>
                  </a:cubicBezTo>
                  <a:cubicBezTo>
                    <a:pt x="1954" y="194"/>
                    <a:pt x="1973" y="185"/>
                    <a:pt x="1982" y="200"/>
                  </a:cubicBezTo>
                  <a:cubicBezTo>
                    <a:pt x="1991" y="215"/>
                    <a:pt x="1991" y="286"/>
                    <a:pt x="2006" y="293"/>
                  </a:cubicBezTo>
                  <a:cubicBezTo>
                    <a:pt x="2021" y="300"/>
                    <a:pt x="2059" y="252"/>
                    <a:pt x="2072" y="239"/>
                  </a:cubicBezTo>
                  <a:cubicBezTo>
                    <a:pt x="2085" y="226"/>
                    <a:pt x="2085" y="224"/>
                    <a:pt x="2087" y="218"/>
                  </a:cubicBezTo>
                  <a:cubicBezTo>
                    <a:pt x="2089" y="212"/>
                    <a:pt x="2080" y="197"/>
                    <a:pt x="2087" y="200"/>
                  </a:cubicBezTo>
                  <a:cubicBezTo>
                    <a:pt x="2094" y="203"/>
                    <a:pt x="2117" y="240"/>
                    <a:pt x="2129" y="239"/>
                  </a:cubicBezTo>
                  <a:cubicBezTo>
                    <a:pt x="2141" y="238"/>
                    <a:pt x="2147" y="200"/>
                    <a:pt x="2159" y="191"/>
                  </a:cubicBezTo>
                  <a:cubicBezTo>
                    <a:pt x="2171" y="182"/>
                    <a:pt x="2191" y="185"/>
                    <a:pt x="2201" y="188"/>
                  </a:cubicBezTo>
                  <a:cubicBezTo>
                    <a:pt x="2211" y="191"/>
                    <a:pt x="2209" y="198"/>
                    <a:pt x="2219" y="209"/>
                  </a:cubicBezTo>
                  <a:cubicBezTo>
                    <a:pt x="2229" y="220"/>
                    <a:pt x="2252" y="242"/>
                    <a:pt x="2264" y="254"/>
                  </a:cubicBezTo>
                  <a:cubicBezTo>
                    <a:pt x="2276" y="266"/>
                    <a:pt x="2283" y="243"/>
                    <a:pt x="2291" y="281"/>
                  </a:cubicBezTo>
                  <a:cubicBezTo>
                    <a:pt x="2299" y="319"/>
                    <a:pt x="2302" y="516"/>
                    <a:pt x="2309" y="482"/>
                  </a:cubicBezTo>
                  <a:cubicBezTo>
                    <a:pt x="2316" y="448"/>
                    <a:pt x="2328" y="154"/>
                    <a:pt x="2336" y="77"/>
                  </a:cubicBezTo>
                  <a:cubicBezTo>
                    <a:pt x="2344" y="0"/>
                    <a:pt x="2348" y="19"/>
                    <a:pt x="2357" y="17"/>
                  </a:cubicBezTo>
                  <a:cubicBezTo>
                    <a:pt x="2366" y="15"/>
                    <a:pt x="2382" y="37"/>
                    <a:pt x="2393" y="62"/>
                  </a:cubicBezTo>
                  <a:cubicBezTo>
                    <a:pt x="2404" y="87"/>
                    <a:pt x="2418" y="125"/>
                    <a:pt x="2426" y="170"/>
                  </a:cubicBezTo>
                  <a:cubicBezTo>
                    <a:pt x="2434" y="215"/>
                    <a:pt x="2435" y="300"/>
                    <a:pt x="2441" y="335"/>
                  </a:cubicBezTo>
                  <a:cubicBezTo>
                    <a:pt x="2447" y="370"/>
                    <a:pt x="2457" y="385"/>
                    <a:pt x="2465" y="380"/>
                  </a:cubicBezTo>
                  <a:cubicBezTo>
                    <a:pt x="2473" y="375"/>
                    <a:pt x="2483" y="319"/>
                    <a:pt x="2492" y="305"/>
                  </a:cubicBezTo>
                  <a:cubicBezTo>
                    <a:pt x="2501" y="291"/>
                    <a:pt x="2510" y="261"/>
                    <a:pt x="2519" y="293"/>
                  </a:cubicBezTo>
                  <a:cubicBezTo>
                    <a:pt x="2528" y="325"/>
                    <a:pt x="2538" y="460"/>
                    <a:pt x="2546" y="497"/>
                  </a:cubicBezTo>
                  <a:cubicBezTo>
                    <a:pt x="2554" y="534"/>
                    <a:pt x="2559" y="537"/>
                    <a:pt x="2567" y="515"/>
                  </a:cubicBezTo>
                  <a:cubicBezTo>
                    <a:pt x="2575" y="493"/>
                    <a:pt x="2582" y="390"/>
                    <a:pt x="2594" y="365"/>
                  </a:cubicBezTo>
                  <a:cubicBezTo>
                    <a:pt x="2606" y="340"/>
                    <a:pt x="2628" y="359"/>
                    <a:pt x="2639" y="365"/>
                  </a:cubicBezTo>
                  <a:cubicBezTo>
                    <a:pt x="2650" y="371"/>
                    <a:pt x="2655" y="412"/>
                    <a:pt x="2663" y="404"/>
                  </a:cubicBezTo>
                  <a:cubicBezTo>
                    <a:pt x="2671" y="396"/>
                    <a:pt x="2682" y="321"/>
                    <a:pt x="2690" y="314"/>
                  </a:cubicBezTo>
                  <a:cubicBezTo>
                    <a:pt x="2698" y="307"/>
                    <a:pt x="2706" y="357"/>
                    <a:pt x="2714" y="359"/>
                  </a:cubicBezTo>
                  <a:cubicBezTo>
                    <a:pt x="2722" y="361"/>
                    <a:pt x="2731" y="318"/>
                    <a:pt x="2741" y="329"/>
                  </a:cubicBezTo>
                  <a:cubicBezTo>
                    <a:pt x="2751" y="340"/>
                    <a:pt x="2764" y="412"/>
                    <a:pt x="2774" y="425"/>
                  </a:cubicBezTo>
                  <a:cubicBezTo>
                    <a:pt x="2784" y="438"/>
                    <a:pt x="2793" y="421"/>
                    <a:pt x="2801" y="407"/>
                  </a:cubicBezTo>
                  <a:cubicBezTo>
                    <a:pt x="2809" y="393"/>
                    <a:pt x="2815" y="349"/>
                    <a:pt x="2822" y="338"/>
                  </a:cubicBezTo>
                  <a:cubicBezTo>
                    <a:pt x="2829" y="327"/>
                    <a:pt x="2833" y="352"/>
                    <a:pt x="2846" y="341"/>
                  </a:cubicBezTo>
                  <a:cubicBezTo>
                    <a:pt x="2859" y="330"/>
                    <a:pt x="2884" y="272"/>
                    <a:pt x="2897" y="275"/>
                  </a:cubicBezTo>
                  <a:cubicBezTo>
                    <a:pt x="2910" y="278"/>
                    <a:pt x="2915" y="349"/>
                    <a:pt x="2927" y="362"/>
                  </a:cubicBezTo>
                  <a:cubicBezTo>
                    <a:pt x="2939" y="375"/>
                    <a:pt x="2955" y="336"/>
                    <a:pt x="2972" y="353"/>
                  </a:cubicBezTo>
                  <a:cubicBezTo>
                    <a:pt x="2989" y="370"/>
                    <a:pt x="3016" y="470"/>
                    <a:pt x="3029" y="467"/>
                  </a:cubicBezTo>
                  <a:cubicBezTo>
                    <a:pt x="3042" y="464"/>
                    <a:pt x="3043" y="355"/>
                    <a:pt x="3050" y="332"/>
                  </a:cubicBezTo>
                  <a:cubicBezTo>
                    <a:pt x="3057" y="309"/>
                    <a:pt x="3067" y="322"/>
                    <a:pt x="3074" y="326"/>
                  </a:cubicBezTo>
                  <a:cubicBezTo>
                    <a:pt x="3081" y="330"/>
                    <a:pt x="3086" y="343"/>
                    <a:pt x="3092" y="35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63576" name="Text Box 24"/>
            <p:cNvSpPr txBox="1">
              <a:spLocks noChangeArrowheads="1"/>
            </p:cNvSpPr>
            <p:nvPr/>
          </p:nvSpPr>
          <p:spPr bwMode="auto">
            <a:xfrm rot="-755599">
              <a:off x="770" y="2199"/>
              <a:ext cx="178" cy="192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b="1"/>
                <a:t>31</a:t>
              </a:r>
            </a:p>
          </p:txBody>
        </p:sp>
        <p:sp>
          <p:nvSpPr>
            <p:cNvPr id="663577" name="Text Box 25"/>
            <p:cNvSpPr txBox="1">
              <a:spLocks noChangeArrowheads="1"/>
            </p:cNvSpPr>
            <p:nvPr/>
          </p:nvSpPr>
          <p:spPr bwMode="auto">
            <a:xfrm rot="1285562">
              <a:off x="3417" y="2358"/>
              <a:ext cx="178" cy="192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b="1"/>
                <a:t>31</a:t>
              </a:r>
            </a:p>
          </p:txBody>
        </p:sp>
      </p:grpSp>
      <p:sp>
        <p:nvSpPr>
          <p:cNvPr id="663578" name="Text Box 26"/>
          <p:cNvSpPr txBox="1">
            <a:spLocks noChangeArrowheads="1"/>
          </p:cNvSpPr>
          <p:nvPr/>
        </p:nvSpPr>
        <p:spPr bwMode="auto">
          <a:xfrm>
            <a:off x="7056438" y="4924425"/>
            <a:ext cx="2032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300" b="1">
                <a:latin typeface="Arial Narrow" pitchFamily="34" charset="0"/>
              </a:rPr>
              <a:t>Krishfield et al. J. Tech.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6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6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6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6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mph" presetSubtype="0" accel="50000" decel="50000" autoRev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6357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63" grpId="0" animBg="1"/>
      <p:bldP spid="663564" grpId="0"/>
      <p:bldP spid="663565" grpId="0" animBg="1"/>
      <p:bldP spid="663566" grpId="0"/>
      <p:bldP spid="663572" grpId="0" animBg="1"/>
      <p:bldP spid="6635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02" name="Group 2"/>
          <p:cNvGrpSpPr>
            <a:grpSpLocks/>
          </p:cNvGrpSpPr>
          <p:nvPr/>
        </p:nvGrpSpPr>
        <p:grpSpPr bwMode="auto">
          <a:xfrm>
            <a:off x="-73025" y="4102100"/>
            <a:ext cx="4681538" cy="2747963"/>
            <a:chOff x="-46" y="2584"/>
            <a:chExt cx="2949" cy="1731"/>
          </a:xfrm>
        </p:grpSpPr>
        <p:sp>
          <p:nvSpPr>
            <p:cNvPr id="665603" name="Text Box 27"/>
            <p:cNvSpPr txBox="1">
              <a:spLocks noChangeArrowheads="1"/>
            </p:cNvSpPr>
            <p:nvPr/>
          </p:nvSpPr>
          <p:spPr bwMode="auto">
            <a:xfrm>
              <a:off x="192" y="2755"/>
              <a:ext cx="132" cy="13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  5</a:t>
              </a:r>
            </a:p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  0</a:t>
              </a: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8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</a:t>
              </a:r>
              <a:r>
                <a:rPr lang="en-US" sz="1000" b="1">
                  <a:latin typeface="Arial" charset="0"/>
                  <a:ea typeface="ＭＳ Ｐゴシック" pitchFamily="64" charset="-128"/>
                </a:rPr>
                <a:t>25</a:t>
              </a: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</a:t>
              </a:r>
              <a:r>
                <a:rPr lang="en-US" sz="1000" b="1">
                  <a:latin typeface="Arial" charset="0"/>
                  <a:ea typeface="ＭＳ Ｐゴシック" pitchFamily="64" charset="-128"/>
                </a:rPr>
                <a:t>50</a:t>
              </a: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1000" b="1">
                  <a:latin typeface="Arial" charset="0"/>
                  <a:ea typeface="ＭＳ Ｐゴシック" pitchFamily="64" charset="-128"/>
                </a:rPr>
                <a:t>100</a:t>
              </a: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1000" b="1">
                  <a:latin typeface="Arial" charset="0"/>
                  <a:ea typeface="ＭＳ Ｐゴシック" pitchFamily="64" charset="-128"/>
                </a:rPr>
                <a:t>150</a:t>
              </a:r>
            </a:p>
          </p:txBody>
        </p:sp>
        <p:sp>
          <p:nvSpPr>
            <p:cNvPr id="665604" name="Text Box 4"/>
            <p:cNvSpPr txBox="1">
              <a:spLocks noChangeArrowheads="1"/>
            </p:cNvSpPr>
            <p:nvPr/>
          </p:nvSpPr>
          <p:spPr bwMode="auto">
            <a:xfrm rot="-5400000">
              <a:off x="-76" y="3342"/>
              <a:ext cx="448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200" b="1">
                  <a:latin typeface="Arial" charset="0"/>
                </a:rPr>
                <a:t>Depth (m)</a:t>
              </a:r>
            </a:p>
          </p:txBody>
        </p:sp>
        <p:sp>
          <p:nvSpPr>
            <p:cNvPr id="665605" name="Text Box 5"/>
            <p:cNvSpPr txBox="1">
              <a:spLocks noChangeArrowheads="1"/>
            </p:cNvSpPr>
            <p:nvPr/>
          </p:nvSpPr>
          <p:spPr bwMode="auto">
            <a:xfrm>
              <a:off x="-46" y="2727"/>
              <a:ext cx="357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sz="800" b="1">
                  <a:latin typeface="Arial Narrow" pitchFamily="34" charset="0"/>
                </a:rPr>
                <a:t>ice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b="1">
                  <a:latin typeface="Arial Narrow" pitchFamily="34" charset="0"/>
                </a:rPr>
                <a:t>thickness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b="1">
                  <a:latin typeface="Arial Narrow" pitchFamily="34" charset="0"/>
                </a:rPr>
                <a:t>(m)</a:t>
              </a:r>
            </a:p>
          </p:txBody>
        </p:sp>
        <p:grpSp>
          <p:nvGrpSpPr>
            <p:cNvPr id="665606" name="Group 6"/>
            <p:cNvGrpSpPr>
              <a:grpSpLocks/>
            </p:cNvGrpSpPr>
            <p:nvPr/>
          </p:nvGrpSpPr>
          <p:grpSpPr bwMode="auto">
            <a:xfrm>
              <a:off x="239" y="2774"/>
              <a:ext cx="2664" cy="1541"/>
              <a:chOff x="45" y="2648"/>
              <a:chExt cx="2664" cy="1541"/>
            </a:xfrm>
          </p:grpSpPr>
          <p:pic>
            <p:nvPicPr>
              <p:cNvPr id="665607" name="Picture 7" descr="CoolerPlotPt070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7" y="2648"/>
                <a:ext cx="2588" cy="1293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665608" name="Group 8"/>
              <p:cNvGrpSpPr>
                <a:grpSpLocks/>
              </p:cNvGrpSpPr>
              <p:nvPr/>
            </p:nvGrpSpPr>
            <p:grpSpPr bwMode="auto">
              <a:xfrm>
                <a:off x="89" y="3531"/>
                <a:ext cx="2596" cy="447"/>
                <a:chOff x="2972" y="2816"/>
                <a:chExt cx="2547" cy="447"/>
              </a:xfrm>
            </p:grpSpPr>
            <p:sp>
              <p:nvSpPr>
                <p:cNvPr id="665609" name="TextBox 1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841" y="2950"/>
                  <a:ext cx="431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Jun’07</a:t>
                  </a:r>
                </a:p>
              </p:txBody>
            </p:sp>
            <p:sp>
              <p:nvSpPr>
                <p:cNvPr id="665610" name="Text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157" y="3023"/>
                  <a:ext cx="303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Aug</a:t>
                  </a:r>
                </a:p>
              </p:txBody>
            </p:sp>
            <p:sp>
              <p:nvSpPr>
                <p:cNvPr id="665611" name="TextBox 1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430" y="3035"/>
                  <a:ext cx="283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Oct</a:t>
                  </a:r>
                </a:p>
              </p:txBody>
            </p:sp>
            <p:sp>
              <p:nvSpPr>
                <p:cNvPr id="665612" name="TextBox 2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685" y="3028"/>
                  <a:ext cx="301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Dec</a:t>
                  </a:r>
                </a:p>
              </p:txBody>
            </p:sp>
            <p:sp>
              <p:nvSpPr>
                <p:cNvPr id="665613" name="TextBox 2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894" y="2949"/>
                  <a:ext cx="435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Feb’08</a:t>
                  </a:r>
                </a:p>
              </p:txBody>
            </p:sp>
            <p:sp>
              <p:nvSpPr>
                <p:cNvPr id="665614" name="Text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218" y="3026"/>
                  <a:ext cx="287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Apr</a:t>
                  </a:r>
                </a:p>
              </p:txBody>
            </p:sp>
            <p:sp>
              <p:nvSpPr>
                <p:cNvPr id="665615" name="TextBox 2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485" y="3023"/>
                  <a:ext cx="287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Jun</a:t>
                  </a:r>
                </a:p>
              </p:txBody>
            </p:sp>
            <p:sp>
              <p:nvSpPr>
                <p:cNvPr id="665616" name="TextBox 2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749" y="3023"/>
                  <a:ext cx="303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Aug</a:t>
                  </a:r>
                </a:p>
              </p:txBody>
            </p:sp>
            <p:sp>
              <p:nvSpPr>
                <p:cNvPr id="665617" name="TextBox 2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31" y="3027"/>
                  <a:ext cx="283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Oct</a:t>
                  </a:r>
                </a:p>
              </p:txBody>
            </p:sp>
            <p:sp>
              <p:nvSpPr>
                <p:cNvPr id="665618" name="TextBox 2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283" y="3022"/>
                  <a:ext cx="301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Dec</a:t>
                  </a:r>
                </a:p>
              </p:txBody>
            </p:sp>
          </p:grpSp>
          <p:sp>
            <p:nvSpPr>
              <p:cNvPr id="665619" name="Text Box 19"/>
              <p:cNvSpPr txBox="1">
                <a:spLocks noChangeArrowheads="1"/>
              </p:cNvSpPr>
              <p:nvPr/>
            </p:nvSpPr>
            <p:spPr bwMode="auto">
              <a:xfrm>
                <a:off x="45" y="3949"/>
                <a:ext cx="2602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>
                <a:spAutoFit/>
              </a:bodyPr>
              <a:lstStyle/>
              <a:p>
                <a:pPr algn="l" eaLnBrk="0" hangingPunct="0"/>
                <a:r>
                  <a:rPr lang="en-US" sz="1000" b="1">
                    <a:latin typeface="Arial" charset="0"/>
                  </a:rPr>
                  <a:t>0              100               200              300             400               500          </a:t>
                </a:r>
              </a:p>
              <a:p>
                <a:pPr algn="l" eaLnBrk="0" hangingPunct="0"/>
                <a:r>
                  <a:rPr lang="en-US" sz="1000" b="1">
                    <a:latin typeface="Arial" charset="0"/>
                  </a:rPr>
                  <a:t>                                                  </a:t>
                </a:r>
                <a:r>
                  <a:rPr lang="en-US" sz="1200" b="1">
                    <a:latin typeface="Arial" charset="0"/>
                  </a:rPr>
                  <a:t>Days</a:t>
                </a:r>
              </a:p>
            </p:txBody>
          </p:sp>
          <p:grpSp>
            <p:nvGrpSpPr>
              <p:cNvPr id="665620" name="Group 20"/>
              <p:cNvGrpSpPr>
                <a:grpSpLocks/>
              </p:cNvGrpSpPr>
              <p:nvPr/>
            </p:nvGrpSpPr>
            <p:grpSpPr bwMode="auto">
              <a:xfrm>
                <a:off x="2660" y="3893"/>
                <a:ext cx="49" cy="41"/>
                <a:chOff x="2894" y="3186"/>
                <a:chExt cx="49" cy="41"/>
              </a:xfrm>
            </p:grpSpPr>
            <p:sp>
              <p:nvSpPr>
                <p:cNvPr id="665621" name="Line 21"/>
                <p:cNvSpPr>
                  <a:spLocks noChangeShapeType="1"/>
                </p:cNvSpPr>
                <p:nvPr/>
              </p:nvSpPr>
              <p:spPr bwMode="auto">
                <a:xfrm>
                  <a:off x="2894" y="3186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622" name="Line 22"/>
                <p:cNvSpPr>
                  <a:spLocks noChangeShapeType="1"/>
                </p:cNvSpPr>
                <p:nvPr/>
              </p:nvSpPr>
              <p:spPr bwMode="auto">
                <a:xfrm>
                  <a:off x="2894" y="3204"/>
                  <a:ext cx="4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65623" name="Text Box 23"/>
            <p:cNvSpPr txBox="1">
              <a:spLocks noChangeArrowheads="1"/>
            </p:cNvSpPr>
            <p:nvPr/>
          </p:nvSpPr>
          <p:spPr bwMode="auto">
            <a:xfrm>
              <a:off x="567" y="2584"/>
              <a:ext cx="184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700" b="1">
                  <a:latin typeface="Arial Narrow" pitchFamily="34" charset="0"/>
                </a:rPr>
                <a:t>    NSTM </a:t>
              </a:r>
              <a:r>
                <a:rPr lang="en-US" sz="1700" b="1" i="1">
                  <a:solidFill>
                    <a:srgbClr val="CC0000"/>
                  </a:solidFill>
                  <a:latin typeface="Arial Narrow" pitchFamily="34" charset="0"/>
                </a:rPr>
                <a:t>survives through winter</a:t>
              </a:r>
            </a:p>
          </p:txBody>
        </p:sp>
        <p:sp>
          <p:nvSpPr>
            <p:cNvPr id="665624" name="Text Box 24"/>
            <p:cNvSpPr txBox="1">
              <a:spLocks noChangeArrowheads="1"/>
            </p:cNvSpPr>
            <p:nvPr/>
          </p:nvSpPr>
          <p:spPr bwMode="auto">
            <a:xfrm>
              <a:off x="1066" y="3090"/>
              <a:ext cx="4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b="1"/>
                <a:t>MLD</a:t>
              </a:r>
            </a:p>
          </p:txBody>
        </p:sp>
        <p:sp>
          <p:nvSpPr>
            <p:cNvPr id="665625" name="Text Box 25"/>
            <p:cNvSpPr txBox="1">
              <a:spLocks noChangeArrowheads="1"/>
            </p:cNvSpPr>
            <p:nvPr/>
          </p:nvSpPr>
          <p:spPr bwMode="auto">
            <a:xfrm>
              <a:off x="1723" y="3664"/>
              <a:ext cx="4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1"/>
                  </a:solidFill>
                </a:rPr>
                <a:t>S=31</a:t>
              </a:r>
            </a:p>
          </p:txBody>
        </p:sp>
        <p:sp>
          <p:nvSpPr>
            <p:cNvPr id="665626" name="Text Box 26"/>
            <p:cNvSpPr txBox="1">
              <a:spLocks noChangeArrowheads="1"/>
            </p:cNvSpPr>
            <p:nvPr/>
          </p:nvSpPr>
          <p:spPr bwMode="auto">
            <a:xfrm>
              <a:off x="483" y="3283"/>
              <a:ext cx="5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solidFill>
                    <a:srgbClr val="FF3300"/>
                  </a:solidFill>
                </a:rPr>
                <a:t>NSTM</a:t>
              </a:r>
            </a:p>
          </p:txBody>
        </p:sp>
        <p:sp>
          <p:nvSpPr>
            <p:cNvPr id="665627" name="Text Box 27"/>
            <p:cNvSpPr txBox="1">
              <a:spLocks noChangeArrowheads="1"/>
            </p:cNvSpPr>
            <p:nvPr/>
          </p:nvSpPr>
          <p:spPr bwMode="auto">
            <a:xfrm>
              <a:off x="2090" y="3432"/>
              <a:ext cx="5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9206097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 i="1">
                  <a:solidFill>
                    <a:srgbClr val="FFFF00"/>
                  </a:solidFill>
                </a:rPr>
                <a:t>2</a:t>
              </a:r>
              <a:r>
                <a:rPr lang="en-US" sz="1600" b="1" i="1" baseline="30000">
                  <a:solidFill>
                    <a:srgbClr val="FFFF00"/>
                  </a:solidFill>
                </a:rPr>
                <a:t>nd</a:t>
              </a:r>
              <a:r>
                <a:rPr lang="en-US" sz="1600" b="1" i="1">
                  <a:solidFill>
                    <a:srgbClr val="FFFF00"/>
                  </a:solidFill>
                </a:rPr>
                <a:t> T</a:t>
              </a:r>
              <a:r>
                <a:rPr lang="en-US" sz="1600" b="1" i="1" baseline="-25000">
                  <a:solidFill>
                    <a:srgbClr val="FFFF00"/>
                  </a:solidFill>
                </a:rPr>
                <a:t>max</a:t>
              </a:r>
            </a:p>
          </p:txBody>
        </p:sp>
      </p:grpSp>
      <p:pic>
        <p:nvPicPr>
          <p:cNvPr id="665628" name="Picture 28" descr="Fig1"/>
          <p:cNvPicPr>
            <a:picLocks noChangeAspect="1" noChangeArrowheads="1"/>
          </p:cNvPicPr>
          <p:nvPr/>
        </p:nvPicPr>
        <p:blipFill>
          <a:blip r:embed="rId4" cstate="print"/>
          <a:srcRect l="3136" t="4016" r="3926" b="8412"/>
          <a:stretch>
            <a:fillRect/>
          </a:stretch>
        </p:blipFill>
        <p:spPr bwMode="auto">
          <a:xfrm>
            <a:off x="2016125" y="873125"/>
            <a:ext cx="5553075" cy="3095625"/>
          </a:xfrm>
          <a:prstGeom prst="rect">
            <a:avLst/>
          </a:prstGeom>
          <a:noFill/>
        </p:spPr>
      </p:pic>
      <p:sp>
        <p:nvSpPr>
          <p:cNvPr id="665629" name="Text Box 9"/>
          <p:cNvSpPr txBox="1">
            <a:spLocks noChangeArrowheads="1"/>
          </p:cNvSpPr>
          <p:nvPr/>
        </p:nvSpPr>
        <p:spPr bwMode="auto">
          <a:xfrm>
            <a:off x="3516313" y="2027238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Arial" charset="0"/>
                <a:ea typeface="ＭＳ Ｐゴシック" pitchFamily="64" charset="-128"/>
              </a:rPr>
              <a:t>4</a:t>
            </a:r>
          </a:p>
        </p:txBody>
      </p:sp>
      <p:sp>
        <p:nvSpPr>
          <p:cNvPr id="665630" name="Oval 30"/>
          <p:cNvSpPr>
            <a:spLocks noChangeArrowheads="1"/>
          </p:cNvSpPr>
          <p:nvPr/>
        </p:nvSpPr>
        <p:spPr bwMode="auto">
          <a:xfrm>
            <a:off x="3436938" y="2071688"/>
            <a:ext cx="309562" cy="204787"/>
          </a:xfrm>
          <a:prstGeom prst="ellipse">
            <a:avLst/>
          </a:prstGeom>
          <a:solidFill>
            <a:srgbClr val="5F5F5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1" name="TextBox 12"/>
          <p:cNvSpPr txBox="1">
            <a:spLocks noChangeArrowheads="1"/>
          </p:cNvSpPr>
          <p:nvPr/>
        </p:nvSpPr>
        <p:spPr bwMode="auto">
          <a:xfrm>
            <a:off x="4244975" y="3402013"/>
            <a:ext cx="1298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FF3300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Arial Narrow" pitchFamily="34" charset="0"/>
                <a:ea typeface="ＭＳ Ｐゴシック" pitchFamily="64" charset="-128"/>
              </a:rPr>
              <a:t>15% obs. ice conc.</a:t>
            </a:r>
          </a:p>
        </p:txBody>
      </p:sp>
      <p:grpSp>
        <p:nvGrpSpPr>
          <p:cNvPr id="665632" name="Group 32"/>
          <p:cNvGrpSpPr>
            <a:grpSpLocks/>
          </p:cNvGrpSpPr>
          <p:nvPr/>
        </p:nvGrpSpPr>
        <p:grpSpPr bwMode="auto">
          <a:xfrm>
            <a:off x="2019300" y="874713"/>
            <a:ext cx="1870075" cy="407987"/>
            <a:chOff x="762" y="946"/>
            <a:chExt cx="1440" cy="367"/>
          </a:xfrm>
        </p:grpSpPr>
        <p:pic>
          <p:nvPicPr>
            <p:cNvPr id="665633" name="Picture 11" descr="Screen shot 2010-07-19 at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" y="1044"/>
              <a:ext cx="144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34" name="TextBox 11"/>
            <p:cNvSpPr txBox="1">
              <a:spLocks noChangeArrowheads="1"/>
            </p:cNvSpPr>
            <p:nvPr/>
          </p:nvSpPr>
          <p:spPr bwMode="auto">
            <a:xfrm>
              <a:off x="763" y="1218"/>
              <a:ext cx="1292" cy="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700" b="1">
                  <a:latin typeface="Arial" charset="0"/>
                  <a:ea typeface="ＭＳ Ｐゴシック" pitchFamily="64" charset="-128"/>
                </a:rPr>
                <a:t>  0.15       0.25       0.50        0.75        1.00</a:t>
              </a:r>
            </a:p>
          </p:txBody>
        </p:sp>
        <p:sp>
          <p:nvSpPr>
            <p:cNvPr id="665635" name="Rectangle 35"/>
            <p:cNvSpPr>
              <a:spLocks noChangeArrowheads="1"/>
            </p:cNvSpPr>
            <p:nvPr/>
          </p:nvSpPr>
          <p:spPr bwMode="auto">
            <a:xfrm>
              <a:off x="771" y="1047"/>
              <a:ext cx="1211" cy="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36" name="Text Box 12"/>
            <p:cNvSpPr txBox="1">
              <a:spLocks noChangeArrowheads="1"/>
            </p:cNvSpPr>
            <p:nvPr/>
          </p:nvSpPr>
          <p:spPr bwMode="auto">
            <a:xfrm>
              <a:off x="992" y="946"/>
              <a:ext cx="978" cy="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000" b="1">
                  <a:latin typeface="Arial Rounded MT Bold" pitchFamily="34" charset="0"/>
                  <a:ea typeface="ＭＳ Ｐゴシック" pitchFamily="64" charset="-128"/>
                </a:rPr>
                <a:t>Ice Thickness (m)</a:t>
              </a:r>
            </a:p>
          </p:txBody>
        </p:sp>
      </p:grpSp>
      <p:sp>
        <p:nvSpPr>
          <p:cNvPr id="665637" name="Text Box 37"/>
          <p:cNvSpPr txBox="1">
            <a:spLocks noChangeArrowheads="1"/>
          </p:cNvSpPr>
          <p:nvPr/>
        </p:nvSpPr>
        <p:spPr bwMode="auto">
          <a:xfrm>
            <a:off x="6515100" y="896938"/>
            <a:ext cx="1257300" cy="3857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800" b="1">
                <a:latin typeface="Arial" charset="0"/>
              </a:rPr>
              <a:t>Sep. 2007</a:t>
            </a:r>
          </a:p>
        </p:txBody>
      </p:sp>
      <p:grpSp>
        <p:nvGrpSpPr>
          <p:cNvPr id="665638" name="Group 38"/>
          <p:cNvGrpSpPr>
            <a:grpSpLocks/>
          </p:cNvGrpSpPr>
          <p:nvPr/>
        </p:nvGrpSpPr>
        <p:grpSpPr bwMode="auto">
          <a:xfrm>
            <a:off x="6932613" y="1284288"/>
            <a:ext cx="709612" cy="2930525"/>
            <a:chOff x="4530" y="1299"/>
            <a:chExt cx="547" cy="2635"/>
          </a:xfrm>
        </p:grpSpPr>
        <p:pic>
          <p:nvPicPr>
            <p:cNvPr id="665639" name="Picture 10" descr="Screen shot 2010-07-19 at 5"/>
            <p:cNvPicPr>
              <a:picLocks noChangeAspect="1" noChangeArrowheads="1"/>
            </p:cNvPicPr>
            <p:nvPr/>
          </p:nvPicPr>
          <p:blipFill>
            <a:blip r:embed="rId6" cstate="print"/>
            <a:srcRect l="33231" r="9230"/>
            <a:stretch>
              <a:fillRect/>
            </a:stretch>
          </p:blipFill>
          <p:spPr bwMode="auto">
            <a:xfrm>
              <a:off x="4694" y="1299"/>
              <a:ext cx="187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40" name="Text Box 40"/>
            <p:cNvSpPr txBox="1">
              <a:spLocks noChangeArrowheads="1"/>
            </p:cNvSpPr>
            <p:nvPr/>
          </p:nvSpPr>
          <p:spPr bwMode="auto">
            <a:xfrm>
              <a:off x="4882" y="1332"/>
              <a:ext cx="195" cy="26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endParaRPr lang="en-US" sz="700" b="1">
                <a:latin typeface="Arial" charset="0"/>
              </a:endParaRPr>
            </a:p>
            <a:p>
              <a:pPr algn="l" eaLnBrk="0" hangingPunct="0"/>
              <a:endParaRPr lang="en-US" sz="4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6.0 </a:t>
              </a:r>
            </a:p>
            <a:p>
              <a:pPr algn="l" eaLnBrk="0" hangingPunct="0"/>
              <a:endParaRPr lang="en-US" sz="2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4.0 </a:t>
              </a:r>
            </a:p>
            <a:p>
              <a:pPr algn="l" eaLnBrk="0" hangingPunct="0"/>
              <a:endParaRPr lang="en-US" sz="5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2.0 </a:t>
              </a:r>
            </a:p>
            <a:p>
              <a:pPr algn="l" eaLnBrk="0" hangingPunct="0"/>
              <a:endParaRPr lang="en-US" sz="7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1.0 </a:t>
              </a:r>
            </a:p>
            <a:p>
              <a:pPr algn="l" eaLnBrk="0" hangingPunct="0"/>
              <a:endParaRPr lang="en-US" sz="4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0.0 </a:t>
              </a:r>
            </a:p>
            <a:p>
              <a:pPr algn="l" eaLnBrk="0" hangingPunct="0"/>
              <a:endParaRPr lang="en-US" sz="5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-0.5 </a:t>
              </a:r>
            </a:p>
            <a:p>
              <a:pPr algn="l" eaLnBrk="0" hangingPunct="0"/>
              <a:endParaRPr lang="en-US" sz="6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-1.0 </a:t>
              </a:r>
            </a:p>
            <a:p>
              <a:pPr algn="l" eaLnBrk="0" hangingPunct="0"/>
              <a:endParaRPr lang="en-US" sz="5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-1.2 </a:t>
              </a:r>
            </a:p>
            <a:p>
              <a:pPr algn="l" eaLnBrk="0" hangingPunct="0"/>
              <a:endParaRPr lang="en-US" sz="4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-1.4 </a:t>
              </a:r>
            </a:p>
            <a:p>
              <a:pPr algn="l" eaLnBrk="0" hangingPunct="0"/>
              <a:endParaRPr lang="en-US" sz="6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-1.6 </a:t>
              </a:r>
            </a:p>
            <a:p>
              <a:pPr algn="l" eaLnBrk="0" hangingPunct="0"/>
              <a:endParaRPr lang="en-US" sz="500" b="1">
                <a:latin typeface="Arial" charset="0"/>
              </a:endParaRPr>
            </a:p>
            <a:p>
              <a:pPr algn="l" eaLnBrk="0" hangingPunct="0"/>
              <a:r>
                <a:rPr lang="en-US" sz="1000" b="1">
                  <a:latin typeface="Arial" charset="0"/>
                </a:rPr>
                <a:t>-1.8 </a:t>
              </a:r>
            </a:p>
            <a:p>
              <a:pPr algn="l" eaLnBrk="0" hangingPunct="0"/>
              <a:endParaRPr lang="en-US" sz="1000" b="1">
                <a:latin typeface="Arial" charset="0"/>
              </a:endParaRPr>
            </a:p>
            <a:p>
              <a:pPr algn="l" eaLnBrk="0" hangingPunct="0"/>
              <a:endParaRPr lang="en-US" sz="1000" b="1">
                <a:latin typeface="Arial" charset="0"/>
              </a:endParaRPr>
            </a:p>
          </p:txBody>
        </p:sp>
        <p:sp>
          <p:nvSpPr>
            <p:cNvPr id="665641" name="Text Box 41"/>
            <p:cNvSpPr txBox="1">
              <a:spLocks noChangeArrowheads="1"/>
            </p:cNvSpPr>
            <p:nvPr/>
          </p:nvSpPr>
          <p:spPr bwMode="auto">
            <a:xfrm rot="-5400000">
              <a:off x="3661" y="2175"/>
              <a:ext cx="1938" cy="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100" b="1">
                  <a:latin typeface="Arial" charset="0"/>
                </a:rPr>
                <a:t>Sea Surface Temperature (</a:t>
              </a:r>
              <a:r>
                <a:rPr lang="en-US" sz="1100" b="1">
                  <a:latin typeface="Arial" charset="0"/>
                  <a:cs typeface="Arial" charset="0"/>
                </a:rPr>
                <a:t>°C)</a:t>
              </a:r>
            </a:p>
          </p:txBody>
        </p:sp>
      </p:grpSp>
      <p:sp>
        <p:nvSpPr>
          <p:cNvPr id="665642" name="Text Box 42"/>
          <p:cNvSpPr txBox="1">
            <a:spLocks noChangeArrowheads="1"/>
          </p:cNvSpPr>
          <p:nvPr/>
        </p:nvSpPr>
        <p:spPr bwMode="auto">
          <a:xfrm>
            <a:off x="5168900" y="2965450"/>
            <a:ext cx="514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latin typeface="Arial" charset="0"/>
              </a:rPr>
              <a:t>90</a:t>
            </a:r>
            <a:r>
              <a:rPr lang="en-US" sz="1200" b="1">
                <a:latin typeface="Arial" charset="0"/>
                <a:cs typeface="Arial" charset="0"/>
              </a:rPr>
              <a:t>°</a:t>
            </a:r>
            <a:r>
              <a:rPr lang="en-US" sz="1200" b="1">
                <a:latin typeface="Arial" charset="0"/>
              </a:rPr>
              <a:t>E</a:t>
            </a:r>
          </a:p>
        </p:txBody>
      </p:sp>
      <p:sp>
        <p:nvSpPr>
          <p:cNvPr id="665643" name="Text Box 43"/>
          <p:cNvSpPr txBox="1">
            <a:spLocks noChangeArrowheads="1"/>
          </p:cNvSpPr>
          <p:nvPr/>
        </p:nvSpPr>
        <p:spPr bwMode="auto">
          <a:xfrm>
            <a:off x="3865563" y="2965450"/>
            <a:ext cx="5572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Arial" charset="0"/>
              </a:rPr>
              <a:t>90</a:t>
            </a:r>
            <a:r>
              <a:rPr lang="en-US" sz="1200" b="1">
                <a:solidFill>
                  <a:schemeClr val="bg1"/>
                </a:solidFill>
                <a:latin typeface="Arial" charset="0"/>
                <a:cs typeface="Arial" charset="0"/>
              </a:rPr>
              <a:t>°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W</a:t>
            </a:r>
          </a:p>
        </p:txBody>
      </p:sp>
      <p:sp>
        <p:nvSpPr>
          <p:cNvPr id="665644" name="Text Box 44"/>
          <p:cNvSpPr txBox="1">
            <a:spLocks noChangeArrowheads="1"/>
          </p:cNvSpPr>
          <p:nvPr/>
        </p:nvSpPr>
        <p:spPr bwMode="auto">
          <a:xfrm rot="-5400000">
            <a:off x="4506119" y="3042444"/>
            <a:ext cx="430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Arial" charset="0"/>
              </a:rPr>
              <a:t>0</a:t>
            </a:r>
            <a:r>
              <a:rPr lang="en-US" sz="1200" b="1">
                <a:solidFill>
                  <a:schemeClr val="bg1"/>
                </a:solidFill>
                <a:latin typeface="Arial" charset="0"/>
                <a:cs typeface="Arial" charset="0"/>
              </a:rPr>
              <a:t>°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E</a:t>
            </a:r>
          </a:p>
        </p:txBody>
      </p:sp>
      <p:sp>
        <p:nvSpPr>
          <p:cNvPr id="665645" name="Text Box 45"/>
          <p:cNvSpPr txBox="1">
            <a:spLocks noChangeArrowheads="1"/>
          </p:cNvSpPr>
          <p:nvPr/>
        </p:nvSpPr>
        <p:spPr bwMode="auto">
          <a:xfrm rot="-5400000">
            <a:off x="4418806" y="2605882"/>
            <a:ext cx="5984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latin typeface="Arial" charset="0"/>
              </a:rPr>
              <a:t>180</a:t>
            </a:r>
            <a:r>
              <a:rPr lang="en-US" sz="1200" b="1">
                <a:latin typeface="Arial" charset="0"/>
                <a:cs typeface="Arial" charset="0"/>
              </a:rPr>
              <a:t>°</a:t>
            </a:r>
            <a:r>
              <a:rPr lang="en-US" sz="1200" b="1">
                <a:latin typeface="Arial" charset="0"/>
              </a:rPr>
              <a:t>E</a:t>
            </a:r>
          </a:p>
        </p:txBody>
      </p:sp>
      <p:sp>
        <p:nvSpPr>
          <p:cNvPr id="665646" name="Text Box 46"/>
          <p:cNvSpPr txBox="1">
            <a:spLocks noChangeArrowheads="1"/>
          </p:cNvSpPr>
          <p:nvPr/>
        </p:nvSpPr>
        <p:spPr bwMode="auto">
          <a:xfrm rot="-3019799">
            <a:off x="3473450" y="2314575"/>
            <a:ext cx="522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Arial" charset="0"/>
              </a:rPr>
              <a:t>80</a:t>
            </a:r>
            <a:r>
              <a:rPr lang="en-US" sz="1200" b="1">
                <a:solidFill>
                  <a:schemeClr val="bg1"/>
                </a:solidFill>
                <a:latin typeface="Arial" charset="0"/>
                <a:cs typeface="Arial" charset="0"/>
              </a:rPr>
              <a:t>°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665647" name="Text Box 47"/>
          <p:cNvSpPr txBox="1">
            <a:spLocks noChangeArrowheads="1"/>
          </p:cNvSpPr>
          <p:nvPr/>
        </p:nvSpPr>
        <p:spPr bwMode="auto">
          <a:xfrm rot="-688723">
            <a:off x="4043363" y="1062038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Arial" charset="0"/>
              </a:rPr>
              <a:t>70</a:t>
            </a:r>
            <a:r>
              <a:rPr lang="en-US" sz="1200" b="1">
                <a:solidFill>
                  <a:schemeClr val="bg1"/>
                </a:solidFill>
                <a:latin typeface="Arial" charset="0"/>
                <a:cs typeface="Arial" charset="0"/>
              </a:rPr>
              <a:t>°</a:t>
            </a:r>
            <a:r>
              <a:rPr lang="en-US" sz="1200" b="1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665648" name="Text Box 48"/>
          <p:cNvSpPr txBox="1">
            <a:spLocks noChangeArrowheads="1"/>
          </p:cNvSpPr>
          <p:nvPr/>
        </p:nvSpPr>
        <p:spPr bwMode="auto">
          <a:xfrm>
            <a:off x="3124200" y="1244600"/>
            <a:ext cx="65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 Narrow" pitchFamily="34" charset="0"/>
              </a:rPr>
              <a:t>Alaska</a:t>
            </a:r>
          </a:p>
        </p:txBody>
      </p:sp>
      <p:sp>
        <p:nvSpPr>
          <p:cNvPr id="665649" name="Text Box 49"/>
          <p:cNvSpPr txBox="1">
            <a:spLocks noChangeArrowheads="1"/>
          </p:cNvSpPr>
          <p:nvPr/>
        </p:nvSpPr>
        <p:spPr bwMode="auto">
          <a:xfrm>
            <a:off x="6051550" y="1382713"/>
            <a:ext cx="66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 Narrow" pitchFamily="34" charset="0"/>
              </a:rPr>
              <a:t>Russia</a:t>
            </a:r>
          </a:p>
        </p:txBody>
      </p:sp>
      <p:sp>
        <p:nvSpPr>
          <p:cNvPr id="665650" name="Text Box 50"/>
          <p:cNvSpPr txBox="1">
            <a:spLocks noChangeArrowheads="1"/>
          </p:cNvSpPr>
          <p:nvPr/>
        </p:nvSpPr>
        <p:spPr bwMode="auto">
          <a:xfrm>
            <a:off x="3338513" y="3716338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 Narrow" pitchFamily="34" charset="0"/>
              </a:rPr>
              <a:t>Greenland</a:t>
            </a:r>
          </a:p>
        </p:txBody>
      </p:sp>
      <p:sp>
        <p:nvSpPr>
          <p:cNvPr id="665651" name="Text Box 51"/>
          <p:cNvSpPr txBox="1">
            <a:spLocks noChangeArrowheads="1"/>
          </p:cNvSpPr>
          <p:nvPr/>
        </p:nvSpPr>
        <p:spPr bwMode="auto">
          <a:xfrm>
            <a:off x="1663700" y="44450"/>
            <a:ext cx="6226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/>
              <a:t>Data are sparse</a:t>
            </a:r>
            <a:r>
              <a:rPr lang="en-US" b="1"/>
              <a:t>:  </a:t>
            </a:r>
          </a:p>
          <a:p>
            <a:r>
              <a:rPr lang="en-US" b="1"/>
              <a:t>What can we learn about the NSTM from a </a:t>
            </a:r>
            <a:r>
              <a:rPr lang="en-US" b="1" u="sng"/>
              <a:t>model</a:t>
            </a:r>
            <a:r>
              <a:rPr lang="en-US" b="1"/>
              <a:t>?</a:t>
            </a:r>
          </a:p>
        </p:txBody>
      </p:sp>
      <p:grpSp>
        <p:nvGrpSpPr>
          <p:cNvPr id="665652" name="Group 52"/>
          <p:cNvGrpSpPr>
            <a:grpSpLocks/>
          </p:cNvGrpSpPr>
          <p:nvPr/>
        </p:nvGrpSpPr>
        <p:grpSpPr bwMode="auto">
          <a:xfrm>
            <a:off x="4500563" y="3586163"/>
            <a:ext cx="4491037" cy="3268662"/>
            <a:chOff x="2835" y="2259"/>
            <a:chExt cx="2829" cy="2059"/>
          </a:xfrm>
        </p:grpSpPr>
        <p:cxnSp>
          <p:nvCxnSpPr>
            <p:cNvPr id="665653" name="Straight Arrow Connector 14"/>
            <p:cNvCxnSpPr>
              <a:cxnSpLocks noChangeShapeType="1"/>
            </p:cNvCxnSpPr>
            <p:nvPr/>
          </p:nvCxnSpPr>
          <p:spPr bwMode="auto">
            <a:xfrm>
              <a:off x="3166" y="2259"/>
              <a:ext cx="113" cy="87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665654" name="Text Box 54"/>
            <p:cNvSpPr txBox="1">
              <a:spLocks noChangeArrowheads="1"/>
            </p:cNvSpPr>
            <p:nvPr/>
          </p:nvSpPr>
          <p:spPr bwMode="auto">
            <a:xfrm>
              <a:off x="3062" y="4078"/>
              <a:ext cx="260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tIns="0">
              <a:spAutoFit/>
            </a:bodyPr>
            <a:lstStyle/>
            <a:p>
              <a:pPr algn="l" eaLnBrk="0" hangingPunct="0"/>
              <a:r>
                <a:rPr lang="en-US" sz="1000" b="1">
                  <a:latin typeface="Arial" charset="0"/>
                </a:rPr>
                <a:t>0              100               200              300             400               500          </a:t>
              </a:r>
            </a:p>
            <a:p>
              <a:pPr algn="l" eaLnBrk="0" hangingPunct="0"/>
              <a:r>
                <a:rPr lang="en-US" sz="1000" b="1">
                  <a:latin typeface="Arial" charset="0"/>
                </a:rPr>
                <a:t>                                                  </a:t>
              </a:r>
              <a:r>
                <a:rPr lang="en-US" sz="1200" b="1">
                  <a:latin typeface="Arial" charset="0"/>
                </a:rPr>
                <a:t>Days</a:t>
              </a:r>
            </a:p>
          </p:txBody>
        </p:sp>
        <p:grpSp>
          <p:nvGrpSpPr>
            <p:cNvPr id="665655" name="Group 55"/>
            <p:cNvGrpSpPr>
              <a:grpSpLocks/>
            </p:cNvGrpSpPr>
            <p:nvPr/>
          </p:nvGrpSpPr>
          <p:grpSpPr bwMode="auto">
            <a:xfrm>
              <a:off x="2904" y="2784"/>
              <a:ext cx="2601" cy="1318"/>
              <a:chOff x="2904" y="2784"/>
              <a:chExt cx="2601" cy="1318"/>
            </a:xfrm>
          </p:grpSpPr>
          <p:pic>
            <p:nvPicPr>
              <p:cNvPr id="665656" name="Picture 56" descr="CoolerPlotPt087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925" y="2784"/>
                <a:ext cx="2575" cy="1288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665657" name="Group 57"/>
              <p:cNvGrpSpPr>
                <a:grpSpLocks/>
              </p:cNvGrpSpPr>
              <p:nvPr/>
            </p:nvGrpSpPr>
            <p:grpSpPr bwMode="auto">
              <a:xfrm>
                <a:off x="2904" y="3667"/>
                <a:ext cx="2601" cy="435"/>
                <a:chOff x="2904" y="3667"/>
                <a:chExt cx="2601" cy="435"/>
              </a:xfrm>
            </p:grpSpPr>
            <p:sp>
              <p:nvSpPr>
                <p:cNvPr id="665658" name="TextBox 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781" y="3792"/>
                  <a:ext cx="42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Jun’07</a:t>
                  </a:r>
                </a:p>
              </p:txBody>
            </p:sp>
            <p:sp>
              <p:nvSpPr>
                <p:cNvPr id="665659" name="TextBox 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92" y="3859"/>
                  <a:ext cx="30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Aug</a:t>
                  </a:r>
                </a:p>
              </p:txBody>
            </p:sp>
            <p:sp>
              <p:nvSpPr>
                <p:cNvPr id="665660" name="TextBox 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371" y="3875"/>
                  <a:ext cx="2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Oct</a:t>
                  </a:r>
                </a:p>
              </p:txBody>
            </p:sp>
            <p:sp>
              <p:nvSpPr>
                <p:cNvPr id="665661" name="TextBox 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627" y="3870"/>
                  <a:ext cx="29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Dec</a:t>
                  </a:r>
                </a:p>
              </p:txBody>
            </p:sp>
            <p:sp>
              <p:nvSpPr>
                <p:cNvPr id="665662" name="TextBox 1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836" y="3790"/>
                  <a:ext cx="42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Feb’08</a:t>
                  </a:r>
                </a:p>
              </p:txBody>
            </p:sp>
            <p:sp>
              <p:nvSpPr>
                <p:cNvPr id="665663" name="TextBox 1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156" y="3863"/>
                  <a:ext cx="28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Apr</a:t>
                  </a:r>
                </a:p>
              </p:txBody>
            </p:sp>
            <p:sp>
              <p:nvSpPr>
                <p:cNvPr id="665664" name="TextBox 1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420" y="3859"/>
                  <a:ext cx="28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Jun</a:t>
                  </a:r>
                </a:p>
              </p:txBody>
            </p:sp>
            <p:sp>
              <p:nvSpPr>
                <p:cNvPr id="665665" name="TextBox 1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684" y="3859"/>
                  <a:ext cx="30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Aug</a:t>
                  </a:r>
                </a:p>
              </p:txBody>
            </p:sp>
            <p:sp>
              <p:nvSpPr>
                <p:cNvPr id="665666" name="TextBox 1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69" y="3865"/>
                  <a:ext cx="2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Oct</a:t>
                  </a:r>
                </a:p>
              </p:txBody>
            </p:sp>
            <p:sp>
              <p:nvSpPr>
                <p:cNvPr id="665667" name="TextBox 1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223" y="3863"/>
                  <a:ext cx="29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2700" dir="54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US" sz="1200" b="1">
                      <a:latin typeface="Arial Rounded MT Bold" pitchFamily="34" charset="0"/>
                      <a:ea typeface="ＭＳ Ｐゴシック" pitchFamily="64" charset="-128"/>
                    </a:rPr>
                    <a:t>Dec</a:t>
                  </a:r>
                </a:p>
              </p:txBody>
            </p:sp>
            <p:grpSp>
              <p:nvGrpSpPr>
                <p:cNvPr id="665668" name="Group 68"/>
                <p:cNvGrpSpPr>
                  <a:grpSpLocks/>
                </p:cNvGrpSpPr>
                <p:nvPr/>
              </p:nvGrpSpPr>
              <p:grpSpPr bwMode="auto">
                <a:xfrm>
                  <a:off x="5456" y="4024"/>
                  <a:ext cx="49" cy="41"/>
                  <a:chOff x="2894" y="3186"/>
                  <a:chExt cx="49" cy="41"/>
                </a:xfrm>
              </p:grpSpPr>
              <p:sp>
                <p:nvSpPr>
                  <p:cNvPr id="665669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3186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5670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3204"/>
                    <a:ext cx="4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65671" name="Text Box 71"/>
            <p:cNvSpPr txBox="1">
              <a:spLocks noChangeArrowheads="1"/>
            </p:cNvSpPr>
            <p:nvPr/>
          </p:nvSpPr>
          <p:spPr bwMode="auto">
            <a:xfrm>
              <a:off x="2835" y="2570"/>
              <a:ext cx="258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700" b="1">
                  <a:latin typeface="Arial Narrow" pitchFamily="34" charset="0"/>
                </a:rPr>
                <a:t>     summer NSTM </a:t>
              </a:r>
              <a:r>
                <a:rPr lang="en-US" sz="1700" b="1" i="1">
                  <a:solidFill>
                    <a:srgbClr val="333399"/>
                  </a:solidFill>
                  <a:latin typeface="Arial Narrow" pitchFamily="34" charset="0"/>
                </a:rPr>
                <a:t>destroyed by fall convection</a:t>
              </a:r>
            </a:p>
          </p:txBody>
        </p:sp>
      </p:grpSp>
      <p:sp>
        <p:nvSpPr>
          <p:cNvPr id="665672" name="Freeform 72"/>
          <p:cNvSpPr>
            <a:spLocks/>
          </p:cNvSpPr>
          <p:nvPr/>
        </p:nvSpPr>
        <p:spPr bwMode="auto">
          <a:xfrm>
            <a:off x="6156325" y="4689475"/>
            <a:ext cx="273050" cy="1152525"/>
          </a:xfrm>
          <a:custGeom>
            <a:avLst/>
            <a:gdLst/>
            <a:ahLst/>
            <a:cxnLst>
              <a:cxn ang="0">
                <a:pos x="440" y="0"/>
              </a:cxn>
              <a:cxn ang="0">
                <a:pos x="414" y="140"/>
              </a:cxn>
              <a:cxn ang="0">
                <a:pos x="216" y="182"/>
              </a:cxn>
              <a:cxn ang="0">
                <a:pos x="66" y="268"/>
              </a:cxn>
              <a:cxn ang="0">
                <a:pos x="202" y="384"/>
              </a:cxn>
              <a:cxn ang="0">
                <a:pos x="627" y="398"/>
              </a:cxn>
              <a:cxn ang="0">
                <a:pos x="677" y="335"/>
              </a:cxn>
              <a:cxn ang="0">
                <a:pos x="556" y="290"/>
              </a:cxn>
              <a:cxn ang="0">
                <a:pos x="313" y="290"/>
              </a:cxn>
              <a:cxn ang="0">
                <a:pos x="81" y="371"/>
              </a:cxn>
              <a:cxn ang="0">
                <a:pos x="40" y="483"/>
              </a:cxn>
              <a:cxn ang="0">
                <a:pos x="323" y="605"/>
              </a:cxn>
              <a:cxn ang="0">
                <a:pos x="627" y="618"/>
              </a:cxn>
              <a:cxn ang="0">
                <a:pos x="690" y="554"/>
              </a:cxn>
              <a:cxn ang="0">
                <a:pos x="618" y="508"/>
              </a:cxn>
              <a:cxn ang="0">
                <a:pos x="308" y="512"/>
              </a:cxn>
              <a:cxn ang="0">
                <a:pos x="71" y="614"/>
              </a:cxn>
              <a:cxn ang="0">
                <a:pos x="51" y="708"/>
              </a:cxn>
              <a:cxn ang="0">
                <a:pos x="220" y="790"/>
              </a:cxn>
              <a:cxn ang="0">
                <a:pos x="606" y="828"/>
              </a:cxn>
              <a:cxn ang="0">
                <a:pos x="704" y="742"/>
              </a:cxn>
              <a:cxn ang="0">
                <a:pos x="545" y="697"/>
              </a:cxn>
              <a:cxn ang="0">
                <a:pos x="209" y="707"/>
              </a:cxn>
              <a:cxn ang="0">
                <a:pos x="33" y="887"/>
              </a:cxn>
              <a:cxn ang="0">
                <a:pos x="232" y="1023"/>
              </a:cxn>
              <a:cxn ang="0">
                <a:pos x="536" y="1059"/>
              </a:cxn>
              <a:cxn ang="0">
                <a:pos x="686" y="1000"/>
              </a:cxn>
              <a:cxn ang="0">
                <a:pos x="633" y="928"/>
              </a:cxn>
              <a:cxn ang="0">
                <a:pos x="343" y="901"/>
              </a:cxn>
              <a:cxn ang="0">
                <a:pos x="81" y="1032"/>
              </a:cxn>
              <a:cxn ang="0">
                <a:pos x="81" y="1221"/>
              </a:cxn>
              <a:cxn ang="0">
                <a:pos x="513" y="1287"/>
              </a:cxn>
              <a:cxn ang="0">
                <a:pos x="691" y="1244"/>
              </a:cxn>
              <a:cxn ang="0">
                <a:pos x="701" y="1170"/>
              </a:cxn>
              <a:cxn ang="0">
                <a:pos x="525" y="1131"/>
              </a:cxn>
              <a:cxn ang="0">
                <a:pos x="221" y="1160"/>
              </a:cxn>
              <a:cxn ang="0">
                <a:pos x="71" y="1262"/>
              </a:cxn>
              <a:cxn ang="0">
                <a:pos x="150" y="1336"/>
              </a:cxn>
              <a:cxn ang="0">
                <a:pos x="445" y="1383"/>
              </a:cxn>
              <a:cxn ang="0">
                <a:pos x="505" y="1478"/>
              </a:cxn>
              <a:cxn ang="0">
                <a:pos x="495" y="1806"/>
              </a:cxn>
            </a:cxnLst>
            <a:rect l="0" t="0" r="r" b="b"/>
            <a:pathLst>
              <a:path w="729" h="1806">
                <a:moveTo>
                  <a:pt x="440" y="0"/>
                </a:moveTo>
                <a:cubicBezTo>
                  <a:pt x="436" y="23"/>
                  <a:pt x="451" y="110"/>
                  <a:pt x="414" y="140"/>
                </a:cubicBezTo>
                <a:cubicBezTo>
                  <a:pt x="377" y="170"/>
                  <a:pt x="274" y="161"/>
                  <a:pt x="216" y="182"/>
                </a:cubicBezTo>
                <a:cubicBezTo>
                  <a:pt x="158" y="203"/>
                  <a:pt x="68" y="234"/>
                  <a:pt x="66" y="268"/>
                </a:cubicBezTo>
                <a:cubicBezTo>
                  <a:pt x="64" y="302"/>
                  <a:pt x="109" y="362"/>
                  <a:pt x="202" y="384"/>
                </a:cubicBezTo>
                <a:cubicBezTo>
                  <a:pt x="295" y="406"/>
                  <a:pt x="546" y="407"/>
                  <a:pt x="627" y="398"/>
                </a:cubicBezTo>
                <a:cubicBezTo>
                  <a:pt x="707" y="389"/>
                  <a:pt x="687" y="353"/>
                  <a:pt x="677" y="335"/>
                </a:cubicBezTo>
                <a:cubicBezTo>
                  <a:pt x="667" y="317"/>
                  <a:pt x="616" y="299"/>
                  <a:pt x="556" y="290"/>
                </a:cubicBezTo>
                <a:cubicBezTo>
                  <a:pt x="495" y="281"/>
                  <a:pt x="394" y="276"/>
                  <a:pt x="313" y="290"/>
                </a:cubicBezTo>
                <a:cubicBezTo>
                  <a:pt x="232" y="303"/>
                  <a:pt x="121" y="339"/>
                  <a:pt x="81" y="371"/>
                </a:cubicBezTo>
                <a:cubicBezTo>
                  <a:pt x="40" y="402"/>
                  <a:pt x="0" y="443"/>
                  <a:pt x="40" y="483"/>
                </a:cubicBezTo>
                <a:cubicBezTo>
                  <a:pt x="81" y="524"/>
                  <a:pt x="222" y="582"/>
                  <a:pt x="323" y="605"/>
                </a:cubicBezTo>
                <a:cubicBezTo>
                  <a:pt x="424" y="627"/>
                  <a:pt x="566" y="626"/>
                  <a:pt x="627" y="618"/>
                </a:cubicBezTo>
                <a:cubicBezTo>
                  <a:pt x="688" y="610"/>
                  <a:pt x="692" y="572"/>
                  <a:pt x="690" y="554"/>
                </a:cubicBezTo>
                <a:cubicBezTo>
                  <a:pt x="688" y="536"/>
                  <a:pt x="682" y="515"/>
                  <a:pt x="618" y="508"/>
                </a:cubicBezTo>
                <a:cubicBezTo>
                  <a:pt x="554" y="501"/>
                  <a:pt x="399" y="494"/>
                  <a:pt x="308" y="512"/>
                </a:cubicBezTo>
                <a:cubicBezTo>
                  <a:pt x="217" y="530"/>
                  <a:pt x="114" y="581"/>
                  <a:pt x="71" y="614"/>
                </a:cubicBezTo>
                <a:cubicBezTo>
                  <a:pt x="28" y="647"/>
                  <a:pt x="26" y="679"/>
                  <a:pt x="51" y="708"/>
                </a:cubicBezTo>
                <a:cubicBezTo>
                  <a:pt x="76" y="737"/>
                  <a:pt x="128" y="770"/>
                  <a:pt x="220" y="790"/>
                </a:cubicBezTo>
                <a:cubicBezTo>
                  <a:pt x="312" y="810"/>
                  <a:pt x="525" y="836"/>
                  <a:pt x="606" y="828"/>
                </a:cubicBezTo>
                <a:cubicBezTo>
                  <a:pt x="687" y="820"/>
                  <a:pt x="714" y="764"/>
                  <a:pt x="704" y="742"/>
                </a:cubicBezTo>
                <a:cubicBezTo>
                  <a:pt x="694" y="720"/>
                  <a:pt x="627" y="703"/>
                  <a:pt x="545" y="697"/>
                </a:cubicBezTo>
                <a:cubicBezTo>
                  <a:pt x="463" y="691"/>
                  <a:pt x="294" y="675"/>
                  <a:pt x="209" y="707"/>
                </a:cubicBezTo>
                <a:cubicBezTo>
                  <a:pt x="124" y="739"/>
                  <a:pt x="29" y="834"/>
                  <a:pt x="33" y="887"/>
                </a:cubicBezTo>
                <a:cubicBezTo>
                  <a:pt x="37" y="940"/>
                  <a:pt x="148" y="994"/>
                  <a:pt x="232" y="1023"/>
                </a:cubicBezTo>
                <a:cubicBezTo>
                  <a:pt x="316" y="1052"/>
                  <a:pt x="460" y="1063"/>
                  <a:pt x="536" y="1059"/>
                </a:cubicBezTo>
                <a:cubicBezTo>
                  <a:pt x="612" y="1055"/>
                  <a:pt x="670" y="1022"/>
                  <a:pt x="686" y="1000"/>
                </a:cubicBezTo>
                <a:cubicBezTo>
                  <a:pt x="702" y="978"/>
                  <a:pt x="690" y="944"/>
                  <a:pt x="633" y="928"/>
                </a:cubicBezTo>
                <a:cubicBezTo>
                  <a:pt x="576" y="912"/>
                  <a:pt x="435" y="884"/>
                  <a:pt x="343" y="901"/>
                </a:cubicBezTo>
                <a:cubicBezTo>
                  <a:pt x="251" y="918"/>
                  <a:pt x="125" y="979"/>
                  <a:pt x="81" y="1032"/>
                </a:cubicBezTo>
                <a:cubicBezTo>
                  <a:pt x="37" y="1085"/>
                  <a:pt x="9" y="1179"/>
                  <a:pt x="81" y="1221"/>
                </a:cubicBezTo>
                <a:cubicBezTo>
                  <a:pt x="153" y="1263"/>
                  <a:pt x="411" y="1283"/>
                  <a:pt x="513" y="1287"/>
                </a:cubicBezTo>
                <a:cubicBezTo>
                  <a:pt x="615" y="1291"/>
                  <a:pt x="660" y="1264"/>
                  <a:pt x="691" y="1244"/>
                </a:cubicBezTo>
                <a:cubicBezTo>
                  <a:pt x="722" y="1224"/>
                  <a:pt x="729" y="1189"/>
                  <a:pt x="701" y="1170"/>
                </a:cubicBezTo>
                <a:cubicBezTo>
                  <a:pt x="673" y="1151"/>
                  <a:pt x="605" y="1133"/>
                  <a:pt x="525" y="1131"/>
                </a:cubicBezTo>
                <a:cubicBezTo>
                  <a:pt x="445" y="1129"/>
                  <a:pt x="297" y="1138"/>
                  <a:pt x="221" y="1160"/>
                </a:cubicBezTo>
                <a:cubicBezTo>
                  <a:pt x="145" y="1182"/>
                  <a:pt x="83" y="1233"/>
                  <a:pt x="71" y="1262"/>
                </a:cubicBezTo>
                <a:cubicBezTo>
                  <a:pt x="59" y="1291"/>
                  <a:pt x="88" y="1316"/>
                  <a:pt x="150" y="1336"/>
                </a:cubicBezTo>
                <a:cubicBezTo>
                  <a:pt x="212" y="1356"/>
                  <a:pt x="386" y="1359"/>
                  <a:pt x="445" y="1383"/>
                </a:cubicBezTo>
                <a:cubicBezTo>
                  <a:pt x="504" y="1407"/>
                  <a:pt x="495" y="1406"/>
                  <a:pt x="505" y="1478"/>
                </a:cubicBezTo>
                <a:cubicBezTo>
                  <a:pt x="515" y="1550"/>
                  <a:pt x="495" y="1739"/>
                  <a:pt x="495" y="180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65673" name="Line 73"/>
          <p:cNvSpPr>
            <a:spLocks noChangeShapeType="1"/>
          </p:cNvSpPr>
          <p:nvPr/>
        </p:nvSpPr>
        <p:spPr bwMode="auto">
          <a:xfrm flipH="1">
            <a:off x="1547813" y="2060575"/>
            <a:ext cx="2374900" cy="2052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65674" name="Line 74"/>
          <p:cNvSpPr>
            <a:spLocks noChangeShapeType="1"/>
          </p:cNvSpPr>
          <p:nvPr/>
        </p:nvSpPr>
        <p:spPr bwMode="auto">
          <a:xfrm>
            <a:off x="4446588" y="1906588"/>
            <a:ext cx="47625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65675" name="Group 75"/>
          <p:cNvGrpSpPr>
            <a:grpSpLocks/>
          </p:cNvGrpSpPr>
          <p:nvPr/>
        </p:nvGrpSpPr>
        <p:grpSpPr bwMode="auto">
          <a:xfrm>
            <a:off x="2303463" y="4662488"/>
            <a:ext cx="827087" cy="731837"/>
            <a:chOff x="1451" y="2937"/>
            <a:chExt cx="521" cy="461"/>
          </a:xfrm>
        </p:grpSpPr>
        <p:sp>
          <p:nvSpPr>
            <p:cNvPr id="665676" name="AutoShape 76"/>
            <p:cNvSpPr>
              <a:spLocks noChangeArrowheads="1"/>
            </p:cNvSpPr>
            <p:nvPr/>
          </p:nvSpPr>
          <p:spPr bwMode="auto">
            <a:xfrm rot="5400000">
              <a:off x="1374" y="3076"/>
              <a:ext cx="399" cy="24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77" name="Text Box 77"/>
            <p:cNvSpPr txBox="1">
              <a:spLocks noChangeArrowheads="1"/>
            </p:cNvSpPr>
            <p:nvPr/>
          </p:nvSpPr>
          <p:spPr bwMode="auto">
            <a:xfrm>
              <a:off x="1633" y="2937"/>
              <a:ext cx="33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w</a:t>
              </a:r>
              <a:r>
                <a:rPr lang="en-US" sz="1600" b="1" baseline="-25000">
                  <a:solidFill>
                    <a:schemeClr val="bg1"/>
                  </a:solidFill>
                  <a:latin typeface="Arial" charset="0"/>
                </a:rPr>
                <a:t>EK</a:t>
              </a:r>
            </a:p>
          </p:txBody>
        </p:sp>
      </p:grpSp>
      <p:grpSp>
        <p:nvGrpSpPr>
          <p:cNvPr id="665679" name="Group 79"/>
          <p:cNvGrpSpPr>
            <a:grpSpLocks/>
          </p:cNvGrpSpPr>
          <p:nvPr/>
        </p:nvGrpSpPr>
        <p:grpSpPr bwMode="auto">
          <a:xfrm>
            <a:off x="3276600" y="1782763"/>
            <a:ext cx="1457325" cy="1006475"/>
            <a:chOff x="2064" y="1123"/>
            <a:chExt cx="918" cy="634"/>
          </a:xfrm>
        </p:grpSpPr>
        <p:sp>
          <p:nvSpPr>
            <p:cNvPr id="665680" name="Line 80"/>
            <p:cNvSpPr>
              <a:spLocks noChangeShapeType="1"/>
            </p:cNvSpPr>
            <p:nvPr/>
          </p:nvSpPr>
          <p:spPr bwMode="auto">
            <a:xfrm flipH="1" flipV="1">
              <a:off x="2496" y="1572"/>
              <a:ext cx="44" cy="135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>
              <a:outerShdw dist="12700" dir="5400000" algn="ctr" rotWithShape="0">
                <a:schemeClr val="tx2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5681" name="Group 81"/>
            <p:cNvGrpSpPr>
              <a:grpSpLocks/>
            </p:cNvGrpSpPr>
            <p:nvPr/>
          </p:nvGrpSpPr>
          <p:grpSpPr bwMode="auto">
            <a:xfrm>
              <a:off x="2064" y="1123"/>
              <a:ext cx="918" cy="634"/>
              <a:chOff x="2064" y="1123"/>
              <a:chExt cx="918" cy="634"/>
            </a:xfrm>
          </p:grpSpPr>
          <p:sp>
            <p:nvSpPr>
              <p:cNvPr id="665682" name="Freeform 82"/>
              <p:cNvSpPr>
                <a:spLocks/>
              </p:cNvSpPr>
              <p:nvPr/>
            </p:nvSpPr>
            <p:spPr bwMode="auto">
              <a:xfrm>
                <a:off x="2064" y="1123"/>
                <a:ext cx="710" cy="609"/>
              </a:xfrm>
              <a:custGeom>
                <a:avLst/>
                <a:gdLst/>
                <a:ahLst/>
                <a:cxnLst>
                  <a:cxn ang="0">
                    <a:pos x="0" y="269"/>
                  </a:cxn>
                  <a:cxn ang="0">
                    <a:pos x="68" y="110"/>
                  </a:cxn>
                  <a:cxn ang="0">
                    <a:pos x="206" y="43"/>
                  </a:cxn>
                  <a:cxn ang="0">
                    <a:pos x="420" y="19"/>
                  </a:cxn>
                  <a:cxn ang="0">
                    <a:pos x="658" y="159"/>
                  </a:cxn>
                  <a:cxn ang="0">
                    <a:pos x="670" y="503"/>
                  </a:cxn>
                  <a:cxn ang="0">
                    <a:pos x="418" y="599"/>
                  </a:cxn>
                  <a:cxn ang="0">
                    <a:pos x="156" y="563"/>
                  </a:cxn>
                  <a:cxn ang="0">
                    <a:pos x="23" y="405"/>
                  </a:cxn>
                </a:cxnLst>
                <a:rect l="0" t="0" r="r" b="b"/>
                <a:pathLst>
                  <a:path w="710" h="609">
                    <a:moveTo>
                      <a:pt x="0" y="269"/>
                    </a:moveTo>
                    <a:cubicBezTo>
                      <a:pt x="13" y="212"/>
                      <a:pt x="34" y="148"/>
                      <a:pt x="68" y="110"/>
                    </a:cubicBezTo>
                    <a:cubicBezTo>
                      <a:pt x="102" y="72"/>
                      <a:pt x="147" y="58"/>
                      <a:pt x="206" y="43"/>
                    </a:cubicBezTo>
                    <a:cubicBezTo>
                      <a:pt x="265" y="28"/>
                      <a:pt x="345" y="0"/>
                      <a:pt x="420" y="19"/>
                    </a:cubicBezTo>
                    <a:cubicBezTo>
                      <a:pt x="495" y="38"/>
                      <a:pt x="616" y="78"/>
                      <a:pt x="658" y="159"/>
                    </a:cubicBezTo>
                    <a:cubicBezTo>
                      <a:pt x="700" y="240"/>
                      <a:pt x="710" y="430"/>
                      <a:pt x="670" y="503"/>
                    </a:cubicBezTo>
                    <a:cubicBezTo>
                      <a:pt x="630" y="576"/>
                      <a:pt x="504" y="589"/>
                      <a:pt x="418" y="599"/>
                    </a:cubicBezTo>
                    <a:cubicBezTo>
                      <a:pt x="332" y="609"/>
                      <a:pt x="222" y="595"/>
                      <a:pt x="156" y="563"/>
                    </a:cubicBezTo>
                    <a:cubicBezTo>
                      <a:pt x="90" y="531"/>
                      <a:pt x="51" y="438"/>
                      <a:pt x="23" y="405"/>
                    </a:cubicBezTo>
                  </a:path>
                </a:pathLst>
              </a:custGeom>
              <a:noFill/>
              <a:ln w="57150" cmpd="sng">
                <a:solidFill>
                  <a:srgbClr val="FFFF00"/>
                </a:solidFill>
                <a:round/>
                <a:headEnd type="none" w="med" len="med"/>
                <a:tailEnd type="arrow" w="med" len="med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83" name="Text Box 83"/>
              <p:cNvSpPr txBox="1">
                <a:spLocks noChangeArrowheads="1"/>
              </p:cNvSpPr>
              <p:nvPr/>
            </p:nvSpPr>
            <p:spPr bwMode="auto">
              <a:xfrm>
                <a:off x="2381" y="1457"/>
                <a:ext cx="60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rgbClr val="FFFF00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70000"/>
                  </a:lnSpc>
                </a:pPr>
                <a:r>
                  <a:rPr lang="en-US" sz="1800" b="1">
                    <a:latin typeface="Arial Narrow" pitchFamily="34" charset="0"/>
                  </a:rPr>
                  <a:t>Beaufort</a:t>
                </a:r>
              </a:p>
              <a:p>
                <a:pPr algn="l">
                  <a:lnSpc>
                    <a:spcPct val="70000"/>
                  </a:lnSpc>
                </a:pPr>
                <a:r>
                  <a:rPr lang="en-US" sz="1800" b="1">
                    <a:latin typeface="Arial Narrow" pitchFamily="34" charset="0"/>
                  </a:rPr>
                  <a:t>  Gyre</a:t>
                </a:r>
              </a:p>
            </p:txBody>
          </p:sp>
          <p:sp>
            <p:nvSpPr>
              <p:cNvPr id="665684" name="Line 84"/>
              <p:cNvSpPr>
                <a:spLocks noChangeShapeType="1"/>
              </p:cNvSpPr>
              <p:nvPr/>
            </p:nvSpPr>
            <p:spPr bwMode="auto">
              <a:xfrm flipV="1">
                <a:off x="2243" y="1562"/>
                <a:ext cx="86" cy="16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12700" dir="5400000" algn="ctr" rotWithShape="0">
                  <a:schemeClr val="tx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85" name="Line 85"/>
              <p:cNvSpPr>
                <a:spLocks noChangeShapeType="1"/>
              </p:cNvSpPr>
              <p:nvPr/>
            </p:nvSpPr>
            <p:spPr bwMode="auto">
              <a:xfrm flipV="1">
                <a:off x="2080" y="1453"/>
                <a:ext cx="149" cy="68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12700" dir="5400000" algn="ctr" rotWithShape="0">
                  <a:schemeClr val="tx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86" name="Line 86"/>
              <p:cNvSpPr>
                <a:spLocks noChangeShapeType="1"/>
              </p:cNvSpPr>
              <p:nvPr/>
            </p:nvSpPr>
            <p:spPr bwMode="auto">
              <a:xfrm>
                <a:off x="2103" y="1277"/>
                <a:ext cx="133" cy="5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12700" dir="5400000" algn="ctr" rotWithShape="0">
                  <a:schemeClr val="tx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87" name="Line 87"/>
              <p:cNvSpPr>
                <a:spLocks noChangeShapeType="1"/>
              </p:cNvSpPr>
              <p:nvPr/>
            </p:nvSpPr>
            <p:spPr bwMode="auto">
              <a:xfrm>
                <a:off x="2311" y="1162"/>
                <a:ext cx="52" cy="119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12700" dir="5400000" algn="ctr" rotWithShape="0">
                  <a:schemeClr val="tx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88" name="Line 88"/>
              <p:cNvSpPr>
                <a:spLocks noChangeShapeType="1"/>
              </p:cNvSpPr>
              <p:nvPr/>
            </p:nvSpPr>
            <p:spPr bwMode="auto">
              <a:xfrm flipH="1">
                <a:off x="2516" y="1181"/>
                <a:ext cx="75" cy="91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12700" dir="5400000" algn="ctr" rotWithShape="0">
                  <a:schemeClr val="tx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689" name="Line 89"/>
              <p:cNvSpPr>
                <a:spLocks noChangeShapeType="1"/>
              </p:cNvSpPr>
              <p:nvPr/>
            </p:nvSpPr>
            <p:spPr bwMode="auto">
              <a:xfrm flipH="1" flipV="1">
                <a:off x="2598" y="1432"/>
                <a:ext cx="158" cy="3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12700" dir="5400000" algn="ctr" rotWithShape="0">
                  <a:schemeClr val="tx2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65690" name="Group 90"/>
          <p:cNvGrpSpPr>
            <a:grpSpLocks/>
          </p:cNvGrpSpPr>
          <p:nvPr/>
        </p:nvGrpSpPr>
        <p:grpSpPr bwMode="auto">
          <a:xfrm>
            <a:off x="1943100" y="6129338"/>
            <a:ext cx="6940550" cy="495300"/>
            <a:chOff x="1224" y="3861"/>
            <a:chExt cx="4372" cy="312"/>
          </a:xfrm>
        </p:grpSpPr>
        <p:sp>
          <p:nvSpPr>
            <p:cNvPr id="665691" name="Text Box 91"/>
            <p:cNvSpPr txBox="1">
              <a:spLocks noChangeArrowheads="1"/>
            </p:cNvSpPr>
            <p:nvPr/>
          </p:nvSpPr>
          <p:spPr bwMode="auto">
            <a:xfrm>
              <a:off x="1224" y="3861"/>
              <a:ext cx="1478" cy="312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/>
                <a:t>  Downwelling </a:t>
              </a:r>
            </a:p>
          </p:txBody>
        </p:sp>
        <p:sp>
          <p:nvSpPr>
            <p:cNvPr id="665692" name="Text Box 92"/>
            <p:cNvSpPr txBox="1">
              <a:spLocks noChangeArrowheads="1"/>
            </p:cNvSpPr>
            <p:nvPr/>
          </p:nvSpPr>
          <p:spPr bwMode="auto">
            <a:xfrm>
              <a:off x="4080" y="3861"/>
              <a:ext cx="1516" cy="312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/>
                <a:t>Surface mixing</a:t>
              </a:r>
            </a:p>
          </p:txBody>
        </p:sp>
      </p:grpSp>
      <p:sp>
        <p:nvSpPr>
          <p:cNvPr id="665693" name="Rectangle 93"/>
          <p:cNvSpPr>
            <a:spLocks noChangeArrowheads="1"/>
          </p:cNvSpPr>
          <p:nvPr/>
        </p:nvSpPr>
        <p:spPr bwMode="auto">
          <a:xfrm>
            <a:off x="0" y="4395788"/>
            <a:ext cx="9144000" cy="223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94" name="Group 94"/>
          <p:cNvGrpSpPr>
            <a:grpSpLocks/>
          </p:cNvGrpSpPr>
          <p:nvPr/>
        </p:nvGrpSpPr>
        <p:grpSpPr bwMode="auto">
          <a:xfrm>
            <a:off x="0" y="1703388"/>
            <a:ext cx="4587875" cy="1585912"/>
            <a:chOff x="0" y="1073"/>
            <a:chExt cx="2890" cy="999"/>
          </a:xfrm>
        </p:grpSpPr>
        <p:grpSp>
          <p:nvGrpSpPr>
            <p:cNvPr id="665695" name="Group 95"/>
            <p:cNvGrpSpPr>
              <a:grpSpLocks/>
            </p:cNvGrpSpPr>
            <p:nvPr/>
          </p:nvGrpSpPr>
          <p:grpSpPr bwMode="auto">
            <a:xfrm>
              <a:off x="2429" y="1169"/>
              <a:ext cx="184" cy="174"/>
              <a:chOff x="2869" y="1149"/>
              <a:chExt cx="184" cy="174"/>
            </a:xfrm>
          </p:grpSpPr>
          <p:sp>
            <p:nvSpPr>
              <p:cNvPr id="665696" name="AutoShape 96"/>
              <p:cNvSpPr>
                <a:spLocks noChangeAspect="1" noChangeArrowheads="1"/>
              </p:cNvSpPr>
              <p:nvPr/>
            </p:nvSpPr>
            <p:spPr bwMode="auto">
              <a:xfrm>
                <a:off x="2869" y="1149"/>
                <a:ext cx="184" cy="174"/>
              </a:xfrm>
              <a:prstGeom prst="star5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697" name="AutoShape 97"/>
              <p:cNvSpPr>
                <a:spLocks noChangeArrowheads="1"/>
              </p:cNvSpPr>
              <p:nvPr/>
            </p:nvSpPr>
            <p:spPr bwMode="auto">
              <a:xfrm>
                <a:off x="2891" y="1172"/>
                <a:ext cx="138" cy="131"/>
              </a:xfrm>
              <a:prstGeom prst="star5">
                <a:avLst/>
              </a:prstGeom>
              <a:solidFill>
                <a:srgbClr val="66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5698" name="Text Box 98"/>
            <p:cNvSpPr txBox="1">
              <a:spLocks noChangeArrowheads="1"/>
            </p:cNvSpPr>
            <p:nvPr/>
          </p:nvSpPr>
          <p:spPr bwMode="auto">
            <a:xfrm>
              <a:off x="0" y="1457"/>
              <a:ext cx="1244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 u="sng"/>
                <a:t>Case study</a:t>
              </a:r>
              <a:r>
                <a:rPr lang="en-US" sz="1800" b="1"/>
                <a:t>:</a:t>
              </a:r>
            </a:p>
            <a:p>
              <a:pPr algn="l"/>
              <a:endParaRPr lang="en-US" sz="400" b="1"/>
            </a:p>
            <a:p>
              <a:pPr marL="114300" lvl="1" algn="l"/>
              <a:r>
                <a:rPr lang="en-US" sz="1800" b="1"/>
                <a:t>June 2007 – </a:t>
              </a:r>
            </a:p>
            <a:p>
              <a:pPr marL="114300" lvl="1" algn="l"/>
              <a:r>
                <a:rPr lang="en-US" sz="1800" b="1"/>
                <a:t>December 2008</a:t>
              </a:r>
            </a:p>
          </p:txBody>
        </p:sp>
        <p:grpSp>
          <p:nvGrpSpPr>
            <p:cNvPr id="665699" name="Group 99"/>
            <p:cNvGrpSpPr>
              <a:grpSpLocks/>
            </p:cNvGrpSpPr>
            <p:nvPr/>
          </p:nvGrpSpPr>
          <p:grpSpPr bwMode="auto">
            <a:xfrm>
              <a:off x="2706" y="1073"/>
              <a:ext cx="184" cy="174"/>
              <a:chOff x="2869" y="1149"/>
              <a:chExt cx="184" cy="174"/>
            </a:xfrm>
          </p:grpSpPr>
          <p:sp>
            <p:nvSpPr>
              <p:cNvPr id="665700" name="AutoShape 100"/>
              <p:cNvSpPr>
                <a:spLocks noChangeAspect="1" noChangeArrowheads="1"/>
              </p:cNvSpPr>
              <p:nvPr/>
            </p:nvSpPr>
            <p:spPr bwMode="auto">
              <a:xfrm>
                <a:off x="2869" y="1149"/>
                <a:ext cx="184" cy="174"/>
              </a:xfrm>
              <a:prstGeom prst="star5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01" name="AutoShape 101"/>
              <p:cNvSpPr>
                <a:spLocks noChangeArrowheads="1"/>
              </p:cNvSpPr>
              <p:nvPr/>
            </p:nvSpPr>
            <p:spPr bwMode="auto">
              <a:xfrm>
                <a:off x="2891" y="1172"/>
                <a:ext cx="138" cy="131"/>
              </a:xfrm>
              <a:prstGeom prst="star5">
                <a:avLst/>
              </a:prstGeom>
              <a:solidFill>
                <a:srgbClr val="66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65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65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65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2" grpId="0" animBg="1"/>
      <p:bldP spid="665673" grpId="0" animBg="1"/>
      <p:bldP spid="66567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Fig9-nod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713" y="915988"/>
            <a:ext cx="7472362" cy="5775325"/>
          </a:xfrm>
          <a:prstGeom prst="rect">
            <a:avLst/>
          </a:prstGeom>
          <a:noFill/>
        </p:spPr>
      </p:pic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1770063" y="908050"/>
            <a:ext cx="6932612" cy="117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1784350" y="2817813"/>
            <a:ext cx="6932613" cy="117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889125" y="4727575"/>
            <a:ext cx="6932613" cy="117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3376613" y="1033463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2001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5845175" y="1030288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2002</a:t>
            </a:r>
          </a:p>
        </p:txBody>
      </p:sp>
      <p:sp>
        <p:nvSpPr>
          <p:cNvPr id="668680" name="Text Box 8"/>
          <p:cNvSpPr txBox="1">
            <a:spLocks noChangeArrowheads="1"/>
          </p:cNvSpPr>
          <p:nvPr/>
        </p:nvSpPr>
        <p:spPr bwMode="auto">
          <a:xfrm>
            <a:off x="8312150" y="10318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2003</a:t>
            </a:r>
          </a:p>
        </p:txBody>
      </p:sp>
      <p:sp>
        <p:nvSpPr>
          <p:cNvPr id="668681" name="Text Box 9"/>
          <p:cNvSpPr txBox="1">
            <a:spLocks noChangeArrowheads="1"/>
          </p:cNvSpPr>
          <p:nvPr/>
        </p:nvSpPr>
        <p:spPr bwMode="auto">
          <a:xfrm>
            <a:off x="3376613" y="294322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2004</a:t>
            </a:r>
          </a:p>
        </p:txBody>
      </p:sp>
      <p:sp>
        <p:nvSpPr>
          <p:cNvPr id="668682" name="Text Box 10"/>
          <p:cNvSpPr txBox="1">
            <a:spLocks noChangeArrowheads="1"/>
          </p:cNvSpPr>
          <p:nvPr/>
        </p:nvSpPr>
        <p:spPr bwMode="auto">
          <a:xfrm>
            <a:off x="5845175" y="2941638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2005</a:t>
            </a:r>
          </a:p>
        </p:txBody>
      </p:sp>
      <p:sp>
        <p:nvSpPr>
          <p:cNvPr id="668683" name="Text Box 11"/>
          <p:cNvSpPr txBox="1">
            <a:spLocks noChangeArrowheads="1"/>
          </p:cNvSpPr>
          <p:nvPr/>
        </p:nvSpPr>
        <p:spPr bwMode="auto">
          <a:xfrm>
            <a:off x="8312150" y="294322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2006</a:t>
            </a:r>
          </a:p>
        </p:txBody>
      </p:sp>
      <p:sp>
        <p:nvSpPr>
          <p:cNvPr id="668684" name="Text Box 12"/>
          <p:cNvSpPr txBox="1">
            <a:spLocks noChangeArrowheads="1"/>
          </p:cNvSpPr>
          <p:nvPr/>
        </p:nvSpPr>
        <p:spPr bwMode="auto">
          <a:xfrm>
            <a:off x="3376613" y="4846638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2007</a:t>
            </a:r>
          </a:p>
        </p:txBody>
      </p:sp>
      <p:sp>
        <p:nvSpPr>
          <p:cNvPr id="668685" name="Text Box 13"/>
          <p:cNvSpPr txBox="1">
            <a:spLocks noChangeArrowheads="1"/>
          </p:cNvSpPr>
          <p:nvPr/>
        </p:nvSpPr>
        <p:spPr bwMode="auto">
          <a:xfrm>
            <a:off x="5848350" y="484505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2008</a:t>
            </a:r>
          </a:p>
        </p:txBody>
      </p:sp>
      <p:sp>
        <p:nvSpPr>
          <p:cNvPr id="668686" name="Text Box 14"/>
          <p:cNvSpPr txBox="1">
            <a:spLocks noChangeArrowheads="1"/>
          </p:cNvSpPr>
          <p:nvPr/>
        </p:nvSpPr>
        <p:spPr bwMode="auto">
          <a:xfrm>
            <a:off x="8312150" y="484505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u="sng">
                <a:latin typeface="Arial" charset="0"/>
              </a:rPr>
              <a:t>2009</a:t>
            </a:r>
          </a:p>
        </p:txBody>
      </p:sp>
      <p:pic>
        <p:nvPicPr>
          <p:cNvPr id="668687" name="Picture 8" descr="Screen shot 2010-06-24 at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111"/>
          <a:stretch>
            <a:fillRect/>
          </a:stretch>
        </p:blipFill>
        <p:spPr bwMode="auto">
          <a:xfrm>
            <a:off x="4965700" y="6308725"/>
            <a:ext cx="4178300" cy="249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68688" name="Text Box 16"/>
          <p:cNvSpPr txBox="1">
            <a:spLocks noChangeArrowheads="1"/>
          </p:cNvSpPr>
          <p:nvPr/>
        </p:nvSpPr>
        <p:spPr bwMode="auto">
          <a:xfrm>
            <a:off x="4965700" y="6491288"/>
            <a:ext cx="4079875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0" bIns="0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</a:rPr>
              <a:t> -1.8 -1.6 -1.4 -1.2 -1.0 -0.5   0     1     2     4     6   </a:t>
            </a:r>
          </a:p>
        </p:txBody>
      </p:sp>
      <p:sp>
        <p:nvSpPr>
          <p:cNvPr id="668689" name="Text Box 17"/>
          <p:cNvSpPr txBox="1">
            <a:spLocks noChangeArrowheads="1"/>
          </p:cNvSpPr>
          <p:nvPr/>
        </p:nvSpPr>
        <p:spPr bwMode="auto">
          <a:xfrm>
            <a:off x="5508625" y="5842000"/>
            <a:ext cx="29765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 b="1">
                <a:latin typeface="Arial" charset="0"/>
              </a:rPr>
              <a:t>December T</a:t>
            </a:r>
            <a:r>
              <a:rPr lang="en-US" sz="2400" b="1" baseline="-25000">
                <a:latin typeface="Arial" charset="0"/>
              </a:rPr>
              <a:t>max</a:t>
            </a:r>
            <a:r>
              <a:rPr lang="en-US" sz="2400" b="1">
                <a:latin typeface="Arial" charset="0"/>
              </a:rPr>
              <a:t> (</a:t>
            </a:r>
            <a:r>
              <a:rPr lang="en-US" sz="2400" b="1">
                <a:latin typeface="Arial" charset="0"/>
                <a:cs typeface="Arial" charset="0"/>
              </a:rPr>
              <a:t>°C)</a:t>
            </a:r>
          </a:p>
        </p:txBody>
      </p:sp>
      <p:sp>
        <p:nvSpPr>
          <p:cNvPr id="668690" name="Text Box 18"/>
          <p:cNvSpPr txBox="1">
            <a:spLocks noChangeArrowheads="1"/>
          </p:cNvSpPr>
          <p:nvPr/>
        </p:nvSpPr>
        <p:spPr bwMode="auto">
          <a:xfrm>
            <a:off x="2967038" y="2125663"/>
            <a:ext cx="274637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000" b="1">
                <a:latin typeface="Arial" charset="0"/>
              </a:rPr>
              <a:t>90</a:t>
            </a:r>
            <a:r>
              <a:rPr lang="en-US" sz="1000" b="1">
                <a:latin typeface="Arial" charset="0"/>
                <a:cs typeface="Arial" charset="0"/>
              </a:rPr>
              <a:t>°</a:t>
            </a:r>
            <a:r>
              <a:rPr lang="en-US" sz="1000" b="1">
                <a:latin typeface="Arial" charset="0"/>
              </a:rPr>
              <a:t>E</a:t>
            </a:r>
          </a:p>
        </p:txBody>
      </p:sp>
      <p:sp>
        <p:nvSpPr>
          <p:cNvPr id="668691" name="Text Box 19"/>
          <p:cNvSpPr txBox="1">
            <a:spLocks noChangeArrowheads="1"/>
          </p:cNvSpPr>
          <p:nvPr/>
        </p:nvSpPr>
        <p:spPr bwMode="auto">
          <a:xfrm rot="-5400000">
            <a:off x="2739231" y="2326482"/>
            <a:ext cx="204787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000" b="1">
                <a:latin typeface="Arial" charset="0"/>
              </a:rPr>
              <a:t>0</a:t>
            </a:r>
            <a:r>
              <a:rPr lang="en-US" sz="1000" b="1">
                <a:latin typeface="Arial" charset="0"/>
                <a:cs typeface="Arial" charset="0"/>
              </a:rPr>
              <a:t>°</a:t>
            </a:r>
            <a:r>
              <a:rPr lang="en-US" sz="1000" b="1">
                <a:latin typeface="Arial" charset="0"/>
              </a:rPr>
              <a:t>E</a:t>
            </a:r>
          </a:p>
        </p:txBody>
      </p:sp>
      <p:sp>
        <p:nvSpPr>
          <p:cNvPr id="668692" name="Text Box 20"/>
          <p:cNvSpPr txBox="1">
            <a:spLocks noChangeArrowheads="1"/>
          </p:cNvSpPr>
          <p:nvPr/>
        </p:nvSpPr>
        <p:spPr bwMode="auto">
          <a:xfrm rot="-24281706">
            <a:off x="3062288" y="2495550"/>
            <a:ext cx="282575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000" b="1">
                <a:latin typeface="Arial" charset="0"/>
              </a:rPr>
              <a:t>80</a:t>
            </a:r>
            <a:r>
              <a:rPr lang="en-US" sz="1000" b="1">
                <a:latin typeface="Arial" charset="0"/>
                <a:cs typeface="Arial" charset="0"/>
              </a:rPr>
              <a:t>°</a:t>
            </a:r>
            <a:r>
              <a:rPr lang="en-US" sz="1000" b="1">
                <a:latin typeface="Arial" charset="0"/>
              </a:rPr>
              <a:t>N</a:t>
            </a:r>
          </a:p>
        </p:txBody>
      </p:sp>
      <p:sp>
        <p:nvSpPr>
          <p:cNvPr id="668693" name="Text Box 21"/>
          <p:cNvSpPr txBox="1">
            <a:spLocks noChangeArrowheads="1"/>
          </p:cNvSpPr>
          <p:nvPr/>
        </p:nvSpPr>
        <p:spPr bwMode="auto">
          <a:xfrm rot="-541284">
            <a:off x="2573338" y="1098550"/>
            <a:ext cx="282575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000" b="1">
                <a:latin typeface="Arial" charset="0"/>
              </a:rPr>
              <a:t>70</a:t>
            </a:r>
            <a:r>
              <a:rPr lang="en-US" sz="1000" b="1">
                <a:latin typeface="Arial" charset="0"/>
                <a:cs typeface="Arial" charset="0"/>
              </a:rPr>
              <a:t>°</a:t>
            </a:r>
            <a:r>
              <a:rPr lang="en-US" sz="1000" b="1">
                <a:latin typeface="Arial" charset="0"/>
              </a:rPr>
              <a:t>N</a:t>
            </a:r>
          </a:p>
        </p:txBody>
      </p:sp>
      <p:sp>
        <p:nvSpPr>
          <p:cNvPr id="668694" name="Text Box 22"/>
          <p:cNvSpPr txBox="1">
            <a:spLocks noChangeArrowheads="1"/>
          </p:cNvSpPr>
          <p:nvPr/>
        </p:nvSpPr>
        <p:spPr bwMode="auto">
          <a:xfrm>
            <a:off x="2808288" y="1785938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1" i="1">
                <a:solidFill>
                  <a:srgbClr val="3333FF"/>
                </a:solidFill>
                <a:latin typeface="Arial Narrow" pitchFamily="34" charset="0"/>
              </a:rPr>
              <a:t>ice edge</a:t>
            </a:r>
          </a:p>
        </p:txBody>
      </p:sp>
      <p:sp>
        <p:nvSpPr>
          <p:cNvPr id="668695" name="Line 23"/>
          <p:cNvSpPr>
            <a:spLocks noChangeShapeType="1"/>
          </p:cNvSpPr>
          <p:nvPr/>
        </p:nvSpPr>
        <p:spPr bwMode="auto">
          <a:xfrm flipV="1">
            <a:off x="3311525" y="1754188"/>
            <a:ext cx="217488" cy="112712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68696" name="Text Box 24"/>
          <p:cNvSpPr txBox="1">
            <a:spLocks noChangeArrowheads="1"/>
          </p:cNvSpPr>
          <p:nvPr/>
        </p:nvSpPr>
        <p:spPr bwMode="auto">
          <a:xfrm>
            <a:off x="2016125" y="1076325"/>
            <a:ext cx="4508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100" b="1" i="1">
                <a:latin typeface="Arial" charset="0"/>
              </a:rPr>
              <a:t>Alaska</a:t>
            </a:r>
          </a:p>
        </p:txBody>
      </p:sp>
      <p:sp>
        <p:nvSpPr>
          <p:cNvPr id="668697" name="Text Box 25"/>
          <p:cNvSpPr txBox="1">
            <a:spLocks noChangeArrowheads="1"/>
          </p:cNvSpPr>
          <p:nvPr/>
        </p:nvSpPr>
        <p:spPr bwMode="auto">
          <a:xfrm>
            <a:off x="3695700" y="1620838"/>
            <a:ext cx="458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100" b="1" i="1">
                <a:latin typeface="Arial" charset="0"/>
              </a:rPr>
              <a:t>Russia</a:t>
            </a:r>
          </a:p>
        </p:txBody>
      </p:sp>
      <p:sp>
        <p:nvSpPr>
          <p:cNvPr id="668698" name="Text Box 26"/>
          <p:cNvSpPr txBox="1">
            <a:spLocks noChangeArrowheads="1"/>
          </p:cNvSpPr>
          <p:nvPr/>
        </p:nvSpPr>
        <p:spPr bwMode="auto">
          <a:xfrm>
            <a:off x="2197100" y="2549525"/>
            <a:ext cx="565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100" b="1" i="1">
                <a:latin typeface="Arial Narrow" pitchFamily="34" charset="0"/>
              </a:rPr>
              <a:t>Greenland</a:t>
            </a:r>
          </a:p>
        </p:txBody>
      </p:sp>
      <p:sp>
        <p:nvSpPr>
          <p:cNvPr id="668699" name="Text Box 27"/>
          <p:cNvSpPr txBox="1">
            <a:spLocks noChangeArrowheads="1"/>
          </p:cNvSpPr>
          <p:nvPr/>
        </p:nvSpPr>
        <p:spPr bwMode="auto">
          <a:xfrm>
            <a:off x="431800" y="31750"/>
            <a:ext cx="8353425" cy="547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82880" rIns="182880" bIns="137160">
            <a:spAutoFit/>
          </a:bodyPr>
          <a:lstStyle/>
          <a:p>
            <a:r>
              <a:rPr lang="en-US" sz="2400" b="1" i="1" u="sng">
                <a:latin typeface="Comic Sans MS" pitchFamily="66" charset="0"/>
              </a:rPr>
              <a:t>Recent winter survival of the NSTM: WHY?</a:t>
            </a:r>
            <a:endParaRPr lang="en-US" sz="2400" b="1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668700" name="Text Box 28"/>
          <p:cNvSpPr txBox="1">
            <a:spLocks noChangeArrowheads="1"/>
          </p:cNvSpPr>
          <p:nvPr/>
        </p:nvSpPr>
        <p:spPr bwMode="auto">
          <a:xfrm>
            <a:off x="34925" y="2060575"/>
            <a:ext cx="2916238" cy="30892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l"/>
            <a:r>
              <a:rPr lang="en-US" b="1" i="1" u="sng">
                <a:latin typeface="Arial Narrow" pitchFamily="34" charset="0"/>
              </a:rPr>
              <a:t>Three factors</a:t>
            </a:r>
            <a:r>
              <a:rPr lang="en-US" b="1">
                <a:latin typeface="Arial Narrow" pitchFamily="34" charset="0"/>
              </a:rPr>
              <a:t>:</a:t>
            </a:r>
          </a:p>
          <a:p>
            <a:pPr algn="l"/>
            <a:endParaRPr lang="en-US" sz="1400" b="1">
              <a:latin typeface="Arial Narrow" pitchFamily="34" charset="0"/>
            </a:endParaRPr>
          </a:p>
          <a:p>
            <a:pPr algn="l"/>
            <a:r>
              <a:rPr lang="en-US" sz="1800" b="1">
                <a:latin typeface="Arial Narrow" pitchFamily="34" charset="0"/>
              </a:rPr>
              <a:t>1.) Thinner, </a:t>
            </a:r>
            <a:r>
              <a:rPr lang="en-US" sz="1800" b="1" u="sng">
                <a:solidFill>
                  <a:srgbClr val="CC0000"/>
                </a:solidFill>
                <a:latin typeface="Arial Narrow" pitchFamily="34" charset="0"/>
              </a:rPr>
              <a:t>looser ice cover</a:t>
            </a:r>
            <a:r>
              <a:rPr lang="en-US" sz="1800" b="1">
                <a:latin typeface="Arial Narrow" pitchFamily="34" charset="0"/>
              </a:rPr>
              <a:t> allows more summer heating</a:t>
            </a:r>
          </a:p>
          <a:p>
            <a:pPr algn="l"/>
            <a:endParaRPr lang="en-US" sz="1800" b="1">
              <a:latin typeface="Arial Narrow" pitchFamily="34" charset="0"/>
            </a:endParaRPr>
          </a:p>
          <a:p>
            <a:pPr algn="l"/>
            <a:r>
              <a:rPr lang="en-US" sz="1800" b="1">
                <a:latin typeface="Arial Narrow" pitchFamily="34" charset="0"/>
              </a:rPr>
              <a:t>2.) Increasing Beaufort Gyre </a:t>
            </a:r>
            <a:r>
              <a:rPr lang="en-US" sz="1800" b="1" u="sng">
                <a:solidFill>
                  <a:srgbClr val="CC0000"/>
                </a:solidFill>
                <a:latin typeface="Arial Narrow" pitchFamily="34" charset="0"/>
              </a:rPr>
              <a:t>stratification</a:t>
            </a:r>
            <a:r>
              <a:rPr lang="en-US" sz="1800" b="1">
                <a:latin typeface="Arial Narrow" pitchFamily="34" charset="0"/>
              </a:rPr>
              <a:t> suppresses surface mixing</a:t>
            </a:r>
          </a:p>
          <a:p>
            <a:pPr algn="l"/>
            <a:endParaRPr lang="en-US" sz="1600" b="1">
              <a:latin typeface="Arial Narrow" pitchFamily="34" charset="0"/>
            </a:endParaRPr>
          </a:p>
          <a:p>
            <a:pPr algn="l"/>
            <a:r>
              <a:rPr lang="en-US" sz="1800" b="1">
                <a:latin typeface="Arial Narrow" pitchFamily="34" charset="0"/>
              </a:rPr>
              <a:t>3.) Increasing Beaufort Gyre </a:t>
            </a:r>
            <a:r>
              <a:rPr lang="en-US" sz="1800" b="1" u="sng">
                <a:solidFill>
                  <a:srgbClr val="CC0000"/>
                </a:solidFill>
                <a:latin typeface="Arial Narrow" pitchFamily="34" charset="0"/>
              </a:rPr>
              <a:t>downwelling</a:t>
            </a:r>
            <a:endParaRPr lang="en-US" sz="1600" b="1">
              <a:latin typeface="Arial Narrow" pitchFamily="34" charset="0"/>
            </a:endParaRPr>
          </a:p>
        </p:txBody>
      </p:sp>
      <p:sp>
        <p:nvSpPr>
          <p:cNvPr id="668701" name="Freeform 29"/>
          <p:cNvSpPr>
            <a:spLocks/>
          </p:cNvSpPr>
          <p:nvPr/>
        </p:nvSpPr>
        <p:spPr bwMode="auto">
          <a:xfrm>
            <a:off x="2365375" y="1554163"/>
            <a:ext cx="442913" cy="361950"/>
          </a:xfrm>
          <a:custGeom>
            <a:avLst/>
            <a:gdLst/>
            <a:ahLst/>
            <a:cxnLst>
              <a:cxn ang="0">
                <a:pos x="99" y="213"/>
              </a:cxn>
              <a:cxn ang="0">
                <a:pos x="30" y="167"/>
              </a:cxn>
              <a:cxn ang="0">
                <a:pos x="8" y="54"/>
              </a:cxn>
              <a:cxn ang="0">
                <a:pos x="76" y="8"/>
              </a:cxn>
              <a:cxn ang="0">
                <a:pos x="167" y="8"/>
              </a:cxn>
              <a:cxn ang="0">
                <a:pos x="235" y="54"/>
              </a:cxn>
              <a:cxn ang="0">
                <a:pos x="235" y="99"/>
              </a:cxn>
              <a:cxn ang="0">
                <a:pos x="203" y="169"/>
              </a:cxn>
              <a:cxn ang="0">
                <a:pos x="151" y="207"/>
              </a:cxn>
            </a:cxnLst>
            <a:rect l="0" t="0" r="r" b="b"/>
            <a:pathLst>
              <a:path w="246" h="213">
                <a:moveTo>
                  <a:pt x="99" y="213"/>
                </a:moveTo>
                <a:cubicBezTo>
                  <a:pt x="72" y="203"/>
                  <a:pt x="45" y="193"/>
                  <a:pt x="30" y="167"/>
                </a:cubicBezTo>
                <a:cubicBezTo>
                  <a:pt x="15" y="141"/>
                  <a:pt x="0" y="80"/>
                  <a:pt x="8" y="54"/>
                </a:cubicBezTo>
                <a:cubicBezTo>
                  <a:pt x="16" y="28"/>
                  <a:pt x="50" y="16"/>
                  <a:pt x="76" y="8"/>
                </a:cubicBezTo>
                <a:cubicBezTo>
                  <a:pt x="102" y="0"/>
                  <a:pt x="141" y="0"/>
                  <a:pt x="167" y="8"/>
                </a:cubicBezTo>
                <a:cubicBezTo>
                  <a:pt x="193" y="16"/>
                  <a:pt x="224" y="39"/>
                  <a:pt x="235" y="54"/>
                </a:cubicBezTo>
                <a:cubicBezTo>
                  <a:pt x="246" y="69"/>
                  <a:pt x="240" y="80"/>
                  <a:pt x="235" y="99"/>
                </a:cubicBezTo>
                <a:cubicBezTo>
                  <a:pt x="230" y="118"/>
                  <a:pt x="217" y="151"/>
                  <a:pt x="203" y="169"/>
                </a:cubicBezTo>
                <a:cubicBezTo>
                  <a:pt x="189" y="187"/>
                  <a:pt x="162" y="199"/>
                  <a:pt x="151" y="20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8702" name="Text Box 30"/>
          <p:cNvSpPr txBox="1">
            <a:spLocks noChangeArrowheads="1"/>
          </p:cNvSpPr>
          <p:nvPr/>
        </p:nvSpPr>
        <p:spPr bwMode="auto">
          <a:xfrm>
            <a:off x="2447925" y="1296988"/>
            <a:ext cx="9128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/>
              <a:t>Beaufort</a:t>
            </a:r>
          </a:p>
          <a:p>
            <a:pPr algn="l">
              <a:lnSpc>
                <a:spcPct val="90000"/>
              </a:lnSpc>
            </a:pPr>
            <a:r>
              <a:rPr lang="en-US" sz="1400" b="1"/>
              <a:t>      Gyre</a:t>
            </a:r>
          </a:p>
        </p:txBody>
      </p:sp>
      <p:sp>
        <p:nvSpPr>
          <p:cNvPr id="668703" name="AutoShape 31" descr="png&amp;filename=Fig9-nodot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68704" name="AutoShape 32" descr="png&amp;filename=Fig9-nodot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Text Box 2"/>
          <p:cNvSpPr txBox="1">
            <a:spLocks noChangeArrowheads="1"/>
          </p:cNvSpPr>
          <p:nvPr/>
        </p:nvSpPr>
        <p:spPr bwMode="auto">
          <a:xfrm>
            <a:off x="1444625" y="147638"/>
            <a:ext cx="643255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Warm layers of the Arctic Ocean</a:t>
            </a:r>
          </a:p>
        </p:txBody>
      </p:sp>
      <p:pic>
        <p:nvPicPr>
          <p:cNvPr id="617475" name="Picture 3"/>
          <p:cNvPicPr>
            <a:picLocks noChangeAspect="1" noChangeArrowheads="1"/>
          </p:cNvPicPr>
          <p:nvPr/>
        </p:nvPicPr>
        <p:blipFill>
          <a:blip r:embed="rId3" cstate="print"/>
          <a:srcRect l="13655" t="14998" r="22780" b="6854"/>
          <a:stretch>
            <a:fillRect/>
          </a:stretch>
        </p:blipFill>
        <p:spPr bwMode="auto">
          <a:xfrm>
            <a:off x="569913" y="1117600"/>
            <a:ext cx="4752975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7476" name="Text Box 4"/>
          <p:cNvSpPr txBox="1">
            <a:spLocks noChangeArrowheads="1"/>
          </p:cNvSpPr>
          <p:nvPr/>
        </p:nvSpPr>
        <p:spPr bwMode="auto">
          <a:xfrm>
            <a:off x="1784350" y="3608388"/>
            <a:ext cx="12334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winter PW</a:t>
            </a:r>
          </a:p>
        </p:txBody>
      </p:sp>
      <p:sp>
        <p:nvSpPr>
          <p:cNvPr id="617477" name="Text Box 5"/>
          <p:cNvSpPr txBox="1">
            <a:spLocks noChangeArrowheads="1"/>
          </p:cNvSpPr>
          <p:nvPr/>
        </p:nvSpPr>
        <p:spPr bwMode="auto">
          <a:xfrm>
            <a:off x="2297113" y="5192713"/>
            <a:ext cx="70485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Deep</a:t>
            </a:r>
          </a:p>
          <a:p>
            <a:pPr algn="l"/>
            <a:r>
              <a:rPr lang="en-US" b="1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617478" name="Text Box 6"/>
          <p:cNvSpPr txBox="1">
            <a:spLocks noChangeArrowheads="1"/>
          </p:cNvSpPr>
          <p:nvPr/>
        </p:nvSpPr>
        <p:spPr bwMode="auto">
          <a:xfrm>
            <a:off x="2103438" y="2395538"/>
            <a:ext cx="11906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winter ML</a:t>
            </a:r>
          </a:p>
        </p:txBody>
      </p:sp>
      <p:sp>
        <p:nvSpPr>
          <p:cNvPr id="617479" name="Text Box 7"/>
          <p:cNvSpPr txBox="1">
            <a:spLocks noChangeArrowheads="1"/>
          </p:cNvSpPr>
          <p:nvPr/>
        </p:nvSpPr>
        <p:spPr bwMode="auto">
          <a:xfrm>
            <a:off x="1658938" y="1387475"/>
            <a:ext cx="142398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summer ML</a:t>
            </a:r>
          </a:p>
        </p:txBody>
      </p:sp>
      <p:sp>
        <p:nvSpPr>
          <p:cNvPr id="617480" name="Freeform 8"/>
          <p:cNvSpPr>
            <a:spLocks/>
          </p:cNvSpPr>
          <p:nvPr/>
        </p:nvSpPr>
        <p:spPr bwMode="auto">
          <a:xfrm>
            <a:off x="1957388" y="1908175"/>
            <a:ext cx="719137" cy="420688"/>
          </a:xfrm>
          <a:custGeom>
            <a:avLst/>
            <a:gdLst/>
            <a:ahLst/>
            <a:cxnLst>
              <a:cxn ang="0">
                <a:pos x="367" y="0"/>
              </a:cxn>
              <a:cxn ang="0">
                <a:pos x="317" y="0"/>
              </a:cxn>
              <a:cxn ang="0">
                <a:pos x="22" y="5"/>
              </a:cxn>
              <a:cxn ang="0">
                <a:pos x="0" y="164"/>
              </a:cxn>
              <a:cxn ang="0">
                <a:pos x="0" y="255"/>
              </a:cxn>
              <a:cxn ang="0">
                <a:pos x="90" y="278"/>
              </a:cxn>
              <a:cxn ang="0">
                <a:pos x="317" y="142"/>
              </a:cxn>
              <a:cxn ang="0">
                <a:pos x="453" y="96"/>
              </a:cxn>
              <a:cxn ang="0">
                <a:pos x="408" y="5"/>
              </a:cxn>
            </a:cxnLst>
            <a:rect l="0" t="0" r="r" b="b"/>
            <a:pathLst>
              <a:path w="453" h="278">
                <a:moveTo>
                  <a:pt x="367" y="0"/>
                </a:moveTo>
                <a:cubicBezTo>
                  <a:pt x="350" y="0"/>
                  <a:pt x="334" y="0"/>
                  <a:pt x="317" y="0"/>
                </a:cubicBezTo>
                <a:lnTo>
                  <a:pt x="22" y="5"/>
                </a:lnTo>
                <a:lnTo>
                  <a:pt x="0" y="164"/>
                </a:lnTo>
                <a:lnTo>
                  <a:pt x="0" y="255"/>
                </a:lnTo>
                <a:lnTo>
                  <a:pt x="90" y="278"/>
                </a:lnTo>
                <a:lnTo>
                  <a:pt x="317" y="142"/>
                </a:lnTo>
                <a:lnTo>
                  <a:pt x="453" y="96"/>
                </a:lnTo>
                <a:lnTo>
                  <a:pt x="408" y="5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7481" name="Freeform 9"/>
          <p:cNvSpPr>
            <a:spLocks/>
          </p:cNvSpPr>
          <p:nvPr/>
        </p:nvSpPr>
        <p:spPr bwMode="auto">
          <a:xfrm>
            <a:off x="2417763" y="2760663"/>
            <a:ext cx="719137" cy="207962"/>
          </a:xfrm>
          <a:custGeom>
            <a:avLst/>
            <a:gdLst/>
            <a:ahLst/>
            <a:cxnLst>
              <a:cxn ang="0">
                <a:pos x="360" y="12"/>
              </a:cxn>
              <a:cxn ang="0">
                <a:pos x="303" y="12"/>
              </a:cxn>
              <a:cxn ang="0">
                <a:pos x="24" y="29"/>
              </a:cxn>
              <a:cxn ang="0">
                <a:pos x="0" y="123"/>
              </a:cxn>
              <a:cxn ang="0">
                <a:pos x="18" y="97"/>
              </a:cxn>
              <a:cxn ang="0">
                <a:pos x="64" y="137"/>
              </a:cxn>
              <a:cxn ang="0">
                <a:pos x="121" y="137"/>
              </a:cxn>
              <a:cxn ang="0">
                <a:pos x="338" y="126"/>
              </a:cxn>
              <a:cxn ang="0">
                <a:pos x="453" y="55"/>
              </a:cxn>
              <a:cxn ang="0">
                <a:pos x="406" y="18"/>
              </a:cxn>
            </a:cxnLst>
            <a:rect l="0" t="0" r="r" b="b"/>
            <a:pathLst>
              <a:path w="453" h="137">
                <a:moveTo>
                  <a:pt x="360" y="12"/>
                </a:moveTo>
                <a:cubicBezTo>
                  <a:pt x="343" y="12"/>
                  <a:pt x="360" y="0"/>
                  <a:pt x="303" y="12"/>
                </a:cubicBezTo>
                <a:lnTo>
                  <a:pt x="24" y="29"/>
                </a:lnTo>
                <a:lnTo>
                  <a:pt x="0" y="123"/>
                </a:lnTo>
                <a:lnTo>
                  <a:pt x="18" y="97"/>
                </a:lnTo>
                <a:lnTo>
                  <a:pt x="64" y="137"/>
                </a:lnTo>
                <a:lnTo>
                  <a:pt x="121" y="137"/>
                </a:lnTo>
                <a:lnTo>
                  <a:pt x="338" y="126"/>
                </a:lnTo>
                <a:lnTo>
                  <a:pt x="453" y="55"/>
                </a:lnTo>
                <a:lnTo>
                  <a:pt x="406" y="18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7501" name="Text Box 29"/>
          <p:cNvSpPr txBox="1">
            <a:spLocks noChangeArrowheads="1"/>
          </p:cNvSpPr>
          <p:nvPr/>
        </p:nvSpPr>
        <p:spPr bwMode="auto">
          <a:xfrm>
            <a:off x="4830763" y="6165850"/>
            <a:ext cx="21478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from Jackson et al., 2010</a:t>
            </a:r>
          </a:p>
        </p:txBody>
      </p:sp>
      <p:sp>
        <p:nvSpPr>
          <p:cNvPr id="617502" name="Text Box 30"/>
          <p:cNvSpPr txBox="1">
            <a:spLocks noChangeArrowheads="1"/>
          </p:cNvSpPr>
          <p:nvPr/>
        </p:nvSpPr>
        <p:spPr bwMode="auto">
          <a:xfrm>
            <a:off x="2903538" y="4184650"/>
            <a:ext cx="1960562" cy="350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300" b="1">
                <a:solidFill>
                  <a:srgbClr val="CC0000"/>
                </a:solidFill>
              </a:rPr>
              <a:t>Atlantic Water</a:t>
            </a:r>
          </a:p>
        </p:txBody>
      </p:sp>
      <p:sp>
        <p:nvSpPr>
          <p:cNvPr id="617503" name="Text Box 31"/>
          <p:cNvSpPr txBox="1">
            <a:spLocks noChangeArrowheads="1"/>
          </p:cNvSpPr>
          <p:nvPr/>
        </p:nvSpPr>
        <p:spPr bwMode="auto">
          <a:xfrm>
            <a:off x="2519363" y="2636838"/>
            <a:ext cx="889000" cy="219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CC00CC"/>
                </a:solidFill>
              </a:rPr>
              <a:t>summer</a:t>
            </a:r>
          </a:p>
        </p:txBody>
      </p:sp>
      <p:sp>
        <p:nvSpPr>
          <p:cNvPr id="617504" name="Text Box 32"/>
          <p:cNvSpPr txBox="1">
            <a:spLocks noChangeArrowheads="1"/>
          </p:cNvSpPr>
          <p:nvPr/>
        </p:nvSpPr>
        <p:spPr bwMode="auto">
          <a:xfrm>
            <a:off x="2051050" y="2068513"/>
            <a:ext cx="809625" cy="334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200" b="1">
                <a:solidFill>
                  <a:srgbClr val="008000"/>
                </a:solidFill>
              </a:rPr>
              <a:t>??</a:t>
            </a:r>
            <a:r>
              <a:rPr lang="en-US" sz="2200" b="1">
                <a:solidFill>
                  <a:srgbClr val="CC0000"/>
                </a:solidFill>
              </a:rPr>
              <a:t>      </a:t>
            </a:r>
          </a:p>
        </p:txBody>
      </p:sp>
      <p:sp>
        <p:nvSpPr>
          <p:cNvPr id="617505" name="Text Box 33"/>
          <p:cNvSpPr txBox="1">
            <a:spLocks noChangeArrowheads="1"/>
          </p:cNvSpPr>
          <p:nvPr/>
        </p:nvSpPr>
        <p:spPr bwMode="auto">
          <a:xfrm>
            <a:off x="0" y="1341438"/>
            <a:ext cx="75565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i="1"/>
              <a:t>note log scale!</a:t>
            </a:r>
          </a:p>
        </p:txBody>
      </p:sp>
      <p:sp>
        <p:nvSpPr>
          <p:cNvPr id="617506" name="Line 34"/>
          <p:cNvSpPr>
            <a:spLocks noChangeShapeType="1"/>
          </p:cNvSpPr>
          <p:nvPr/>
        </p:nvSpPr>
        <p:spPr bwMode="auto">
          <a:xfrm>
            <a:off x="539750" y="1736725"/>
            <a:ext cx="279400" cy="115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7508" name="Freeform 36"/>
          <p:cNvSpPr>
            <a:spLocks/>
          </p:cNvSpPr>
          <p:nvPr/>
        </p:nvSpPr>
        <p:spPr bwMode="auto">
          <a:xfrm>
            <a:off x="328613" y="1012825"/>
            <a:ext cx="1233487" cy="169863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78" y="50"/>
              </a:cxn>
              <a:cxn ang="0">
                <a:pos x="128" y="3"/>
              </a:cxn>
              <a:cxn ang="0">
                <a:pos x="187" y="48"/>
              </a:cxn>
              <a:cxn ang="0">
                <a:pos x="311" y="99"/>
              </a:cxn>
              <a:cxn ang="0">
                <a:pos x="377" y="79"/>
              </a:cxn>
              <a:cxn ang="0">
                <a:pos x="476" y="0"/>
              </a:cxn>
              <a:cxn ang="0">
                <a:pos x="516" y="29"/>
              </a:cxn>
              <a:cxn ang="0">
                <a:pos x="631" y="96"/>
              </a:cxn>
              <a:cxn ang="0">
                <a:pos x="695" y="96"/>
              </a:cxn>
              <a:cxn ang="0">
                <a:pos x="777" y="49"/>
              </a:cxn>
            </a:cxnLst>
            <a:rect l="0" t="0" r="r" b="b"/>
            <a:pathLst>
              <a:path w="777" h="107">
                <a:moveTo>
                  <a:pt x="0" y="98"/>
                </a:moveTo>
                <a:cubicBezTo>
                  <a:pt x="13" y="90"/>
                  <a:pt x="57" y="66"/>
                  <a:pt x="78" y="50"/>
                </a:cubicBezTo>
                <a:lnTo>
                  <a:pt x="128" y="3"/>
                </a:lnTo>
                <a:lnTo>
                  <a:pt x="187" y="48"/>
                </a:lnTo>
                <a:cubicBezTo>
                  <a:pt x="217" y="64"/>
                  <a:pt x="279" y="94"/>
                  <a:pt x="311" y="99"/>
                </a:cubicBezTo>
                <a:cubicBezTo>
                  <a:pt x="340" y="103"/>
                  <a:pt x="352" y="96"/>
                  <a:pt x="377" y="79"/>
                </a:cubicBezTo>
                <a:lnTo>
                  <a:pt x="476" y="0"/>
                </a:lnTo>
                <a:lnTo>
                  <a:pt x="516" y="29"/>
                </a:lnTo>
                <a:cubicBezTo>
                  <a:pt x="542" y="45"/>
                  <a:pt x="601" y="85"/>
                  <a:pt x="631" y="96"/>
                </a:cubicBezTo>
                <a:cubicBezTo>
                  <a:pt x="661" y="107"/>
                  <a:pt x="671" y="104"/>
                  <a:pt x="695" y="96"/>
                </a:cubicBezTo>
                <a:lnTo>
                  <a:pt x="777" y="49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17512" name="Group 40"/>
          <p:cNvGrpSpPr>
            <a:grpSpLocks/>
          </p:cNvGrpSpPr>
          <p:nvPr/>
        </p:nvGrpSpPr>
        <p:grpSpPr bwMode="auto">
          <a:xfrm>
            <a:off x="1570038" y="1004888"/>
            <a:ext cx="4192587" cy="171450"/>
            <a:chOff x="1900" y="1147"/>
            <a:chExt cx="2641" cy="113"/>
          </a:xfrm>
        </p:grpSpPr>
        <p:sp>
          <p:nvSpPr>
            <p:cNvPr id="617513" name="Freeform 41"/>
            <p:cNvSpPr>
              <a:spLocks/>
            </p:cNvSpPr>
            <p:nvPr/>
          </p:nvSpPr>
          <p:spPr bwMode="auto">
            <a:xfrm flipH="1">
              <a:off x="1900" y="1147"/>
              <a:ext cx="1343" cy="107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58" y="48"/>
                </a:cxn>
                <a:cxn ang="0">
                  <a:pos x="108" y="0"/>
                </a:cxn>
                <a:cxn ang="0">
                  <a:pos x="145" y="44"/>
                </a:cxn>
                <a:cxn ang="0">
                  <a:pos x="224" y="100"/>
                </a:cxn>
                <a:cxn ang="0">
                  <a:pos x="336" y="86"/>
                </a:cxn>
                <a:cxn ang="0">
                  <a:pos x="427" y="6"/>
                </a:cxn>
                <a:cxn ang="0">
                  <a:pos x="450" y="32"/>
                </a:cxn>
                <a:cxn ang="0">
                  <a:pos x="502" y="74"/>
                </a:cxn>
                <a:cxn ang="0">
                  <a:pos x="566" y="98"/>
                </a:cxn>
                <a:cxn ang="0">
                  <a:pos x="644" y="50"/>
                </a:cxn>
                <a:cxn ang="0">
                  <a:pos x="694" y="3"/>
                </a:cxn>
                <a:cxn ang="0">
                  <a:pos x="753" y="48"/>
                </a:cxn>
                <a:cxn ang="0">
                  <a:pos x="877" y="99"/>
                </a:cxn>
                <a:cxn ang="0">
                  <a:pos x="943" y="79"/>
                </a:cxn>
                <a:cxn ang="0">
                  <a:pos x="1042" y="0"/>
                </a:cxn>
                <a:cxn ang="0">
                  <a:pos x="1082" y="29"/>
                </a:cxn>
                <a:cxn ang="0">
                  <a:pos x="1197" y="96"/>
                </a:cxn>
                <a:cxn ang="0">
                  <a:pos x="1261" y="96"/>
                </a:cxn>
                <a:cxn ang="0">
                  <a:pos x="1343" y="49"/>
                </a:cxn>
              </a:cxnLst>
              <a:rect l="0" t="0" r="r" b="b"/>
              <a:pathLst>
                <a:path w="1343" h="107">
                  <a:moveTo>
                    <a:pt x="0" y="82"/>
                  </a:moveTo>
                  <a:lnTo>
                    <a:pt x="58" y="48"/>
                  </a:lnTo>
                  <a:cubicBezTo>
                    <a:pt x="76" y="34"/>
                    <a:pt x="90" y="26"/>
                    <a:pt x="108" y="0"/>
                  </a:cubicBezTo>
                  <a:cubicBezTo>
                    <a:pt x="125" y="18"/>
                    <a:pt x="126" y="29"/>
                    <a:pt x="145" y="44"/>
                  </a:cubicBezTo>
                  <a:cubicBezTo>
                    <a:pt x="164" y="61"/>
                    <a:pt x="192" y="93"/>
                    <a:pt x="224" y="100"/>
                  </a:cubicBezTo>
                  <a:cubicBezTo>
                    <a:pt x="256" y="107"/>
                    <a:pt x="305" y="97"/>
                    <a:pt x="336" y="86"/>
                  </a:cubicBezTo>
                  <a:cubicBezTo>
                    <a:pt x="367" y="75"/>
                    <a:pt x="407" y="15"/>
                    <a:pt x="427" y="6"/>
                  </a:cubicBezTo>
                  <a:lnTo>
                    <a:pt x="450" y="32"/>
                  </a:lnTo>
                  <a:lnTo>
                    <a:pt x="502" y="74"/>
                  </a:lnTo>
                  <a:cubicBezTo>
                    <a:pt x="521" y="85"/>
                    <a:pt x="542" y="102"/>
                    <a:pt x="566" y="98"/>
                  </a:cubicBezTo>
                  <a:cubicBezTo>
                    <a:pt x="588" y="93"/>
                    <a:pt x="623" y="66"/>
                    <a:pt x="644" y="50"/>
                  </a:cubicBezTo>
                  <a:lnTo>
                    <a:pt x="694" y="3"/>
                  </a:lnTo>
                  <a:lnTo>
                    <a:pt x="753" y="48"/>
                  </a:lnTo>
                  <a:cubicBezTo>
                    <a:pt x="783" y="64"/>
                    <a:pt x="845" y="94"/>
                    <a:pt x="877" y="99"/>
                  </a:cubicBezTo>
                  <a:cubicBezTo>
                    <a:pt x="906" y="103"/>
                    <a:pt x="918" y="96"/>
                    <a:pt x="943" y="79"/>
                  </a:cubicBezTo>
                  <a:lnTo>
                    <a:pt x="1042" y="0"/>
                  </a:lnTo>
                  <a:lnTo>
                    <a:pt x="1082" y="29"/>
                  </a:lnTo>
                  <a:cubicBezTo>
                    <a:pt x="1108" y="45"/>
                    <a:pt x="1167" y="85"/>
                    <a:pt x="1197" y="96"/>
                  </a:cubicBezTo>
                  <a:cubicBezTo>
                    <a:pt x="1227" y="107"/>
                    <a:pt x="1237" y="104"/>
                    <a:pt x="1261" y="96"/>
                  </a:cubicBezTo>
                  <a:lnTo>
                    <a:pt x="1343" y="49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514" name="Freeform 42"/>
            <p:cNvSpPr>
              <a:spLocks/>
            </p:cNvSpPr>
            <p:nvPr/>
          </p:nvSpPr>
          <p:spPr bwMode="auto">
            <a:xfrm flipH="1">
              <a:off x="3198" y="1153"/>
              <a:ext cx="1343" cy="107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58" y="48"/>
                </a:cxn>
                <a:cxn ang="0">
                  <a:pos x="108" y="0"/>
                </a:cxn>
                <a:cxn ang="0">
                  <a:pos x="145" y="44"/>
                </a:cxn>
                <a:cxn ang="0">
                  <a:pos x="224" y="100"/>
                </a:cxn>
                <a:cxn ang="0">
                  <a:pos x="336" y="86"/>
                </a:cxn>
                <a:cxn ang="0">
                  <a:pos x="427" y="6"/>
                </a:cxn>
                <a:cxn ang="0">
                  <a:pos x="450" y="32"/>
                </a:cxn>
                <a:cxn ang="0">
                  <a:pos x="502" y="74"/>
                </a:cxn>
                <a:cxn ang="0">
                  <a:pos x="566" y="98"/>
                </a:cxn>
                <a:cxn ang="0">
                  <a:pos x="644" y="50"/>
                </a:cxn>
                <a:cxn ang="0">
                  <a:pos x="694" y="3"/>
                </a:cxn>
                <a:cxn ang="0">
                  <a:pos x="753" y="48"/>
                </a:cxn>
                <a:cxn ang="0">
                  <a:pos x="877" y="99"/>
                </a:cxn>
                <a:cxn ang="0">
                  <a:pos x="943" y="79"/>
                </a:cxn>
                <a:cxn ang="0">
                  <a:pos x="1042" y="0"/>
                </a:cxn>
                <a:cxn ang="0">
                  <a:pos x="1082" y="29"/>
                </a:cxn>
                <a:cxn ang="0">
                  <a:pos x="1197" y="96"/>
                </a:cxn>
                <a:cxn ang="0">
                  <a:pos x="1261" y="96"/>
                </a:cxn>
                <a:cxn ang="0">
                  <a:pos x="1343" y="49"/>
                </a:cxn>
              </a:cxnLst>
              <a:rect l="0" t="0" r="r" b="b"/>
              <a:pathLst>
                <a:path w="1343" h="107">
                  <a:moveTo>
                    <a:pt x="0" y="82"/>
                  </a:moveTo>
                  <a:lnTo>
                    <a:pt x="58" y="48"/>
                  </a:lnTo>
                  <a:cubicBezTo>
                    <a:pt x="76" y="34"/>
                    <a:pt x="90" y="26"/>
                    <a:pt x="108" y="0"/>
                  </a:cubicBezTo>
                  <a:cubicBezTo>
                    <a:pt x="125" y="18"/>
                    <a:pt x="126" y="29"/>
                    <a:pt x="145" y="44"/>
                  </a:cubicBezTo>
                  <a:cubicBezTo>
                    <a:pt x="164" y="61"/>
                    <a:pt x="192" y="93"/>
                    <a:pt x="224" y="100"/>
                  </a:cubicBezTo>
                  <a:cubicBezTo>
                    <a:pt x="256" y="107"/>
                    <a:pt x="305" y="97"/>
                    <a:pt x="336" y="86"/>
                  </a:cubicBezTo>
                  <a:cubicBezTo>
                    <a:pt x="367" y="75"/>
                    <a:pt x="407" y="15"/>
                    <a:pt x="427" y="6"/>
                  </a:cubicBezTo>
                  <a:lnTo>
                    <a:pt x="450" y="32"/>
                  </a:lnTo>
                  <a:lnTo>
                    <a:pt x="502" y="74"/>
                  </a:lnTo>
                  <a:cubicBezTo>
                    <a:pt x="521" y="85"/>
                    <a:pt x="542" y="102"/>
                    <a:pt x="566" y="98"/>
                  </a:cubicBezTo>
                  <a:cubicBezTo>
                    <a:pt x="588" y="93"/>
                    <a:pt x="623" y="66"/>
                    <a:pt x="644" y="50"/>
                  </a:cubicBezTo>
                  <a:lnTo>
                    <a:pt x="694" y="3"/>
                  </a:lnTo>
                  <a:lnTo>
                    <a:pt x="753" y="48"/>
                  </a:lnTo>
                  <a:cubicBezTo>
                    <a:pt x="783" y="64"/>
                    <a:pt x="845" y="94"/>
                    <a:pt x="877" y="99"/>
                  </a:cubicBezTo>
                  <a:cubicBezTo>
                    <a:pt x="906" y="103"/>
                    <a:pt x="918" y="96"/>
                    <a:pt x="943" y="79"/>
                  </a:cubicBezTo>
                  <a:lnTo>
                    <a:pt x="1042" y="0"/>
                  </a:lnTo>
                  <a:lnTo>
                    <a:pt x="1082" y="29"/>
                  </a:lnTo>
                  <a:cubicBezTo>
                    <a:pt x="1108" y="45"/>
                    <a:pt x="1167" y="85"/>
                    <a:pt x="1197" y="96"/>
                  </a:cubicBezTo>
                  <a:cubicBezTo>
                    <a:pt x="1227" y="107"/>
                    <a:pt x="1237" y="104"/>
                    <a:pt x="1261" y="96"/>
                  </a:cubicBezTo>
                  <a:lnTo>
                    <a:pt x="1343" y="49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515" name="Group 43"/>
          <p:cNvGrpSpPr>
            <a:grpSpLocks/>
          </p:cNvGrpSpPr>
          <p:nvPr/>
        </p:nvGrpSpPr>
        <p:grpSpPr bwMode="auto">
          <a:xfrm>
            <a:off x="1570038" y="1000125"/>
            <a:ext cx="4924425" cy="361950"/>
            <a:chOff x="1900" y="1144"/>
            <a:chExt cx="3102" cy="228"/>
          </a:xfrm>
        </p:grpSpPr>
        <p:sp>
          <p:nvSpPr>
            <p:cNvPr id="617516" name="Rectangle 44" descr="Wide upward diagonal"/>
            <p:cNvSpPr>
              <a:spLocks noChangeArrowheads="1"/>
            </p:cNvSpPr>
            <p:nvPr/>
          </p:nvSpPr>
          <p:spPr bwMode="auto">
            <a:xfrm>
              <a:off x="1900" y="1147"/>
              <a:ext cx="75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17" name="Rectangle 45" descr="Wide upward diagonal"/>
            <p:cNvSpPr>
              <a:spLocks noChangeArrowheads="1"/>
            </p:cNvSpPr>
            <p:nvPr/>
          </p:nvSpPr>
          <p:spPr bwMode="auto">
            <a:xfrm>
              <a:off x="2065" y="1144"/>
              <a:ext cx="117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18" name="Rectangle 46" descr="Wide upward diagonal"/>
            <p:cNvSpPr>
              <a:spLocks noChangeArrowheads="1"/>
            </p:cNvSpPr>
            <p:nvPr/>
          </p:nvSpPr>
          <p:spPr bwMode="auto">
            <a:xfrm>
              <a:off x="2268" y="1146"/>
              <a:ext cx="136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19" name="Rectangle 47" descr="Wide upward diagonal"/>
            <p:cNvSpPr>
              <a:spLocks noChangeArrowheads="1"/>
            </p:cNvSpPr>
            <p:nvPr/>
          </p:nvSpPr>
          <p:spPr bwMode="auto">
            <a:xfrm>
              <a:off x="2495" y="1147"/>
              <a:ext cx="155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20" name="Rectangle 48" descr="Wide upward diagonal"/>
            <p:cNvSpPr>
              <a:spLocks noChangeArrowheads="1"/>
            </p:cNvSpPr>
            <p:nvPr/>
          </p:nvSpPr>
          <p:spPr bwMode="auto">
            <a:xfrm>
              <a:off x="2734" y="1147"/>
              <a:ext cx="180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21" name="Rectangle 49" descr="Wide upward diagonal"/>
            <p:cNvSpPr>
              <a:spLocks noChangeArrowheads="1"/>
            </p:cNvSpPr>
            <p:nvPr/>
          </p:nvSpPr>
          <p:spPr bwMode="auto">
            <a:xfrm>
              <a:off x="3002" y="1147"/>
              <a:ext cx="220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22" name="Rectangle 50" descr="Wide upward diagonal"/>
            <p:cNvSpPr>
              <a:spLocks noChangeArrowheads="1"/>
            </p:cNvSpPr>
            <p:nvPr/>
          </p:nvSpPr>
          <p:spPr bwMode="auto">
            <a:xfrm>
              <a:off x="3310" y="1146"/>
              <a:ext cx="247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23" name="Freeform 51" descr="Wide upward diagonal"/>
            <p:cNvSpPr>
              <a:spLocks/>
            </p:cNvSpPr>
            <p:nvPr/>
          </p:nvSpPr>
          <p:spPr bwMode="auto">
            <a:xfrm>
              <a:off x="4332" y="1152"/>
              <a:ext cx="670" cy="215"/>
            </a:xfrm>
            <a:custGeom>
              <a:avLst/>
              <a:gdLst/>
              <a:ahLst/>
              <a:cxnLst>
                <a:cxn ang="0">
                  <a:pos x="1255" y="0"/>
                </a:cxn>
                <a:cxn ang="0">
                  <a:pos x="0" y="0"/>
                </a:cxn>
                <a:cxn ang="0">
                  <a:pos x="0" y="215"/>
                </a:cxn>
                <a:cxn ang="0">
                  <a:pos x="1249" y="215"/>
                </a:cxn>
              </a:cxnLst>
              <a:rect l="0" t="0" r="r" b="b"/>
              <a:pathLst>
                <a:path w="1255" h="215">
                  <a:moveTo>
                    <a:pt x="1255" y="0"/>
                  </a:moveTo>
                  <a:lnTo>
                    <a:pt x="0" y="0"/>
                  </a:lnTo>
                  <a:lnTo>
                    <a:pt x="0" y="215"/>
                  </a:lnTo>
                  <a:lnTo>
                    <a:pt x="1249" y="215"/>
                  </a:lnTo>
                </a:path>
              </a:pathLst>
            </a:cu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524" name="Rectangle 52" descr="Wide upward diagonal"/>
            <p:cNvSpPr>
              <a:spLocks noChangeArrowheads="1"/>
            </p:cNvSpPr>
            <p:nvPr/>
          </p:nvSpPr>
          <p:spPr bwMode="auto">
            <a:xfrm>
              <a:off x="3642" y="1144"/>
              <a:ext cx="607" cy="225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7525" name="Text Box 53"/>
          <p:cNvSpPr txBox="1">
            <a:spLocks noChangeArrowheads="1"/>
          </p:cNvSpPr>
          <p:nvPr/>
        </p:nvSpPr>
        <p:spPr bwMode="auto">
          <a:xfrm>
            <a:off x="4605338" y="1062038"/>
            <a:ext cx="411162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/>
            </a:outerShdw>
          </a:effectLst>
        </p:spPr>
        <p:txBody>
          <a:bodyPr wrap="none" tIns="0" bIns="0">
            <a:spAutoFit/>
          </a:bodyPr>
          <a:lstStyle/>
          <a:p>
            <a:pPr algn="l"/>
            <a:r>
              <a:rPr lang="en-US" sz="1400">
                <a:latin typeface="Arial" charset="0"/>
              </a:rPr>
              <a:t>ice</a:t>
            </a:r>
          </a:p>
        </p:txBody>
      </p:sp>
      <p:grpSp>
        <p:nvGrpSpPr>
          <p:cNvPr id="617535" name="Group 63"/>
          <p:cNvGrpSpPr>
            <a:grpSpLocks/>
          </p:cNvGrpSpPr>
          <p:nvPr/>
        </p:nvGrpSpPr>
        <p:grpSpPr bwMode="auto">
          <a:xfrm>
            <a:off x="1139825" y="2193925"/>
            <a:ext cx="1962150" cy="3090863"/>
            <a:chOff x="1629" y="1382"/>
            <a:chExt cx="1236" cy="1947"/>
          </a:xfrm>
        </p:grpSpPr>
        <p:grpSp>
          <p:nvGrpSpPr>
            <p:cNvPr id="617532" name="Group 60"/>
            <p:cNvGrpSpPr>
              <a:grpSpLocks/>
            </p:cNvGrpSpPr>
            <p:nvPr/>
          </p:nvGrpSpPr>
          <p:grpSpPr bwMode="auto">
            <a:xfrm>
              <a:off x="2041" y="1382"/>
              <a:ext cx="658" cy="1947"/>
              <a:chOff x="2041" y="1382"/>
              <a:chExt cx="658" cy="1947"/>
            </a:xfrm>
          </p:grpSpPr>
          <p:sp>
            <p:nvSpPr>
              <p:cNvPr id="617526" name="Oval 54"/>
              <p:cNvSpPr>
                <a:spLocks noChangeArrowheads="1"/>
              </p:cNvSpPr>
              <p:nvPr/>
            </p:nvSpPr>
            <p:spPr bwMode="auto">
              <a:xfrm>
                <a:off x="2599" y="2698"/>
                <a:ext cx="100" cy="100"/>
              </a:xfrm>
              <a:prstGeom prst="ellipse">
                <a:avLst/>
              </a:prstGeom>
              <a:solidFill>
                <a:srgbClr val="CC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27" name="Oval 55"/>
              <p:cNvSpPr>
                <a:spLocks noChangeArrowheads="1"/>
              </p:cNvSpPr>
              <p:nvPr/>
            </p:nvSpPr>
            <p:spPr bwMode="auto">
              <a:xfrm>
                <a:off x="2322" y="1772"/>
                <a:ext cx="100" cy="100"/>
              </a:xfrm>
              <a:prstGeom prst="ellipse">
                <a:avLst/>
              </a:prstGeom>
              <a:solidFill>
                <a:srgbClr val="CC00CC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28" name="Oval 56"/>
              <p:cNvSpPr>
                <a:spLocks noChangeArrowheads="1"/>
              </p:cNvSpPr>
              <p:nvPr/>
            </p:nvSpPr>
            <p:spPr bwMode="auto">
              <a:xfrm>
                <a:off x="2063" y="1382"/>
                <a:ext cx="100" cy="100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29" name="Line 57"/>
              <p:cNvSpPr>
                <a:spLocks noChangeShapeType="1"/>
              </p:cNvSpPr>
              <p:nvPr/>
            </p:nvSpPr>
            <p:spPr bwMode="auto">
              <a:xfrm flipV="1">
                <a:off x="2222" y="2558"/>
                <a:ext cx="0" cy="771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 type="stealth" w="lg" len="lg"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30" name="Line 58"/>
              <p:cNvSpPr>
                <a:spLocks noChangeShapeType="1"/>
              </p:cNvSpPr>
              <p:nvPr/>
            </p:nvSpPr>
            <p:spPr bwMode="auto">
              <a:xfrm flipV="1">
                <a:off x="2127" y="1683"/>
                <a:ext cx="0" cy="361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 type="stealth" w="lg" len="lg"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31" name="Line 59"/>
              <p:cNvSpPr>
                <a:spLocks noChangeShapeType="1"/>
              </p:cNvSpPr>
              <p:nvPr/>
            </p:nvSpPr>
            <p:spPr bwMode="auto">
              <a:xfrm flipV="1">
                <a:off x="2041" y="1393"/>
                <a:ext cx="0" cy="18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 type="stealth" w="lg" len="lg"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7533" name="Text Box 61"/>
            <p:cNvSpPr txBox="1">
              <a:spLocks noChangeArrowheads="1"/>
            </p:cNvSpPr>
            <p:nvPr/>
          </p:nvSpPr>
          <p:spPr bwMode="auto">
            <a:xfrm>
              <a:off x="1629" y="2867"/>
              <a:ext cx="59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i="1">
                  <a:solidFill>
                    <a:srgbClr val="CC0000"/>
                  </a:solidFill>
                  <a:latin typeface="Arial Narrow" pitchFamily="34" charset="0"/>
                </a:rPr>
                <a:t>thickness</a:t>
              </a:r>
            </a:p>
          </p:txBody>
        </p:sp>
        <p:sp>
          <p:nvSpPr>
            <p:cNvPr id="617534" name="Text Box 62"/>
            <p:cNvSpPr txBox="1">
              <a:spLocks noChangeArrowheads="1"/>
            </p:cNvSpPr>
            <p:nvPr/>
          </p:nvSpPr>
          <p:spPr bwMode="auto">
            <a:xfrm>
              <a:off x="2540" y="2455"/>
              <a:ext cx="32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i="1">
                  <a:solidFill>
                    <a:srgbClr val="CC0000"/>
                  </a:solidFill>
                  <a:latin typeface="Arial Narrow" pitchFamily="34" charset="0"/>
                </a:rPr>
                <a:t>max</a:t>
              </a:r>
            </a:p>
          </p:txBody>
        </p:sp>
      </p:grpSp>
      <p:sp>
        <p:nvSpPr>
          <p:cNvPr id="617536" name="Text Box 64"/>
          <p:cNvSpPr txBox="1">
            <a:spLocks noChangeArrowheads="1"/>
          </p:cNvSpPr>
          <p:nvPr/>
        </p:nvSpPr>
        <p:spPr bwMode="auto">
          <a:xfrm>
            <a:off x="5384800" y="2093913"/>
            <a:ext cx="3857625" cy="3265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15888" indent="-115888" algn="l">
              <a:lnSpc>
                <a:spcPct val="130000"/>
              </a:lnSpc>
            </a:pPr>
            <a:r>
              <a:rPr lang="en-US" b="1" u="sng"/>
              <a:t>Who cares?</a:t>
            </a:r>
          </a:p>
          <a:p>
            <a:pPr marL="115888" indent="-115888" algn="l">
              <a:lnSpc>
                <a:spcPct val="130000"/>
              </a:lnSpc>
              <a:buFontTx/>
              <a:buAutoNum type="arabicPeriod"/>
            </a:pPr>
            <a:r>
              <a:rPr lang="en-US"/>
              <a:t> sea ice </a:t>
            </a:r>
            <a:r>
              <a:rPr lang="en-US" i="1">
                <a:solidFill>
                  <a:schemeClr val="accent2"/>
                </a:solidFill>
              </a:rPr>
              <a:t>melt</a:t>
            </a:r>
          </a:p>
          <a:p>
            <a:pPr marL="115888" indent="-115888" algn="l">
              <a:lnSpc>
                <a:spcPct val="130000"/>
              </a:lnSpc>
              <a:buFontTx/>
              <a:buAutoNum type="arabicPeriod"/>
            </a:pPr>
            <a:r>
              <a:rPr lang="en-US"/>
              <a:t> heat &amp; gas </a:t>
            </a:r>
            <a:r>
              <a:rPr lang="en-US">
                <a:sym typeface="Symbol" pitchFamily="18" charset="2"/>
              </a:rPr>
              <a:t> </a:t>
            </a:r>
            <a:r>
              <a:rPr lang="en-US"/>
              <a:t>lower </a:t>
            </a:r>
            <a:r>
              <a:rPr lang="en-US" i="1">
                <a:solidFill>
                  <a:schemeClr val="accent2"/>
                </a:solidFill>
              </a:rPr>
              <a:t>atmos</a:t>
            </a:r>
            <a:r>
              <a:rPr lang="en-US" i="1"/>
              <a:t>.</a:t>
            </a:r>
          </a:p>
          <a:p>
            <a:pPr marL="115888" indent="-115888" algn="l">
              <a:lnSpc>
                <a:spcPct val="130000"/>
              </a:lnSpc>
              <a:buFontTx/>
              <a:buAutoNum type="arabicPeriod"/>
            </a:pPr>
            <a:r>
              <a:rPr lang="en-US"/>
              <a:t> circulation </a:t>
            </a:r>
            <a:r>
              <a:rPr lang="en-US" i="1">
                <a:solidFill>
                  <a:schemeClr val="accent2"/>
                </a:solidFill>
              </a:rPr>
              <a:t>tracer</a:t>
            </a:r>
          </a:p>
          <a:p>
            <a:pPr marL="115888" indent="-115888" algn="l">
              <a:lnSpc>
                <a:spcPct val="130000"/>
              </a:lnSpc>
              <a:buFontTx/>
              <a:buAutoNum type="arabicPeriod"/>
            </a:pPr>
            <a:r>
              <a:rPr lang="en-US"/>
              <a:t> impact on </a:t>
            </a:r>
            <a:r>
              <a:rPr lang="en-US" i="1">
                <a:solidFill>
                  <a:schemeClr val="accent2"/>
                </a:solidFill>
              </a:rPr>
              <a:t>AMOC</a:t>
            </a:r>
            <a:r>
              <a:rPr lang="en-US"/>
              <a:t> </a:t>
            </a:r>
            <a:r>
              <a:rPr lang="en-US" sz="1400" b="1" i="1">
                <a:latin typeface="Arial Narrow" pitchFamily="34" charset="0"/>
              </a:rPr>
              <a:t>(Karcher et al. 2011)</a:t>
            </a:r>
          </a:p>
          <a:p>
            <a:pPr marL="115888" indent="-115888" algn="l">
              <a:lnSpc>
                <a:spcPct val="130000"/>
              </a:lnSpc>
              <a:buFontTx/>
              <a:buAutoNum type="arabicPeriod"/>
            </a:pPr>
            <a:r>
              <a:rPr lang="en-US"/>
              <a:t> </a:t>
            </a:r>
            <a:r>
              <a:rPr lang="en-US" i="1">
                <a:solidFill>
                  <a:schemeClr val="accent2"/>
                </a:solidFill>
              </a:rPr>
              <a:t>biology</a:t>
            </a:r>
            <a:r>
              <a:rPr lang="en-US"/>
              <a:t> </a:t>
            </a:r>
            <a:r>
              <a:rPr lang="en-US" sz="1400" b="1" i="1">
                <a:latin typeface="Arial Narrow" pitchFamily="34" charset="0"/>
              </a:rPr>
              <a:t>(Kritzberg et al. 2011)</a:t>
            </a:r>
          </a:p>
          <a:p>
            <a:pPr marL="115888" indent="-115888" algn="l">
              <a:lnSpc>
                <a:spcPct val="130000"/>
              </a:lnSpc>
              <a:buFontTx/>
              <a:buAutoNum type="arabicPeriod"/>
            </a:pPr>
            <a:r>
              <a:rPr lang="en-US"/>
              <a:t> shelf </a:t>
            </a:r>
            <a:r>
              <a:rPr lang="en-US" i="1">
                <a:solidFill>
                  <a:schemeClr val="accent2"/>
                </a:solidFill>
              </a:rPr>
              <a:t>permafrost</a:t>
            </a:r>
            <a:r>
              <a:rPr lang="en-US"/>
              <a:t> melting</a:t>
            </a:r>
          </a:p>
          <a:p>
            <a:pPr marL="115888" indent="-115888" algn="l">
              <a:lnSpc>
                <a:spcPct val="130000"/>
              </a:lnSpc>
            </a:pPr>
            <a:endParaRPr lang="en-US" sz="400"/>
          </a:p>
          <a:p>
            <a:pPr marL="115888" indent="-115888" algn="l">
              <a:lnSpc>
                <a:spcPct val="130000"/>
              </a:lnSpc>
            </a:pPr>
            <a:r>
              <a:rPr lang="en-US" sz="1600" b="1" i="1">
                <a:solidFill>
                  <a:srgbClr val="660066"/>
                </a:solidFill>
                <a:latin typeface="Arial Narrow" pitchFamily="34" charset="0"/>
              </a:rPr>
              <a:t>	    …hint: there are good modeling subjects!</a:t>
            </a:r>
          </a:p>
        </p:txBody>
      </p:sp>
      <p:sp>
        <p:nvSpPr>
          <p:cNvPr id="617537" name="Text Box 65"/>
          <p:cNvSpPr txBox="1">
            <a:spLocks noChangeArrowheads="1"/>
          </p:cNvSpPr>
          <p:nvPr/>
        </p:nvSpPr>
        <p:spPr bwMode="auto">
          <a:xfrm>
            <a:off x="2411413" y="2852738"/>
            <a:ext cx="1831975" cy="280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>
                <a:solidFill>
                  <a:srgbClr val="CC00CC"/>
                </a:solidFill>
              </a:rPr>
              <a:t>Pacific Water</a:t>
            </a:r>
          </a:p>
        </p:txBody>
      </p:sp>
      <p:grpSp>
        <p:nvGrpSpPr>
          <p:cNvPr id="617540" name="Group 68"/>
          <p:cNvGrpSpPr>
            <a:grpSpLocks/>
          </p:cNvGrpSpPr>
          <p:nvPr/>
        </p:nvGrpSpPr>
        <p:grpSpPr bwMode="auto">
          <a:xfrm>
            <a:off x="31750" y="2246313"/>
            <a:ext cx="1966913" cy="3846512"/>
            <a:chOff x="20" y="1415"/>
            <a:chExt cx="1239" cy="2423"/>
          </a:xfrm>
        </p:grpSpPr>
        <p:sp>
          <p:nvSpPr>
            <p:cNvPr id="617538" name="Line 66"/>
            <p:cNvSpPr>
              <a:spLocks noChangeShapeType="1"/>
            </p:cNvSpPr>
            <p:nvPr/>
          </p:nvSpPr>
          <p:spPr bwMode="auto">
            <a:xfrm flipV="1">
              <a:off x="272" y="1415"/>
              <a:ext cx="0" cy="1787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539" name="Text Box 67"/>
            <p:cNvSpPr txBox="1">
              <a:spLocks noChangeArrowheads="1"/>
            </p:cNvSpPr>
            <p:nvPr/>
          </p:nvSpPr>
          <p:spPr bwMode="auto">
            <a:xfrm>
              <a:off x="20" y="3204"/>
              <a:ext cx="1239" cy="63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b="1">
                  <a:latin typeface="Arial Narrow" pitchFamily="34" charset="0"/>
                </a:rPr>
                <a:t> cooler</a:t>
              </a:r>
            </a:p>
            <a:p>
              <a:pPr algn="l">
                <a:buFontTx/>
                <a:buChar char="•"/>
              </a:pPr>
              <a:r>
                <a:rPr lang="en-US" b="1">
                  <a:latin typeface="Arial Narrow" pitchFamily="34" charset="0"/>
                </a:rPr>
                <a:t> thinner</a:t>
              </a:r>
            </a:p>
            <a:p>
              <a:pPr algn="l">
                <a:buFontTx/>
                <a:buChar char="•"/>
              </a:pPr>
              <a:r>
                <a:rPr lang="en-US" b="1">
                  <a:latin typeface="Arial Narrow" pitchFamily="34" charset="0"/>
                </a:rPr>
                <a:t> closer to the ice!</a:t>
              </a:r>
            </a:p>
          </p:txBody>
        </p:sp>
      </p:grpSp>
      <p:grpSp>
        <p:nvGrpSpPr>
          <p:cNvPr id="617544" name="Group 72"/>
          <p:cNvGrpSpPr>
            <a:grpSpLocks/>
          </p:cNvGrpSpPr>
          <p:nvPr/>
        </p:nvGrpSpPr>
        <p:grpSpPr bwMode="auto">
          <a:xfrm>
            <a:off x="2843213" y="4468813"/>
            <a:ext cx="346075" cy="396875"/>
            <a:chOff x="1791" y="2815"/>
            <a:chExt cx="218" cy="250"/>
          </a:xfrm>
        </p:grpSpPr>
        <p:sp>
          <p:nvSpPr>
            <p:cNvPr id="617541" name="Text Box 69"/>
            <p:cNvSpPr txBox="1">
              <a:spLocks noChangeArrowheads="1"/>
            </p:cNvSpPr>
            <p:nvPr/>
          </p:nvSpPr>
          <p:spPr bwMode="auto">
            <a:xfrm>
              <a:off x="1803" y="2815"/>
              <a:ext cx="205" cy="2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17542" name="Oval 70"/>
            <p:cNvSpPr>
              <a:spLocks noChangeArrowheads="1"/>
            </p:cNvSpPr>
            <p:nvPr/>
          </p:nvSpPr>
          <p:spPr bwMode="auto">
            <a:xfrm>
              <a:off x="1791" y="2834"/>
              <a:ext cx="218" cy="21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7545" name="Group 73"/>
          <p:cNvGrpSpPr>
            <a:grpSpLocks/>
          </p:cNvGrpSpPr>
          <p:nvPr/>
        </p:nvGrpSpPr>
        <p:grpSpPr bwMode="auto">
          <a:xfrm>
            <a:off x="2216150" y="2992438"/>
            <a:ext cx="346075" cy="396875"/>
            <a:chOff x="1791" y="2815"/>
            <a:chExt cx="218" cy="250"/>
          </a:xfrm>
        </p:grpSpPr>
        <p:sp>
          <p:nvSpPr>
            <p:cNvPr id="617546" name="Text Box 74"/>
            <p:cNvSpPr txBox="1">
              <a:spLocks noChangeArrowheads="1"/>
            </p:cNvSpPr>
            <p:nvPr/>
          </p:nvSpPr>
          <p:spPr bwMode="auto">
            <a:xfrm>
              <a:off x="1803" y="2815"/>
              <a:ext cx="205" cy="2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CC00CC"/>
                  </a:solidFill>
                </a:rPr>
                <a:t>2</a:t>
              </a:r>
            </a:p>
          </p:txBody>
        </p:sp>
        <p:sp>
          <p:nvSpPr>
            <p:cNvPr id="617547" name="Oval 75"/>
            <p:cNvSpPr>
              <a:spLocks noChangeArrowheads="1"/>
            </p:cNvSpPr>
            <p:nvPr/>
          </p:nvSpPr>
          <p:spPr bwMode="auto">
            <a:xfrm>
              <a:off x="1791" y="2834"/>
              <a:ext cx="218" cy="218"/>
            </a:xfrm>
            <a:prstGeom prst="ellipse">
              <a:avLst/>
            </a:prstGeom>
            <a:noFill/>
            <a:ln w="28575" algn="ctr">
              <a:solidFill>
                <a:srgbClr val="CC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CC00CC"/>
                </a:solidFill>
              </a:endParaRPr>
            </a:p>
          </p:txBody>
        </p:sp>
      </p:grpSp>
      <p:grpSp>
        <p:nvGrpSpPr>
          <p:cNvPr id="617548" name="Group 76"/>
          <p:cNvGrpSpPr>
            <a:grpSpLocks/>
          </p:cNvGrpSpPr>
          <p:nvPr/>
        </p:nvGrpSpPr>
        <p:grpSpPr bwMode="auto">
          <a:xfrm>
            <a:off x="1754188" y="1674813"/>
            <a:ext cx="346075" cy="396875"/>
            <a:chOff x="1791" y="2815"/>
            <a:chExt cx="218" cy="250"/>
          </a:xfrm>
        </p:grpSpPr>
        <p:sp>
          <p:nvSpPr>
            <p:cNvPr id="617549" name="Text Box 77"/>
            <p:cNvSpPr txBox="1">
              <a:spLocks noChangeArrowheads="1"/>
            </p:cNvSpPr>
            <p:nvPr/>
          </p:nvSpPr>
          <p:spPr bwMode="auto">
            <a:xfrm>
              <a:off x="1803" y="2815"/>
              <a:ext cx="205" cy="2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8000"/>
                  </a:solidFill>
                </a:rPr>
                <a:t>3</a:t>
              </a:r>
            </a:p>
          </p:txBody>
        </p:sp>
        <p:sp>
          <p:nvSpPr>
            <p:cNvPr id="617550" name="Oval 78"/>
            <p:cNvSpPr>
              <a:spLocks noChangeArrowheads="1"/>
            </p:cNvSpPr>
            <p:nvPr/>
          </p:nvSpPr>
          <p:spPr bwMode="auto">
            <a:xfrm>
              <a:off x="1791" y="2834"/>
              <a:ext cx="218" cy="218"/>
            </a:xfrm>
            <a:prstGeom prst="ellipse">
              <a:avLst/>
            </a:prstGeom>
            <a:noFill/>
            <a:ln w="28575" algn="ctr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CC00C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1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17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7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17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7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7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175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175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75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61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61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61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53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ChangeArrowheads="1"/>
          </p:cNvSpPr>
          <p:nvPr/>
        </p:nvSpPr>
        <p:spPr bwMode="auto">
          <a:xfrm>
            <a:off x="460375" y="1612900"/>
            <a:ext cx="762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0723" name="Oval 3"/>
          <p:cNvSpPr>
            <a:spLocks noChangeArrowheads="1"/>
          </p:cNvSpPr>
          <p:nvPr/>
        </p:nvSpPr>
        <p:spPr bwMode="auto">
          <a:xfrm>
            <a:off x="1384300" y="911225"/>
            <a:ext cx="93663" cy="936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0724" name="Oval 4"/>
          <p:cNvSpPr>
            <a:spLocks noChangeArrowheads="1"/>
          </p:cNvSpPr>
          <p:nvPr/>
        </p:nvSpPr>
        <p:spPr bwMode="auto">
          <a:xfrm>
            <a:off x="1914525" y="1049338"/>
            <a:ext cx="93663" cy="936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0725" name="Text Box 5"/>
          <p:cNvSpPr txBox="1">
            <a:spLocks noChangeArrowheads="1"/>
          </p:cNvSpPr>
          <p:nvPr/>
        </p:nvSpPr>
        <p:spPr bwMode="auto">
          <a:xfrm>
            <a:off x="2519363" y="152400"/>
            <a:ext cx="4897437" cy="1036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bIns="137160">
            <a:spAutoFit/>
          </a:bodyPr>
          <a:lstStyle/>
          <a:p>
            <a:r>
              <a:rPr lang="en-US" sz="2800" b="1">
                <a:latin typeface="Comic Sans MS" pitchFamily="66" charset="0"/>
              </a:rPr>
              <a:t>summer Pacific Water</a:t>
            </a:r>
          </a:p>
          <a:p>
            <a:r>
              <a:rPr lang="en-US" sz="2800" b="1">
                <a:latin typeface="Comic Sans MS" pitchFamily="66" charset="0"/>
              </a:rPr>
              <a:t>in the model: </a:t>
            </a:r>
            <a:r>
              <a:rPr lang="en-US" sz="2800" b="1">
                <a:solidFill>
                  <a:srgbClr val="8E47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sad story</a:t>
            </a:r>
          </a:p>
        </p:txBody>
      </p:sp>
      <p:sp>
        <p:nvSpPr>
          <p:cNvPr id="670726" name="Text Box 6"/>
          <p:cNvSpPr txBox="1">
            <a:spLocks noChangeArrowheads="1"/>
          </p:cNvSpPr>
          <p:nvPr/>
        </p:nvSpPr>
        <p:spPr bwMode="auto">
          <a:xfrm>
            <a:off x="6300788" y="1736725"/>
            <a:ext cx="27035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1">
                <a:latin typeface="Arial" charset="0"/>
              </a:rPr>
              <a:t>1.) sPW enters the Beaufort Gyre near NW Alaska, but…</a:t>
            </a:r>
          </a:p>
          <a:p>
            <a:pPr algn="l"/>
            <a:endParaRPr lang="en-US" b="1">
              <a:latin typeface="Arial" charset="0"/>
            </a:endParaRPr>
          </a:p>
          <a:p>
            <a:pPr algn="l"/>
            <a:endParaRPr lang="en-US" sz="800" b="1">
              <a:latin typeface="Arial" charset="0"/>
            </a:endParaRPr>
          </a:p>
          <a:p>
            <a:pPr algn="l"/>
            <a:r>
              <a:rPr lang="en-US" b="1">
                <a:latin typeface="Arial" charset="0"/>
              </a:rPr>
              <a:t>2.) Model’s </a:t>
            </a:r>
            <a:r>
              <a:rPr lang="en-US" b="1" u="sng">
                <a:latin typeface="Arial" charset="0"/>
              </a:rPr>
              <a:t>resolution/mixing is not adequate to maintain a sPW layer</a:t>
            </a:r>
            <a:r>
              <a:rPr lang="en-US" b="1">
                <a:latin typeface="Arial" charset="0"/>
              </a:rPr>
              <a:t> at 70-100 m depth.</a:t>
            </a:r>
          </a:p>
          <a:p>
            <a:pPr algn="l"/>
            <a:endParaRPr lang="en-US" b="1">
              <a:latin typeface="Arial" charset="0"/>
            </a:endParaRPr>
          </a:p>
          <a:p>
            <a:pPr algn="l"/>
            <a:r>
              <a:rPr lang="en-US" b="1">
                <a:latin typeface="Arial" charset="0"/>
              </a:rPr>
              <a:t>3.) …and MLD is too deep…</a:t>
            </a:r>
          </a:p>
        </p:txBody>
      </p:sp>
      <p:grpSp>
        <p:nvGrpSpPr>
          <p:cNvPr id="670727" name="Group 7"/>
          <p:cNvGrpSpPr>
            <a:grpSpLocks/>
          </p:cNvGrpSpPr>
          <p:nvPr/>
        </p:nvGrpSpPr>
        <p:grpSpPr bwMode="auto">
          <a:xfrm>
            <a:off x="0" y="1808163"/>
            <a:ext cx="5981700" cy="3300412"/>
            <a:chOff x="1992" y="1117"/>
            <a:chExt cx="3768" cy="2079"/>
          </a:xfrm>
        </p:grpSpPr>
        <p:grpSp>
          <p:nvGrpSpPr>
            <p:cNvPr id="670728" name="Group 8"/>
            <p:cNvGrpSpPr>
              <a:grpSpLocks/>
            </p:cNvGrpSpPr>
            <p:nvPr/>
          </p:nvGrpSpPr>
          <p:grpSpPr bwMode="auto">
            <a:xfrm>
              <a:off x="1992" y="1117"/>
              <a:ext cx="3768" cy="340"/>
              <a:chOff x="1837" y="799"/>
              <a:chExt cx="3768" cy="340"/>
            </a:xfrm>
          </p:grpSpPr>
          <p:pic>
            <p:nvPicPr>
              <p:cNvPr id="670729" name="Picture 55" descr="Screen shot 2010-08-02 at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8115"/>
              <a:stretch>
                <a:fillRect/>
              </a:stretch>
            </p:blipFill>
            <p:spPr bwMode="auto">
              <a:xfrm>
                <a:off x="1837" y="836"/>
                <a:ext cx="3288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0730" name="Text Box 10"/>
              <p:cNvSpPr txBox="1">
                <a:spLocks noChangeArrowheads="1"/>
              </p:cNvSpPr>
              <p:nvPr/>
            </p:nvSpPr>
            <p:spPr bwMode="auto">
              <a:xfrm>
                <a:off x="1973" y="1005"/>
                <a:ext cx="3089" cy="1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>
                <a:spAutoFit/>
              </a:bodyPr>
              <a:lstStyle/>
              <a:p>
                <a:pPr algn="l" eaLnBrk="0" hangingPunct="0"/>
                <a:r>
                  <a:rPr lang="en-US" sz="1400" b="1">
                    <a:latin typeface="Arial" charset="0"/>
                  </a:rPr>
                  <a:t>-1.8  </a:t>
                </a:r>
                <a:r>
                  <a:rPr lang="en-US" sz="6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-1.6  </a:t>
                </a:r>
                <a:r>
                  <a:rPr lang="en-US" sz="6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-1.4  </a:t>
                </a:r>
                <a:r>
                  <a:rPr lang="en-US" sz="8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-1.2 </a:t>
                </a:r>
                <a:r>
                  <a:rPr lang="en-US" sz="4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 -1.0  </a:t>
                </a:r>
                <a:r>
                  <a:rPr lang="en-US" sz="8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-0.5   </a:t>
                </a:r>
                <a:r>
                  <a:rPr lang="en-US" sz="4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  0     </a:t>
                </a:r>
                <a:r>
                  <a:rPr lang="en-US" sz="4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 1    </a:t>
                </a:r>
                <a:r>
                  <a:rPr lang="en-US" sz="10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  2   </a:t>
                </a:r>
                <a:r>
                  <a:rPr lang="en-US" sz="8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   4     </a:t>
                </a:r>
                <a:r>
                  <a:rPr lang="en-US" sz="800" b="1">
                    <a:latin typeface="Arial" charset="0"/>
                  </a:rPr>
                  <a:t> </a:t>
                </a:r>
                <a:r>
                  <a:rPr lang="en-US" sz="1400" b="1">
                    <a:latin typeface="Arial" charset="0"/>
                  </a:rPr>
                  <a:t> 6     </a:t>
                </a:r>
              </a:p>
            </p:txBody>
          </p:sp>
          <p:sp>
            <p:nvSpPr>
              <p:cNvPr id="670731" name="Text Box 11"/>
              <p:cNvSpPr txBox="1">
                <a:spLocks noChangeArrowheads="1"/>
              </p:cNvSpPr>
              <p:nvPr/>
            </p:nvSpPr>
            <p:spPr bwMode="auto">
              <a:xfrm>
                <a:off x="5103" y="799"/>
                <a:ext cx="502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800" b="1">
                    <a:latin typeface="Arial" charset="0"/>
                  </a:rPr>
                  <a:t>T (</a:t>
                </a:r>
                <a:r>
                  <a:rPr lang="en-US" sz="1800" b="1">
                    <a:latin typeface="Arial" charset="0"/>
                    <a:cs typeface="Arial" charset="0"/>
                  </a:rPr>
                  <a:t>°C)</a:t>
                </a:r>
              </a:p>
            </p:txBody>
          </p:sp>
        </p:grpSp>
        <p:sp>
          <p:nvSpPr>
            <p:cNvPr id="670732" name="Text Box 12"/>
            <p:cNvSpPr txBox="1">
              <a:spLocks noChangeArrowheads="1"/>
            </p:cNvSpPr>
            <p:nvPr/>
          </p:nvSpPr>
          <p:spPr bwMode="auto">
            <a:xfrm rot="-5400000">
              <a:off x="4982" y="2158"/>
              <a:ext cx="115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2400" b="1">
                  <a:solidFill>
                    <a:srgbClr val="CC0000"/>
                  </a:solidFill>
                  <a:latin typeface="Arial" charset="0"/>
                </a:rPr>
                <a:t>model levels</a:t>
              </a:r>
            </a:p>
          </p:txBody>
        </p:sp>
        <p:sp>
          <p:nvSpPr>
            <p:cNvPr id="670733" name="Text Box 27"/>
            <p:cNvSpPr txBox="1">
              <a:spLocks noChangeArrowheads="1"/>
            </p:cNvSpPr>
            <p:nvPr/>
          </p:nvSpPr>
          <p:spPr bwMode="auto">
            <a:xfrm>
              <a:off x="2222" y="1454"/>
              <a:ext cx="140" cy="1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   0</a:t>
              </a: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8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</a:t>
              </a:r>
              <a:r>
                <a:rPr lang="en-US" sz="1000" b="1">
                  <a:latin typeface="Arial" charset="0"/>
                  <a:ea typeface="ＭＳ Ｐゴシック" pitchFamily="64" charset="-128"/>
                </a:rPr>
                <a:t>25</a:t>
              </a: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5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900" b="1">
                  <a:latin typeface="Arial" charset="0"/>
                  <a:ea typeface="ＭＳ Ｐゴシック" pitchFamily="64" charset="-128"/>
                </a:rPr>
                <a:t>  </a:t>
              </a:r>
              <a:r>
                <a:rPr lang="en-US" sz="1000" b="1">
                  <a:latin typeface="Arial" charset="0"/>
                  <a:ea typeface="ＭＳ Ｐゴシック" pitchFamily="64" charset="-128"/>
                </a:rPr>
                <a:t>50</a:t>
              </a: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7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1000" b="1">
                  <a:latin typeface="Arial" charset="0"/>
                  <a:ea typeface="ＭＳ Ｐゴシック" pitchFamily="64" charset="-128"/>
                </a:rPr>
                <a:t>100</a:t>
              </a: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9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7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endParaRPr lang="en-US" sz="400" b="1">
                <a:latin typeface="Arial" charset="0"/>
                <a:ea typeface="ＭＳ Ｐゴシック" pitchFamily="64" charset="-128"/>
              </a:endParaRPr>
            </a:p>
            <a:p>
              <a:pPr algn="l" eaLnBrk="0" hangingPunct="0"/>
              <a:r>
                <a:rPr lang="en-US" sz="1000" b="1">
                  <a:latin typeface="Arial" charset="0"/>
                  <a:ea typeface="ＭＳ Ｐゴシック" pitchFamily="64" charset="-128"/>
                </a:rPr>
                <a:t>150</a:t>
              </a:r>
            </a:p>
          </p:txBody>
        </p:sp>
        <p:sp>
          <p:nvSpPr>
            <p:cNvPr id="670734" name="Text Box 14"/>
            <p:cNvSpPr txBox="1">
              <a:spLocks noChangeArrowheads="1"/>
            </p:cNvSpPr>
            <p:nvPr/>
          </p:nvSpPr>
          <p:spPr bwMode="auto">
            <a:xfrm rot="-5400000">
              <a:off x="1944" y="2248"/>
              <a:ext cx="447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200" b="1">
                  <a:latin typeface="Arial" charset="0"/>
                </a:rPr>
                <a:t>Depth (m)</a:t>
              </a:r>
            </a:p>
          </p:txBody>
        </p:sp>
        <p:pic>
          <p:nvPicPr>
            <p:cNvPr id="670735" name="Picture 15" descr="CoolerPlotPt07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t="7808"/>
            <a:stretch>
              <a:fillRect/>
            </a:stretch>
          </p:blipFill>
          <p:spPr bwMode="auto">
            <a:xfrm>
              <a:off x="2364" y="1491"/>
              <a:ext cx="3015" cy="1657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670736" name="Group 16"/>
            <p:cNvGrpSpPr>
              <a:grpSpLocks/>
            </p:cNvGrpSpPr>
            <p:nvPr/>
          </p:nvGrpSpPr>
          <p:grpSpPr bwMode="auto">
            <a:xfrm>
              <a:off x="2332" y="2744"/>
              <a:ext cx="2996" cy="452"/>
              <a:chOff x="2973" y="2936"/>
              <a:chExt cx="2523" cy="324"/>
            </a:xfrm>
          </p:grpSpPr>
          <p:sp>
            <p:nvSpPr>
              <p:cNvPr id="670737" name="TextBox 17"/>
              <p:cNvSpPr txBox="1">
                <a:spLocks noChangeArrowheads="1"/>
              </p:cNvSpPr>
              <p:nvPr/>
            </p:nvSpPr>
            <p:spPr bwMode="auto">
              <a:xfrm rot="-5400000">
                <a:off x="2891" y="3020"/>
                <a:ext cx="309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Jun’07</a:t>
                </a:r>
              </a:p>
            </p:txBody>
          </p:sp>
          <p:sp>
            <p:nvSpPr>
              <p:cNvPr id="670738" name="TextBox 18"/>
              <p:cNvSpPr txBox="1">
                <a:spLocks noChangeArrowheads="1"/>
              </p:cNvSpPr>
              <p:nvPr/>
            </p:nvSpPr>
            <p:spPr bwMode="auto">
              <a:xfrm rot="-5400000">
                <a:off x="3190" y="3075"/>
                <a:ext cx="217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Aug</a:t>
                </a:r>
              </a:p>
            </p:txBody>
          </p:sp>
          <p:sp>
            <p:nvSpPr>
              <p:cNvPr id="670739" name="TextBox 19"/>
              <p:cNvSpPr txBox="1">
                <a:spLocks noChangeArrowheads="1"/>
              </p:cNvSpPr>
              <p:nvPr/>
            </p:nvSpPr>
            <p:spPr bwMode="auto">
              <a:xfrm rot="-5400000">
                <a:off x="3460" y="3085"/>
                <a:ext cx="203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Oct</a:t>
                </a:r>
              </a:p>
            </p:txBody>
          </p:sp>
          <p:sp>
            <p:nvSpPr>
              <p:cNvPr id="670740" name="TextBox 20"/>
              <p:cNvSpPr txBox="1">
                <a:spLocks noChangeArrowheads="1"/>
              </p:cNvSpPr>
              <p:nvPr/>
            </p:nvSpPr>
            <p:spPr bwMode="auto">
              <a:xfrm rot="-5400000">
                <a:off x="3717" y="3079"/>
                <a:ext cx="216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Dec</a:t>
                </a:r>
              </a:p>
            </p:txBody>
          </p:sp>
          <p:sp>
            <p:nvSpPr>
              <p:cNvPr id="670741" name="TextBox 21"/>
              <p:cNvSpPr txBox="1">
                <a:spLocks noChangeArrowheads="1"/>
              </p:cNvSpPr>
              <p:nvPr/>
            </p:nvSpPr>
            <p:spPr bwMode="auto">
              <a:xfrm rot="-5400000">
                <a:off x="3945" y="3019"/>
                <a:ext cx="312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Feb’08</a:t>
                </a:r>
              </a:p>
            </p:txBody>
          </p:sp>
          <p:sp>
            <p:nvSpPr>
              <p:cNvPr id="670742" name="TextBox 22"/>
              <p:cNvSpPr txBox="1">
                <a:spLocks noChangeArrowheads="1"/>
              </p:cNvSpPr>
              <p:nvPr/>
            </p:nvSpPr>
            <p:spPr bwMode="auto">
              <a:xfrm rot="-5400000">
                <a:off x="4250" y="3076"/>
                <a:ext cx="206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Apr</a:t>
                </a:r>
              </a:p>
            </p:txBody>
          </p:sp>
          <p:sp>
            <p:nvSpPr>
              <p:cNvPr id="670743" name="TextBox 23"/>
              <p:cNvSpPr txBox="1">
                <a:spLocks noChangeArrowheads="1"/>
              </p:cNvSpPr>
              <p:nvPr/>
            </p:nvSpPr>
            <p:spPr bwMode="auto">
              <a:xfrm rot="-5400000">
                <a:off x="4515" y="3075"/>
                <a:ext cx="206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Jun</a:t>
                </a:r>
              </a:p>
            </p:txBody>
          </p:sp>
          <p:sp>
            <p:nvSpPr>
              <p:cNvPr id="670744" name="TextBox 24"/>
              <p:cNvSpPr txBox="1">
                <a:spLocks noChangeArrowheads="1"/>
              </p:cNvSpPr>
              <p:nvPr/>
            </p:nvSpPr>
            <p:spPr bwMode="auto">
              <a:xfrm rot="-5400000">
                <a:off x="4782" y="3078"/>
                <a:ext cx="217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Aug</a:t>
                </a:r>
              </a:p>
            </p:txBody>
          </p:sp>
          <p:sp>
            <p:nvSpPr>
              <p:cNvPr id="670745" name="TextBox 25"/>
              <p:cNvSpPr txBox="1">
                <a:spLocks noChangeArrowheads="1"/>
              </p:cNvSpPr>
              <p:nvPr/>
            </p:nvSpPr>
            <p:spPr bwMode="auto">
              <a:xfrm rot="-5400000">
                <a:off x="5060" y="3079"/>
                <a:ext cx="203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Oct</a:t>
                </a:r>
              </a:p>
            </p:txBody>
          </p:sp>
          <p:sp>
            <p:nvSpPr>
              <p:cNvPr id="670746" name="TextBox 26"/>
              <p:cNvSpPr txBox="1">
                <a:spLocks noChangeArrowheads="1"/>
              </p:cNvSpPr>
              <p:nvPr/>
            </p:nvSpPr>
            <p:spPr bwMode="auto">
              <a:xfrm rot="-5400000">
                <a:off x="5315" y="3074"/>
                <a:ext cx="215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bg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200" b="1">
                    <a:latin typeface="Arial Rounded MT Bold" pitchFamily="34" charset="0"/>
                    <a:ea typeface="ＭＳ Ｐゴシック" pitchFamily="64" charset="-128"/>
                  </a:rPr>
                  <a:t>Dec</a:t>
                </a:r>
              </a:p>
            </p:txBody>
          </p:sp>
        </p:grpSp>
        <p:grpSp>
          <p:nvGrpSpPr>
            <p:cNvPr id="670747" name="Group 27"/>
            <p:cNvGrpSpPr>
              <a:grpSpLocks/>
            </p:cNvGrpSpPr>
            <p:nvPr/>
          </p:nvGrpSpPr>
          <p:grpSpPr bwMode="auto">
            <a:xfrm>
              <a:off x="5326" y="3081"/>
              <a:ext cx="57" cy="57"/>
              <a:chOff x="2894" y="3186"/>
              <a:chExt cx="49" cy="41"/>
            </a:xfrm>
          </p:grpSpPr>
          <p:sp>
            <p:nvSpPr>
              <p:cNvPr id="670748" name="Line 28"/>
              <p:cNvSpPr>
                <a:spLocks noChangeShapeType="1"/>
              </p:cNvSpPr>
              <p:nvPr/>
            </p:nvSpPr>
            <p:spPr bwMode="auto">
              <a:xfrm>
                <a:off x="2894" y="3186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749" name="Line 29"/>
              <p:cNvSpPr>
                <a:spLocks noChangeShapeType="1"/>
              </p:cNvSpPr>
              <p:nvPr/>
            </p:nvSpPr>
            <p:spPr bwMode="auto">
              <a:xfrm>
                <a:off x="2894" y="3204"/>
                <a:ext cx="4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0750" name="Text Box 30"/>
            <p:cNvSpPr txBox="1">
              <a:spLocks noChangeArrowheads="1"/>
            </p:cNvSpPr>
            <p:nvPr/>
          </p:nvSpPr>
          <p:spPr bwMode="auto">
            <a:xfrm>
              <a:off x="3244" y="1790"/>
              <a:ext cx="4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b="1"/>
                <a:t>MLD</a:t>
              </a:r>
            </a:p>
          </p:txBody>
        </p:sp>
        <p:sp>
          <p:nvSpPr>
            <p:cNvPr id="670751" name="Text Box 31"/>
            <p:cNvSpPr txBox="1">
              <a:spLocks noChangeArrowheads="1"/>
            </p:cNvSpPr>
            <p:nvPr/>
          </p:nvSpPr>
          <p:spPr bwMode="auto">
            <a:xfrm>
              <a:off x="4009" y="2588"/>
              <a:ext cx="41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bg1"/>
                  </a:solidFill>
                </a:rPr>
                <a:t>S=31</a:t>
              </a:r>
            </a:p>
          </p:txBody>
        </p:sp>
        <p:sp>
          <p:nvSpPr>
            <p:cNvPr id="670752" name="Text Box 32"/>
            <p:cNvSpPr txBox="1">
              <a:spLocks noChangeArrowheads="1"/>
            </p:cNvSpPr>
            <p:nvPr/>
          </p:nvSpPr>
          <p:spPr bwMode="auto">
            <a:xfrm>
              <a:off x="2564" y="2058"/>
              <a:ext cx="5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solidFill>
                    <a:srgbClr val="FF3300"/>
                  </a:solidFill>
                </a:rPr>
                <a:t>NSTM</a:t>
              </a:r>
            </a:p>
          </p:txBody>
        </p:sp>
        <p:sp>
          <p:nvSpPr>
            <p:cNvPr id="670753" name="Text Box 33"/>
            <p:cNvSpPr txBox="1">
              <a:spLocks noChangeArrowheads="1"/>
            </p:cNvSpPr>
            <p:nvPr/>
          </p:nvSpPr>
          <p:spPr bwMode="auto">
            <a:xfrm>
              <a:off x="4436" y="2265"/>
              <a:ext cx="5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9206097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1600" b="1" i="1">
                  <a:solidFill>
                    <a:srgbClr val="FFFF00"/>
                  </a:solidFill>
                </a:rPr>
                <a:t>2</a:t>
              </a:r>
              <a:r>
                <a:rPr lang="en-US" sz="1600" b="1" i="1" baseline="30000">
                  <a:solidFill>
                    <a:srgbClr val="FFFF00"/>
                  </a:solidFill>
                </a:rPr>
                <a:t>nd</a:t>
              </a:r>
              <a:r>
                <a:rPr lang="en-US" sz="1600" b="1" i="1">
                  <a:solidFill>
                    <a:srgbClr val="FFFF00"/>
                  </a:solidFill>
                </a:rPr>
                <a:t> T</a:t>
              </a:r>
              <a:r>
                <a:rPr lang="en-US" sz="1600" b="1" i="1" baseline="-2500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670754" name="Line 34"/>
            <p:cNvSpPr>
              <a:spLocks noChangeShapeType="1"/>
            </p:cNvSpPr>
            <p:nvPr/>
          </p:nvSpPr>
          <p:spPr bwMode="auto">
            <a:xfrm>
              <a:off x="5327" y="1532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55" name="Line 35"/>
            <p:cNvSpPr>
              <a:spLocks noChangeShapeType="1"/>
            </p:cNvSpPr>
            <p:nvPr/>
          </p:nvSpPr>
          <p:spPr bwMode="auto">
            <a:xfrm>
              <a:off x="5327" y="1606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56" name="Line 36"/>
            <p:cNvSpPr>
              <a:spLocks noChangeShapeType="1"/>
            </p:cNvSpPr>
            <p:nvPr/>
          </p:nvSpPr>
          <p:spPr bwMode="auto">
            <a:xfrm>
              <a:off x="5324" y="1682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57" name="Line 37"/>
            <p:cNvSpPr>
              <a:spLocks noChangeShapeType="1"/>
            </p:cNvSpPr>
            <p:nvPr/>
          </p:nvSpPr>
          <p:spPr bwMode="auto">
            <a:xfrm>
              <a:off x="5326" y="1760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58" name="Line 38"/>
            <p:cNvSpPr>
              <a:spLocks noChangeShapeType="1"/>
            </p:cNvSpPr>
            <p:nvPr/>
          </p:nvSpPr>
          <p:spPr bwMode="auto">
            <a:xfrm>
              <a:off x="5324" y="1832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59" name="Line 39"/>
            <p:cNvSpPr>
              <a:spLocks noChangeShapeType="1"/>
            </p:cNvSpPr>
            <p:nvPr/>
          </p:nvSpPr>
          <p:spPr bwMode="auto">
            <a:xfrm>
              <a:off x="5327" y="1908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0" name="Line 40"/>
            <p:cNvSpPr>
              <a:spLocks noChangeShapeType="1"/>
            </p:cNvSpPr>
            <p:nvPr/>
          </p:nvSpPr>
          <p:spPr bwMode="auto">
            <a:xfrm>
              <a:off x="5326" y="1989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1" name="Line 41"/>
            <p:cNvSpPr>
              <a:spLocks noChangeShapeType="1"/>
            </p:cNvSpPr>
            <p:nvPr/>
          </p:nvSpPr>
          <p:spPr bwMode="auto">
            <a:xfrm>
              <a:off x="5326" y="2088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2" name="Line 42"/>
            <p:cNvSpPr>
              <a:spLocks noChangeShapeType="1"/>
            </p:cNvSpPr>
            <p:nvPr/>
          </p:nvSpPr>
          <p:spPr bwMode="auto">
            <a:xfrm>
              <a:off x="5326" y="2200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3" name="Line 43"/>
            <p:cNvSpPr>
              <a:spLocks noChangeShapeType="1"/>
            </p:cNvSpPr>
            <p:nvPr/>
          </p:nvSpPr>
          <p:spPr bwMode="auto">
            <a:xfrm>
              <a:off x="5327" y="2293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4" name="Line 44"/>
            <p:cNvSpPr>
              <a:spLocks noChangeShapeType="1"/>
            </p:cNvSpPr>
            <p:nvPr/>
          </p:nvSpPr>
          <p:spPr bwMode="auto">
            <a:xfrm>
              <a:off x="5327" y="2380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5" name="Line 45"/>
            <p:cNvSpPr>
              <a:spLocks noChangeShapeType="1"/>
            </p:cNvSpPr>
            <p:nvPr/>
          </p:nvSpPr>
          <p:spPr bwMode="auto">
            <a:xfrm>
              <a:off x="5325" y="2475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6" name="Line 46"/>
            <p:cNvSpPr>
              <a:spLocks noChangeShapeType="1"/>
            </p:cNvSpPr>
            <p:nvPr/>
          </p:nvSpPr>
          <p:spPr bwMode="auto">
            <a:xfrm>
              <a:off x="5326" y="2608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7" name="Line 47"/>
            <p:cNvSpPr>
              <a:spLocks noChangeShapeType="1"/>
            </p:cNvSpPr>
            <p:nvPr/>
          </p:nvSpPr>
          <p:spPr bwMode="auto">
            <a:xfrm>
              <a:off x="5325" y="2815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70768" name="Line 48"/>
            <p:cNvSpPr>
              <a:spLocks noChangeShapeType="1"/>
            </p:cNvSpPr>
            <p:nvPr/>
          </p:nvSpPr>
          <p:spPr bwMode="auto">
            <a:xfrm>
              <a:off x="5328" y="3105"/>
              <a:ext cx="6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>
              <a:prstShdw prst="shdw17">
                <a:srgbClr val="CC0000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0769" name="Text Box 49"/>
          <p:cNvSpPr txBox="1">
            <a:spLocks noChangeArrowheads="1"/>
          </p:cNvSpPr>
          <p:nvPr/>
        </p:nvSpPr>
        <p:spPr bwMode="auto">
          <a:xfrm>
            <a:off x="752475" y="5408613"/>
            <a:ext cx="39893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ummm…. </a:t>
            </a:r>
            <a:r>
              <a:rPr lang="en-US" b="1" i="1">
                <a:solidFill>
                  <a:srgbClr val="000066"/>
                </a:solidFill>
              </a:rPr>
              <a:t>there’s no </a:t>
            </a:r>
            <a:r>
              <a:rPr lang="en-US" b="1" i="1" u="sng">
                <a:solidFill>
                  <a:srgbClr val="000066"/>
                </a:solidFill>
              </a:rPr>
              <a:t>sPW</a:t>
            </a:r>
            <a:r>
              <a:rPr lang="en-US" b="1" i="1">
                <a:solidFill>
                  <a:srgbClr val="000066"/>
                </a:solidFill>
              </a:rPr>
              <a:t> layer!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0"/>
            <a:ext cx="8140700" cy="1052513"/>
          </a:xfrm>
          <a:solidFill>
            <a:schemeClr val="bg1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Observing upper ocean warming:</a:t>
            </a:r>
            <a:r>
              <a:rPr lang="en-US" sz="2800" b="1">
                <a:solidFill>
                  <a:schemeClr val="tx1"/>
                </a:solidFill>
              </a:rPr>
              <a:t/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/>
              <a:t>t</a:t>
            </a:r>
            <a:r>
              <a:rPr lang="en-US" sz="2800" b="1">
                <a:latin typeface="Comic Sans MS" pitchFamily="66" charset="0"/>
              </a:rPr>
              <a:t>he </a:t>
            </a:r>
            <a:r>
              <a:rPr lang="en-US" sz="2800" b="1" u="sng">
                <a:solidFill>
                  <a:srgbClr val="FF3300"/>
                </a:solidFill>
                <a:latin typeface="Comic Sans MS" pitchFamily="66" charset="0"/>
              </a:rPr>
              <a:t>UpTempO</a:t>
            </a:r>
            <a:r>
              <a:rPr lang="en-US" sz="2800" b="1">
                <a:latin typeface="Comic Sans MS" pitchFamily="66" charset="0"/>
              </a:rPr>
              <a:t> buoy</a:t>
            </a:r>
            <a:endParaRPr lang="en-US" sz="2800" b="1" i="1">
              <a:latin typeface="Comic Sans MS" pitchFamily="66" charset="0"/>
            </a:endParaRPr>
          </a:p>
        </p:txBody>
      </p:sp>
      <p:pic>
        <p:nvPicPr>
          <p:cNvPr id="676867" name="Picture 3" descr="fig6_buoySCHEMATIC_new60m_noCTD"/>
          <p:cNvPicPr>
            <a:picLocks noChangeAspect="1" noChangeArrowheads="1"/>
          </p:cNvPicPr>
          <p:nvPr/>
        </p:nvPicPr>
        <p:blipFill>
          <a:blip r:embed="rId3" cstate="print"/>
          <a:srcRect l="3189" t="7762" r="57367" b="13600"/>
          <a:stretch>
            <a:fillRect/>
          </a:stretch>
        </p:blipFill>
        <p:spPr bwMode="auto">
          <a:xfrm>
            <a:off x="3175" y="1376363"/>
            <a:ext cx="4029075" cy="5365750"/>
          </a:xfrm>
          <a:prstGeom prst="rect">
            <a:avLst/>
          </a:prstGeom>
          <a:noFill/>
        </p:spPr>
      </p:pic>
      <p:sp>
        <p:nvSpPr>
          <p:cNvPr id="676868" name="Rectangle 4"/>
          <p:cNvSpPr>
            <a:spLocks noChangeArrowheads="1"/>
          </p:cNvSpPr>
          <p:nvPr/>
        </p:nvSpPr>
        <p:spPr bwMode="auto">
          <a:xfrm>
            <a:off x="792163" y="1984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b="1" i="1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76869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17963" y="2470150"/>
            <a:ext cx="4851400" cy="3602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Made by MetOcean (</a:t>
            </a:r>
            <a:r>
              <a:rPr lang="en-US" sz="1800" i="1">
                <a:solidFill>
                  <a:srgbClr val="000066"/>
                </a:solidFill>
                <a:latin typeface="Arial Narrow" pitchFamily="34" charset="0"/>
              </a:rPr>
              <a:t>Dartmouth, NS, Canada</a:t>
            </a:r>
            <a:r>
              <a:rPr lang="en-US" sz="1800">
                <a:solidFill>
                  <a:srgbClr val="000066"/>
                </a:solidFill>
              </a:rPr>
              <a:t>)</a:t>
            </a:r>
          </a:p>
          <a:p>
            <a:pPr algn="l">
              <a:lnSpc>
                <a:spcPct val="15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SLP, GPS, Iridium antenna </a:t>
            </a:r>
          </a:p>
          <a:p>
            <a:pPr algn="l">
              <a:lnSpc>
                <a:spcPct val="15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Deployable in ice or open water</a:t>
            </a:r>
          </a:p>
          <a:p>
            <a:pPr algn="l">
              <a:lnSpc>
                <a:spcPct val="15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12 thermistors:</a:t>
            </a:r>
          </a:p>
          <a:p>
            <a:pPr lvl="1" algn="l">
              <a:lnSpc>
                <a:spcPct val="13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0.05</a:t>
            </a:r>
            <a:r>
              <a:rPr lang="en-US" sz="1800">
                <a:solidFill>
                  <a:srgbClr val="000066"/>
                </a:solidFill>
                <a:sym typeface="Symbol" pitchFamily="18" charset="2"/>
              </a:rPr>
              <a:t>C accuracy</a:t>
            </a:r>
          </a:p>
          <a:p>
            <a:pPr lvl="1" algn="l">
              <a:lnSpc>
                <a:spcPct val="130000"/>
              </a:lnSpc>
              <a:buFont typeface="Symbol" pitchFamily="18" charset="2"/>
              <a:buChar char="®"/>
            </a:pPr>
            <a:r>
              <a:rPr lang="en-US" sz="1800">
                <a:solidFill>
                  <a:srgbClr val="000066"/>
                </a:solidFill>
                <a:sym typeface="Symbol" pitchFamily="18" charset="2"/>
              </a:rPr>
              <a:t> 60 m depth spans NSTM + top of sPW</a:t>
            </a:r>
          </a:p>
          <a:p>
            <a:pPr algn="l">
              <a:lnSpc>
                <a:spcPct val="15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  <a:sym typeface="Symbol" pitchFamily="18" charset="2"/>
              </a:rPr>
              <a:t> Pressure sensors @ 20, 50 m nominal depth</a:t>
            </a:r>
          </a:p>
          <a:p>
            <a:pPr algn="l">
              <a:lnSpc>
                <a:spcPct val="15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  <a:sym typeface="Symbol" pitchFamily="18" charset="2"/>
              </a:rPr>
              <a:t> Hourly sampling</a:t>
            </a:r>
          </a:p>
          <a:p>
            <a:pPr algn="l">
              <a:lnSpc>
                <a:spcPct val="150000"/>
              </a:lnSpc>
              <a:buFontTx/>
              <a:buChar char="•"/>
            </a:pPr>
            <a:r>
              <a:rPr lang="en-US" sz="1800">
                <a:solidFill>
                  <a:srgbClr val="000066"/>
                </a:solidFill>
                <a:sym typeface="Symbol" pitchFamily="18" charset="2"/>
              </a:rPr>
              <a:t> US $16.5k each</a:t>
            </a:r>
            <a:r>
              <a:rPr lang="en-US">
                <a:solidFill>
                  <a:srgbClr val="000066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676871" name="Text Box 7"/>
          <p:cNvSpPr txBox="1">
            <a:spLocks noChangeArrowheads="1"/>
          </p:cNvSpPr>
          <p:nvPr/>
        </p:nvSpPr>
        <p:spPr bwMode="auto">
          <a:xfrm>
            <a:off x="6119813" y="836613"/>
            <a:ext cx="2879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M. </a:t>
            </a:r>
            <a:r>
              <a:rPr lang="en-US" b="1" i="1"/>
              <a:t>Steele</a:t>
            </a:r>
            <a:r>
              <a:rPr lang="en-US" i="1"/>
              <a:t> + I. </a:t>
            </a:r>
            <a:r>
              <a:rPr lang="en-US" b="1" i="1"/>
              <a:t>Rigor</a:t>
            </a:r>
          </a:p>
        </p:txBody>
      </p:sp>
      <p:sp>
        <p:nvSpPr>
          <p:cNvPr id="676872" name="Freeform 8"/>
          <p:cNvSpPr>
            <a:spLocks/>
          </p:cNvSpPr>
          <p:nvPr/>
        </p:nvSpPr>
        <p:spPr bwMode="auto">
          <a:xfrm>
            <a:off x="3895725" y="2384425"/>
            <a:ext cx="5105400" cy="3633788"/>
          </a:xfrm>
          <a:custGeom>
            <a:avLst/>
            <a:gdLst/>
            <a:ahLst/>
            <a:cxnLst>
              <a:cxn ang="0">
                <a:pos x="9" y="2289"/>
              </a:cxn>
              <a:cxn ang="0">
                <a:pos x="0" y="0"/>
              </a:cxn>
              <a:cxn ang="0">
                <a:pos x="3216" y="0"/>
              </a:cxn>
            </a:cxnLst>
            <a:rect l="0" t="0" r="r" b="b"/>
            <a:pathLst>
              <a:path w="3216" h="2289">
                <a:moveTo>
                  <a:pt x="9" y="2289"/>
                </a:moveTo>
                <a:lnTo>
                  <a:pt x="0" y="0"/>
                </a:lnTo>
                <a:lnTo>
                  <a:pt x="3216" y="0"/>
                </a:ln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prstShdw prst="shdw17" dist="17961" dir="2700000">
              <a:srgbClr val="FF33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76873" name="Text Box 9"/>
          <p:cNvSpPr txBox="1">
            <a:spLocks noChangeArrowheads="1"/>
          </p:cNvSpPr>
          <p:nvPr/>
        </p:nvSpPr>
        <p:spPr bwMode="auto">
          <a:xfrm>
            <a:off x="2519363" y="6092825"/>
            <a:ext cx="4995862" cy="615950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2880" tIns="137160" rIns="182880" bIns="137160">
            <a:spAutoFit/>
          </a:bodyPr>
          <a:lstStyle/>
          <a:p>
            <a:r>
              <a:rPr lang="en-US"/>
              <a:t>http://psc.apl.washington.edu/UpTempO/</a:t>
            </a:r>
          </a:p>
        </p:txBody>
      </p:sp>
      <p:pic>
        <p:nvPicPr>
          <p:cNvPr id="67687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5225" y="1331913"/>
            <a:ext cx="947738" cy="925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7687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038" y="1443038"/>
            <a:ext cx="757237" cy="75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7687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6413" y="1506538"/>
            <a:ext cx="708025" cy="655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76878" name="Picture 14"/>
          <p:cNvPicPr>
            <a:picLocks noChangeAspect="1" noChangeArrowheads="1"/>
          </p:cNvPicPr>
          <p:nvPr/>
        </p:nvPicPr>
        <p:blipFill>
          <a:blip r:embed="rId7" cstate="print">
            <a:lum bright="54000"/>
          </a:blip>
          <a:srcRect r="60539" b="29411"/>
          <a:stretch>
            <a:fillRect/>
          </a:stretch>
        </p:blipFill>
        <p:spPr bwMode="auto">
          <a:xfrm>
            <a:off x="7648575" y="1577975"/>
            <a:ext cx="1050925" cy="563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76879" name="Text Box 15"/>
          <p:cNvSpPr txBox="1">
            <a:spLocks noChangeArrowheads="1"/>
          </p:cNvSpPr>
          <p:nvPr/>
        </p:nvSpPr>
        <p:spPr bwMode="auto">
          <a:xfrm>
            <a:off x="7956550" y="1557338"/>
            <a:ext cx="431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?</a:t>
            </a:r>
          </a:p>
        </p:txBody>
      </p:sp>
      <p:sp>
        <p:nvSpPr>
          <p:cNvPr id="676881" name="Text Box 17"/>
          <p:cNvSpPr txBox="1">
            <a:spLocks noChangeArrowheads="1"/>
          </p:cNvSpPr>
          <p:nvPr/>
        </p:nvSpPr>
        <p:spPr bwMode="auto">
          <a:xfrm>
            <a:off x="1725613" y="1160463"/>
            <a:ext cx="33147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3300"/>
                </a:solidFill>
                <a:latin typeface="Arial Narrow" pitchFamily="34" charset="0"/>
              </a:rPr>
              <a:t>Up</a:t>
            </a:r>
            <a:r>
              <a:rPr lang="en-US" sz="1600" b="1">
                <a:solidFill>
                  <a:schemeClr val="tx2"/>
                </a:solidFill>
                <a:latin typeface="Arial Narrow" pitchFamily="34" charset="0"/>
              </a:rPr>
              <a:t>per </a:t>
            </a:r>
            <a:r>
              <a:rPr lang="en-US" sz="1600" b="1">
                <a:solidFill>
                  <a:srgbClr val="FF3300"/>
                </a:solidFill>
                <a:latin typeface="Arial Narrow" pitchFamily="34" charset="0"/>
              </a:rPr>
              <a:t>Temp</a:t>
            </a:r>
            <a:r>
              <a:rPr lang="en-US" sz="1600" b="1">
                <a:solidFill>
                  <a:schemeClr val="tx2"/>
                </a:solidFill>
                <a:latin typeface="Arial Narrow" pitchFamily="34" charset="0"/>
              </a:rPr>
              <a:t>erature of the polar </a:t>
            </a:r>
            <a:r>
              <a:rPr lang="en-US" sz="1600" b="1">
                <a:solidFill>
                  <a:srgbClr val="FF3300"/>
                </a:solidFill>
                <a:latin typeface="Arial Narrow" pitchFamily="34" charset="0"/>
              </a:rPr>
              <a:t>O</a:t>
            </a:r>
            <a:r>
              <a:rPr lang="en-US" sz="1600" b="1">
                <a:solidFill>
                  <a:schemeClr val="tx2"/>
                </a:solidFill>
                <a:latin typeface="Arial Narrow" pitchFamily="34" charset="0"/>
              </a:rPr>
              <a:t>ceans</a:t>
            </a:r>
          </a:p>
        </p:txBody>
      </p:sp>
      <p:sp>
        <p:nvSpPr>
          <p:cNvPr id="676882" name="Line 18"/>
          <p:cNvSpPr>
            <a:spLocks noChangeShapeType="1"/>
          </p:cNvSpPr>
          <p:nvPr/>
        </p:nvSpPr>
        <p:spPr bwMode="auto">
          <a:xfrm flipH="1">
            <a:off x="3419475" y="944563"/>
            <a:ext cx="792163" cy="2524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712" name="Group 56"/>
          <p:cNvGrpSpPr>
            <a:grpSpLocks/>
          </p:cNvGrpSpPr>
          <p:nvPr/>
        </p:nvGrpSpPr>
        <p:grpSpPr bwMode="auto">
          <a:xfrm>
            <a:off x="0" y="3752850"/>
            <a:ext cx="6554788" cy="3105150"/>
            <a:chOff x="0" y="2364"/>
            <a:chExt cx="4129" cy="1956"/>
          </a:xfrm>
        </p:grpSpPr>
        <p:pic>
          <p:nvPicPr>
            <p:cNvPr id="7106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6250" r="6941"/>
            <a:stretch>
              <a:fillRect/>
            </a:stretch>
          </p:blipFill>
          <p:spPr bwMode="auto">
            <a:xfrm>
              <a:off x="0" y="2430"/>
              <a:ext cx="4129" cy="1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0706" name="Text Box 50"/>
            <p:cNvSpPr txBox="1">
              <a:spLocks noChangeArrowheads="1"/>
            </p:cNvSpPr>
            <p:nvPr/>
          </p:nvSpPr>
          <p:spPr bwMode="auto">
            <a:xfrm>
              <a:off x="2048" y="4127"/>
              <a:ext cx="335" cy="1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pitchFamily="34" charset="0"/>
                </a:rPr>
                <a:t>Days</a:t>
              </a:r>
              <a:endParaRPr lang="en-US" sz="1400" b="1">
                <a:latin typeface="Arial Narrow" pitchFamily="34" charset="0"/>
                <a:sym typeface="Symbol" pitchFamily="18" charset="2"/>
              </a:endParaRPr>
            </a:p>
          </p:txBody>
        </p:sp>
        <p:sp>
          <p:nvSpPr>
            <p:cNvPr id="710702" name="Text Box 46"/>
            <p:cNvSpPr txBox="1">
              <a:spLocks noChangeArrowheads="1"/>
            </p:cNvSpPr>
            <p:nvPr/>
          </p:nvSpPr>
          <p:spPr bwMode="auto">
            <a:xfrm>
              <a:off x="1006" y="2460"/>
              <a:ext cx="2146" cy="1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/>
                <a:t>Aug                                             Sep  </a:t>
              </a:r>
            </a:p>
          </p:txBody>
        </p:sp>
        <p:sp>
          <p:nvSpPr>
            <p:cNvPr id="710699" name="Text Box 43"/>
            <p:cNvSpPr txBox="1">
              <a:spLocks noChangeArrowheads="1"/>
            </p:cNvSpPr>
            <p:nvPr/>
          </p:nvSpPr>
          <p:spPr bwMode="auto">
            <a:xfrm>
              <a:off x="172" y="2364"/>
              <a:ext cx="200" cy="17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Ins="0">
              <a:spAutoFit/>
            </a:bodyPr>
            <a:lstStyle/>
            <a:p>
              <a:pPr algn="l"/>
              <a:r>
                <a:rPr lang="en-US" sz="1600" b="1"/>
                <a:t>10</a:t>
              </a:r>
            </a:p>
            <a:p>
              <a:pPr algn="l"/>
              <a:endParaRPr lang="en-US" sz="1000" b="1"/>
            </a:p>
            <a:p>
              <a:pPr algn="l"/>
              <a:r>
                <a:rPr lang="en-US" sz="1600" b="1"/>
                <a:t> 8</a:t>
              </a:r>
            </a:p>
            <a:p>
              <a:pPr algn="l"/>
              <a:endParaRPr lang="en-US" sz="800" b="1"/>
            </a:p>
            <a:p>
              <a:pPr algn="l"/>
              <a:endParaRPr lang="en-US" sz="200" b="1"/>
            </a:p>
            <a:p>
              <a:pPr algn="l"/>
              <a:r>
                <a:rPr lang="en-US" sz="1600" b="1"/>
                <a:t> 6</a:t>
              </a:r>
            </a:p>
            <a:p>
              <a:pPr algn="l"/>
              <a:endParaRPr lang="en-US" sz="1000" b="1"/>
            </a:p>
            <a:p>
              <a:pPr algn="l"/>
              <a:endParaRPr lang="en-US" sz="200" b="1"/>
            </a:p>
            <a:p>
              <a:pPr algn="l"/>
              <a:r>
                <a:rPr lang="en-US" sz="1600" b="1"/>
                <a:t> 4</a:t>
              </a:r>
            </a:p>
            <a:p>
              <a:pPr algn="l"/>
              <a:endParaRPr lang="en-US" sz="1000" b="1"/>
            </a:p>
            <a:p>
              <a:pPr algn="l"/>
              <a:r>
                <a:rPr lang="en-US" sz="1600" b="1"/>
                <a:t> 2</a:t>
              </a:r>
            </a:p>
            <a:p>
              <a:pPr algn="l"/>
              <a:endParaRPr lang="en-US" sz="1200" b="1"/>
            </a:p>
            <a:p>
              <a:pPr algn="l"/>
              <a:r>
                <a:rPr lang="en-US" sz="1600" b="1"/>
                <a:t> 0</a:t>
              </a:r>
            </a:p>
            <a:p>
              <a:pPr algn="l"/>
              <a:endParaRPr lang="en-US" sz="800" b="1"/>
            </a:p>
            <a:p>
              <a:pPr algn="l"/>
              <a:r>
                <a:rPr lang="en-US" sz="1600" b="1"/>
                <a:t>-2</a:t>
              </a:r>
            </a:p>
          </p:txBody>
        </p:sp>
        <p:sp>
          <p:nvSpPr>
            <p:cNvPr id="710700" name="Text Box 44"/>
            <p:cNvSpPr txBox="1">
              <a:spLocks noChangeArrowheads="1"/>
            </p:cNvSpPr>
            <p:nvPr/>
          </p:nvSpPr>
          <p:spPr bwMode="auto">
            <a:xfrm rot="-5400000">
              <a:off x="-296" y="3123"/>
              <a:ext cx="872" cy="1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 Narrow" pitchFamily="34" charset="0"/>
                </a:rPr>
                <a:t>Temperature (</a:t>
              </a:r>
              <a:r>
                <a:rPr lang="en-US" sz="1400" b="1">
                  <a:latin typeface="Arial Narrow" pitchFamily="34" charset="0"/>
                  <a:sym typeface="Symbol" pitchFamily="18" charset="2"/>
                </a:rPr>
                <a:t>C)</a:t>
              </a:r>
            </a:p>
          </p:txBody>
        </p:sp>
        <p:sp>
          <p:nvSpPr>
            <p:cNvPr id="710705" name="Text Box 49"/>
            <p:cNvSpPr txBox="1">
              <a:spLocks noChangeArrowheads="1"/>
            </p:cNvSpPr>
            <p:nvPr/>
          </p:nvSpPr>
          <p:spPr bwMode="auto">
            <a:xfrm>
              <a:off x="363" y="4040"/>
              <a:ext cx="2821" cy="13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/>
                <a:t>0                          10                          20                         30</a:t>
              </a:r>
            </a:p>
          </p:txBody>
        </p:sp>
      </p:grpSp>
      <p:grpSp>
        <p:nvGrpSpPr>
          <p:cNvPr id="710711" name="Group 55"/>
          <p:cNvGrpSpPr>
            <a:grpSpLocks/>
          </p:cNvGrpSpPr>
          <p:nvPr/>
        </p:nvGrpSpPr>
        <p:grpSpPr bwMode="auto">
          <a:xfrm>
            <a:off x="74613" y="995363"/>
            <a:ext cx="6400800" cy="2751137"/>
            <a:chOff x="47" y="627"/>
            <a:chExt cx="4032" cy="1733"/>
          </a:xfrm>
        </p:grpSpPr>
        <p:pic>
          <p:nvPicPr>
            <p:cNvPr id="71065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313" t="6192" r="8066"/>
            <a:stretch>
              <a:fillRect/>
            </a:stretch>
          </p:blipFill>
          <p:spPr bwMode="auto">
            <a:xfrm>
              <a:off x="96" y="683"/>
              <a:ext cx="3983" cy="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10710" name="Group 54"/>
            <p:cNvGrpSpPr>
              <a:grpSpLocks/>
            </p:cNvGrpSpPr>
            <p:nvPr/>
          </p:nvGrpSpPr>
          <p:grpSpPr bwMode="auto">
            <a:xfrm>
              <a:off x="47" y="627"/>
              <a:ext cx="3946" cy="1733"/>
              <a:chOff x="47" y="627"/>
              <a:chExt cx="3946" cy="1733"/>
            </a:xfrm>
          </p:grpSpPr>
          <p:sp>
            <p:nvSpPr>
              <p:cNvPr id="710696" name="Text Box 40"/>
              <p:cNvSpPr txBox="1">
                <a:spLocks noChangeArrowheads="1"/>
              </p:cNvSpPr>
              <p:nvPr/>
            </p:nvSpPr>
            <p:spPr bwMode="auto">
              <a:xfrm>
                <a:off x="423" y="692"/>
                <a:ext cx="3570" cy="1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600"/>
                  <a:t>Mar     Apr        May          Jun           Jul            Aug          Sep  </a:t>
                </a:r>
              </a:p>
            </p:txBody>
          </p:sp>
          <p:sp>
            <p:nvSpPr>
              <p:cNvPr id="710697" name="Text Box 41"/>
              <p:cNvSpPr txBox="1">
                <a:spLocks noChangeArrowheads="1"/>
              </p:cNvSpPr>
              <p:nvPr/>
            </p:nvSpPr>
            <p:spPr bwMode="auto">
              <a:xfrm>
                <a:off x="190" y="627"/>
                <a:ext cx="172" cy="148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rIns="0">
                <a:spAutoFit/>
              </a:bodyPr>
              <a:lstStyle/>
              <a:p>
                <a:pPr algn="l"/>
                <a:r>
                  <a:rPr lang="en-US" sz="1600" b="1"/>
                  <a:t> 2</a:t>
                </a:r>
              </a:p>
              <a:p>
                <a:pPr algn="l"/>
                <a:endParaRPr lang="en-US" sz="1600" b="1"/>
              </a:p>
              <a:p>
                <a:pPr algn="l"/>
                <a:r>
                  <a:rPr lang="en-US" sz="1600" b="1"/>
                  <a:t> 1</a:t>
                </a:r>
              </a:p>
              <a:p>
                <a:pPr algn="l"/>
                <a:endParaRPr lang="en-US" sz="1600" b="1"/>
              </a:p>
              <a:p>
                <a:pPr algn="l"/>
                <a:endParaRPr lang="en-US" sz="200" b="1"/>
              </a:p>
              <a:p>
                <a:pPr algn="l"/>
                <a:r>
                  <a:rPr lang="en-US" sz="1600" b="1"/>
                  <a:t> 0</a:t>
                </a:r>
              </a:p>
              <a:p>
                <a:pPr algn="l"/>
                <a:endParaRPr lang="en-US" sz="1600" b="1"/>
              </a:p>
              <a:p>
                <a:pPr algn="l"/>
                <a:endParaRPr lang="en-US" sz="200" b="1"/>
              </a:p>
              <a:p>
                <a:pPr algn="l"/>
                <a:r>
                  <a:rPr lang="en-US" sz="1600" b="1"/>
                  <a:t>-1</a:t>
                </a:r>
              </a:p>
              <a:p>
                <a:pPr algn="l"/>
                <a:endParaRPr lang="en-US" sz="1600" b="1"/>
              </a:p>
              <a:p>
                <a:pPr algn="l"/>
                <a:r>
                  <a:rPr lang="en-US" sz="1600" b="1"/>
                  <a:t>-2</a:t>
                </a:r>
              </a:p>
            </p:txBody>
          </p:sp>
          <p:sp>
            <p:nvSpPr>
              <p:cNvPr id="710698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-293" y="1305"/>
                <a:ext cx="872" cy="19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 Narrow" pitchFamily="34" charset="0"/>
                  </a:rPr>
                  <a:t>Temperature (</a:t>
                </a:r>
                <a:r>
                  <a:rPr lang="en-US" sz="1400" b="1">
                    <a:latin typeface="Arial Narrow" pitchFamily="34" charset="0"/>
                    <a:sym typeface="Symbol" pitchFamily="18" charset="2"/>
                  </a:rPr>
                  <a:t>C)</a:t>
                </a:r>
              </a:p>
            </p:txBody>
          </p:sp>
          <p:sp>
            <p:nvSpPr>
              <p:cNvPr id="710704" name="Text Box 48"/>
              <p:cNvSpPr txBox="1">
                <a:spLocks noChangeArrowheads="1"/>
              </p:cNvSpPr>
              <p:nvPr/>
            </p:nvSpPr>
            <p:spPr bwMode="auto">
              <a:xfrm>
                <a:off x="1952" y="2168"/>
                <a:ext cx="335" cy="19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 Narrow" pitchFamily="34" charset="0"/>
                  </a:rPr>
                  <a:t>Days</a:t>
                </a:r>
                <a:endParaRPr lang="en-US" sz="1400" b="1">
                  <a:latin typeface="Arial Narrow" pitchFamily="34" charset="0"/>
                  <a:sym typeface="Symbol" pitchFamily="18" charset="2"/>
                </a:endParaRPr>
              </a:p>
            </p:txBody>
          </p:sp>
          <p:sp>
            <p:nvSpPr>
              <p:cNvPr id="710703" name="Text Box 47"/>
              <p:cNvSpPr txBox="1">
                <a:spLocks noChangeArrowheads="1"/>
              </p:cNvSpPr>
              <p:nvPr/>
            </p:nvSpPr>
            <p:spPr bwMode="auto">
              <a:xfrm>
                <a:off x="340" y="2081"/>
                <a:ext cx="3069" cy="13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/>
                  <a:t>0                             50                          100                          150</a:t>
                </a:r>
              </a:p>
            </p:txBody>
          </p:sp>
        </p:grpSp>
      </p:grpSp>
      <p:pic>
        <p:nvPicPr>
          <p:cNvPr id="710661" name="Picture 5"/>
          <p:cNvPicPr>
            <a:picLocks noChangeAspect="1" noChangeArrowheads="1"/>
          </p:cNvPicPr>
          <p:nvPr/>
        </p:nvPicPr>
        <p:blipFill>
          <a:blip r:embed="rId5" cstate="print"/>
          <a:srcRect l="18713" t="7143" r="25508" b="29677"/>
          <a:stretch>
            <a:fillRect/>
          </a:stretch>
        </p:blipFill>
        <p:spPr bwMode="auto">
          <a:xfrm>
            <a:off x="677863" y="1338263"/>
            <a:ext cx="174783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0663" name="Text Box 7"/>
          <p:cNvSpPr txBox="1">
            <a:spLocks noChangeArrowheads="1"/>
          </p:cNvSpPr>
          <p:nvPr/>
        </p:nvSpPr>
        <p:spPr bwMode="auto">
          <a:xfrm>
            <a:off x="4572000" y="1371600"/>
            <a:ext cx="14414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800" b="1">
                <a:latin typeface="Arial" charset="0"/>
                <a:ea typeface="ＭＳ Ｐゴシック" pitchFamily="64" charset="-128"/>
              </a:rPr>
              <a:t>APLIS 2011</a:t>
            </a:r>
          </a:p>
        </p:txBody>
      </p:sp>
      <p:pic>
        <p:nvPicPr>
          <p:cNvPr id="710665" name="Picture 9" descr="IgFigs_DSC_0960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 t="11343" r="34084" b="14131"/>
          <a:stretch>
            <a:fillRect/>
          </a:stretch>
        </p:blipFill>
        <p:spPr bwMode="auto">
          <a:xfrm>
            <a:off x="6477000" y="1219200"/>
            <a:ext cx="2511425" cy="1866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710695" name="Group 39"/>
          <p:cNvGrpSpPr>
            <a:grpSpLocks/>
          </p:cNvGrpSpPr>
          <p:nvPr/>
        </p:nvGrpSpPr>
        <p:grpSpPr bwMode="auto">
          <a:xfrm>
            <a:off x="1295400" y="1524000"/>
            <a:ext cx="1993900" cy="1793875"/>
            <a:chOff x="816" y="960"/>
            <a:chExt cx="1256" cy="1130"/>
          </a:xfrm>
        </p:grpSpPr>
        <p:grpSp>
          <p:nvGrpSpPr>
            <p:cNvPr id="710692" name="Group 36"/>
            <p:cNvGrpSpPr>
              <a:grpSpLocks/>
            </p:cNvGrpSpPr>
            <p:nvPr/>
          </p:nvGrpSpPr>
          <p:grpSpPr bwMode="auto">
            <a:xfrm>
              <a:off x="816" y="1816"/>
              <a:ext cx="598" cy="274"/>
              <a:chOff x="816" y="1816"/>
              <a:chExt cx="598" cy="274"/>
            </a:xfrm>
          </p:grpSpPr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864" y="1824"/>
                <a:ext cx="550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rgbClr val="66FF33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</a:pPr>
                <a:r>
                  <a:rPr lang="en-US" sz="1200" b="1" i="1">
                    <a:latin typeface="Arial Narrow" pitchFamily="34" charset="0"/>
                    <a:ea typeface="ＭＳ Ｐゴシック" pitchFamily="64" charset="-128"/>
                  </a:rPr>
                  <a:t>deep, warm</a:t>
                </a:r>
              </a:p>
              <a:p>
                <a:pPr algn="l" eaLnBrk="0" hangingPunct="0">
                  <a:lnSpc>
                    <a:spcPct val="90000"/>
                  </a:lnSpc>
                </a:pPr>
                <a:r>
                  <a:rPr lang="en-US" sz="1200" b="1" i="1">
                    <a:latin typeface="Arial Narrow" pitchFamily="34" charset="0"/>
                    <a:ea typeface="ＭＳ Ｐゴシック" pitchFamily="64" charset="-128"/>
                  </a:rPr>
                  <a:t>upwelling?</a:t>
                </a:r>
              </a:p>
            </p:txBody>
          </p:sp>
          <p:sp>
            <p:nvSpPr>
              <p:cNvPr id="710668" name="Freeform 12"/>
              <p:cNvSpPr>
                <a:spLocks/>
              </p:cNvSpPr>
              <p:nvPr/>
            </p:nvSpPr>
            <p:spPr bwMode="auto">
              <a:xfrm>
                <a:off x="816" y="1824"/>
                <a:ext cx="96" cy="144"/>
              </a:xfrm>
              <a:custGeom>
                <a:avLst/>
                <a:gdLst/>
                <a:ahLst/>
                <a:cxnLst>
                  <a:cxn ang="0">
                    <a:pos x="96" y="144"/>
                  </a:cxn>
                  <a:cxn ang="0">
                    <a:pos x="24" y="86"/>
                  </a:cxn>
                  <a:cxn ang="0">
                    <a:pos x="0" y="0"/>
                  </a:cxn>
                </a:cxnLst>
                <a:rect l="0" t="0" r="r" b="b"/>
                <a:pathLst>
                  <a:path w="96" h="144">
                    <a:moveTo>
                      <a:pt x="96" y="144"/>
                    </a:moveTo>
                    <a:cubicBezTo>
                      <a:pt x="84" y="134"/>
                      <a:pt x="40" y="110"/>
                      <a:pt x="24" y="86"/>
                    </a:cubicBezTo>
                    <a:cubicBezTo>
                      <a:pt x="8" y="62"/>
                      <a:pt x="5" y="1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>
                <a:prstShdw prst="shdw17" dist="17961" dir="2700000">
                  <a:srgbClr val="66FF33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69" name="Freeform 13"/>
              <p:cNvSpPr>
                <a:spLocks/>
              </p:cNvSpPr>
              <p:nvPr/>
            </p:nvSpPr>
            <p:spPr bwMode="auto">
              <a:xfrm>
                <a:off x="1367" y="1816"/>
                <a:ext cx="35" cy="140"/>
              </a:xfrm>
              <a:custGeom>
                <a:avLst/>
                <a:gdLst/>
                <a:ahLst/>
                <a:cxnLst>
                  <a:cxn ang="0">
                    <a:pos x="4" y="140"/>
                  </a:cxn>
                  <a:cxn ang="0">
                    <a:pos x="34" y="78"/>
                  </a:cxn>
                  <a:cxn ang="0">
                    <a:pos x="0" y="0"/>
                  </a:cxn>
                </a:cxnLst>
                <a:rect l="0" t="0" r="r" b="b"/>
                <a:pathLst>
                  <a:path w="35" h="140">
                    <a:moveTo>
                      <a:pt x="4" y="140"/>
                    </a:moveTo>
                    <a:cubicBezTo>
                      <a:pt x="9" y="130"/>
                      <a:pt x="35" y="101"/>
                      <a:pt x="34" y="78"/>
                    </a:cubicBezTo>
                    <a:cubicBezTo>
                      <a:pt x="32" y="54"/>
                      <a:pt x="7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>
                <a:prstShdw prst="shdw17" dist="17961" dir="2700000">
                  <a:srgbClr val="66FF33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0693" name="Group 37"/>
            <p:cNvGrpSpPr>
              <a:grpSpLocks/>
            </p:cNvGrpSpPr>
            <p:nvPr/>
          </p:nvGrpSpPr>
          <p:grpSpPr bwMode="auto">
            <a:xfrm>
              <a:off x="1632" y="960"/>
              <a:ext cx="440" cy="449"/>
              <a:chOff x="1632" y="960"/>
              <a:chExt cx="440" cy="449"/>
            </a:xfrm>
          </p:grpSpPr>
          <p:sp>
            <p:nvSpPr>
              <p:cNvPr id="710670" name="Text Box 14"/>
              <p:cNvSpPr txBox="1">
                <a:spLocks noChangeArrowheads="1"/>
              </p:cNvSpPr>
              <p:nvPr/>
            </p:nvSpPr>
            <p:spPr bwMode="auto">
              <a:xfrm>
                <a:off x="1632" y="960"/>
                <a:ext cx="440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rgbClr val="660066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1200" b="1" i="1">
                    <a:latin typeface="Arial Narrow" pitchFamily="34" charset="0"/>
                    <a:ea typeface="ＭＳ Ｐゴシック" pitchFamily="64" charset="-128"/>
                  </a:rPr>
                  <a:t>diurnal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1200" b="1" i="1">
                    <a:latin typeface="Arial Narrow" pitchFamily="34" charset="0"/>
                    <a:ea typeface="ＭＳ Ｐゴシック" pitchFamily="64" charset="-128"/>
                  </a:rPr>
                  <a:t>warming</a:t>
                </a:r>
              </a:p>
            </p:txBody>
          </p:sp>
          <p:sp>
            <p:nvSpPr>
              <p:cNvPr id="710671" name="Line 15"/>
              <p:cNvSpPr>
                <a:spLocks noChangeShapeType="1"/>
              </p:cNvSpPr>
              <p:nvPr/>
            </p:nvSpPr>
            <p:spPr bwMode="auto">
              <a:xfrm>
                <a:off x="1771" y="1192"/>
                <a:ext cx="7" cy="2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72" name="Line 16"/>
              <p:cNvSpPr>
                <a:spLocks noChangeShapeType="1"/>
              </p:cNvSpPr>
              <p:nvPr/>
            </p:nvSpPr>
            <p:spPr bwMode="auto">
              <a:xfrm flipH="1">
                <a:off x="1799" y="1187"/>
                <a:ext cx="1" cy="2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73" name="Line 17"/>
              <p:cNvSpPr>
                <a:spLocks noChangeShapeType="1"/>
              </p:cNvSpPr>
              <p:nvPr/>
            </p:nvSpPr>
            <p:spPr bwMode="auto">
              <a:xfrm flipH="1">
                <a:off x="1820" y="1190"/>
                <a:ext cx="2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74" name="Line 18"/>
              <p:cNvSpPr>
                <a:spLocks noChangeShapeType="1"/>
              </p:cNvSpPr>
              <p:nvPr/>
            </p:nvSpPr>
            <p:spPr bwMode="auto">
              <a:xfrm flipH="1">
                <a:off x="1836" y="1192"/>
                <a:ext cx="5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75" name="Line 19"/>
              <p:cNvSpPr>
                <a:spLocks noChangeShapeType="1"/>
              </p:cNvSpPr>
              <p:nvPr/>
            </p:nvSpPr>
            <p:spPr bwMode="auto">
              <a:xfrm flipH="1">
                <a:off x="1857" y="1192"/>
                <a:ext cx="3" cy="1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76" name="Line 20"/>
              <p:cNvSpPr>
                <a:spLocks noChangeShapeType="1"/>
              </p:cNvSpPr>
              <p:nvPr/>
            </p:nvSpPr>
            <p:spPr bwMode="auto">
              <a:xfrm flipH="1">
                <a:off x="1873" y="1190"/>
                <a:ext cx="9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77" name="Line 21"/>
              <p:cNvSpPr>
                <a:spLocks noChangeShapeType="1"/>
              </p:cNvSpPr>
              <p:nvPr/>
            </p:nvSpPr>
            <p:spPr bwMode="auto">
              <a:xfrm flipH="1">
                <a:off x="1896" y="1194"/>
                <a:ext cx="17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0694" name="Group 38"/>
          <p:cNvGrpSpPr>
            <a:grpSpLocks/>
          </p:cNvGrpSpPr>
          <p:nvPr/>
        </p:nvGrpSpPr>
        <p:grpSpPr bwMode="auto">
          <a:xfrm>
            <a:off x="808038" y="3836988"/>
            <a:ext cx="698500" cy="623887"/>
            <a:chOff x="509" y="2417"/>
            <a:chExt cx="440" cy="393"/>
          </a:xfrm>
        </p:grpSpPr>
        <p:sp>
          <p:nvSpPr>
            <p:cNvPr id="710678" name="Text Box 22"/>
            <p:cNvSpPr txBox="1">
              <a:spLocks noChangeArrowheads="1"/>
            </p:cNvSpPr>
            <p:nvPr/>
          </p:nvSpPr>
          <p:spPr bwMode="auto">
            <a:xfrm>
              <a:off x="509" y="2417"/>
              <a:ext cx="44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rgbClr val="660066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200" b="1" i="1">
                  <a:latin typeface="Arial Narrow" pitchFamily="34" charset="0"/>
                  <a:ea typeface="ＭＳ Ｐゴシック" pitchFamily="64" charset="-128"/>
                </a:rPr>
                <a:t>diurnal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1200" b="1" i="1">
                  <a:latin typeface="Arial Narrow" pitchFamily="34" charset="0"/>
                  <a:ea typeface="ＭＳ Ｐゴシック" pitchFamily="64" charset="-128"/>
                </a:rPr>
                <a:t>warming</a:t>
              </a:r>
            </a:p>
          </p:txBody>
        </p:sp>
        <p:sp>
          <p:nvSpPr>
            <p:cNvPr id="710679" name="Line 23"/>
            <p:cNvSpPr>
              <a:spLocks noChangeShapeType="1"/>
            </p:cNvSpPr>
            <p:nvPr/>
          </p:nvSpPr>
          <p:spPr bwMode="auto">
            <a:xfrm flipH="1">
              <a:off x="576" y="2635"/>
              <a:ext cx="98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0680" name="Line 24"/>
            <p:cNvSpPr>
              <a:spLocks noChangeShapeType="1"/>
            </p:cNvSpPr>
            <p:nvPr/>
          </p:nvSpPr>
          <p:spPr bwMode="auto">
            <a:xfrm flipH="1">
              <a:off x="669" y="2635"/>
              <a:ext cx="31" cy="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0681" name="Line 25"/>
            <p:cNvSpPr>
              <a:spLocks noChangeShapeType="1"/>
            </p:cNvSpPr>
            <p:nvPr/>
          </p:nvSpPr>
          <p:spPr bwMode="auto">
            <a:xfrm>
              <a:off x="748" y="2638"/>
              <a:ext cx="3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0682" name="Line 26"/>
            <p:cNvSpPr>
              <a:spLocks noChangeShapeType="1"/>
            </p:cNvSpPr>
            <p:nvPr/>
          </p:nvSpPr>
          <p:spPr bwMode="auto">
            <a:xfrm>
              <a:off x="801" y="2634"/>
              <a:ext cx="43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0683" name="Text Box 27"/>
          <p:cNvSpPr txBox="1">
            <a:spLocks noChangeArrowheads="1"/>
          </p:cNvSpPr>
          <p:nvPr/>
        </p:nvSpPr>
        <p:spPr bwMode="auto">
          <a:xfrm>
            <a:off x="684213" y="1373188"/>
            <a:ext cx="331787" cy="1524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000" b="1">
                <a:solidFill>
                  <a:schemeClr val="bg1"/>
                </a:solidFill>
                <a:latin typeface="Arial Narrow" pitchFamily="34" charset="0"/>
                <a:ea typeface="ＭＳ Ｐゴシック" pitchFamily="64" charset="-128"/>
              </a:rPr>
              <a:t>Alaska</a:t>
            </a:r>
          </a:p>
        </p:txBody>
      </p:sp>
      <p:sp>
        <p:nvSpPr>
          <p:cNvPr id="710684" name="Text Box 28"/>
          <p:cNvSpPr txBox="1">
            <a:spLocks noChangeArrowheads="1"/>
          </p:cNvSpPr>
          <p:nvPr/>
        </p:nvSpPr>
        <p:spPr bwMode="auto">
          <a:xfrm>
            <a:off x="2082800" y="1379538"/>
            <a:ext cx="338138" cy="1524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000" b="1">
                <a:solidFill>
                  <a:schemeClr val="bg1"/>
                </a:solidFill>
                <a:latin typeface="Arial Narrow" pitchFamily="34" charset="0"/>
                <a:ea typeface="ＭＳ Ｐゴシック" pitchFamily="64" charset="-128"/>
              </a:rPr>
              <a:t>Russia</a:t>
            </a:r>
          </a:p>
        </p:txBody>
      </p:sp>
      <p:sp>
        <p:nvSpPr>
          <p:cNvPr id="710687" name="AutoShape 31"/>
          <p:cNvSpPr>
            <a:spLocks noChangeAspect="1" noChangeArrowheads="1"/>
          </p:cNvSpPr>
          <p:nvPr/>
        </p:nvSpPr>
        <p:spPr bwMode="auto">
          <a:xfrm>
            <a:off x="1681163" y="1708150"/>
            <a:ext cx="119062" cy="114300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0708" name="Group 52"/>
          <p:cNvGrpSpPr>
            <a:grpSpLocks/>
          </p:cNvGrpSpPr>
          <p:nvPr/>
        </p:nvGrpSpPr>
        <p:grpSpPr bwMode="auto">
          <a:xfrm>
            <a:off x="2438400" y="3797300"/>
            <a:ext cx="6594475" cy="2024063"/>
            <a:chOff x="1536" y="2392"/>
            <a:chExt cx="4154" cy="1275"/>
          </a:xfrm>
        </p:grpSpPr>
        <p:sp>
          <p:nvSpPr>
            <p:cNvPr id="710664" name="Text Box 8"/>
            <p:cNvSpPr txBox="1">
              <a:spLocks noChangeArrowheads="1"/>
            </p:cNvSpPr>
            <p:nvPr/>
          </p:nvSpPr>
          <p:spPr bwMode="auto">
            <a:xfrm>
              <a:off x="1536" y="2496"/>
              <a:ext cx="1220" cy="2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800" b="1">
                  <a:latin typeface="Arial" charset="0"/>
                  <a:ea typeface="ＭＳ Ｐゴシック" pitchFamily="64" charset="-128"/>
                </a:rPr>
                <a:t>Healy OCS 2011</a:t>
              </a:r>
            </a:p>
          </p:txBody>
        </p:sp>
        <p:pic>
          <p:nvPicPr>
            <p:cNvPr id="710666" name="Picture 10" descr="UpTempO2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6000"/>
            </a:blip>
            <a:srcRect l="30141" t="23924" r="19757" b="26013"/>
            <a:stretch>
              <a:fillRect/>
            </a:stretch>
          </p:blipFill>
          <p:spPr bwMode="auto">
            <a:xfrm>
              <a:off x="4128" y="2496"/>
              <a:ext cx="1562" cy="11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10707" name="Group 51"/>
            <p:cNvGrpSpPr>
              <a:grpSpLocks/>
            </p:cNvGrpSpPr>
            <p:nvPr/>
          </p:nvGrpSpPr>
          <p:grpSpPr bwMode="auto">
            <a:xfrm>
              <a:off x="3118" y="2392"/>
              <a:ext cx="913" cy="606"/>
              <a:chOff x="3118" y="2392"/>
              <a:chExt cx="913" cy="606"/>
            </a:xfrm>
          </p:grpSpPr>
          <p:pic>
            <p:nvPicPr>
              <p:cNvPr id="710662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8605" t="6528" r="25432" b="29556"/>
              <a:stretch>
                <a:fillRect/>
              </a:stretch>
            </p:blipFill>
            <p:spPr bwMode="auto">
              <a:xfrm>
                <a:off x="3120" y="2392"/>
                <a:ext cx="909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10685" name="Text Box 29"/>
              <p:cNvSpPr txBox="1">
                <a:spLocks noChangeArrowheads="1"/>
              </p:cNvSpPr>
              <p:nvPr/>
            </p:nvSpPr>
            <p:spPr bwMode="auto">
              <a:xfrm>
                <a:off x="3118" y="2418"/>
                <a:ext cx="209" cy="96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en-US" sz="1000" b="1">
                    <a:solidFill>
                      <a:schemeClr val="bg1"/>
                    </a:solidFill>
                    <a:latin typeface="Arial Narrow" pitchFamily="34" charset="0"/>
                    <a:ea typeface="ＭＳ Ｐゴシック" pitchFamily="64" charset="-128"/>
                  </a:rPr>
                  <a:t>Alaska</a:t>
                </a:r>
              </a:p>
            </p:txBody>
          </p:sp>
          <p:sp>
            <p:nvSpPr>
              <p:cNvPr id="710686" name="Text Box 30"/>
              <p:cNvSpPr txBox="1">
                <a:spLocks noChangeArrowheads="1"/>
              </p:cNvSpPr>
              <p:nvPr/>
            </p:nvSpPr>
            <p:spPr bwMode="auto">
              <a:xfrm>
                <a:off x="3818" y="2418"/>
                <a:ext cx="213" cy="96"/>
              </a:xfrm>
              <a:prstGeom prst="rect">
                <a:avLst/>
              </a:prstGeom>
              <a:solidFill>
                <a:srgbClr val="5F5F5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en-US" sz="1000" b="1">
                    <a:solidFill>
                      <a:schemeClr val="bg1"/>
                    </a:solidFill>
                    <a:latin typeface="Arial Narrow" pitchFamily="34" charset="0"/>
                    <a:ea typeface="ＭＳ Ｐゴシック" pitchFamily="64" charset="-128"/>
                  </a:rPr>
                  <a:t>Russia</a:t>
                </a:r>
              </a:p>
            </p:txBody>
          </p:sp>
          <p:sp>
            <p:nvSpPr>
              <p:cNvPr id="710688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3309" y="2647"/>
                <a:ext cx="75" cy="72"/>
              </a:xfrm>
              <a:prstGeom prst="star5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0691" name="Group 35"/>
          <p:cNvGrpSpPr>
            <a:grpSpLocks/>
          </p:cNvGrpSpPr>
          <p:nvPr/>
        </p:nvGrpSpPr>
        <p:grpSpPr bwMode="auto">
          <a:xfrm>
            <a:off x="323850" y="549275"/>
            <a:ext cx="6170613" cy="484188"/>
            <a:chOff x="204" y="709"/>
            <a:chExt cx="3887" cy="305"/>
          </a:xfrm>
        </p:grpSpPr>
        <p:pic>
          <p:nvPicPr>
            <p:cNvPr id="710660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4" y="709"/>
              <a:ext cx="3887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0690" name="Rectangle 34"/>
            <p:cNvSpPr>
              <a:spLocks noChangeArrowheads="1"/>
            </p:cNvSpPr>
            <p:nvPr/>
          </p:nvSpPr>
          <p:spPr bwMode="auto">
            <a:xfrm>
              <a:off x="1123" y="719"/>
              <a:ext cx="428" cy="1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0709" name="Text Box 53"/>
          <p:cNvSpPr txBox="1">
            <a:spLocks noChangeArrowheads="1"/>
          </p:cNvSpPr>
          <p:nvPr/>
        </p:nvSpPr>
        <p:spPr bwMode="auto">
          <a:xfrm>
            <a:off x="2917825" y="80963"/>
            <a:ext cx="4260850" cy="406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Two 2011 UpTempO deployments</a:t>
            </a:r>
          </a:p>
        </p:txBody>
      </p:sp>
      <p:sp>
        <p:nvSpPr>
          <p:cNvPr id="710713" name="Text Box 57"/>
          <p:cNvSpPr txBox="1">
            <a:spLocks noChangeArrowheads="1"/>
          </p:cNvSpPr>
          <p:nvPr/>
        </p:nvSpPr>
        <p:spPr bwMode="auto">
          <a:xfrm>
            <a:off x="5327650" y="6200775"/>
            <a:ext cx="3671888" cy="523875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82880" tIns="137160" rIns="182880" bIns="137160">
            <a:spAutoFit/>
          </a:bodyPr>
          <a:lstStyle/>
          <a:p>
            <a:r>
              <a:rPr lang="en-US" sz="1400"/>
              <a:t>http://psc.apl.washington.edu/UpTempO/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51" name="Text Box 39"/>
          <p:cNvSpPr txBox="1">
            <a:spLocks noChangeArrowheads="1"/>
          </p:cNvSpPr>
          <p:nvPr/>
        </p:nvSpPr>
        <p:spPr bwMode="auto">
          <a:xfrm>
            <a:off x="5040313" y="3681413"/>
            <a:ext cx="37973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9600" b="1">
                <a:solidFill>
                  <a:srgbClr val="660066"/>
                </a:solidFill>
                <a:latin typeface="Papyrus" pitchFamily="66" charset="0"/>
              </a:rPr>
              <a:t>Thank</a:t>
            </a:r>
          </a:p>
          <a:p>
            <a:pPr algn="l"/>
            <a:r>
              <a:rPr lang="en-US" sz="9600" b="1">
                <a:solidFill>
                  <a:srgbClr val="660066"/>
                </a:solidFill>
                <a:latin typeface="Papyrus" pitchFamily="66" charset="0"/>
              </a:rPr>
              <a:t> You</a:t>
            </a:r>
          </a:p>
        </p:txBody>
      </p:sp>
      <p:sp>
        <p:nvSpPr>
          <p:cNvPr id="448552" name="Text Box 40"/>
          <p:cNvSpPr txBox="1">
            <a:spLocks noChangeArrowheads="1"/>
          </p:cNvSpPr>
          <p:nvPr/>
        </p:nvSpPr>
        <p:spPr bwMode="auto">
          <a:xfrm>
            <a:off x="611188" y="584200"/>
            <a:ext cx="5140325" cy="3321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000066"/>
                </a:solidFill>
                <a:latin typeface="Comic Sans MS" pitchFamily="66" charset="0"/>
              </a:rPr>
              <a:t>		</a:t>
            </a:r>
            <a:r>
              <a:rPr lang="en-US" sz="3200" b="1" u="sng">
                <a:solidFill>
                  <a:srgbClr val="000066"/>
                </a:solidFill>
                <a:latin typeface="Comic Sans MS" pitchFamily="66" charset="0"/>
              </a:rPr>
              <a:t>Summary</a:t>
            </a:r>
          </a:p>
          <a:p>
            <a:pPr algn="l"/>
            <a:endParaRPr lang="en-US" sz="3200" b="1" u="sng">
              <a:solidFill>
                <a:srgbClr val="000066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/>
              <a:t> </a:t>
            </a:r>
            <a:r>
              <a:rPr lang="en-US" sz="2400" b="1"/>
              <a:t>AW &amp; PW inflows:</a:t>
            </a:r>
          </a:p>
          <a:p>
            <a:pPr lvl="1" algn="l">
              <a:buFontTx/>
              <a:buChar char="•"/>
            </a:pPr>
            <a:r>
              <a:rPr lang="en-US"/>
              <a:t> for now, decadal variability</a:t>
            </a:r>
          </a:p>
          <a:p>
            <a:pPr lvl="1" algn="l">
              <a:buFontTx/>
              <a:buChar char="•"/>
            </a:pPr>
            <a:r>
              <a:rPr lang="en-US"/>
              <a:t> modeling: how are we REALLY doing?</a:t>
            </a:r>
          </a:p>
          <a:p>
            <a:pPr algn="l"/>
            <a:endParaRPr lang="en-US"/>
          </a:p>
          <a:p>
            <a:pPr algn="l">
              <a:buFont typeface="Wingdings" pitchFamily="2" charset="2"/>
              <a:buChar char="Ø"/>
            </a:pPr>
            <a:r>
              <a:rPr lang="en-US" sz="2400"/>
              <a:t> </a:t>
            </a:r>
            <a:r>
              <a:rPr lang="en-US" sz="2400" b="1"/>
              <a:t>Summer surface warming:</a:t>
            </a:r>
          </a:p>
          <a:p>
            <a:pPr lvl="1" algn="l">
              <a:buFontTx/>
              <a:buChar char="•"/>
            </a:pPr>
            <a:r>
              <a:rPr lang="en-US"/>
              <a:t> increasing!</a:t>
            </a:r>
          </a:p>
          <a:p>
            <a:pPr lvl="1" algn="l">
              <a:buFontTx/>
              <a:buChar char="•"/>
            </a:pPr>
            <a:r>
              <a:rPr lang="en-US"/>
              <a:t> modeling: need good resolution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/>
          <p:cNvPicPr>
            <a:picLocks noChangeAspect="1" noChangeArrowheads="1"/>
          </p:cNvPicPr>
          <p:nvPr/>
        </p:nvPicPr>
        <p:blipFill>
          <a:blip r:embed="rId3" cstate="print"/>
          <a:srcRect l="9525" t="17151" r="5563" b="11684"/>
          <a:stretch>
            <a:fillRect/>
          </a:stretch>
        </p:blipFill>
        <p:spPr bwMode="auto">
          <a:xfrm>
            <a:off x="1446213" y="685800"/>
            <a:ext cx="6249987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Text Box 2"/>
          <p:cNvSpPr txBox="1">
            <a:spLocks noChangeArrowheads="1"/>
          </p:cNvSpPr>
          <p:nvPr/>
        </p:nvSpPr>
        <p:spPr bwMode="auto">
          <a:xfrm>
            <a:off x="3132138" y="80963"/>
            <a:ext cx="4805362" cy="1054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Warming of the “Global” Ocean</a:t>
            </a:r>
          </a:p>
        </p:txBody>
      </p:sp>
      <p:pic>
        <p:nvPicPr>
          <p:cNvPr id="569348" name="Picture 4"/>
          <p:cNvPicPr>
            <a:picLocks noChangeAspect="1" noChangeArrowheads="1"/>
          </p:cNvPicPr>
          <p:nvPr/>
        </p:nvPicPr>
        <p:blipFill>
          <a:blip r:embed="rId3" cstate="print"/>
          <a:srcRect b="2586"/>
          <a:stretch>
            <a:fillRect/>
          </a:stretch>
        </p:blipFill>
        <p:spPr bwMode="auto">
          <a:xfrm>
            <a:off x="287338" y="188913"/>
            <a:ext cx="27051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9349" name="Text Box 5"/>
          <p:cNvSpPr txBox="1">
            <a:spLocks noChangeArrowheads="1"/>
          </p:cNvSpPr>
          <p:nvPr/>
        </p:nvSpPr>
        <p:spPr bwMode="auto">
          <a:xfrm>
            <a:off x="3148013" y="1120775"/>
            <a:ext cx="2233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0-700 m </a:t>
            </a:r>
          </a:p>
          <a:p>
            <a:pPr algn="l"/>
            <a:r>
              <a:rPr lang="en-US"/>
              <a:t>1960-2005</a:t>
            </a:r>
          </a:p>
          <a:p>
            <a:pPr algn="l"/>
            <a:r>
              <a:rPr lang="en-US" sz="1400" i="1"/>
              <a:t>Carton &amp; Santorelli (2008)</a:t>
            </a:r>
          </a:p>
        </p:txBody>
      </p:sp>
      <p:pic>
        <p:nvPicPr>
          <p:cNvPr id="569350" name="Picture 6"/>
          <p:cNvPicPr>
            <a:picLocks noChangeAspect="1" noChangeArrowheads="1"/>
          </p:cNvPicPr>
          <p:nvPr/>
        </p:nvPicPr>
        <p:blipFill>
          <a:blip r:embed="rId4" cstate="print"/>
          <a:srcRect l="29813" t="97778" r="17313" b="-772"/>
          <a:stretch>
            <a:fillRect/>
          </a:stretch>
        </p:blipFill>
        <p:spPr bwMode="auto">
          <a:xfrm>
            <a:off x="576263" y="6418263"/>
            <a:ext cx="20923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2663825" y="6308725"/>
            <a:ext cx="203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10</a:t>
            </a:r>
            <a:r>
              <a:rPr lang="en-US" baseline="30000"/>
              <a:t>8</a:t>
            </a:r>
            <a:r>
              <a:rPr lang="en-US"/>
              <a:t> J/m</a:t>
            </a:r>
            <a:r>
              <a:rPr lang="en-US" baseline="30000"/>
              <a:t>2</a:t>
            </a:r>
            <a:r>
              <a:rPr lang="en-US"/>
              <a:t>/decade</a:t>
            </a:r>
          </a:p>
        </p:txBody>
      </p:sp>
      <p:sp>
        <p:nvSpPr>
          <p:cNvPr id="569357" name="Oval 13"/>
          <p:cNvSpPr>
            <a:spLocks noChangeArrowheads="1"/>
          </p:cNvSpPr>
          <p:nvPr/>
        </p:nvSpPr>
        <p:spPr bwMode="auto">
          <a:xfrm>
            <a:off x="2195513" y="3968750"/>
            <a:ext cx="684212" cy="75565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9361" name="Group 17"/>
          <p:cNvGrpSpPr>
            <a:grpSpLocks/>
          </p:cNvGrpSpPr>
          <p:nvPr/>
        </p:nvGrpSpPr>
        <p:grpSpPr bwMode="auto">
          <a:xfrm>
            <a:off x="3059113" y="2133600"/>
            <a:ext cx="5929312" cy="4354513"/>
            <a:chOff x="1927" y="1344"/>
            <a:chExt cx="3735" cy="2743"/>
          </a:xfrm>
        </p:grpSpPr>
        <p:sp>
          <p:nvSpPr>
            <p:cNvPr id="569347" name="Text Box 3"/>
            <p:cNvSpPr txBox="1">
              <a:spLocks noChangeArrowheads="1"/>
            </p:cNvSpPr>
            <p:nvPr/>
          </p:nvSpPr>
          <p:spPr bwMode="auto">
            <a:xfrm>
              <a:off x="4512" y="1632"/>
              <a:ext cx="9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69353" name="Text Box 9"/>
            <p:cNvSpPr txBox="1">
              <a:spLocks noChangeArrowheads="1"/>
            </p:cNvSpPr>
            <p:nvPr/>
          </p:nvSpPr>
          <p:spPr bwMode="auto">
            <a:xfrm>
              <a:off x="3489" y="3453"/>
              <a:ext cx="217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/>
                <a:t> 0.3x10</a:t>
              </a:r>
              <a:r>
                <a:rPr lang="en-US" baseline="30000"/>
                <a:t>22</a:t>
              </a:r>
              <a:r>
                <a:rPr lang="en-US"/>
                <a:t> J/yr</a:t>
              </a:r>
            </a:p>
            <a:p>
              <a:pPr algn="l">
                <a:buFontTx/>
                <a:buChar char="•"/>
              </a:pPr>
              <a:r>
                <a:rPr lang="en-US"/>
                <a:t> 0.2 W/m</a:t>
              </a:r>
              <a:r>
                <a:rPr lang="en-US" baseline="30000"/>
                <a:t>2</a:t>
              </a:r>
              <a:r>
                <a:rPr lang="en-US"/>
                <a:t> …</a:t>
              </a:r>
              <a:r>
                <a:rPr lang="en-US" sz="1800" i="1">
                  <a:solidFill>
                    <a:srgbClr val="A50021"/>
                  </a:solidFill>
                  <a:latin typeface="Arial Narrow" pitchFamily="34" charset="0"/>
                </a:rPr>
                <a:t>net surface heating</a:t>
              </a:r>
              <a:endParaRPr lang="en-US" sz="1800" i="1" baseline="30000">
                <a:solidFill>
                  <a:srgbClr val="A50021"/>
                </a:solidFill>
                <a:latin typeface="Arial Narrow" pitchFamily="34" charset="0"/>
              </a:endParaRPr>
            </a:p>
            <a:p>
              <a:pPr algn="l">
                <a:buFontTx/>
                <a:buChar char="•"/>
              </a:pPr>
              <a:r>
                <a:rPr lang="en-US"/>
                <a:t> 0.001 </a:t>
              </a:r>
              <a:r>
                <a:rPr lang="en-US">
                  <a:sym typeface="Symbol" pitchFamily="18" charset="2"/>
                </a:rPr>
                <a:t>C/yr </a:t>
              </a:r>
              <a:r>
                <a:rPr lang="en-US" sz="1800" i="1">
                  <a:solidFill>
                    <a:srgbClr val="000066"/>
                  </a:solidFill>
                  <a:latin typeface="Arial Narrow" pitchFamily="34" charset="0"/>
                  <a:sym typeface="Symbol" pitchFamily="18" charset="2"/>
                </a:rPr>
                <a:t>…over upper 3000 m</a:t>
              </a:r>
              <a:endParaRPr lang="en-US" sz="1800" i="1">
                <a:solidFill>
                  <a:srgbClr val="000066"/>
                </a:solidFill>
                <a:sym typeface="Symbol" pitchFamily="18" charset="2"/>
              </a:endParaRPr>
            </a:p>
          </p:txBody>
        </p:sp>
        <p:pic>
          <p:nvPicPr>
            <p:cNvPr id="56935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13" y="1344"/>
              <a:ext cx="2992" cy="2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9355" name="Text Box 11"/>
            <p:cNvSpPr txBox="1">
              <a:spLocks noChangeArrowheads="1"/>
            </p:cNvSpPr>
            <p:nvPr/>
          </p:nvSpPr>
          <p:spPr bwMode="auto">
            <a:xfrm>
              <a:off x="3923" y="2790"/>
              <a:ext cx="10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400" i="1"/>
                <a:t>Levitus et al. (2005)</a:t>
              </a:r>
            </a:p>
          </p:txBody>
        </p:sp>
        <p:sp>
          <p:nvSpPr>
            <p:cNvPr id="569356" name="Text Box 12"/>
            <p:cNvSpPr txBox="1">
              <a:spLocks noChangeArrowheads="1"/>
            </p:cNvSpPr>
            <p:nvPr/>
          </p:nvSpPr>
          <p:spPr bwMode="auto">
            <a:xfrm rot="-5400000">
              <a:off x="1711" y="2173"/>
              <a:ext cx="117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400"/>
                <a:t>Heat Content (10</a:t>
              </a:r>
              <a:r>
                <a:rPr lang="en-US" sz="1400" baseline="30000"/>
                <a:t>22</a:t>
              </a:r>
              <a:r>
                <a:rPr lang="en-US" sz="1400"/>
                <a:t> J)</a:t>
              </a:r>
            </a:p>
          </p:txBody>
        </p:sp>
        <p:sp>
          <p:nvSpPr>
            <p:cNvPr id="569360" name="Line 16"/>
            <p:cNvSpPr>
              <a:spLocks noChangeShapeType="1"/>
            </p:cNvSpPr>
            <p:nvPr/>
          </p:nvSpPr>
          <p:spPr bwMode="auto">
            <a:xfrm flipV="1">
              <a:off x="1927" y="2614"/>
              <a:ext cx="273" cy="15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9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9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693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57" grpId="0" animBg="1"/>
      <p:bldP spid="56935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25425"/>
            <a:ext cx="6748462" cy="868363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summer</a:t>
            </a:r>
            <a:r>
              <a:rPr lang="en-US" sz="3200" b="1">
                <a:solidFill>
                  <a:srgbClr val="9900CC"/>
                </a:solidFill>
                <a:latin typeface="Comic Sans MS" pitchFamily="66" charset="0"/>
              </a:rPr>
              <a:t> Pacific Water</a:t>
            </a:r>
            <a:r>
              <a:rPr lang="en-US" sz="3200" b="1">
                <a:latin typeface="Comic Sans MS" pitchFamily="66" charset="0"/>
              </a:rPr>
              <a:t> circulation</a:t>
            </a:r>
          </a:p>
        </p:txBody>
      </p:sp>
      <p:sp>
        <p:nvSpPr>
          <p:cNvPr id="691203" name="Text Box 3"/>
          <p:cNvSpPr txBox="1">
            <a:spLocks noChangeArrowheads="1"/>
          </p:cNvSpPr>
          <p:nvPr/>
        </p:nvSpPr>
        <p:spPr bwMode="auto">
          <a:xfrm>
            <a:off x="5867400" y="5105400"/>
            <a:ext cx="295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i="1">
                <a:latin typeface="Arial Narrow" pitchFamily="34" charset="0"/>
              </a:rPr>
              <a:t>Steele et al, 2005; Alkire et al., 2008</a:t>
            </a:r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3" cstate="print"/>
          <a:srcRect l="5698" t="27806" r="2707" b="11639"/>
          <a:stretch>
            <a:fillRect/>
          </a:stretch>
        </p:blipFill>
        <p:spPr bwMode="auto">
          <a:xfrm>
            <a:off x="488950" y="1143000"/>
            <a:ext cx="81661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1205" name="Text Box 5"/>
          <p:cNvSpPr txBox="1">
            <a:spLocks noChangeArrowheads="1"/>
          </p:cNvSpPr>
          <p:nvPr/>
        </p:nvSpPr>
        <p:spPr bwMode="auto">
          <a:xfrm>
            <a:off x="609600" y="4495800"/>
            <a:ext cx="2516188" cy="557213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1990s:</a:t>
            </a:r>
            <a:r>
              <a:rPr lang="en-US" sz="2800" b="1">
                <a:latin typeface="Arial" charset="0"/>
              </a:rPr>
              <a:t> AO ++ </a:t>
            </a:r>
          </a:p>
        </p:txBody>
      </p:sp>
      <p:sp>
        <p:nvSpPr>
          <p:cNvPr id="691206" name="Freeform 6"/>
          <p:cNvSpPr>
            <a:spLocks/>
          </p:cNvSpPr>
          <p:nvPr/>
        </p:nvSpPr>
        <p:spPr bwMode="auto">
          <a:xfrm>
            <a:off x="2098675" y="1257300"/>
            <a:ext cx="2092325" cy="1192213"/>
          </a:xfrm>
          <a:custGeom>
            <a:avLst/>
            <a:gdLst/>
            <a:ahLst/>
            <a:cxnLst>
              <a:cxn ang="0">
                <a:pos x="1318" y="72"/>
              </a:cxn>
              <a:cxn ang="0">
                <a:pos x="1213" y="29"/>
              </a:cxn>
              <a:cxn ang="0">
                <a:pos x="992" y="4"/>
              </a:cxn>
              <a:cxn ang="0">
                <a:pos x="785" y="54"/>
              </a:cxn>
              <a:cxn ang="0">
                <a:pos x="657" y="54"/>
              </a:cxn>
              <a:cxn ang="0">
                <a:pos x="308" y="49"/>
              </a:cxn>
              <a:cxn ang="0">
                <a:pos x="91" y="88"/>
              </a:cxn>
              <a:cxn ang="0">
                <a:pos x="7" y="211"/>
              </a:cxn>
              <a:cxn ang="0">
                <a:pos x="47" y="369"/>
              </a:cxn>
              <a:cxn ang="0">
                <a:pos x="165" y="516"/>
              </a:cxn>
              <a:cxn ang="0">
                <a:pos x="295" y="648"/>
              </a:cxn>
              <a:cxn ang="0">
                <a:pos x="391" y="728"/>
              </a:cxn>
              <a:cxn ang="0">
                <a:pos x="253" y="511"/>
              </a:cxn>
              <a:cxn ang="0">
                <a:pos x="81" y="305"/>
              </a:cxn>
              <a:cxn ang="0">
                <a:pos x="140" y="162"/>
              </a:cxn>
              <a:cxn ang="0">
                <a:pos x="376" y="216"/>
              </a:cxn>
              <a:cxn ang="0">
                <a:pos x="785" y="172"/>
              </a:cxn>
              <a:cxn ang="0">
                <a:pos x="933" y="113"/>
              </a:cxn>
              <a:cxn ang="0">
                <a:pos x="1009" y="42"/>
              </a:cxn>
              <a:cxn ang="0">
                <a:pos x="1140" y="39"/>
              </a:cxn>
              <a:cxn ang="0">
                <a:pos x="1317" y="162"/>
              </a:cxn>
            </a:cxnLst>
            <a:rect l="0" t="0" r="r" b="b"/>
            <a:pathLst>
              <a:path w="1318" h="751">
                <a:moveTo>
                  <a:pt x="1318" y="72"/>
                </a:moveTo>
                <a:cubicBezTo>
                  <a:pt x="1292" y="56"/>
                  <a:pt x="1267" y="40"/>
                  <a:pt x="1213" y="29"/>
                </a:cubicBezTo>
                <a:cubicBezTo>
                  <a:pt x="1159" y="18"/>
                  <a:pt x="1063" y="0"/>
                  <a:pt x="992" y="4"/>
                </a:cubicBezTo>
                <a:cubicBezTo>
                  <a:pt x="921" y="8"/>
                  <a:pt x="841" y="46"/>
                  <a:pt x="785" y="54"/>
                </a:cubicBezTo>
                <a:cubicBezTo>
                  <a:pt x="729" y="62"/>
                  <a:pt x="736" y="55"/>
                  <a:pt x="657" y="54"/>
                </a:cubicBezTo>
                <a:cubicBezTo>
                  <a:pt x="578" y="53"/>
                  <a:pt x="402" y="43"/>
                  <a:pt x="308" y="49"/>
                </a:cubicBezTo>
                <a:cubicBezTo>
                  <a:pt x="214" y="55"/>
                  <a:pt x="141" y="61"/>
                  <a:pt x="91" y="88"/>
                </a:cubicBezTo>
                <a:cubicBezTo>
                  <a:pt x="41" y="115"/>
                  <a:pt x="14" y="164"/>
                  <a:pt x="7" y="211"/>
                </a:cubicBezTo>
                <a:cubicBezTo>
                  <a:pt x="0" y="258"/>
                  <a:pt x="21" y="318"/>
                  <a:pt x="47" y="369"/>
                </a:cubicBezTo>
                <a:cubicBezTo>
                  <a:pt x="73" y="420"/>
                  <a:pt x="124" y="470"/>
                  <a:pt x="165" y="516"/>
                </a:cubicBezTo>
                <a:cubicBezTo>
                  <a:pt x="206" y="562"/>
                  <a:pt x="257" y="613"/>
                  <a:pt x="295" y="648"/>
                </a:cubicBezTo>
                <a:cubicBezTo>
                  <a:pt x="333" y="683"/>
                  <a:pt x="398" y="751"/>
                  <a:pt x="391" y="728"/>
                </a:cubicBezTo>
                <a:cubicBezTo>
                  <a:pt x="384" y="705"/>
                  <a:pt x="305" y="582"/>
                  <a:pt x="253" y="511"/>
                </a:cubicBezTo>
                <a:cubicBezTo>
                  <a:pt x="201" y="440"/>
                  <a:pt x="100" y="363"/>
                  <a:pt x="81" y="305"/>
                </a:cubicBezTo>
                <a:cubicBezTo>
                  <a:pt x="62" y="247"/>
                  <a:pt x="91" y="177"/>
                  <a:pt x="140" y="162"/>
                </a:cubicBezTo>
                <a:cubicBezTo>
                  <a:pt x="189" y="147"/>
                  <a:pt x="269" y="214"/>
                  <a:pt x="376" y="216"/>
                </a:cubicBezTo>
                <a:cubicBezTo>
                  <a:pt x="483" y="218"/>
                  <a:pt x="692" y="189"/>
                  <a:pt x="785" y="172"/>
                </a:cubicBezTo>
                <a:cubicBezTo>
                  <a:pt x="878" y="155"/>
                  <a:pt x="896" y="135"/>
                  <a:pt x="933" y="113"/>
                </a:cubicBezTo>
                <a:cubicBezTo>
                  <a:pt x="970" y="91"/>
                  <a:pt x="975" y="54"/>
                  <a:pt x="1009" y="42"/>
                </a:cubicBezTo>
                <a:cubicBezTo>
                  <a:pt x="1043" y="30"/>
                  <a:pt x="1089" y="19"/>
                  <a:pt x="1140" y="39"/>
                </a:cubicBezTo>
                <a:cubicBezTo>
                  <a:pt x="1191" y="59"/>
                  <a:pt x="1255" y="112"/>
                  <a:pt x="1317" y="1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07" name="Freeform 7"/>
          <p:cNvSpPr>
            <a:spLocks/>
          </p:cNvSpPr>
          <p:nvPr/>
        </p:nvSpPr>
        <p:spPr bwMode="auto">
          <a:xfrm>
            <a:off x="7361238" y="1441450"/>
            <a:ext cx="968375" cy="1355725"/>
          </a:xfrm>
          <a:custGeom>
            <a:avLst/>
            <a:gdLst/>
            <a:ahLst/>
            <a:cxnLst>
              <a:cxn ang="0">
                <a:pos x="595" y="52"/>
              </a:cxn>
              <a:cxn ang="0">
                <a:pos x="478" y="7"/>
              </a:cxn>
              <a:cxn ang="0">
                <a:pos x="307" y="13"/>
              </a:cxn>
              <a:cxn ang="0">
                <a:pos x="205" y="28"/>
              </a:cxn>
              <a:cxn ang="0">
                <a:pos x="25" y="91"/>
              </a:cxn>
              <a:cxn ang="0">
                <a:pos x="55" y="181"/>
              </a:cxn>
              <a:cxn ang="0">
                <a:pos x="82" y="316"/>
              </a:cxn>
              <a:cxn ang="0">
                <a:pos x="121" y="679"/>
              </a:cxn>
              <a:cxn ang="0">
                <a:pos x="169" y="784"/>
              </a:cxn>
              <a:cxn ang="0">
                <a:pos x="226" y="820"/>
              </a:cxn>
              <a:cxn ang="0">
                <a:pos x="178" y="580"/>
              </a:cxn>
              <a:cxn ang="0">
                <a:pos x="163" y="244"/>
              </a:cxn>
              <a:cxn ang="0">
                <a:pos x="268" y="154"/>
              </a:cxn>
              <a:cxn ang="0">
                <a:pos x="610" y="163"/>
              </a:cxn>
            </a:cxnLst>
            <a:rect l="0" t="0" r="r" b="b"/>
            <a:pathLst>
              <a:path w="610" h="854">
                <a:moveTo>
                  <a:pt x="595" y="52"/>
                </a:moveTo>
                <a:cubicBezTo>
                  <a:pt x="560" y="33"/>
                  <a:pt x="526" y="14"/>
                  <a:pt x="478" y="7"/>
                </a:cubicBezTo>
                <a:cubicBezTo>
                  <a:pt x="430" y="0"/>
                  <a:pt x="353" y="10"/>
                  <a:pt x="307" y="13"/>
                </a:cubicBezTo>
                <a:cubicBezTo>
                  <a:pt x="261" y="16"/>
                  <a:pt x="252" y="15"/>
                  <a:pt x="205" y="28"/>
                </a:cubicBezTo>
                <a:cubicBezTo>
                  <a:pt x="158" y="41"/>
                  <a:pt x="50" y="66"/>
                  <a:pt x="25" y="91"/>
                </a:cubicBezTo>
                <a:cubicBezTo>
                  <a:pt x="0" y="116"/>
                  <a:pt x="46" y="144"/>
                  <a:pt x="55" y="181"/>
                </a:cubicBezTo>
                <a:cubicBezTo>
                  <a:pt x="64" y="218"/>
                  <a:pt x="71" y="233"/>
                  <a:pt x="82" y="316"/>
                </a:cubicBezTo>
                <a:cubicBezTo>
                  <a:pt x="93" y="399"/>
                  <a:pt x="107" y="601"/>
                  <a:pt x="121" y="679"/>
                </a:cubicBezTo>
                <a:cubicBezTo>
                  <a:pt x="135" y="757"/>
                  <a:pt x="152" y="761"/>
                  <a:pt x="169" y="784"/>
                </a:cubicBezTo>
                <a:cubicBezTo>
                  <a:pt x="186" y="807"/>
                  <a:pt x="225" y="854"/>
                  <a:pt x="226" y="820"/>
                </a:cubicBezTo>
                <a:cubicBezTo>
                  <a:pt x="227" y="786"/>
                  <a:pt x="188" y="676"/>
                  <a:pt x="178" y="580"/>
                </a:cubicBezTo>
                <a:cubicBezTo>
                  <a:pt x="168" y="484"/>
                  <a:pt x="148" y="315"/>
                  <a:pt x="163" y="244"/>
                </a:cubicBezTo>
                <a:cubicBezTo>
                  <a:pt x="178" y="173"/>
                  <a:pt x="194" y="167"/>
                  <a:pt x="268" y="154"/>
                </a:cubicBezTo>
                <a:cubicBezTo>
                  <a:pt x="342" y="141"/>
                  <a:pt x="539" y="161"/>
                  <a:pt x="610" y="163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08" name="Freeform 8"/>
          <p:cNvSpPr>
            <a:spLocks/>
          </p:cNvSpPr>
          <p:nvPr/>
        </p:nvSpPr>
        <p:spPr bwMode="auto">
          <a:xfrm>
            <a:off x="7823200" y="3024188"/>
            <a:ext cx="468313" cy="608012"/>
          </a:xfrm>
          <a:custGeom>
            <a:avLst/>
            <a:gdLst/>
            <a:ahLst/>
            <a:cxnLst>
              <a:cxn ang="0">
                <a:pos x="58" y="27"/>
              </a:cxn>
              <a:cxn ang="0">
                <a:pos x="4" y="21"/>
              </a:cxn>
              <a:cxn ang="0">
                <a:pos x="34" y="78"/>
              </a:cxn>
              <a:cxn ang="0">
                <a:pos x="130" y="231"/>
              </a:cxn>
              <a:cxn ang="0">
                <a:pos x="115" y="276"/>
              </a:cxn>
              <a:cxn ang="0">
                <a:pos x="265" y="372"/>
              </a:cxn>
              <a:cxn ang="0">
                <a:pos x="286" y="345"/>
              </a:cxn>
              <a:cxn ang="0">
                <a:pos x="211" y="186"/>
              </a:cxn>
              <a:cxn ang="0">
                <a:pos x="184" y="186"/>
              </a:cxn>
              <a:cxn ang="0">
                <a:pos x="58" y="27"/>
              </a:cxn>
            </a:cxnLst>
            <a:rect l="0" t="0" r="r" b="b"/>
            <a:pathLst>
              <a:path w="295" h="383">
                <a:moveTo>
                  <a:pt x="58" y="27"/>
                </a:moveTo>
                <a:cubicBezTo>
                  <a:pt x="28" y="0"/>
                  <a:pt x="8" y="13"/>
                  <a:pt x="4" y="21"/>
                </a:cubicBezTo>
                <a:cubicBezTo>
                  <a:pt x="0" y="29"/>
                  <a:pt x="13" y="43"/>
                  <a:pt x="34" y="78"/>
                </a:cubicBezTo>
                <a:cubicBezTo>
                  <a:pt x="55" y="113"/>
                  <a:pt x="117" y="198"/>
                  <a:pt x="130" y="231"/>
                </a:cubicBezTo>
                <a:cubicBezTo>
                  <a:pt x="143" y="264"/>
                  <a:pt x="93" y="253"/>
                  <a:pt x="115" y="276"/>
                </a:cubicBezTo>
                <a:cubicBezTo>
                  <a:pt x="137" y="299"/>
                  <a:pt x="236" y="361"/>
                  <a:pt x="265" y="372"/>
                </a:cubicBezTo>
                <a:cubicBezTo>
                  <a:pt x="294" y="383"/>
                  <a:pt x="295" y="376"/>
                  <a:pt x="286" y="345"/>
                </a:cubicBezTo>
                <a:cubicBezTo>
                  <a:pt x="277" y="314"/>
                  <a:pt x="228" y="212"/>
                  <a:pt x="211" y="186"/>
                </a:cubicBezTo>
                <a:cubicBezTo>
                  <a:pt x="194" y="160"/>
                  <a:pt x="209" y="212"/>
                  <a:pt x="184" y="186"/>
                </a:cubicBezTo>
                <a:cubicBezTo>
                  <a:pt x="159" y="160"/>
                  <a:pt x="87" y="56"/>
                  <a:pt x="58" y="27"/>
                </a:cubicBezTo>
                <a:close/>
              </a:path>
            </a:pathLst>
          </a:custGeom>
          <a:solidFill>
            <a:srgbClr val="E0E9A9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09" name="Freeform 9"/>
          <p:cNvSpPr>
            <a:spLocks/>
          </p:cNvSpPr>
          <p:nvPr/>
        </p:nvSpPr>
        <p:spPr bwMode="auto">
          <a:xfrm>
            <a:off x="1962150" y="1981200"/>
            <a:ext cx="546100" cy="625475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5" y="16"/>
              </a:cxn>
              <a:cxn ang="0">
                <a:pos x="0" y="95"/>
              </a:cxn>
              <a:cxn ang="0">
                <a:pos x="78" y="144"/>
              </a:cxn>
              <a:cxn ang="0">
                <a:pos x="49" y="203"/>
              </a:cxn>
              <a:cxn ang="0">
                <a:pos x="150" y="272"/>
              </a:cxn>
              <a:cxn ang="0">
                <a:pos x="202" y="290"/>
              </a:cxn>
              <a:cxn ang="0">
                <a:pos x="332" y="394"/>
              </a:cxn>
              <a:cxn ang="0">
                <a:pos x="344" y="218"/>
              </a:cxn>
              <a:cxn ang="0">
                <a:pos x="156" y="0"/>
              </a:cxn>
            </a:cxnLst>
            <a:rect l="0" t="0" r="r" b="b"/>
            <a:pathLst>
              <a:path w="344" h="394">
                <a:moveTo>
                  <a:pt x="156" y="0"/>
                </a:moveTo>
                <a:lnTo>
                  <a:pt x="5" y="16"/>
                </a:lnTo>
                <a:lnTo>
                  <a:pt x="0" y="95"/>
                </a:lnTo>
                <a:lnTo>
                  <a:pt x="78" y="144"/>
                </a:lnTo>
                <a:lnTo>
                  <a:pt x="49" y="203"/>
                </a:lnTo>
                <a:lnTo>
                  <a:pt x="150" y="272"/>
                </a:lnTo>
                <a:lnTo>
                  <a:pt x="202" y="290"/>
                </a:lnTo>
                <a:lnTo>
                  <a:pt x="332" y="394"/>
                </a:lnTo>
                <a:lnTo>
                  <a:pt x="344" y="218"/>
                </a:lnTo>
                <a:lnTo>
                  <a:pt x="156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10" name="Freeform 10"/>
          <p:cNvSpPr>
            <a:spLocks/>
          </p:cNvSpPr>
          <p:nvPr/>
        </p:nvSpPr>
        <p:spPr bwMode="auto">
          <a:xfrm>
            <a:off x="5873750" y="2089150"/>
            <a:ext cx="546100" cy="358775"/>
          </a:xfrm>
          <a:custGeom>
            <a:avLst/>
            <a:gdLst/>
            <a:ahLst/>
            <a:cxnLst>
              <a:cxn ang="0">
                <a:pos x="158" y="0"/>
              </a:cxn>
              <a:cxn ang="0">
                <a:pos x="7" y="16"/>
              </a:cxn>
              <a:cxn ang="0">
                <a:pos x="0" y="82"/>
              </a:cxn>
              <a:cxn ang="0">
                <a:pos x="236" y="226"/>
              </a:cxn>
              <a:cxn ang="0">
                <a:pos x="344" y="132"/>
              </a:cxn>
              <a:cxn ang="0">
                <a:pos x="260" y="58"/>
              </a:cxn>
              <a:cxn ang="0">
                <a:pos x="158" y="0"/>
              </a:cxn>
            </a:cxnLst>
            <a:rect l="0" t="0" r="r" b="b"/>
            <a:pathLst>
              <a:path w="344" h="226">
                <a:moveTo>
                  <a:pt x="158" y="0"/>
                </a:moveTo>
                <a:lnTo>
                  <a:pt x="7" y="16"/>
                </a:lnTo>
                <a:lnTo>
                  <a:pt x="0" y="82"/>
                </a:lnTo>
                <a:lnTo>
                  <a:pt x="236" y="226"/>
                </a:lnTo>
                <a:lnTo>
                  <a:pt x="344" y="132"/>
                </a:lnTo>
                <a:lnTo>
                  <a:pt x="260" y="58"/>
                </a:lnTo>
                <a:lnTo>
                  <a:pt x="15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11" name="Freeform 11"/>
          <p:cNvSpPr>
            <a:spLocks/>
          </p:cNvSpPr>
          <p:nvPr/>
        </p:nvSpPr>
        <p:spPr bwMode="auto">
          <a:xfrm>
            <a:off x="1270000" y="1814513"/>
            <a:ext cx="2473325" cy="1739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7" y="119"/>
              </a:cxn>
              <a:cxn ang="0">
                <a:pos x="480" y="254"/>
              </a:cxn>
              <a:cxn ang="0">
                <a:pos x="666" y="441"/>
              </a:cxn>
              <a:cxn ang="0">
                <a:pos x="930" y="674"/>
              </a:cxn>
              <a:cxn ang="0">
                <a:pos x="1263" y="933"/>
              </a:cxn>
              <a:cxn ang="0">
                <a:pos x="1558" y="1096"/>
              </a:cxn>
            </a:cxnLst>
            <a:rect l="0" t="0" r="r" b="b"/>
            <a:pathLst>
              <a:path w="1558" h="1096">
                <a:moveTo>
                  <a:pt x="0" y="0"/>
                </a:moveTo>
                <a:cubicBezTo>
                  <a:pt x="46" y="20"/>
                  <a:pt x="197" y="77"/>
                  <a:pt x="277" y="119"/>
                </a:cubicBezTo>
                <a:cubicBezTo>
                  <a:pt x="357" y="161"/>
                  <a:pt x="415" y="200"/>
                  <a:pt x="480" y="254"/>
                </a:cubicBezTo>
                <a:cubicBezTo>
                  <a:pt x="545" y="308"/>
                  <a:pt x="591" y="371"/>
                  <a:pt x="666" y="441"/>
                </a:cubicBezTo>
                <a:cubicBezTo>
                  <a:pt x="741" y="511"/>
                  <a:pt x="831" y="592"/>
                  <a:pt x="930" y="674"/>
                </a:cubicBezTo>
                <a:cubicBezTo>
                  <a:pt x="1029" y="756"/>
                  <a:pt x="1158" y="863"/>
                  <a:pt x="1263" y="933"/>
                </a:cubicBezTo>
                <a:cubicBezTo>
                  <a:pt x="1368" y="1003"/>
                  <a:pt x="1510" y="1069"/>
                  <a:pt x="1558" y="1096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12" name="Freeform 12"/>
          <p:cNvSpPr>
            <a:spLocks/>
          </p:cNvSpPr>
          <p:nvPr/>
        </p:nvSpPr>
        <p:spPr bwMode="auto">
          <a:xfrm>
            <a:off x="2767013" y="3103563"/>
            <a:ext cx="231775" cy="482600"/>
          </a:xfrm>
          <a:custGeom>
            <a:avLst/>
            <a:gdLst/>
            <a:ahLst/>
            <a:cxnLst>
              <a:cxn ang="0">
                <a:pos x="146" y="0"/>
              </a:cxn>
              <a:cxn ang="0">
                <a:pos x="77" y="153"/>
              </a:cxn>
              <a:cxn ang="0">
                <a:pos x="0" y="304"/>
              </a:cxn>
            </a:cxnLst>
            <a:rect l="0" t="0" r="r" b="b"/>
            <a:pathLst>
              <a:path w="146" h="304">
                <a:moveTo>
                  <a:pt x="146" y="0"/>
                </a:moveTo>
                <a:cubicBezTo>
                  <a:pt x="134" y="25"/>
                  <a:pt x="101" y="102"/>
                  <a:pt x="77" y="153"/>
                </a:cubicBezTo>
                <a:cubicBezTo>
                  <a:pt x="53" y="204"/>
                  <a:pt x="16" y="273"/>
                  <a:pt x="0" y="304"/>
                </a:cubicBezTo>
              </a:path>
            </a:pathLst>
          </a:custGeom>
          <a:noFill/>
          <a:ln w="381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13" name="Freeform 13"/>
          <p:cNvSpPr>
            <a:spLocks/>
          </p:cNvSpPr>
          <p:nvPr/>
        </p:nvSpPr>
        <p:spPr bwMode="auto">
          <a:xfrm>
            <a:off x="7332663" y="2660650"/>
            <a:ext cx="887412" cy="442913"/>
          </a:xfrm>
          <a:custGeom>
            <a:avLst/>
            <a:gdLst/>
            <a:ahLst/>
            <a:cxnLst>
              <a:cxn ang="0">
                <a:pos x="37" y="52"/>
              </a:cxn>
              <a:cxn ang="0">
                <a:pos x="37" y="148"/>
              </a:cxn>
              <a:cxn ang="0">
                <a:pos x="196" y="154"/>
              </a:cxn>
              <a:cxn ang="0">
                <a:pos x="186" y="243"/>
              </a:cxn>
              <a:cxn ang="0">
                <a:pos x="506" y="258"/>
              </a:cxn>
              <a:cxn ang="0">
                <a:pos x="501" y="120"/>
              </a:cxn>
              <a:cxn ang="0">
                <a:pos x="284" y="110"/>
              </a:cxn>
              <a:cxn ang="0">
                <a:pos x="260" y="11"/>
              </a:cxn>
              <a:cxn ang="0">
                <a:pos x="37" y="52"/>
              </a:cxn>
            </a:cxnLst>
            <a:rect l="0" t="0" r="r" b="b"/>
            <a:pathLst>
              <a:path w="559" h="279">
                <a:moveTo>
                  <a:pt x="37" y="52"/>
                </a:moveTo>
                <a:cubicBezTo>
                  <a:pt x="0" y="75"/>
                  <a:pt x="11" y="131"/>
                  <a:pt x="37" y="148"/>
                </a:cubicBezTo>
                <a:cubicBezTo>
                  <a:pt x="63" y="165"/>
                  <a:pt x="171" y="138"/>
                  <a:pt x="196" y="154"/>
                </a:cubicBezTo>
                <a:cubicBezTo>
                  <a:pt x="221" y="170"/>
                  <a:pt x="134" y="226"/>
                  <a:pt x="186" y="243"/>
                </a:cubicBezTo>
                <a:cubicBezTo>
                  <a:pt x="238" y="260"/>
                  <a:pt x="453" y="279"/>
                  <a:pt x="506" y="258"/>
                </a:cubicBezTo>
                <a:cubicBezTo>
                  <a:pt x="559" y="237"/>
                  <a:pt x="538" y="145"/>
                  <a:pt x="501" y="120"/>
                </a:cubicBezTo>
                <a:cubicBezTo>
                  <a:pt x="464" y="95"/>
                  <a:pt x="324" y="128"/>
                  <a:pt x="284" y="110"/>
                </a:cubicBezTo>
                <a:cubicBezTo>
                  <a:pt x="244" y="92"/>
                  <a:pt x="303" y="22"/>
                  <a:pt x="260" y="11"/>
                </a:cubicBezTo>
                <a:cubicBezTo>
                  <a:pt x="217" y="0"/>
                  <a:pt x="74" y="29"/>
                  <a:pt x="37" y="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14" name="Text Box 14"/>
          <p:cNvSpPr txBox="1">
            <a:spLocks noChangeArrowheads="1"/>
          </p:cNvSpPr>
          <p:nvPr/>
        </p:nvSpPr>
        <p:spPr bwMode="auto">
          <a:xfrm>
            <a:off x="4633913" y="4481513"/>
            <a:ext cx="3343275" cy="557212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1980s, 2000s</a:t>
            </a:r>
            <a:r>
              <a:rPr lang="en-US" sz="2800" b="1">
                <a:latin typeface="Arial" charset="0"/>
              </a:rPr>
              <a:t>: AO + </a:t>
            </a:r>
          </a:p>
        </p:txBody>
      </p:sp>
      <p:sp>
        <p:nvSpPr>
          <p:cNvPr id="691215" name="Rectangle 15"/>
          <p:cNvSpPr>
            <a:spLocks noChangeArrowheads="1"/>
          </p:cNvSpPr>
          <p:nvPr/>
        </p:nvSpPr>
        <p:spPr bwMode="auto">
          <a:xfrm>
            <a:off x="3181350" y="3570288"/>
            <a:ext cx="288925" cy="187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1216" name="Rectangle 16"/>
          <p:cNvSpPr>
            <a:spLocks noChangeArrowheads="1"/>
          </p:cNvSpPr>
          <p:nvPr/>
        </p:nvSpPr>
        <p:spPr bwMode="auto">
          <a:xfrm>
            <a:off x="7351713" y="3622675"/>
            <a:ext cx="212725" cy="165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1217" name="Text Box 17"/>
          <p:cNvSpPr txBox="1">
            <a:spLocks noChangeArrowheads="1"/>
          </p:cNvSpPr>
          <p:nvPr/>
        </p:nvSpPr>
        <p:spPr bwMode="auto">
          <a:xfrm>
            <a:off x="1600200" y="3035300"/>
            <a:ext cx="469900" cy="336550"/>
          </a:xfrm>
          <a:prstGeom prst="rect">
            <a:avLst/>
          </a:prstGeom>
          <a:solidFill>
            <a:srgbClr val="E0E9A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100" b="1" i="1">
                <a:latin typeface="Arial Narrow" pitchFamily="34" charset="0"/>
              </a:rPr>
              <a:t>Beaufort</a:t>
            </a:r>
          </a:p>
          <a:p>
            <a:pPr algn="l" eaLnBrk="0" hangingPunct="0"/>
            <a:r>
              <a:rPr lang="en-US" sz="1100" b="1" i="1">
                <a:latin typeface="Arial Narrow" pitchFamily="34" charset="0"/>
              </a:rPr>
              <a:t>Gyre</a:t>
            </a:r>
          </a:p>
        </p:txBody>
      </p:sp>
      <p:sp>
        <p:nvSpPr>
          <p:cNvPr id="691218" name="Text Box 18"/>
          <p:cNvSpPr txBox="1">
            <a:spLocks noChangeArrowheads="1"/>
          </p:cNvSpPr>
          <p:nvPr/>
        </p:nvSpPr>
        <p:spPr bwMode="auto">
          <a:xfrm>
            <a:off x="5907088" y="2614613"/>
            <a:ext cx="469900" cy="336550"/>
          </a:xfrm>
          <a:prstGeom prst="rect">
            <a:avLst/>
          </a:prstGeom>
          <a:solidFill>
            <a:srgbClr val="E0E9A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100" b="1" i="1">
                <a:latin typeface="Arial Narrow" pitchFamily="34" charset="0"/>
              </a:rPr>
              <a:t>Beaufort</a:t>
            </a:r>
          </a:p>
          <a:p>
            <a:pPr algn="l" eaLnBrk="0" hangingPunct="0"/>
            <a:r>
              <a:rPr lang="en-US" sz="1100" b="1" i="1">
                <a:latin typeface="Arial Narrow" pitchFamily="34" charset="0"/>
              </a:rPr>
              <a:t>Gyre</a:t>
            </a:r>
          </a:p>
        </p:txBody>
      </p:sp>
      <p:sp>
        <p:nvSpPr>
          <p:cNvPr id="691219" name="Freeform 19"/>
          <p:cNvSpPr>
            <a:spLocks/>
          </p:cNvSpPr>
          <p:nvPr/>
        </p:nvSpPr>
        <p:spPr bwMode="auto">
          <a:xfrm>
            <a:off x="711200" y="1592263"/>
            <a:ext cx="561975" cy="430212"/>
          </a:xfrm>
          <a:custGeom>
            <a:avLst/>
            <a:gdLst/>
            <a:ahLst/>
            <a:cxnLst>
              <a:cxn ang="0">
                <a:pos x="224" y="5"/>
              </a:cxn>
              <a:cxn ang="0">
                <a:pos x="98" y="54"/>
              </a:cxn>
              <a:cxn ang="0">
                <a:pos x="0" y="256"/>
              </a:cxn>
              <a:cxn ang="0">
                <a:pos x="187" y="271"/>
              </a:cxn>
              <a:cxn ang="0">
                <a:pos x="295" y="227"/>
              </a:cxn>
              <a:cxn ang="0">
                <a:pos x="354" y="99"/>
              </a:cxn>
              <a:cxn ang="0">
                <a:pos x="305" y="0"/>
              </a:cxn>
            </a:cxnLst>
            <a:rect l="0" t="0" r="r" b="b"/>
            <a:pathLst>
              <a:path w="354" h="271">
                <a:moveTo>
                  <a:pt x="224" y="5"/>
                </a:moveTo>
                <a:lnTo>
                  <a:pt x="98" y="54"/>
                </a:lnTo>
                <a:lnTo>
                  <a:pt x="0" y="256"/>
                </a:lnTo>
                <a:lnTo>
                  <a:pt x="187" y="271"/>
                </a:lnTo>
                <a:lnTo>
                  <a:pt x="295" y="227"/>
                </a:lnTo>
                <a:lnTo>
                  <a:pt x="354" y="99"/>
                </a:lnTo>
                <a:lnTo>
                  <a:pt x="305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20" name="Freeform 20"/>
          <p:cNvSpPr>
            <a:spLocks/>
          </p:cNvSpPr>
          <p:nvPr/>
        </p:nvSpPr>
        <p:spPr bwMode="auto">
          <a:xfrm>
            <a:off x="4727575" y="1655763"/>
            <a:ext cx="561975" cy="430212"/>
          </a:xfrm>
          <a:custGeom>
            <a:avLst/>
            <a:gdLst/>
            <a:ahLst/>
            <a:cxnLst>
              <a:cxn ang="0">
                <a:pos x="224" y="5"/>
              </a:cxn>
              <a:cxn ang="0">
                <a:pos x="98" y="54"/>
              </a:cxn>
              <a:cxn ang="0">
                <a:pos x="0" y="256"/>
              </a:cxn>
              <a:cxn ang="0">
                <a:pos x="187" y="271"/>
              </a:cxn>
              <a:cxn ang="0">
                <a:pos x="295" y="227"/>
              </a:cxn>
              <a:cxn ang="0">
                <a:pos x="354" y="99"/>
              </a:cxn>
              <a:cxn ang="0">
                <a:pos x="305" y="0"/>
              </a:cxn>
            </a:cxnLst>
            <a:rect l="0" t="0" r="r" b="b"/>
            <a:pathLst>
              <a:path w="354" h="271">
                <a:moveTo>
                  <a:pt x="224" y="5"/>
                </a:moveTo>
                <a:lnTo>
                  <a:pt x="98" y="54"/>
                </a:lnTo>
                <a:lnTo>
                  <a:pt x="0" y="256"/>
                </a:lnTo>
                <a:lnTo>
                  <a:pt x="187" y="271"/>
                </a:lnTo>
                <a:lnTo>
                  <a:pt x="295" y="227"/>
                </a:lnTo>
                <a:lnTo>
                  <a:pt x="354" y="99"/>
                </a:lnTo>
                <a:lnTo>
                  <a:pt x="305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21" name="Freeform 21"/>
          <p:cNvSpPr>
            <a:spLocks/>
          </p:cNvSpPr>
          <p:nvPr/>
        </p:nvSpPr>
        <p:spPr bwMode="auto">
          <a:xfrm>
            <a:off x="1219200" y="1905000"/>
            <a:ext cx="476250" cy="62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2" y="192"/>
              </a:cxn>
              <a:cxn ang="0">
                <a:pos x="300" y="394"/>
              </a:cxn>
            </a:cxnLst>
            <a:rect l="0" t="0" r="r" b="b"/>
            <a:pathLst>
              <a:path w="300" h="394">
                <a:moveTo>
                  <a:pt x="0" y="0"/>
                </a:moveTo>
                <a:cubicBezTo>
                  <a:pt x="81" y="63"/>
                  <a:pt x="162" y="126"/>
                  <a:pt x="212" y="192"/>
                </a:cubicBezTo>
                <a:cubicBezTo>
                  <a:pt x="262" y="258"/>
                  <a:pt x="281" y="326"/>
                  <a:pt x="300" y="394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2" name="Freeform 22"/>
          <p:cNvSpPr>
            <a:spLocks/>
          </p:cNvSpPr>
          <p:nvPr/>
        </p:nvSpPr>
        <p:spPr bwMode="auto">
          <a:xfrm>
            <a:off x="1125538" y="2020888"/>
            <a:ext cx="203200" cy="627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217"/>
              </a:cxn>
              <a:cxn ang="0">
                <a:pos x="123" y="395"/>
              </a:cxn>
            </a:cxnLst>
            <a:rect l="0" t="0" r="r" b="b"/>
            <a:pathLst>
              <a:path w="128" h="395">
                <a:moveTo>
                  <a:pt x="0" y="0"/>
                </a:moveTo>
                <a:cubicBezTo>
                  <a:pt x="18" y="36"/>
                  <a:pt x="88" y="151"/>
                  <a:pt x="108" y="217"/>
                </a:cubicBezTo>
                <a:cubicBezTo>
                  <a:pt x="128" y="283"/>
                  <a:pt x="120" y="358"/>
                  <a:pt x="123" y="395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3" name="Freeform 23"/>
          <p:cNvSpPr>
            <a:spLocks/>
          </p:cNvSpPr>
          <p:nvPr/>
        </p:nvSpPr>
        <p:spPr bwMode="auto">
          <a:xfrm>
            <a:off x="885825" y="2678113"/>
            <a:ext cx="2366963" cy="1131887"/>
          </a:xfrm>
          <a:custGeom>
            <a:avLst/>
            <a:gdLst/>
            <a:ahLst/>
            <a:cxnLst>
              <a:cxn ang="0">
                <a:pos x="229" y="0"/>
              </a:cxn>
              <a:cxn ang="0">
                <a:pos x="210" y="569"/>
              </a:cxn>
              <a:cxn ang="0">
                <a:pos x="1491" y="713"/>
              </a:cxn>
            </a:cxnLst>
            <a:rect l="0" t="0" r="r" b="b"/>
            <a:pathLst>
              <a:path w="1491" h="713">
                <a:moveTo>
                  <a:pt x="229" y="0"/>
                </a:moveTo>
                <a:cubicBezTo>
                  <a:pt x="226" y="95"/>
                  <a:pt x="0" y="450"/>
                  <a:pt x="210" y="569"/>
                </a:cubicBezTo>
                <a:cubicBezTo>
                  <a:pt x="420" y="688"/>
                  <a:pt x="1224" y="683"/>
                  <a:pt x="1491" y="713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4" name="Freeform 24"/>
          <p:cNvSpPr>
            <a:spLocks/>
          </p:cNvSpPr>
          <p:nvPr/>
        </p:nvSpPr>
        <p:spPr bwMode="auto">
          <a:xfrm>
            <a:off x="1398588" y="2632075"/>
            <a:ext cx="1066800" cy="1030288"/>
          </a:xfrm>
          <a:custGeom>
            <a:avLst/>
            <a:gdLst/>
            <a:ahLst/>
            <a:cxnLst>
              <a:cxn ang="0">
                <a:pos x="390" y="0"/>
              </a:cxn>
              <a:cxn ang="0">
                <a:pos x="588" y="171"/>
              </a:cxn>
              <a:cxn ang="0">
                <a:pos x="643" y="439"/>
              </a:cxn>
              <a:cxn ang="0">
                <a:pos x="412" y="622"/>
              </a:cxn>
              <a:cxn ang="0">
                <a:pos x="145" y="604"/>
              </a:cxn>
              <a:cxn ang="0">
                <a:pos x="19" y="475"/>
              </a:cxn>
              <a:cxn ang="0">
                <a:pos x="31" y="268"/>
              </a:cxn>
            </a:cxnLst>
            <a:rect l="0" t="0" r="r" b="b"/>
            <a:pathLst>
              <a:path w="672" h="649">
                <a:moveTo>
                  <a:pt x="390" y="0"/>
                </a:moveTo>
                <a:cubicBezTo>
                  <a:pt x="423" y="28"/>
                  <a:pt x="546" y="98"/>
                  <a:pt x="588" y="171"/>
                </a:cubicBezTo>
                <a:cubicBezTo>
                  <a:pt x="630" y="244"/>
                  <a:pt x="672" y="364"/>
                  <a:pt x="643" y="439"/>
                </a:cubicBezTo>
                <a:cubicBezTo>
                  <a:pt x="614" y="514"/>
                  <a:pt x="495" y="595"/>
                  <a:pt x="412" y="622"/>
                </a:cubicBezTo>
                <a:cubicBezTo>
                  <a:pt x="329" y="649"/>
                  <a:pt x="211" y="628"/>
                  <a:pt x="145" y="604"/>
                </a:cubicBezTo>
                <a:cubicBezTo>
                  <a:pt x="79" y="580"/>
                  <a:pt x="38" y="531"/>
                  <a:pt x="19" y="475"/>
                </a:cubicBezTo>
                <a:cubicBezTo>
                  <a:pt x="0" y="419"/>
                  <a:pt x="29" y="311"/>
                  <a:pt x="31" y="268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5" name="Freeform 25"/>
          <p:cNvSpPr>
            <a:spLocks/>
          </p:cNvSpPr>
          <p:nvPr/>
        </p:nvSpPr>
        <p:spPr bwMode="auto">
          <a:xfrm>
            <a:off x="3371850" y="3629025"/>
            <a:ext cx="357188" cy="381000"/>
          </a:xfrm>
          <a:custGeom>
            <a:avLst/>
            <a:gdLst/>
            <a:ahLst/>
            <a:cxnLst>
              <a:cxn ang="0">
                <a:pos x="84" y="18"/>
              </a:cxn>
              <a:cxn ang="0">
                <a:pos x="0" y="108"/>
              </a:cxn>
              <a:cxn ang="0">
                <a:pos x="108" y="240"/>
              </a:cxn>
              <a:cxn ang="0">
                <a:pos x="225" y="150"/>
              </a:cxn>
              <a:cxn ang="0">
                <a:pos x="213" y="78"/>
              </a:cxn>
              <a:cxn ang="0">
                <a:pos x="108" y="0"/>
              </a:cxn>
            </a:cxnLst>
            <a:rect l="0" t="0" r="r" b="b"/>
            <a:pathLst>
              <a:path w="225" h="240">
                <a:moveTo>
                  <a:pt x="84" y="18"/>
                </a:moveTo>
                <a:lnTo>
                  <a:pt x="0" y="108"/>
                </a:lnTo>
                <a:lnTo>
                  <a:pt x="108" y="240"/>
                </a:lnTo>
                <a:lnTo>
                  <a:pt x="225" y="150"/>
                </a:lnTo>
                <a:lnTo>
                  <a:pt x="213" y="78"/>
                </a:lnTo>
                <a:lnTo>
                  <a:pt x="108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26" name="Freeform 26"/>
          <p:cNvSpPr>
            <a:spLocks/>
          </p:cNvSpPr>
          <p:nvPr/>
        </p:nvSpPr>
        <p:spPr bwMode="auto">
          <a:xfrm>
            <a:off x="1317625" y="2687638"/>
            <a:ext cx="325438" cy="192087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7" y="62"/>
              </a:cxn>
              <a:cxn ang="0">
                <a:pos x="46" y="89"/>
              </a:cxn>
              <a:cxn ang="0">
                <a:pos x="82" y="89"/>
              </a:cxn>
              <a:cxn ang="0">
                <a:pos x="124" y="50"/>
              </a:cxn>
              <a:cxn ang="0">
                <a:pos x="124" y="20"/>
              </a:cxn>
              <a:cxn ang="0">
                <a:pos x="100" y="2"/>
              </a:cxn>
              <a:cxn ang="0">
                <a:pos x="64" y="8"/>
              </a:cxn>
              <a:cxn ang="0">
                <a:pos x="43" y="38"/>
              </a:cxn>
              <a:cxn ang="0">
                <a:pos x="52" y="80"/>
              </a:cxn>
              <a:cxn ang="0">
                <a:pos x="97" y="110"/>
              </a:cxn>
              <a:cxn ang="0">
                <a:pos x="151" y="110"/>
              </a:cxn>
              <a:cxn ang="0">
                <a:pos x="205" y="47"/>
              </a:cxn>
            </a:cxnLst>
            <a:rect l="0" t="0" r="r" b="b"/>
            <a:pathLst>
              <a:path w="205" h="121">
                <a:moveTo>
                  <a:pt x="4" y="2"/>
                </a:moveTo>
                <a:cubicBezTo>
                  <a:pt x="4" y="12"/>
                  <a:pt x="0" y="48"/>
                  <a:pt x="7" y="62"/>
                </a:cubicBezTo>
                <a:cubicBezTo>
                  <a:pt x="14" y="76"/>
                  <a:pt x="34" y="85"/>
                  <a:pt x="46" y="89"/>
                </a:cubicBezTo>
                <a:cubicBezTo>
                  <a:pt x="58" y="93"/>
                  <a:pt x="69" y="95"/>
                  <a:pt x="82" y="89"/>
                </a:cubicBezTo>
                <a:cubicBezTo>
                  <a:pt x="95" y="83"/>
                  <a:pt x="117" y="61"/>
                  <a:pt x="124" y="50"/>
                </a:cubicBezTo>
                <a:cubicBezTo>
                  <a:pt x="131" y="39"/>
                  <a:pt x="128" y="28"/>
                  <a:pt x="124" y="20"/>
                </a:cubicBezTo>
                <a:cubicBezTo>
                  <a:pt x="120" y="12"/>
                  <a:pt x="110" y="4"/>
                  <a:pt x="100" y="2"/>
                </a:cubicBezTo>
                <a:cubicBezTo>
                  <a:pt x="90" y="0"/>
                  <a:pt x="73" y="2"/>
                  <a:pt x="64" y="8"/>
                </a:cubicBezTo>
                <a:cubicBezTo>
                  <a:pt x="55" y="14"/>
                  <a:pt x="45" y="26"/>
                  <a:pt x="43" y="38"/>
                </a:cubicBezTo>
                <a:cubicBezTo>
                  <a:pt x="41" y="50"/>
                  <a:pt x="43" y="68"/>
                  <a:pt x="52" y="80"/>
                </a:cubicBezTo>
                <a:cubicBezTo>
                  <a:pt x="61" y="92"/>
                  <a:pt x="81" y="105"/>
                  <a:pt x="97" y="110"/>
                </a:cubicBezTo>
                <a:cubicBezTo>
                  <a:pt x="113" y="115"/>
                  <a:pt x="133" y="121"/>
                  <a:pt x="151" y="110"/>
                </a:cubicBezTo>
                <a:cubicBezTo>
                  <a:pt x="169" y="99"/>
                  <a:pt x="187" y="73"/>
                  <a:pt x="205" y="47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7" name="Freeform 27"/>
          <p:cNvSpPr>
            <a:spLocks/>
          </p:cNvSpPr>
          <p:nvPr/>
        </p:nvSpPr>
        <p:spPr bwMode="auto">
          <a:xfrm>
            <a:off x="5572125" y="2032000"/>
            <a:ext cx="1225550" cy="1481138"/>
          </a:xfrm>
          <a:custGeom>
            <a:avLst/>
            <a:gdLst/>
            <a:ahLst/>
            <a:cxnLst>
              <a:cxn ang="0">
                <a:pos x="172" y="34"/>
              </a:cxn>
              <a:cxn ang="0">
                <a:pos x="356" y="23"/>
              </a:cxn>
              <a:cxn ang="0">
                <a:pos x="623" y="174"/>
              </a:cxn>
              <a:cxn ang="0">
                <a:pos x="767" y="465"/>
              </a:cxn>
              <a:cxn ang="0">
                <a:pos x="650" y="854"/>
              </a:cxn>
              <a:cxn ang="0">
                <a:pos x="218" y="912"/>
              </a:cxn>
              <a:cxn ang="0">
                <a:pos x="0" y="728"/>
              </a:cxn>
            </a:cxnLst>
            <a:rect l="0" t="0" r="r" b="b"/>
            <a:pathLst>
              <a:path w="772" h="933">
                <a:moveTo>
                  <a:pt x="172" y="34"/>
                </a:moveTo>
                <a:cubicBezTo>
                  <a:pt x="203" y="32"/>
                  <a:pt x="281" y="0"/>
                  <a:pt x="356" y="23"/>
                </a:cubicBezTo>
                <a:cubicBezTo>
                  <a:pt x="431" y="46"/>
                  <a:pt x="555" y="100"/>
                  <a:pt x="623" y="174"/>
                </a:cubicBezTo>
                <a:cubicBezTo>
                  <a:pt x="691" y="248"/>
                  <a:pt x="762" y="352"/>
                  <a:pt x="767" y="465"/>
                </a:cubicBezTo>
                <a:cubicBezTo>
                  <a:pt x="772" y="578"/>
                  <a:pt x="742" y="780"/>
                  <a:pt x="650" y="854"/>
                </a:cubicBezTo>
                <a:cubicBezTo>
                  <a:pt x="558" y="928"/>
                  <a:pt x="326" y="933"/>
                  <a:pt x="218" y="912"/>
                </a:cubicBezTo>
                <a:cubicBezTo>
                  <a:pt x="110" y="891"/>
                  <a:pt x="45" y="766"/>
                  <a:pt x="0" y="728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8" name="Freeform 28"/>
          <p:cNvSpPr>
            <a:spLocks/>
          </p:cNvSpPr>
          <p:nvPr/>
        </p:nvSpPr>
        <p:spPr bwMode="auto">
          <a:xfrm>
            <a:off x="5232400" y="1957388"/>
            <a:ext cx="511175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8" y="47"/>
              </a:cxn>
              <a:cxn ang="0">
                <a:pos x="322" y="20"/>
              </a:cxn>
            </a:cxnLst>
            <a:rect l="0" t="0" r="r" b="b"/>
            <a:pathLst>
              <a:path w="322" h="50">
                <a:moveTo>
                  <a:pt x="0" y="0"/>
                </a:moveTo>
                <a:cubicBezTo>
                  <a:pt x="24" y="8"/>
                  <a:pt x="94" y="44"/>
                  <a:pt x="148" y="47"/>
                </a:cubicBezTo>
                <a:cubicBezTo>
                  <a:pt x="202" y="50"/>
                  <a:pt x="286" y="26"/>
                  <a:pt x="322" y="20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29" name="Freeform 29"/>
          <p:cNvSpPr>
            <a:spLocks/>
          </p:cNvSpPr>
          <p:nvPr/>
        </p:nvSpPr>
        <p:spPr bwMode="auto">
          <a:xfrm>
            <a:off x="5175250" y="2043113"/>
            <a:ext cx="211138" cy="4365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89"/>
              </a:cxn>
              <a:cxn ang="0">
                <a:pos x="133" y="275"/>
              </a:cxn>
            </a:cxnLst>
            <a:rect l="0" t="0" r="r" b="b"/>
            <a:pathLst>
              <a:path w="133" h="275">
                <a:moveTo>
                  <a:pt x="0" y="0"/>
                </a:moveTo>
                <a:cubicBezTo>
                  <a:pt x="16" y="15"/>
                  <a:pt x="74" y="43"/>
                  <a:pt x="96" y="89"/>
                </a:cubicBezTo>
                <a:cubicBezTo>
                  <a:pt x="118" y="135"/>
                  <a:pt x="125" y="236"/>
                  <a:pt x="133" y="275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0" name="Freeform 30"/>
          <p:cNvSpPr>
            <a:spLocks/>
          </p:cNvSpPr>
          <p:nvPr/>
        </p:nvSpPr>
        <p:spPr bwMode="auto">
          <a:xfrm>
            <a:off x="5302250" y="1820863"/>
            <a:ext cx="1779588" cy="1893887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21" y="22"/>
              </a:cxn>
              <a:cxn ang="0">
                <a:pos x="673" y="79"/>
              </a:cxn>
              <a:cxn ang="0">
                <a:pos x="1078" y="497"/>
              </a:cxn>
              <a:cxn ang="0">
                <a:pos x="930" y="1083"/>
              </a:cxn>
              <a:cxn ang="0">
                <a:pos x="303" y="1155"/>
              </a:cxn>
              <a:cxn ang="0">
                <a:pos x="82" y="924"/>
              </a:cxn>
            </a:cxnLst>
            <a:rect l="0" t="0" r="r" b="b"/>
            <a:pathLst>
              <a:path w="1121" h="1193">
                <a:moveTo>
                  <a:pt x="0" y="11"/>
                </a:moveTo>
                <a:cubicBezTo>
                  <a:pt x="20" y="13"/>
                  <a:pt x="9" y="11"/>
                  <a:pt x="121" y="22"/>
                </a:cubicBezTo>
                <a:cubicBezTo>
                  <a:pt x="233" y="33"/>
                  <a:pt x="514" y="0"/>
                  <a:pt x="673" y="79"/>
                </a:cubicBezTo>
                <a:cubicBezTo>
                  <a:pt x="832" y="158"/>
                  <a:pt x="1035" y="330"/>
                  <a:pt x="1078" y="497"/>
                </a:cubicBezTo>
                <a:cubicBezTo>
                  <a:pt x="1121" y="664"/>
                  <a:pt x="1059" y="973"/>
                  <a:pt x="930" y="1083"/>
                </a:cubicBezTo>
                <a:cubicBezTo>
                  <a:pt x="801" y="1193"/>
                  <a:pt x="444" y="1181"/>
                  <a:pt x="303" y="1155"/>
                </a:cubicBezTo>
                <a:cubicBezTo>
                  <a:pt x="162" y="1129"/>
                  <a:pt x="128" y="972"/>
                  <a:pt x="82" y="924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1" name="Freeform 31"/>
          <p:cNvSpPr>
            <a:spLocks/>
          </p:cNvSpPr>
          <p:nvPr/>
        </p:nvSpPr>
        <p:spPr bwMode="auto">
          <a:xfrm>
            <a:off x="5146675" y="2651125"/>
            <a:ext cx="682625" cy="1216025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30" y="296"/>
              </a:cxn>
              <a:cxn ang="0">
                <a:pos x="32" y="560"/>
              </a:cxn>
              <a:cxn ang="0">
                <a:pos x="222" y="734"/>
              </a:cxn>
              <a:cxn ang="0">
                <a:pos x="430" y="754"/>
              </a:cxn>
            </a:cxnLst>
            <a:rect l="0" t="0" r="r" b="b"/>
            <a:pathLst>
              <a:path w="430" h="766">
                <a:moveTo>
                  <a:pt x="120" y="0"/>
                </a:moveTo>
                <a:cubicBezTo>
                  <a:pt x="105" y="49"/>
                  <a:pt x="45" y="203"/>
                  <a:pt x="30" y="296"/>
                </a:cubicBezTo>
                <a:cubicBezTo>
                  <a:pt x="15" y="389"/>
                  <a:pt x="0" y="487"/>
                  <a:pt x="32" y="560"/>
                </a:cubicBezTo>
                <a:cubicBezTo>
                  <a:pt x="64" y="633"/>
                  <a:pt x="156" y="702"/>
                  <a:pt x="222" y="734"/>
                </a:cubicBezTo>
                <a:cubicBezTo>
                  <a:pt x="288" y="766"/>
                  <a:pt x="387" y="750"/>
                  <a:pt x="430" y="754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2" name="Freeform 32"/>
          <p:cNvSpPr>
            <a:spLocks/>
          </p:cNvSpPr>
          <p:nvPr/>
        </p:nvSpPr>
        <p:spPr bwMode="auto">
          <a:xfrm>
            <a:off x="5454650" y="2324100"/>
            <a:ext cx="331788" cy="327025"/>
          </a:xfrm>
          <a:custGeom>
            <a:avLst/>
            <a:gdLst/>
            <a:ahLst/>
            <a:cxnLst>
              <a:cxn ang="0">
                <a:pos x="3" y="130"/>
              </a:cxn>
              <a:cxn ang="0">
                <a:pos x="4" y="173"/>
              </a:cxn>
              <a:cxn ang="0">
                <a:pos x="29" y="201"/>
              </a:cxn>
              <a:cxn ang="0">
                <a:pos x="70" y="201"/>
              </a:cxn>
              <a:cxn ang="0">
                <a:pos x="115" y="179"/>
              </a:cxn>
              <a:cxn ang="0">
                <a:pos x="121" y="86"/>
              </a:cxn>
              <a:cxn ang="0">
                <a:pos x="85" y="84"/>
              </a:cxn>
              <a:cxn ang="0">
                <a:pos x="71" y="123"/>
              </a:cxn>
              <a:cxn ang="0">
                <a:pos x="134" y="167"/>
              </a:cxn>
              <a:cxn ang="0">
                <a:pos x="163" y="104"/>
              </a:cxn>
              <a:cxn ang="0">
                <a:pos x="209" y="0"/>
              </a:cxn>
            </a:cxnLst>
            <a:rect l="0" t="0" r="r" b="b"/>
            <a:pathLst>
              <a:path w="209" h="206">
                <a:moveTo>
                  <a:pt x="3" y="130"/>
                </a:moveTo>
                <a:cubicBezTo>
                  <a:pt x="3" y="137"/>
                  <a:pt x="0" y="161"/>
                  <a:pt x="4" y="173"/>
                </a:cubicBezTo>
                <a:cubicBezTo>
                  <a:pt x="8" y="185"/>
                  <a:pt x="18" y="196"/>
                  <a:pt x="29" y="201"/>
                </a:cubicBezTo>
                <a:cubicBezTo>
                  <a:pt x="40" y="206"/>
                  <a:pt x="56" y="205"/>
                  <a:pt x="70" y="201"/>
                </a:cubicBezTo>
                <a:cubicBezTo>
                  <a:pt x="84" y="197"/>
                  <a:pt x="107" y="198"/>
                  <a:pt x="115" y="179"/>
                </a:cubicBezTo>
                <a:cubicBezTo>
                  <a:pt x="123" y="160"/>
                  <a:pt x="126" y="102"/>
                  <a:pt x="121" y="86"/>
                </a:cubicBezTo>
                <a:cubicBezTo>
                  <a:pt x="116" y="70"/>
                  <a:pt x="93" y="78"/>
                  <a:pt x="85" y="84"/>
                </a:cubicBezTo>
                <a:cubicBezTo>
                  <a:pt x="77" y="90"/>
                  <a:pt x="63" y="109"/>
                  <a:pt x="71" y="123"/>
                </a:cubicBezTo>
                <a:cubicBezTo>
                  <a:pt x="79" y="137"/>
                  <a:pt x="119" y="170"/>
                  <a:pt x="134" y="167"/>
                </a:cubicBezTo>
                <a:cubicBezTo>
                  <a:pt x="149" y="164"/>
                  <a:pt x="151" y="132"/>
                  <a:pt x="163" y="104"/>
                </a:cubicBezTo>
                <a:cubicBezTo>
                  <a:pt x="175" y="76"/>
                  <a:pt x="200" y="22"/>
                  <a:pt x="209" y="0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3" name="Freeform 33"/>
          <p:cNvSpPr>
            <a:spLocks/>
          </p:cNvSpPr>
          <p:nvPr/>
        </p:nvSpPr>
        <p:spPr bwMode="auto">
          <a:xfrm>
            <a:off x="6781800" y="2717800"/>
            <a:ext cx="476250" cy="419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5" y="121"/>
              </a:cxn>
              <a:cxn ang="0">
                <a:pos x="300" y="264"/>
              </a:cxn>
            </a:cxnLst>
            <a:rect l="0" t="0" r="r" b="b"/>
            <a:pathLst>
              <a:path w="300" h="264">
                <a:moveTo>
                  <a:pt x="0" y="0"/>
                </a:moveTo>
                <a:cubicBezTo>
                  <a:pt x="21" y="20"/>
                  <a:pt x="75" y="77"/>
                  <a:pt x="125" y="121"/>
                </a:cubicBezTo>
                <a:cubicBezTo>
                  <a:pt x="175" y="165"/>
                  <a:pt x="264" y="234"/>
                  <a:pt x="300" y="264"/>
                </a:cubicBezTo>
              </a:path>
            </a:pathLst>
          </a:custGeom>
          <a:noFill/>
          <a:ln w="381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4" name="Freeform 34"/>
          <p:cNvSpPr>
            <a:spLocks/>
          </p:cNvSpPr>
          <p:nvPr/>
        </p:nvSpPr>
        <p:spPr bwMode="auto">
          <a:xfrm>
            <a:off x="7435850" y="3678238"/>
            <a:ext cx="403225" cy="300037"/>
          </a:xfrm>
          <a:custGeom>
            <a:avLst/>
            <a:gdLst/>
            <a:ahLst/>
            <a:cxnLst>
              <a:cxn ang="0">
                <a:pos x="119" y="0"/>
              </a:cxn>
              <a:cxn ang="0">
                <a:pos x="0" y="118"/>
              </a:cxn>
              <a:cxn ang="0">
                <a:pos x="136" y="186"/>
              </a:cxn>
              <a:cxn ang="0">
                <a:pos x="254" y="127"/>
              </a:cxn>
              <a:cxn ang="0">
                <a:pos x="170" y="17"/>
              </a:cxn>
            </a:cxnLst>
            <a:rect l="0" t="0" r="r" b="b"/>
            <a:pathLst>
              <a:path w="254" h="186">
                <a:moveTo>
                  <a:pt x="119" y="0"/>
                </a:moveTo>
                <a:lnTo>
                  <a:pt x="0" y="118"/>
                </a:lnTo>
                <a:lnTo>
                  <a:pt x="136" y="186"/>
                </a:lnTo>
                <a:lnTo>
                  <a:pt x="254" y="127"/>
                </a:lnTo>
                <a:lnTo>
                  <a:pt x="170" y="17"/>
                </a:ln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1235" name="Freeform 35"/>
          <p:cNvSpPr>
            <a:spLocks/>
          </p:cNvSpPr>
          <p:nvPr/>
        </p:nvSpPr>
        <p:spPr bwMode="auto">
          <a:xfrm>
            <a:off x="1905000" y="1600200"/>
            <a:ext cx="2519363" cy="2066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60"/>
              </a:cxn>
              <a:cxn ang="0">
                <a:pos x="201" y="243"/>
              </a:cxn>
              <a:cxn ang="0">
                <a:pos x="342" y="381"/>
              </a:cxn>
              <a:cxn ang="0">
                <a:pos x="504" y="531"/>
              </a:cxn>
              <a:cxn ang="0">
                <a:pos x="798" y="804"/>
              </a:cxn>
              <a:cxn ang="0">
                <a:pos x="978" y="933"/>
              </a:cxn>
              <a:cxn ang="0">
                <a:pos x="1233" y="1098"/>
              </a:cxn>
              <a:cxn ang="0">
                <a:pos x="1587" y="1302"/>
              </a:cxn>
            </a:cxnLst>
            <a:rect l="0" t="0" r="r" b="b"/>
            <a:pathLst>
              <a:path w="1587" h="1302">
                <a:moveTo>
                  <a:pt x="0" y="0"/>
                </a:moveTo>
                <a:cubicBezTo>
                  <a:pt x="4" y="10"/>
                  <a:pt x="9" y="20"/>
                  <a:pt x="42" y="60"/>
                </a:cubicBezTo>
                <a:cubicBezTo>
                  <a:pt x="75" y="100"/>
                  <a:pt x="151" y="189"/>
                  <a:pt x="201" y="243"/>
                </a:cubicBezTo>
                <a:cubicBezTo>
                  <a:pt x="251" y="297"/>
                  <a:pt x="292" y="333"/>
                  <a:pt x="342" y="381"/>
                </a:cubicBezTo>
                <a:cubicBezTo>
                  <a:pt x="392" y="429"/>
                  <a:pt x="428" y="461"/>
                  <a:pt x="504" y="531"/>
                </a:cubicBezTo>
                <a:cubicBezTo>
                  <a:pt x="580" y="601"/>
                  <a:pt x="719" y="737"/>
                  <a:pt x="798" y="804"/>
                </a:cubicBezTo>
                <a:cubicBezTo>
                  <a:pt x="877" y="871"/>
                  <a:pt x="906" y="884"/>
                  <a:pt x="978" y="933"/>
                </a:cubicBezTo>
                <a:cubicBezTo>
                  <a:pt x="1050" y="982"/>
                  <a:pt x="1132" y="1037"/>
                  <a:pt x="1233" y="1098"/>
                </a:cubicBezTo>
                <a:cubicBezTo>
                  <a:pt x="1334" y="1159"/>
                  <a:pt x="1460" y="1230"/>
                  <a:pt x="1587" y="1302"/>
                </a:cubicBezTo>
              </a:path>
            </a:pathLst>
          </a:custGeom>
          <a:noFill/>
          <a:ln w="889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prstShdw prst="shdw17" dist="40161" dir="11906097">
              <a:srgbClr val="FF00FF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6" name="Text Box 36"/>
          <p:cNvSpPr txBox="1">
            <a:spLocks noChangeArrowheads="1"/>
          </p:cNvSpPr>
          <p:nvPr/>
        </p:nvSpPr>
        <p:spPr bwMode="auto">
          <a:xfrm>
            <a:off x="2743200" y="2489200"/>
            <a:ext cx="862013" cy="3683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sz="1200" b="1" i="1">
                <a:latin typeface="Arial" charset="0"/>
              </a:rPr>
              <a:t>PW </a:t>
            </a:r>
          </a:p>
          <a:p>
            <a:pPr algn="l" eaLnBrk="0" hangingPunct="0">
              <a:lnSpc>
                <a:spcPct val="90000"/>
              </a:lnSpc>
            </a:pPr>
            <a:r>
              <a:rPr lang="en-US" sz="1200" b="1" i="1">
                <a:latin typeface="Arial" charset="0"/>
              </a:rPr>
              <a:t>   boundary</a:t>
            </a:r>
          </a:p>
        </p:txBody>
      </p:sp>
      <p:sp>
        <p:nvSpPr>
          <p:cNvPr id="691237" name="Freeform 37"/>
          <p:cNvSpPr>
            <a:spLocks/>
          </p:cNvSpPr>
          <p:nvPr/>
        </p:nvSpPr>
        <p:spPr bwMode="auto">
          <a:xfrm>
            <a:off x="6732588" y="1695450"/>
            <a:ext cx="649287" cy="2162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60"/>
              </a:cxn>
              <a:cxn ang="0">
                <a:pos x="178" y="321"/>
              </a:cxn>
              <a:cxn ang="0">
                <a:pos x="301" y="594"/>
              </a:cxn>
              <a:cxn ang="0">
                <a:pos x="400" y="912"/>
              </a:cxn>
              <a:cxn ang="0">
                <a:pos x="355" y="1362"/>
              </a:cxn>
            </a:cxnLst>
            <a:rect l="0" t="0" r="r" b="b"/>
            <a:pathLst>
              <a:path w="409" h="1362">
                <a:moveTo>
                  <a:pt x="0" y="0"/>
                </a:moveTo>
                <a:cubicBezTo>
                  <a:pt x="4" y="10"/>
                  <a:pt x="12" y="7"/>
                  <a:pt x="42" y="60"/>
                </a:cubicBezTo>
                <a:cubicBezTo>
                  <a:pt x="72" y="113"/>
                  <a:pt x="135" y="232"/>
                  <a:pt x="178" y="321"/>
                </a:cubicBezTo>
                <a:cubicBezTo>
                  <a:pt x="221" y="410"/>
                  <a:pt x="264" y="496"/>
                  <a:pt x="301" y="594"/>
                </a:cubicBezTo>
                <a:cubicBezTo>
                  <a:pt x="338" y="692"/>
                  <a:pt x="391" y="784"/>
                  <a:pt x="400" y="912"/>
                </a:cubicBezTo>
                <a:cubicBezTo>
                  <a:pt x="409" y="1040"/>
                  <a:pt x="364" y="1268"/>
                  <a:pt x="355" y="1362"/>
                </a:cubicBezTo>
              </a:path>
            </a:pathLst>
          </a:custGeom>
          <a:noFill/>
          <a:ln w="889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prstShdw prst="shdw17" dist="40161" dir="11906097">
              <a:srgbClr val="FF00FF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91238" name="Text Box 38"/>
          <p:cNvSpPr txBox="1">
            <a:spLocks noChangeArrowheads="1"/>
          </p:cNvSpPr>
          <p:nvPr/>
        </p:nvSpPr>
        <p:spPr bwMode="auto">
          <a:xfrm>
            <a:off x="6781800" y="1905000"/>
            <a:ext cx="862013" cy="3683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sz="1200" b="1" i="1">
                <a:latin typeface="Arial" charset="0"/>
              </a:rPr>
              <a:t>PW </a:t>
            </a:r>
          </a:p>
          <a:p>
            <a:pPr algn="l" eaLnBrk="0" hangingPunct="0">
              <a:lnSpc>
                <a:spcPct val="90000"/>
              </a:lnSpc>
            </a:pPr>
            <a:r>
              <a:rPr lang="en-US" sz="1200" b="1" i="1">
                <a:latin typeface="Arial" charset="0"/>
              </a:rPr>
              <a:t>   boundary</a:t>
            </a:r>
          </a:p>
        </p:txBody>
      </p:sp>
      <p:sp>
        <p:nvSpPr>
          <p:cNvPr id="691239" name="Text Box 39"/>
          <p:cNvSpPr txBox="1">
            <a:spLocks noChangeArrowheads="1"/>
          </p:cNvSpPr>
          <p:nvPr/>
        </p:nvSpPr>
        <p:spPr bwMode="auto">
          <a:xfrm>
            <a:off x="1752600" y="5340350"/>
            <a:ext cx="58007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sz="18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Mysteries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  <a:p>
            <a:pPr lvl="1" algn="l" eaLnBrk="0" hangingPunct="0">
              <a:lnSpc>
                <a:spcPct val="110000"/>
              </a:lnSpc>
              <a:buFontTx/>
              <a:buChar char="•"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Alaskan eddies &amp; influence of sea ice retreat</a:t>
            </a:r>
          </a:p>
          <a:p>
            <a:pPr lvl="1" algn="l" eaLnBrk="0" hangingPunct="0">
              <a:lnSpc>
                <a:spcPct val="110000"/>
              </a:lnSpc>
              <a:buFontTx/>
              <a:buChar char="•"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Outflows through the Canadian Archipelago &amp;</a:t>
            </a:r>
          </a:p>
          <a:p>
            <a:pPr lvl="1" algn="l" eaLnBrk="0" hangingPunct="0">
              <a:lnSpc>
                <a:spcPct val="110000"/>
              </a:lnSpc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</a:t>
            </a:r>
            <a:r>
              <a:rPr lang="en-US" sz="1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East Greenland Current</a:t>
            </a:r>
          </a:p>
        </p:txBody>
      </p:sp>
      <p:grpSp>
        <p:nvGrpSpPr>
          <p:cNvPr id="691240" name="Group 40"/>
          <p:cNvGrpSpPr>
            <a:grpSpLocks/>
          </p:cNvGrpSpPr>
          <p:nvPr/>
        </p:nvGrpSpPr>
        <p:grpSpPr bwMode="auto">
          <a:xfrm>
            <a:off x="1843088" y="3733800"/>
            <a:ext cx="150812" cy="827088"/>
            <a:chOff x="1161" y="2352"/>
            <a:chExt cx="95" cy="521"/>
          </a:xfrm>
        </p:grpSpPr>
        <p:sp>
          <p:nvSpPr>
            <p:cNvPr id="691241" name="Freeform 41"/>
            <p:cNvSpPr>
              <a:spLocks/>
            </p:cNvSpPr>
            <p:nvPr/>
          </p:nvSpPr>
          <p:spPr bwMode="auto">
            <a:xfrm>
              <a:off x="1161" y="2352"/>
              <a:ext cx="48" cy="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186"/>
                </a:cxn>
                <a:cxn ang="0">
                  <a:pos x="39" y="345"/>
                </a:cxn>
              </a:cxnLst>
              <a:rect l="0" t="0" r="r" b="b"/>
              <a:pathLst>
                <a:path w="48" h="345">
                  <a:moveTo>
                    <a:pt x="0" y="0"/>
                  </a:moveTo>
                  <a:cubicBezTo>
                    <a:pt x="7" y="31"/>
                    <a:pt x="36" y="129"/>
                    <a:pt x="42" y="186"/>
                  </a:cubicBezTo>
                  <a:cubicBezTo>
                    <a:pt x="48" y="243"/>
                    <a:pt x="40" y="312"/>
                    <a:pt x="39" y="345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42" name="Text Box 42"/>
            <p:cNvSpPr txBox="1">
              <a:spLocks noChangeArrowheads="1"/>
            </p:cNvSpPr>
            <p:nvPr/>
          </p:nvSpPr>
          <p:spPr bwMode="auto">
            <a:xfrm>
              <a:off x="1168" y="2700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691243" name="Group 43"/>
          <p:cNvGrpSpPr>
            <a:grpSpLocks/>
          </p:cNvGrpSpPr>
          <p:nvPr/>
        </p:nvGrpSpPr>
        <p:grpSpPr bwMode="auto">
          <a:xfrm>
            <a:off x="2489200" y="3771900"/>
            <a:ext cx="139700" cy="827088"/>
            <a:chOff x="1568" y="2376"/>
            <a:chExt cx="88" cy="521"/>
          </a:xfrm>
        </p:grpSpPr>
        <p:sp>
          <p:nvSpPr>
            <p:cNvPr id="691244" name="Freeform 44"/>
            <p:cNvSpPr>
              <a:spLocks/>
            </p:cNvSpPr>
            <p:nvPr/>
          </p:nvSpPr>
          <p:spPr bwMode="auto">
            <a:xfrm>
              <a:off x="1569" y="2376"/>
              <a:ext cx="48" cy="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186"/>
                </a:cxn>
                <a:cxn ang="0">
                  <a:pos x="39" y="345"/>
                </a:cxn>
              </a:cxnLst>
              <a:rect l="0" t="0" r="r" b="b"/>
              <a:pathLst>
                <a:path w="48" h="345">
                  <a:moveTo>
                    <a:pt x="0" y="0"/>
                  </a:moveTo>
                  <a:cubicBezTo>
                    <a:pt x="7" y="31"/>
                    <a:pt x="36" y="129"/>
                    <a:pt x="42" y="186"/>
                  </a:cubicBezTo>
                  <a:cubicBezTo>
                    <a:pt x="48" y="243"/>
                    <a:pt x="40" y="312"/>
                    <a:pt x="39" y="345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45" name="Text Box 45"/>
            <p:cNvSpPr txBox="1">
              <a:spLocks noChangeArrowheads="1"/>
            </p:cNvSpPr>
            <p:nvPr/>
          </p:nvSpPr>
          <p:spPr bwMode="auto">
            <a:xfrm>
              <a:off x="1568" y="2724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691246" name="Group 46"/>
          <p:cNvGrpSpPr>
            <a:grpSpLocks/>
          </p:cNvGrpSpPr>
          <p:nvPr/>
        </p:nvGrpSpPr>
        <p:grpSpPr bwMode="auto">
          <a:xfrm>
            <a:off x="3543300" y="3762375"/>
            <a:ext cx="296863" cy="636588"/>
            <a:chOff x="2232" y="2370"/>
            <a:chExt cx="187" cy="401"/>
          </a:xfrm>
        </p:grpSpPr>
        <p:sp>
          <p:nvSpPr>
            <p:cNvPr id="691247" name="Freeform 47"/>
            <p:cNvSpPr>
              <a:spLocks/>
            </p:cNvSpPr>
            <p:nvPr/>
          </p:nvSpPr>
          <p:spPr bwMode="auto">
            <a:xfrm>
              <a:off x="2349" y="2370"/>
              <a:ext cx="70" cy="29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9" y="132"/>
                </a:cxn>
                <a:cxn ang="0">
                  <a:pos x="0" y="297"/>
                </a:cxn>
              </a:cxnLst>
              <a:rect l="0" t="0" r="r" b="b"/>
              <a:pathLst>
                <a:path w="70" h="297">
                  <a:moveTo>
                    <a:pt x="9" y="0"/>
                  </a:moveTo>
                  <a:cubicBezTo>
                    <a:pt x="19" y="22"/>
                    <a:pt x="70" y="83"/>
                    <a:pt x="69" y="132"/>
                  </a:cubicBezTo>
                  <a:cubicBezTo>
                    <a:pt x="68" y="181"/>
                    <a:pt x="14" y="263"/>
                    <a:pt x="0" y="297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48" name="Text Box 48"/>
            <p:cNvSpPr txBox="1">
              <a:spLocks noChangeArrowheads="1"/>
            </p:cNvSpPr>
            <p:nvPr/>
          </p:nvSpPr>
          <p:spPr bwMode="auto">
            <a:xfrm>
              <a:off x="2232" y="2598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691249" name="Group 49"/>
          <p:cNvGrpSpPr>
            <a:grpSpLocks/>
          </p:cNvGrpSpPr>
          <p:nvPr/>
        </p:nvGrpSpPr>
        <p:grpSpPr bwMode="auto">
          <a:xfrm>
            <a:off x="3743325" y="3752850"/>
            <a:ext cx="739775" cy="319088"/>
            <a:chOff x="2358" y="2364"/>
            <a:chExt cx="466" cy="201"/>
          </a:xfrm>
        </p:grpSpPr>
        <p:sp>
          <p:nvSpPr>
            <p:cNvPr id="691250" name="Freeform 50"/>
            <p:cNvSpPr>
              <a:spLocks/>
            </p:cNvSpPr>
            <p:nvPr/>
          </p:nvSpPr>
          <p:spPr bwMode="auto">
            <a:xfrm>
              <a:off x="2358" y="2364"/>
              <a:ext cx="372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6" y="57"/>
                </a:cxn>
                <a:cxn ang="0">
                  <a:pos x="372" y="45"/>
                </a:cxn>
              </a:cxnLst>
              <a:rect l="0" t="0" r="r" b="b"/>
              <a:pathLst>
                <a:path w="372" h="64">
                  <a:moveTo>
                    <a:pt x="0" y="0"/>
                  </a:moveTo>
                  <a:cubicBezTo>
                    <a:pt x="26" y="10"/>
                    <a:pt x="94" y="50"/>
                    <a:pt x="156" y="57"/>
                  </a:cubicBezTo>
                  <a:cubicBezTo>
                    <a:pt x="218" y="64"/>
                    <a:pt x="327" y="48"/>
                    <a:pt x="372" y="45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51" name="Text Box 51"/>
            <p:cNvSpPr txBox="1">
              <a:spLocks noChangeArrowheads="1"/>
            </p:cNvSpPr>
            <p:nvPr/>
          </p:nvSpPr>
          <p:spPr bwMode="auto">
            <a:xfrm>
              <a:off x="2736" y="2392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691252" name="Group 52"/>
          <p:cNvGrpSpPr>
            <a:grpSpLocks/>
          </p:cNvGrpSpPr>
          <p:nvPr/>
        </p:nvGrpSpPr>
        <p:grpSpPr bwMode="auto">
          <a:xfrm>
            <a:off x="5765800" y="3733800"/>
            <a:ext cx="381000" cy="823913"/>
            <a:chOff x="3632" y="2352"/>
            <a:chExt cx="240" cy="519"/>
          </a:xfrm>
        </p:grpSpPr>
        <p:sp>
          <p:nvSpPr>
            <p:cNvPr id="691253" name="Freeform 53"/>
            <p:cNvSpPr>
              <a:spLocks/>
            </p:cNvSpPr>
            <p:nvPr/>
          </p:nvSpPr>
          <p:spPr bwMode="auto">
            <a:xfrm>
              <a:off x="3768" y="2352"/>
              <a:ext cx="77" cy="377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9" y="143"/>
                </a:cxn>
                <a:cxn ang="0">
                  <a:pos x="0" y="377"/>
                </a:cxn>
              </a:cxnLst>
              <a:rect l="0" t="0" r="r" b="b"/>
              <a:pathLst>
                <a:path w="77" h="377">
                  <a:moveTo>
                    <a:pt x="77" y="0"/>
                  </a:moveTo>
                  <a:cubicBezTo>
                    <a:pt x="68" y="24"/>
                    <a:pt x="32" y="80"/>
                    <a:pt x="19" y="143"/>
                  </a:cubicBezTo>
                  <a:cubicBezTo>
                    <a:pt x="6" y="206"/>
                    <a:pt x="4" y="328"/>
                    <a:pt x="0" y="377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54" name="Freeform 54"/>
            <p:cNvSpPr>
              <a:spLocks/>
            </p:cNvSpPr>
            <p:nvPr/>
          </p:nvSpPr>
          <p:spPr bwMode="auto">
            <a:xfrm>
              <a:off x="3711" y="2439"/>
              <a:ext cx="33" cy="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" y="72"/>
                </a:cxn>
                <a:cxn ang="0">
                  <a:pos x="22" y="239"/>
                </a:cxn>
              </a:cxnLst>
              <a:rect l="0" t="0" r="r" b="b"/>
              <a:pathLst>
                <a:path w="33" h="239">
                  <a:moveTo>
                    <a:pt x="0" y="0"/>
                  </a:moveTo>
                  <a:cubicBezTo>
                    <a:pt x="5" y="12"/>
                    <a:pt x="25" y="32"/>
                    <a:pt x="29" y="72"/>
                  </a:cubicBezTo>
                  <a:cubicBezTo>
                    <a:pt x="33" y="112"/>
                    <a:pt x="23" y="204"/>
                    <a:pt x="22" y="239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55" name="Text Box 55"/>
            <p:cNvSpPr txBox="1">
              <a:spLocks noChangeArrowheads="1"/>
            </p:cNvSpPr>
            <p:nvPr/>
          </p:nvSpPr>
          <p:spPr bwMode="auto">
            <a:xfrm>
              <a:off x="3632" y="2632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  <p:sp>
          <p:nvSpPr>
            <p:cNvPr id="691256" name="Text Box 56"/>
            <p:cNvSpPr txBox="1">
              <a:spLocks noChangeArrowheads="1"/>
            </p:cNvSpPr>
            <p:nvPr/>
          </p:nvSpPr>
          <p:spPr bwMode="auto">
            <a:xfrm>
              <a:off x="3784" y="2698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691257" name="Group 57"/>
          <p:cNvGrpSpPr>
            <a:grpSpLocks/>
          </p:cNvGrpSpPr>
          <p:nvPr/>
        </p:nvGrpSpPr>
        <p:grpSpPr bwMode="auto">
          <a:xfrm>
            <a:off x="6400800" y="3505200"/>
            <a:ext cx="358775" cy="1023938"/>
            <a:chOff x="4032" y="2208"/>
            <a:chExt cx="226" cy="645"/>
          </a:xfrm>
        </p:grpSpPr>
        <p:sp>
          <p:nvSpPr>
            <p:cNvPr id="691258" name="Freeform 58"/>
            <p:cNvSpPr>
              <a:spLocks/>
            </p:cNvSpPr>
            <p:nvPr/>
          </p:nvSpPr>
          <p:spPr bwMode="auto">
            <a:xfrm>
              <a:off x="4139" y="2208"/>
              <a:ext cx="67" cy="4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61" y="206"/>
                </a:cxn>
                <a:cxn ang="0">
                  <a:pos x="0" y="477"/>
                </a:cxn>
              </a:cxnLst>
              <a:rect l="0" t="0" r="r" b="b"/>
              <a:pathLst>
                <a:path w="67" h="477">
                  <a:moveTo>
                    <a:pt x="38" y="0"/>
                  </a:moveTo>
                  <a:cubicBezTo>
                    <a:pt x="42" y="34"/>
                    <a:pt x="67" y="127"/>
                    <a:pt x="61" y="206"/>
                  </a:cubicBezTo>
                  <a:cubicBezTo>
                    <a:pt x="55" y="285"/>
                    <a:pt x="13" y="421"/>
                    <a:pt x="0" y="477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59" name="Freeform 59"/>
            <p:cNvSpPr>
              <a:spLocks/>
            </p:cNvSpPr>
            <p:nvPr/>
          </p:nvSpPr>
          <p:spPr bwMode="auto">
            <a:xfrm>
              <a:off x="4192" y="2372"/>
              <a:ext cx="48" cy="309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0" y="133"/>
                </a:cxn>
                <a:cxn ang="0">
                  <a:pos x="0" y="309"/>
                </a:cxn>
              </a:cxnLst>
              <a:rect l="0" t="0" r="r" b="b"/>
              <a:pathLst>
                <a:path w="48" h="309">
                  <a:moveTo>
                    <a:pt x="47" y="0"/>
                  </a:moveTo>
                  <a:cubicBezTo>
                    <a:pt x="46" y="22"/>
                    <a:pt x="48" y="82"/>
                    <a:pt x="40" y="133"/>
                  </a:cubicBezTo>
                  <a:cubicBezTo>
                    <a:pt x="32" y="184"/>
                    <a:pt x="8" y="272"/>
                    <a:pt x="0" y="309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60" name="Text Box 60"/>
            <p:cNvSpPr txBox="1">
              <a:spLocks noChangeArrowheads="1"/>
            </p:cNvSpPr>
            <p:nvPr/>
          </p:nvSpPr>
          <p:spPr bwMode="auto">
            <a:xfrm>
              <a:off x="4032" y="2636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  <p:sp>
          <p:nvSpPr>
            <p:cNvPr id="691261" name="Text Box 61"/>
            <p:cNvSpPr txBox="1">
              <a:spLocks noChangeArrowheads="1"/>
            </p:cNvSpPr>
            <p:nvPr/>
          </p:nvSpPr>
          <p:spPr bwMode="auto">
            <a:xfrm>
              <a:off x="4170" y="2680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sp>
        <p:nvSpPr>
          <p:cNvPr id="691262" name="Text Box 62"/>
          <p:cNvSpPr txBox="1">
            <a:spLocks noChangeArrowheads="1"/>
          </p:cNvSpPr>
          <p:nvPr/>
        </p:nvSpPr>
        <p:spPr bwMode="auto">
          <a:xfrm>
            <a:off x="7121525" y="3140075"/>
            <a:ext cx="139700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?</a:t>
            </a:r>
          </a:p>
        </p:txBody>
      </p:sp>
      <p:grpSp>
        <p:nvGrpSpPr>
          <p:cNvPr id="691263" name="Group 63"/>
          <p:cNvGrpSpPr>
            <a:grpSpLocks/>
          </p:cNvGrpSpPr>
          <p:nvPr/>
        </p:nvGrpSpPr>
        <p:grpSpPr bwMode="auto">
          <a:xfrm>
            <a:off x="7031038" y="2563813"/>
            <a:ext cx="674687" cy="679450"/>
            <a:chOff x="4429" y="1615"/>
            <a:chExt cx="425" cy="428"/>
          </a:xfrm>
        </p:grpSpPr>
        <p:sp>
          <p:nvSpPr>
            <p:cNvPr id="691264" name="Freeform 64"/>
            <p:cNvSpPr>
              <a:spLocks/>
            </p:cNvSpPr>
            <p:nvPr/>
          </p:nvSpPr>
          <p:spPr bwMode="auto">
            <a:xfrm>
              <a:off x="4429" y="1615"/>
              <a:ext cx="323" cy="3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5" y="121"/>
                </a:cxn>
                <a:cxn ang="0">
                  <a:pos x="300" y="264"/>
                </a:cxn>
              </a:cxnLst>
              <a:rect l="0" t="0" r="r" b="b"/>
              <a:pathLst>
                <a:path w="300" h="264">
                  <a:moveTo>
                    <a:pt x="0" y="0"/>
                  </a:moveTo>
                  <a:cubicBezTo>
                    <a:pt x="21" y="20"/>
                    <a:pt x="75" y="77"/>
                    <a:pt x="125" y="121"/>
                  </a:cubicBezTo>
                  <a:cubicBezTo>
                    <a:pt x="175" y="165"/>
                    <a:pt x="264" y="234"/>
                    <a:pt x="300" y="264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1265" name="Text Box 65"/>
            <p:cNvSpPr txBox="1">
              <a:spLocks noChangeArrowheads="1"/>
            </p:cNvSpPr>
            <p:nvPr/>
          </p:nvSpPr>
          <p:spPr bwMode="auto">
            <a:xfrm>
              <a:off x="4766" y="1870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91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6912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912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691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6912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691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6912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91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691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26" grpId="0" animBg="1"/>
      <p:bldP spid="691232" grpId="0" animBg="1"/>
      <p:bldP spid="69123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778" name="Group 2"/>
          <p:cNvGrpSpPr>
            <a:grpSpLocks/>
          </p:cNvGrpSpPr>
          <p:nvPr/>
        </p:nvGrpSpPr>
        <p:grpSpPr bwMode="auto">
          <a:xfrm>
            <a:off x="1582738" y="1438275"/>
            <a:ext cx="5756275" cy="2967038"/>
            <a:chOff x="626" y="721"/>
            <a:chExt cx="4100" cy="2457"/>
          </a:xfrm>
        </p:grpSpPr>
        <p:pic>
          <p:nvPicPr>
            <p:cNvPr id="715779" name="Picture 3" descr="Screen shot 2011-08-22 at 10.02.41 AM.png"/>
            <p:cNvPicPr>
              <a:picLocks noChangeAspect="1"/>
            </p:cNvPicPr>
            <p:nvPr/>
          </p:nvPicPr>
          <p:blipFill>
            <a:blip r:embed="rId3" cstate="print"/>
            <a:srcRect l="-1430" r="-2667" b="-5913"/>
            <a:stretch>
              <a:fillRect/>
            </a:stretch>
          </p:blipFill>
          <p:spPr bwMode="auto">
            <a:xfrm>
              <a:off x="912" y="739"/>
              <a:ext cx="3807" cy="2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5780" name="Picture 4" descr="IceBat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86" y="731"/>
              <a:ext cx="3840" cy="2304"/>
            </a:xfrm>
            <a:prstGeom prst="rect">
              <a:avLst/>
            </a:prstGeom>
            <a:noFill/>
          </p:spPr>
        </p:pic>
        <p:sp>
          <p:nvSpPr>
            <p:cNvPr id="715781" name="Rectangle 5"/>
            <p:cNvSpPr>
              <a:spLocks noChangeArrowheads="1"/>
            </p:cNvSpPr>
            <p:nvPr/>
          </p:nvSpPr>
          <p:spPr bwMode="auto">
            <a:xfrm>
              <a:off x="626" y="726"/>
              <a:ext cx="694" cy="230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5782" name="Rectangle 6"/>
            <p:cNvSpPr>
              <a:spLocks noChangeArrowheads="1"/>
            </p:cNvSpPr>
            <p:nvPr/>
          </p:nvSpPr>
          <p:spPr bwMode="auto">
            <a:xfrm>
              <a:off x="1320" y="731"/>
              <a:ext cx="857" cy="499"/>
            </a:xfrm>
            <a:prstGeom prst="rect">
              <a:avLst/>
            </a:prstGeom>
            <a:solidFill>
              <a:srgbClr val="C0C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5783" name="Rectangle 7"/>
            <p:cNvSpPr>
              <a:spLocks noChangeArrowheads="1"/>
            </p:cNvSpPr>
            <p:nvPr/>
          </p:nvSpPr>
          <p:spPr bwMode="auto">
            <a:xfrm>
              <a:off x="4032" y="721"/>
              <a:ext cx="694" cy="230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5784" name="Text Box 8"/>
          <p:cNvSpPr txBox="1">
            <a:spLocks noChangeArrowheads="1"/>
          </p:cNvSpPr>
          <p:nvPr/>
        </p:nvSpPr>
        <p:spPr bwMode="auto">
          <a:xfrm>
            <a:off x="2970213" y="2259013"/>
            <a:ext cx="13366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 Narrow" pitchFamily="34" charset="0"/>
                <a:ea typeface="ＭＳ Ｐゴシック" pitchFamily="64" charset="-128"/>
              </a:rPr>
              <a:t>depth &gt; 60 m</a:t>
            </a:r>
          </a:p>
        </p:txBody>
      </p:sp>
      <p:sp>
        <p:nvSpPr>
          <p:cNvPr id="715785" name="Text Box 9"/>
          <p:cNvSpPr txBox="1">
            <a:spLocks noChangeArrowheads="1"/>
          </p:cNvSpPr>
          <p:nvPr/>
        </p:nvSpPr>
        <p:spPr bwMode="auto">
          <a:xfrm>
            <a:off x="1925638" y="1325563"/>
            <a:ext cx="17700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  <a:ea typeface="ＭＳ Ｐゴシック" pitchFamily="64" charset="-128"/>
              </a:rPr>
              <a:t>28 m &lt; depth &lt; 60 m</a:t>
            </a: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2911475" y="1111250"/>
            <a:ext cx="1120775" cy="269875"/>
          </a:xfrm>
          <a:custGeom>
            <a:avLst/>
            <a:gdLst/>
            <a:ahLst/>
            <a:cxnLst>
              <a:cxn ang="0">
                <a:pos x="0" y="170"/>
              </a:cxn>
              <a:cxn ang="0">
                <a:pos x="380" y="0"/>
              </a:cxn>
              <a:cxn ang="0">
                <a:pos x="706" y="167"/>
              </a:cxn>
            </a:cxnLst>
            <a:rect l="0" t="0" r="r" b="b"/>
            <a:pathLst>
              <a:path w="706" h="170">
                <a:moveTo>
                  <a:pt x="0" y="170"/>
                </a:moveTo>
                <a:cubicBezTo>
                  <a:pt x="63" y="142"/>
                  <a:pt x="262" y="0"/>
                  <a:pt x="380" y="0"/>
                </a:cubicBezTo>
                <a:cubicBezTo>
                  <a:pt x="498" y="0"/>
                  <a:pt x="638" y="132"/>
                  <a:pt x="706" y="167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 type="oval" w="lg" len="lg"/>
          </a:ln>
          <a:effectLst>
            <a:outerShdw dist="28398" dir="3806097" algn="ctr" rotWithShape="0">
              <a:srgbClr val="FFFF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5787" name="Text Box 11"/>
          <p:cNvSpPr txBox="1">
            <a:spLocks noChangeArrowheads="1"/>
          </p:cNvSpPr>
          <p:nvPr/>
        </p:nvSpPr>
        <p:spPr bwMode="auto">
          <a:xfrm>
            <a:off x="5157788" y="1208088"/>
            <a:ext cx="12033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2700" dir="5400000" algn="ctr" rotWithShape="0">
              <a:srgbClr val="FF0000"/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  <a:ea typeface="ＭＳ Ｐゴシック" pitchFamily="64" charset="-128"/>
              </a:rPr>
              <a:t>depth &lt; 28 m</a:t>
            </a:r>
          </a:p>
        </p:txBody>
      </p:sp>
      <p:sp>
        <p:nvSpPr>
          <p:cNvPr id="715788" name="Freeform 12"/>
          <p:cNvSpPr>
            <a:spLocks/>
          </p:cNvSpPr>
          <p:nvPr/>
        </p:nvSpPr>
        <p:spPr bwMode="auto">
          <a:xfrm>
            <a:off x="5283200" y="1504950"/>
            <a:ext cx="379413" cy="434975"/>
          </a:xfrm>
          <a:custGeom>
            <a:avLst/>
            <a:gdLst/>
            <a:ahLst/>
            <a:cxnLst>
              <a:cxn ang="0">
                <a:pos x="196" y="0"/>
              </a:cxn>
              <a:cxn ang="0">
                <a:pos x="206" y="174"/>
              </a:cxn>
              <a:cxn ang="0">
                <a:pos x="0" y="274"/>
              </a:cxn>
            </a:cxnLst>
            <a:rect l="0" t="0" r="r" b="b"/>
            <a:pathLst>
              <a:path w="239" h="274">
                <a:moveTo>
                  <a:pt x="196" y="0"/>
                </a:moveTo>
                <a:cubicBezTo>
                  <a:pt x="198" y="29"/>
                  <a:pt x="239" y="128"/>
                  <a:pt x="206" y="174"/>
                </a:cubicBezTo>
                <a:cubicBezTo>
                  <a:pt x="173" y="220"/>
                  <a:pt x="43" y="253"/>
                  <a:pt x="0" y="274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 type="oval" w="lg" len="lg"/>
          </a:ln>
          <a:effectLst>
            <a:outerShdw dist="28398" dir="3806097" algn="ctr" rotWithShape="0">
              <a:srgbClr val="FF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SSTsea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32173" t="66492" r="33972" b="-591"/>
          <a:stretch>
            <a:fillRect/>
          </a:stretch>
        </p:blipFill>
        <p:spPr bwMode="auto">
          <a:xfrm>
            <a:off x="57150" y="4551363"/>
            <a:ext cx="1820863" cy="1873250"/>
          </a:xfrm>
          <a:prstGeom prst="rect">
            <a:avLst/>
          </a:prstGeom>
          <a:noFill/>
        </p:spPr>
      </p:pic>
      <p:pic>
        <p:nvPicPr>
          <p:cNvPr id="645123" name="Picture 3" descr="SSTsea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473" t="66492" r="67325" b="-591"/>
          <a:stretch>
            <a:fillRect/>
          </a:stretch>
        </p:blipFill>
        <p:spPr bwMode="auto">
          <a:xfrm>
            <a:off x="3771900" y="2747963"/>
            <a:ext cx="1731963" cy="1873250"/>
          </a:xfrm>
          <a:prstGeom prst="rect">
            <a:avLst/>
          </a:prstGeom>
          <a:noFill/>
        </p:spPr>
      </p:pic>
      <p:pic>
        <p:nvPicPr>
          <p:cNvPr id="645124" name="Picture 4" descr="SSTsea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33443" t="32047" r="531" b="33537"/>
          <a:stretch>
            <a:fillRect/>
          </a:stretch>
        </p:blipFill>
        <p:spPr bwMode="auto">
          <a:xfrm>
            <a:off x="142875" y="2679700"/>
            <a:ext cx="3551238" cy="1890713"/>
          </a:xfrm>
          <a:prstGeom prst="rect">
            <a:avLst/>
          </a:prstGeom>
          <a:noFill/>
        </p:spPr>
      </p:pic>
      <p:pic>
        <p:nvPicPr>
          <p:cNvPr id="645125" name="Picture 5" descr="SSTsea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-1591" t="32047" r="67000" b="33537"/>
          <a:stretch>
            <a:fillRect/>
          </a:stretch>
        </p:blipFill>
        <p:spPr bwMode="auto">
          <a:xfrm>
            <a:off x="3657600" y="838200"/>
            <a:ext cx="1860550" cy="1890713"/>
          </a:xfrm>
          <a:prstGeom prst="rect">
            <a:avLst/>
          </a:prstGeom>
          <a:noFill/>
        </p:spPr>
      </p:pic>
      <p:sp>
        <p:nvSpPr>
          <p:cNvPr id="645126" name="Text Box 6"/>
          <p:cNvSpPr txBox="1">
            <a:spLocks noChangeArrowheads="1"/>
          </p:cNvSpPr>
          <p:nvPr/>
        </p:nvSpPr>
        <p:spPr bwMode="auto">
          <a:xfrm>
            <a:off x="279400" y="4640263"/>
            <a:ext cx="41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2006</a:t>
            </a:r>
          </a:p>
        </p:txBody>
      </p:sp>
      <p:pic>
        <p:nvPicPr>
          <p:cNvPr id="645127" name="Picture 7" descr="SSTsea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33945" b="67838"/>
          <a:stretch>
            <a:fillRect/>
          </a:stretch>
        </p:blipFill>
        <p:spPr bwMode="auto">
          <a:xfrm>
            <a:off x="157163" y="901700"/>
            <a:ext cx="3552825" cy="1766888"/>
          </a:xfrm>
          <a:prstGeom prst="rect">
            <a:avLst/>
          </a:prstGeom>
          <a:noFill/>
        </p:spPr>
      </p:pic>
      <p:sp>
        <p:nvSpPr>
          <p:cNvPr id="645128" name="Rectangle 8"/>
          <p:cNvSpPr>
            <a:spLocks noChangeArrowheads="1"/>
          </p:cNvSpPr>
          <p:nvPr/>
        </p:nvSpPr>
        <p:spPr bwMode="auto">
          <a:xfrm>
            <a:off x="1066800" y="460375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29" name="Text Box 9"/>
          <p:cNvSpPr txBox="1">
            <a:spLocks noChangeArrowheads="1"/>
          </p:cNvSpPr>
          <p:nvPr/>
        </p:nvSpPr>
        <p:spPr bwMode="auto">
          <a:xfrm>
            <a:off x="2068513" y="1039813"/>
            <a:ext cx="41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2001</a:t>
            </a:r>
          </a:p>
        </p:txBody>
      </p:sp>
      <p:sp>
        <p:nvSpPr>
          <p:cNvPr id="645130" name="Text Box 10"/>
          <p:cNvSpPr txBox="1">
            <a:spLocks noChangeArrowheads="1"/>
          </p:cNvSpPr>
          <p:nvPr/>
        </p:nvSpPr>
        <p:spPr bwMode="auto">
          <a:xfrm>
            <a:off x="3873500" y="1044575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2002</a:t>
            </a:r>
          </a:p>
        </p:txBody>
      </p:sp>
      <p:sp>
        <p:nvSpPr>
          <p:cNvPr id="645131" name="Text Box 11"/>
          <p:cNvSpPr txBox="1">
            <a:spLocks noChangeArrowheads="1"/>
          </p:cNvSpPr>
          <p:nvPr/>
        </p:nvSpPr>
        <p:spPr bwMode="auto">
          <a:xfrm>
            <a:off x="3873500" y="2849563"/>
            <a:ext cx="41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2005</a:t>
            </a:r>
          </a:p>
        </p:txBody>
      </p:sp>
      <p:sp>
        <p:nvSpPr>
          <p:cNvPr id="645132" name="Text Box 12"/>
          <p:cNvSpPr txBox="1">
            <a:spLocks noChangeArrowheads="1"/>
          </p:cNvSpPr>
          <p:nvPr/>
        </p:nvSpPr>
        <p:spPr bwMode="auto">
          <a:xfrm>
            <a:off x="2082800" y="2855913"/>
            <a:ext cx="41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2004</a:t>
            </a:r>
          </a:p>
        </p:txBody>
      </p:sp>
      <p:sp>
        <p:nvSpPr>
          <p:cNvPr id="645133" name="Text Box 13"/>
          <p:cNvSpPr txBox="1">
            <a:spLocks noChangeArrowheads="1"/>
          </p:cNvSpPr>
          <p:nvPr/>
        </p:nvSpPr>
        <p:spPr bwMode="auto">
          <a:xfrm>
            <a:off x="298450" y="2868613"/>
            <a:ext cx="41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2003</a:t>
            </a:r>
          </a:p>
        </p:txBody>
      </p:sp>
      <p:sp>
        <p:nvSpPr>
          <p:cNvPr id="64513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35" name="Rectangle 15"/>
          <p:cNvSpPr>
            <a:spLocks noChangeArrowheads="1"/>
          </p:cNvSpPr>
          <p:nvPr/>
        </p:nvSpPr>
        <p:spPr bwMode="auto">
          <a:xfrm>
            <a:off x="522288" y="4572000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36" name="Rectangle 16"/>
          <p:cNvSpPr>
            <a:spLocks noChangeArrowheads="1"/>
          </p:cNvSpPr>
          <p:nvPr/>
        </p:nvSpPr>
        <p:spPr bwMode="auto">
          <a:xfrm>
            <a:off x="606425" y="2752725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37" name="Text Box 17"/>
          <p:cNvSpPr txBox="1">
            <a:spLocks noChangeArrowheads="1"/>
          </p:cNvSpPr>
          <p:nvPr/>
        </p:nvSpPr>
        <p:spPr bwMode="auto">
          <a:xfrm>
            <a:off x="414338" y="2427288"/>
            <a:ext cx="625475" cy="152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000" b="1">
                <a:latin typeface="Arial" charset="0"/>
              </a:rPr>
              <a:t>Greenland</a:t>
            </a:r>
          </a:p>
        </p:txBody>
      </p:sp>
      <p:sp>
        <p:nvSpPr>
          <p:cNvPr id="645138" name="Text Box 18"/>
          <p:cNvSpPr txBox="1">
            <a:spLocks noChangeArrowheads="1"/>
          </p:cNvSpPr>
          <p:nvPr/>
        </p:nvSpPr>
        <p:spPr bwMode="auto">
          <a:xfrm>
            <a:off x="457200" y="1133475"/>
            <a:ext cx="406400" cy="152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000" b="1">
                <a:latin typeface="Arial" charset="0"/>
              </a:rPr>
              <a:t>Alaska</a:t>
            </a:r>
          </a:p>
        </p:txBody>
      </p:sp>
      <p:sp>
        <p:nvSpPr>
          <p:cNvPr id="645139" name="Text Box 19"/>
          <p:cNvSpPr txBox="1">
            <a:spLocks noChangeArrowheads="1"/>
          </p:cNvSpPr>
          <p:nvPr/>
        </p:nvSpPr>
        <p:spPr bwMode="auto">
          <a:xfrm>
            <a:off x="1389063" y="1028700"/>
            <a:ext cx="414337" cy="152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000" b="1">
                <a:latin typeface="Arial" charset="0"/>
              </a:rPr>
              <a:t>Russia</a:t>
            </a:r>
          </a:p>
        </p:txBody>
      </p:sp>
      <p:sp>
        <p:nvSpPr>
          <p:cNvPr id="645140" name="Freeform 20" descr="Light vertical"/>
          <p:cNvSpPr>
            <a:spLocks/>
          </p:cNvSpPr>
          <p:nvPr/>
        </p:nvSpPr>
        <p:spPr bwMode="auto">
          <a:xfrm>
            <a:off x="423863" y="1266825"/>
            <a:ext cx="1354137" cy="1352550"/>
          </a:xfrm>
          <a:custGeom>
            <a:avLst/>
            <a:gdLst/>
            <a:ahLst/>
            <a:cxnLst>
              <a:cxn ang="0">
                <a:pos x="11" y="250"/>
              </a:cxn>
              <a:cxn ang="0">
                <a:pos x="37" y="180"/>
              </a:cxn>
              <a:cxn ang="0">
                <a:pos x="95" y="154"/>
              </a:cxn>
              <a:cxn ang="0">
                <a:pos x="331" y="132"/>
              </a:cxn>
              <a:cxn ang="0">
                <a:pos x="367" y="104"/>
              </a:cxn>
              <a:cxn ang="0">
                <a:pos x="409" y="124"/>
              </a:cxn>
              <a:cxn ang="0">
                <a:pos x="453" y="152"/>
              </a:cxn>
              <a:cxn ang="0">
                <a:pos x="507" y="114"/>
              </a:cxn>
              <a:cxn ang="0">
                <a:pos x="489" y="64"/>
              </a:cxn>
              <a:cxn ang="0">
                <a:pos x="475" y="44"/>
              </a:cxn>
              <a:cxn ang="0">
                <a:pos x="563" y="6"/>
              </a:cxn>
              <a:cxn ang="0">
                <a:pos x="631" y="42"/>
              </a:cxn>
              <a:cxn ang="0">
                <a:pos x="677" y="82"/>
              </a:cxn>
              <a:cxn ang="0">
                <a:pos x="675" y="196"/>
              </a:cxn>
              <a:cxn ang="0">
                <a:pos x="717" y="228"/>
              </a:cxn>
              <a:cxn ang="0">
                <a:pos x="743" y="310"/>
              </a:cxn>
              <a:cxn ang="0">
                <a:pos x="801" y="350"/>
              </a:cxn>
              <a:cxn ang="0">
                <a:pos x="775" y="392"/>
              </a:cxn>
              <a:cxn ang="0">
                <a:pos x="797" y="446"/>
              </a:cxn>
              <a:cxn ang="0">
                <a:pos x="815" y="464"/>
              </a:cxn>
              <a:cxn ang="0">
                <a:pos x="793" y="512"/>
              </a:cxn>
              <a:cxn ang="0">
                <a:pos x="825" y="558"/>
              </a:cxn>
              <a:cxn ang="0">
                <a:pos x="749" y="604"/>
              </a:cxn>
              <a:cxn ang="0">
                <a:pos x="745" y="666"/>
              </a:cxn>
              <a:cxn ang="0">
                <a:pos x="711" y="710"/>
              </a:cxn>
              <a:cxn ang="0">
                <a:pos x="685" y="754"/>
              </a:cxn>
              <a:cxn ang="0">
                <a:pos x="659" y="778"/>
              </a:cxn>
              <a:cxn ang="0">
                <a:pos x="557" y="800"/>
              </a:cxn>
              <a:cxn ang="0">
                <a:pos x="499" y="828"/>
              </a:cxn>
              <a:cxn ang="0">
                <a:pos x="401" y="842"/>
              </a:cxn>
              <a:cxn ang="0">
                <a:pos x="421" y="810"/>
              </a:cxn>
              <a:cxn ang="0">
                <a:pos x="397" y="752"/>
              </a:cxn>
              <a:cxn ang="0">
                <a:pos x="335" y="698"/>
              </a:cxn>
              <a:cxn ang="0">
                <a:pos x="253" y="680"/>
              </a:cxn>
              <a:cxn ang="0">
                <a:pos x="251" y="608"/>
              </a:cxn>
              <a:cxn ang="0">
                <a:pos x="241" y="600"/>
              </a:cxn>
              <a:cxn ang="0">
                <a:pos x="201" y="550"/>
              </a:cxn>
              <a:cxn ang="0">
                <a:pos x="135" y="514"/>
              </a:cxn>
              <a:cxn ang="0">
                <a:pos x="115" y="484"/>
              </a:cxn>
              <a:cxn ang="0">
                <a:pos x="69" y="480"/>
              </a:cxn>
              <a:cxn ang="0">
                <a:pos x="55" y="574"/>
              </a:cxn>
              <a:cxn ang="0">
                <a:pos x="31" y="538"/>
              </a:cxn>
              <a:cxn ang="0">
                <a:pos x="85" y="384"/>
              </a:cxn>
              <a:cxn ang="0">
                <a:pos x="21" y="334"/>
              </a:cxn>
              <a:cxn ang="0">
                <a:pos x="27" y="288"/>
              </a:cxn>
            </a:cxnLst>
            <a:rect l="0" t="0" r="r" b="b"/>
            <a:pathLst>
              <a:path w="853" h="852">
                <a:moveTo>
                  <a:pt x="17" y="276"/>
                </a:moveTo>
                <a:cubicBezTo>
                  <a:pt x="15" y="269"/>
                  <a:pt x="14" y="256"/>
                  <a:pt x="11" y="250"/>
                </a:cubicBezTo>
                <a:cubicBezTo>
                  <a:pt x="9" y="246"/>
                  <a:pt x="3" y="238"/>
                  <a:pt x="3" y="238"/>
                </a:cubicBezTo>
                <a:cubicBezTo>
                  <a:pt x="5" y="193"/>
                  <a:pt x="0" y="187"/>
                  <a:pt x="37" y="180"/>
                </a:cubicBezTo>
                <a:cubicBezTo>
                  <a:pt x="42" y="164"/>
                  <a:pt x="61" y="164"/>
                  <a:pt x="75" y="162"/>
                </a:cubicBezTo>
                <a:cubicBezTo>
                  <a:pt x="82" y="158"/>
                  <a:pt x="88" y="156"/>
                  <a:pt x="95" y="154"/>
                </a:cubicBezTo>
                <a:cubicBezTo>
                  <a:pt x="102" y="133"/>
                  <a:pt x="226" y="140"/>
                  <a:pt x="237" y="140"/>
                </a:cubicBezTo>
                <a:cubicBezTo>
                  <a:pt x="267" y="130"/>
                  <a:pt x="299" y="133"/>
                  <a:pt x="331" y="132"/>
                </a:cubicBezTo>
                <a:cubicBezTo>
                  <a:pt x="342" y="130"/>
                  <a:pt x="344" y="126"/>
                  <a:pt x="353" y="120"/>
                </a:cubicBezTo>
                <a:cubicBezTo>
                  <a:pt x="362" y="106"/>
                  <a:pt x="357" y="111"/>
                  <a:pt x="367" y="104"/>
                </a:cubicBezTo>
                <a:cubicBezTo>
                  <a:pt x="373" y="95"/>
                  <a:pt x="376" y="94"/>
                  <a:pt x="387" y="92"/>
                </a:cubicBezTo>
                <a:cubicBezTo>
                  <a:pt x="422" y="95"/>
                  <a:pt x="400" y="87"/>
                  <a:pt x="409" y="124"/>
                </a:cubicBezTo>
                <a:cubicBezTo>
                  <a:pt x="411" y="133"/>
                  <a:pt x="426" y="127"/>
                  <a:pt x="435" y="128"/>
                </a:cubicBezTo>
                <a:cubicBezTo>
                  <a:pt x="446" y="135"/>
                  <a:pt x="441" y="148"/>
                  <a:pt x="453" y="152"/>
                </a:cubicBezTo>
                <a:cubicBezTo>
                  <a:pt x="465" y="151"/>
                  <a:pt x="477" y="152"/>
                  <a:pt x="489" y="150"/>
                </a:cubicBezTo>
                <a:cubicBezTo>
                  <a:pt x="498" y="148"/>
                  <a:pt x="485" y="121"/>
                  <a:pt x="507" y="114"/>
                </a:cubicBezTo>
                <a:cubicBezTo>
                  <a:pt x="511" y="103"/>
                  <a:pt x="512" y="93"/>
                  <a:pt x="513" y="82"/>
                </a:cubicBezTo>
                <a:cubicBezTo>
                  <a:pt x="510" y="62"/>
                  <a:pt x="509" y="66"/>
                  <a:pt x="489" y="64"/>
                </a:cubicBezTo>
                <a:cubicBezTo>
                  <a:pt x="482" y="62"/>
                  <a:pt x="482" y="63"/>
                  <a:pt x="479" y="56"/>
                </a:cubicBezTo>
                <a:cubicBezTo>
                  <a:pt x="477" y="52"/>
                  <a:pt x="475" y="44"/>
                  <a:pt x="475" y="44"/>
                </a:cubicBezTo>
                <a:cubicBezTo>
                  <a:pt x="476" y="35"/>
                  <a:pt x="469" y="21"/>
                  <a:pt x="477" y="16"/>
                </a:cubicBezTo>
                <a:cubicBezTo>
                  <a:pt x="478" y="15"/>
                  <a:pt x="544" y="11"/>
                  <a:pt x="563" y="6"/>
                </a:cubicBezTo>
                <a:cubicBezTo>
                  <a:pt x="582" y="7"/>
                  <a:pt x="603" y="0"/>
                  <a:pt x="621" y="8"/>
                </a:cubicBezTo>
                <a:cubicBezTo>
                  <a:pt x="632" y="13"/>
                  <a:pt x="621" y="35"/>
                  <a:pt x="631" y="42"/>
                </a:cubicBezTo>
                <a:cubicBezTo>
                  <a:pt x="639" y="54"/>
                  <a:pt x="651" y="59"/>
                  <a:pt x="665" y="64"/>
                </a:cubicBezTo>
                <a:cubicBezTo>
                  <a:pt x="669" y="72"/>
                  <a:pt x="674" y="74"/>
                  <a:pt x="677" y="82"/>
                </a:cubicBezTo>
                <a:cubicBezTo>
                  <a:pt x="676" y="111"/>
                  <a:pt x="676" y="139"/>
                  <a:pt x="675" y="168"/>
                </a:cubicBezTo>
                <a:cubicBezTo>
                  <a:pt x="675" y="168"/>
                  <a:pt x="670" y="193"/>
                  <a:pt x="675" y="196"/>
                </a:cubicBezTo>
                <a:cubicBezTo>
                  <a:pt x="682" y="200"/>
                  <a:pt x="691" y="197"/>
                  <a:pt x="699" y="198"/>
                </a:cubicBezTo>
                <a:cubicBezTo>
                  <a:pt x="706" y="208"/>
                  <a:pt x="707" y="221"/>
                  <a:pt x="717" y="228"/>
                </a:cubicBezTo>
                <a:cubicBezTo>
                  <a:pt x="721" y="233"/>
                  <a:pt x="725" y="246"/>
                  <a:pt x="725" y="246"/>
                </a:cubicBezTo>
                <a:cubicBezTo>
                  <a:pt x="727" y="305"/>
                  <a:pt x="709" y="303"/>
                  <a:pt x="743" y="310"/>
                </a:cubicBezTo>
                <a:cubicBezTo>
                  <a:pt x="750" y="320"/>
                  <a:pt x="746" y="329"/>
                  <a:pt x="759" y="332"/>
                </a:cubicBezTo>
                <a:cubicBezTo>
                  <a:pt x="776" y="343"/>
                  <a:pt x="794" y="328"/>
                  <a:pt x="801" y="350"/>
                </a:cubicBezTo>
                <a:cubicBezTo>
                  <a:pt x="800" y="361"/>
                  <a:pt x="803" y="373"/>
                  <a:pt x="799" y="384"/>
                </a:cubicBezTo>
                <a:cubicBezTo>
                  <a:pt x="796" y="392"/>
                  <a:pt x="775" y="392"/>
                  <a:pt x="775" y="392"/>
                </a:cubicBezTo>
                <a:cubicBezTo>
                  <a:pt x="778" y="405"/>
                  <a:pt x="782" y="409"/>
                  <a:pt x="795" y="412"/>
                </a:cubicBezTo>
                <a:cubicBezTo>
                  <a:pt x="796" y="423"/>
                  <a:pt x="793" y="435"/>
                  <a:pt x="797" y="446"/>
                </a:cubicBezTo>
                <a:cubicBezTo>
                  <a:pt x="798" y="449"/>
                  <a:pt x="805" y="445"/>
                  <a:pt x="807" y="448"/>
                </a:cubicBezTo>
                <a:cubicBezTo>
                  <a:pt x="822" y="468"/>
                  <a:pt x="799" y="459"/>
                  <a:pt x="815" y="464"/>
                </a:cubicBezTo>
                <a:cubicBezTo>
                  <a:pt x="820" y="478"/>
                  <a:pt x="827" y="496"/>
                  <a:pt x="817" y="510"/>
                </a:cubicBezTo>
                <a:cubicBezTo>
                  <a:pt x="812" y="517"/>
                  <a:pt x="801" y="511"/>
                  <a:pt x="793" y="512"/>
                </a:cubicBezTo>
                <a:cubicBezTo>
                  <a:pt x="796" y="555"/>
                  <a:pt x="798" y="540"/>
                  <a:pt x="853" y="542"/>
                </a:cubicBezTo>
                <a:cubicBezTo>
                  <a:pt x="850" y="561"/>
                  <a:pt x="846" y="556"/>
                  <a:pt x="825" y="558"/>
                </a:cubicBezTo>
                <a:cubicBezTo>
                  <a:pt x="802" y="592"/>
                  <a:pt x="837" y="579"/>
                  <a:pt x="763" y="582"/>
                </a:cubicBezTo>
                <a:cubicBezTo>
                  <a:pt x="749" y="587"/>
                  <a:pt x="763" y="599"/>
                  <a:pt x="749" y="604"/>
                </a:cubicBezTo>
                <a:cubicBezTo>
                  <a:pt x="747" y="610"/>
                  <a:pt x="743" y="622"/>
                  <a:pt x="743" y="622"/>
                </a:cubicBezTo>
                <a:cubicBezTo>
                  <a:pt x="743" y="626"/>
                  <a:pt x="751" y="662"/>
                  <a:pt x="745" y="666"/>
                </a:cubicBezTo>
                <a:cubicBezTo>
                  <a:pt x="737" y="671"/>
                  <a:pt x="725" y="667"/>
                  <a:pt x="715" y="668"/>
                </a:cubicBezTo>
                <a:cubicBezTo>
                  <a:pt x="712" y="682"/>
                  <a:pt x="715" y="696"/>
                  <a:pt x="711" y="710"/>
                </a:cubicBezTo>
                <a:cubicBezTo>
                  <a:pt x="709" y="717"/>
                  <a:pt x="691" y="716"/>
                  <a:pt x="691" y="716"/>
                </a:cubicBezTo>
                <a:cubicBezTo>
                  <a:pt x="678" y="735"/>
                  <a:pt x="683" y="723"/>
                  <a:pt x="685" y="754"/>
                </a:cubicBezTo>
                <a:cubicBezTo>
                  <a:pt x="684" y="761"/>
                  <a:pt x="685" y="768"/>
                  <a:pt x="683" y="774"/>
                </a:cubicBezTo>
                <a:cubicBezTo>
                  <a:pt x="680" y="782"/>
                  <a:pt x="667" y="778"/>
                  <a:pt x="659" y="778"/>
                </a:cubicBezTo>
                <a:cubicBezTo>
                  <a:pt x="637" y="779"/>
                  <a:pt x="615" y="779"/>
                  <a:pt x="593" y="780"/>
                </a:cubicBezTo>
                <a:cubicBezTo>
                  <a:pt x="579" y="785"/>
                  <a:pt x="571" y="795"/>
                  <a:pt x="557" y="800"/>
                </a:cubicBezTo>
                <a:cubicBezTo>
                  <a:pt x="547" y="815"/>
                  <a:pt x="530" y="811"/>
                  <a:pt x="517" y="820"/>
                </a:cubicBezTo>
                <a:cubicBezTo>
                  <a:pt x="512" y="824"/>
                  <a:pt x="499" y="828"/>
                  <a:pt x="499" y="828"/>
                </a:cubicBezTo>
                <a:cubicBezTo>
                  <a:pt x="491" y="852"/>
                  <a:pt x="469" y="841"/>
                  <a:pt x="443" y="842"/>
                </a:cubicBezTo>
                <a:cubicBezTo>
                  <a:pt x="432" y="844"/>
                  <a:pt x="408" y="849"/>
                  <a:pt x="401" y="842"/>
                </a:cubicBezTo>
                <a:cubicBezTo>
                  <a:pt x="395" y="836"/>
                  <a:pt x="399" y="824"/>
                  <a:pt x="403" y="816"/>
                </a:cubicBezTo>
                <a:cubicBezTo>
                  <a:pt x="406" y="810"/>
                  <a:pt x="421" y="810"/>
                  <a:pt x="421" y="810"/>
                </a:cubicBezTo>
                <a:cubicBezTo>
                  <a:pt x="438" y="784"/>
                  <a:pt x="410" y="785"/>
                  <a:pt x="393" y="784"/>
                </a:cubicBezTo>
                <a:cubicBezTo>
                  <a:pt x="389" y="773"/>
                  <a:pt x="383" y="757"/>
                  <a:pt x="397" y="752"/>
                </a:cubicBezTo>
                <a:cubicBezTo>
                  <a:pt x="396" y="741"/>
                  <a:pt x="399" y="727"/>
                  <a:pt x="393" y="718"/>
                </a:cubicBezTo>
                <a:cubicBezTo>
                  <a:pt x="386" y="708"/>
                  <a:pt x="347" y="700"/>
                  <a:pt x="335" y="698"/>
                </a:cubicBezTo>
                <a:cubicBezTo>
                  <a:pt x="315" y="691"/>
                  <a:pt x="327" y="694"/>
                  <a:pt x="299" y="692"/>
                </a:cubicBezTo>
                <a:cubicBezTo>
                  <a:pt x="284" y="682"/>
                  <a:pt x="271" y="681"/>
                  <a:pt x="253" y="680"/>
                </a:cubicBezTo>
                <a:cubicBezTo>
                  <a:pt x="247" y="662"/>
                  <a:pt x="252" y="647"/>
                  <a:pt x="265" y="634"/>
                </a:cubicBezTo>
                <a:cubicBezTo>
                  <a:pt x="263" y="618"/>
                  <a:pt x="263" y="616"/>
                  <a:pt x="251" y="608"/>
                </a:cubicBezTo>
                <a:cubicBezTo>
                  <a:pt x="250" y="606"/>
                  <a:pt x="249" y="604"/>
                  <a:pt x="247" y="602"/>
                </a:cubicBezTo>
                <a:cubicBezTo>
                  <a:pt x="245" y="601"/>
                  <a:pt x="242" y="601"/>
                  <a:pt x="241" y="600"/>
                </a:cubicBezTo>
                <a:cubicBezTo>
                  <a:pt x="233" y="592"/>
                  <a:pt x="230" y="579"/>
                  <a:pt x="219" y="572"/>
                </a:cubicBezTo>
                <a:cubicBezTo>
                  <a:pt x="214" y="565"/>
                  <a:pt x="210" y="554"/>
                  <a:pt x="201" y="550"/>
                </a:cubicBezTo>
                <a:cubicBezTo>
                  <a:pt x="197" y="548"/>
                  <a:pt x="189" y="546"/>
                  <a:pt x="189" y="546"/>
                </a:cubicBezTo>
                <a:cubicBezTo>
                  <a:pt x="175" y="532"/>
                  <a:pt x="153" y="520"/>
                  <a:pt x="135" y="514"/>
                </a:cubicBezTo>
                <a:cubicBezTo>
                  <a:pt x="127" y="515"/>
                  <a:pt x="111" y="520"/>
                  <a:pt x="111" y="520"/>
                </a:cubicBezTo>
                <a:cubicBezTo>
                  <a:pt x="78" y="515"/>
                  <a:pt x="93" y="487"/>
                  <a:pt x="115" y="484"/>
                </a:cubicBezTo>
                <a:cubicBezTo>
                  <a:pt x="125" y="481"/>
                  <a:pt x="129" y="472"/>
                  <a:pt x="117" y="468"/>
                </a:cubicBezTo>
                <a:cubicBezTo>
                  <a:pt x="100" y="470"/>
                  <a:pt x="83" y="470"/>
                  <a:pt x="69" y="480"/>
                </a:cubicBezTo>
                <a:cubicBezTo>
                  <a:pt x="59" y="495"/>
                  <a:pt x="59" y="503"/>
                  <a:pt x="65" y="522"/>
                </a:cubicBezTo>
                <a:cubicBezTo>
                  <a:pt x="64" y="533"/>
                  <a:pt x="73" y="568"/>
                  <a:pt x="55" y="574"/>
                </a:cubicBezTo>
                <a:cubicBezTo>
                  <a:pt x="39" y="571"/>
                  <a:pt x="41" y="571"/>
                  <a:pt x="37" y="556"/>
                </a:cubicBezTo>
                <a:cubicBezTo>
                  <a:pt x="35" y="550"/>
                  <a:pt x="31" y="538"/>
                  <a:pt x="31" y="538"/>
                </a:cubicBezTo>
                <a:cubicBezTo>
                  <a:pt x="32" y="509"/>
                  <a:pt x="28" y="431"/>
                  <a:pt x="43" y="408"/>
                </a:cubicBezTo>
                <a:cubicBezTo>
                  <a:pt x="51" y="377"/>
                  <a:pt x="37" y="387"/>
                  <a:pt x="85" y="384"/>
                </a:cubicBezTo>
                <a:cubicBezTo>
                  <a:pt x="106" y="377"/>
                  <a:pt x="93" y="349"/>
                  <a:pt x="79" y="340"/>
                </a:cubicBezTo>
                <a:cubicBezTo>
                  <a:pt x="73" y="330"/>
                  <a:pt x="29" y="334"/>
                  <a:pt x="21" y="334"/>
                </a:cubicBezTo>
                <a:cubicBezTo>
                  <a:pt x="23" y="318"/>
                  <a:pt x="23" y="299"/>
                  <a:pt x="37" y="290"/>
                </a:cubicBezTo>
                <a:cubicBezTo>
                  <a:pt x="30" y="288"/>
                  <a:pt x="33" y="288"/>
                  <a:pt x="27" y="288"/>
                </a:cubicBezTo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41" name="Text Box 21" descr="Light vertical"/>
          <p:cNvSpPr txBox="1">
            <a:spLocks noChangeArrowheads="1"/>
          </p:cNvSpPr>
          <p:nvPr/>
        </p:nvSpPr>
        <p:spPr bwMode="auto">
          <a:xfrm>
            <a:off x="665163" y="1831975"/>
            <a:ext cx="931862" cy="509588"/>
          </a:xfrm>
          <a:prstGeom prst="rect">
            <a:avLst/>
          </a:prstGeom>
          <a:pattFill prst="ltVert">
            <a:fgClr>
              <a:srgbClr val="777777"/>
            </a:fgClr>
            <a:bgClr>
              <a:srgbClr val="FFFFFF"/>
            </a:bgClr>
          </a:pattFill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September</a:t>
            </a:r>
          </a:p>
          <a:p>
            <a:pPr eaLnBrk="0" hangingPunct="0">
              <a:lnSpc>
                <a:spcPct val="80000"/>
              </a:lnSpc>
            </a:pPr>
            <a:r>
              <a:rPr lang="en-US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sea</a:t>
            </a:r>
          </a:p>
          <a:p>
            <a:pPr eaLnBrk="0" hangingPunct="0">
              <a:lnSpc>
                <a:spcPct val="80000"/>
              </a:lnSpc>
            </a:pPr>
            <a:r>
              <a:rPr lang="en-US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ice</a:t>
            </a:r>
          </a:p>
        </p:txBody>
      </p:sp>
      <p:sp>
        <p:nvSpPr>
          <p:cNvPr id="645142" name="Text Box 22"/>
          <p:cNvSpPr txBox="1">
            <a:spLocks noChangeArrowheads="1"/>
          </p:cNvSpPr>
          <p:nvPr/>
        </p:nvSpPr>
        <p:spPr bwMode="auto">
          <a:xfrm>
            <a:off x="6477000" y="917575"/>
            <a:ext cx="2519363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from Steele et al., GRL 2008</a:t>
            </a:r>
          </a:p>
        </p:txBody>
      </p:sp>
      <p:sp>
        <p:nvSpPr>
          <p:cNvPr id="645143" name="Text Box 23"/>
          <p:cNvSpPr txBox="1">
            <a:spLocks noChangeArrowheads="1"/>
          </p:cNvSpPr>
          <p:nvPr/>
        </p:nvSpPr>
        <p:spPr bwMode="auto">
          <a:xfrm>
            <a:off x="209550" y="925513"/>
            <a:ext cx="419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800" b="1">
                <a:latin typeface="Arial Narrow" pitchFamily="34" charset="0"/>
              </a:rPr>
              <a:t>2000</a:t>
            </a:r>
          </a:p>
        </p:txBody>
      </p:sp>
      <p:sp>
        <p:nvSpPr>
          <p:cNvPr id="645144" name="Freeform 24" descr="Light vertical"/>
          <p:cNvSpPr>
            <a:spLocks/>
          </p:cNvSpPr>
          <p:nvPr/>
        </p:nvSpPr>
        <p:spPr bwMode="auto">
          <a:xfrm>
            <a:off x="2087563" y="1185863"/>
            <a:ext cx="1543050" cy="1422400"/>
          </a:xfrm>
          <a:custGeom>
            <a:avLst/>
            <a:gdLst/>
            <a:ahLst/>
            <a:cxnLst>
              <a:cxn ang="0">
                <a:pos x="103" y="335"/>
              </a:cxn>
              <a:cxn ang="0">
                <a:pos x="77" y="297"/>
              </a:cxn>
              <a:cxn ang="0">
                <a:pos x="99" y="241"/>
              </a:cxn>
              <a:cxn ang="0">
                <a:pos x="163" y="201"/>
              </a:cxn>
              <a:cxn ang="0">
                <a:pos x="207" y="189"/>
              </a:cxn>
              <a:cxn ang="0">
                <a:pos x="321" y="173"/>
              </a:cxn>
              <a:cxn ang="0">
                <a:pos x="383" y="163"/>
              </a:cxn>
              <a:cxn ang="0">
                <a:pos x="363" y="175"/>
              </a:cxn>
              <a:cxn ang="0">
                <a:pos x="429" y="181"/>
              </a:cxn>
              <a:cxn ang="0">
                <a:pos x="461" y="151"/>
              </a:cxn>
              <a:cxn ang="0">
                <a:pos x="491" y="111"/>
              </a:cxn>
              <a:cxn ang="0">
                <a:pos x="563" y="107"/>
              </a:cxn>
              <a:cxn ang="0">
                <a:pos x="577" y="57"/>
              </a:cxn>
              <a:cxn ang="0">
                <a:pos x="627" y="5"/>
              </a:cxn>
              <a:cxn ang="0">
                <a:pos x="677" y="31"/>
              </a:cxn>
              <a:cxn ang="0">
                <a:pos x="741" y="47"/>
              </a:cxn>
              <a:cxn ang="0">
                <a:pos x="765" y="167"/>
              </a:cxn>
              <a:cxn ang="0">
                <a:pos x="787" y="205"/>
              </a:cxn>
              <a:cxn ang="0">
                <a:pos x="849" y="255"/>
              </a:cxn>
              <a:cxn ang="0">
                <a:pos x="871" y="299"/>
              </a:cxn>
              <a:cxn ang="0">
                <a:pos x="897" y="353"/>
              </a:cxn>
              <a:cxn ang="0">
                <a:pos x="951" y="339"/>
              </a:cxn>
              <a:cxn ang="0">
                <a:pos x="957" y="475"/>
              </a:cxn>
              <a:cxn ang="0">
                <a:pos x="931" y="513"/>
              </a:cxn>
              <a:cxn ang="0">
                <a:pos x="911" y="593"/>
              </a:cxn>
              <a:cxn ang="0">
                <a:pos x="891" y="617"/>
              </a:cxn>
              <a:cxn ang="0">
                <a:pos x="937" y="621"/>
              </a:cxn>
              <a:cxn ang="0">
                <a:pos x="771" y="711"/>
              </a:cxn>
              <a:cxn ang="0">
                <a:pos x="715" y="727"/>
              </a:cxn>
              <a:cxn ang="0">
                <a:pos x="661" y="815"/>
              </a:cxn>
              <a:cxn ang="0">
                <a:pos x="581" y="869"/>
              </a:cxn>
              <a:cxn ang="0">
                <a:pos x="517" y="887"/>
              </a:cxn>
              <a:cxn ang="0">
                <a:pos x="499" y="827"/>
              </a:cxn>
              <a:cxn ang="0">
                <a:pos x="479" y="779"/>
              </a:cxn>
              <a:cxn ang="0">
                <a:pos x="349" y="725"/>
              </a:cxn>
              <a:cxn ang="0">
                <a:pos x="339" y="675"/>
              </a:cxn>
              <a:cxn ang="0">
                <a:pos x="313" y="637"/>
              </a:cxn>
              <a:cxn ang="0">
                <a:pos x="277" y="603"/>
              </a:cxn>
              <a:cxn ang="0">
                <a:pos x="231" y="571"/>
              </a:cxn>
              <a:cxn ang="0">
                <a:pos x="201" y="515"/>
              </a:cxn>
              <a:cxn ang="0">
                <a:pos x="175" y="411"/>
              </a:cxn>
              <a:cxn ang="0">
                <a:pos x="105" y="399"/>
              </a:cxn>
              <a:cxn ang="0">
                <a:pos x="89" y="409"/>
              </a:cxn>
              <a:cxn ang="0">
                <a:pos x="79" y="429"/>
              </a:cxn>
              <a:cxn ang="0">
                <a:pos x="43" y="549"/>
              </a:cxn>
              <a:cxn ang="0">
                <a:pos x="17" y="507"/>
              </a:cxn>
              <a:cxn ang="0">
                <a:pos x="79" y="379"/>
              </a:cxn>
              <a:cxn ang="0">
                <a:pos x="115" y="345"/>
              </a:cxn>
            </a:cxnLst>
            <a:rect l="0" t="0" r="r" b="b"/>
            <a:pathLst>
              <a:path w="972" h="896">
                <a:moveTo>
                  <a:pt x="125" y="353"/>
                </a:moveTo>
                <a:cubicBezTo>
                  <a:pt x="116" y="347"/>
                  <a:pt x="112" y="341"/>
                  <a:pt x="103" y="335"/>
                </a:cubicBezTo>
                <a:cubicBezTo>
                  <a:pt x="98" y="327"/>
                  <a:pt x="92" y="318"/>
                  <a:pt x="83" y="315"/>
                </a:cubicBezTo>
                <a:cubicBezTo>
                  <a:pt x="81" y="309"/>
                  <a:pt x="81" y="302"/>
                  <a:pt x="77" y="297"/>
                </a:cubicBezTo>
                <a:cubicBezTo>
                  <a:pt x="74" y="293"/>
                  <a:pt x="69" y="285"/>
                  <a:pt x="69" y="285"/>
                </a:cubicBezTo>
                <a:cubicBezTo>
                  <a:pt x="71" y="266"/>
                  <a:pt x="82" y="253"/>
                  <a:pt x="99" y="241"/>
                </a:cubicBezTo>
                <a:cubicBezTo>
                  <a:pt x="107" y="228"/>
                  <a:pt x="116" y="220"/>
                  <a:pt x="131" y="215"/>
                </a:cubicBezTo>
                <a:cubicBezTo>
                  <a:pt x="136" y="201"/>
                  <a:pt x="150" y="202"/>
                  <a:pt x="163" y="201"/>
                </a:cubicBezTo>
                <a:cubicBezTo>
                  <a:pt x="174" y="197"/>
                  <a:pt x="184" y="196"/>
                  <a:pt x="195" y="193"/>
                </a:cubicBezTo>
                <a:cubicBezTo>
                  <a:pt x="199" y="192"/>
                  <a:pt x="207" y="189"/>
                  <a:pt x="207" y="189"/>
                </a:cubicBezTo>
                <a:cubicBezTo>
                  <a:pt x="215" y="177"/>
                  <a:pt x="230" y="176"/>
                  <a:pt x="243" y="173"/>
                </a:cubicBezTo>
                <a:cubicBezTo>
                  <a:pt x="275" y="175"/>
                  <a:pt x="282" y="177"/>
                  <a:pt x="321" y="173"/>
                </a:cubicBezTo>
                <a:cubicBezTo>
                  <a:pt x="331" y="172"/>
                  <a:pt x="345" y="164"/>
                  <a:pt x="357" y="163"/>
                </a:cubicBezTo>
                <a:cubicBezTo>
                  <a:pt x="366" y="160"/>
                  <a:pt x="371" y="158"/>
                  <a:pt x="383" y="163"/>
                </a:cubicBezTo>
                <a:cubicBezTo>
                  <a:pt x="385" y="164"/>
                  <a:pt x="383" y="168"/>
                  <a:pt x="381" y="169"/>
                </a:cubicBezTo>
                <a:cubicBezTo>
                  <a:pt x="376" y="173"/>
                  <a:pt x="363" y="175"/>
                  <a:pt x="363" y="175"/>
                </a:cubicBezTo>
                <a:cubicBezTo>
                  <a:pt x="359" y="180"/>
                  <a:pt x="355" y="193"/>
                  <a:pt x="355" y="193"/>
                </a:cubicBezTo>
                <a:cubicBezTo>
                  <a:pt x="401" y="208"/>
                  <a:pt x="398" y="185"/>
                  <a:pt x="429" y="181"/>
                </a:cubicBezTo>
                <a:cubicBezTo>
                  <a:pt x="432" y="172"/>
                  <a:pt x="431" y="166"/>
                  <a:pt x="439" y="161"/>
                </a:cubicBezTo>
                <a:cubicBezTo>
                  <a:pt x="445" y="152"/>
                  <a:pt x="450" y="153"/>
                  <a:pt x="461" y="151"/>
                </a:cubicBezTo>
                <a:cubicBezTo>
                  <a:pt x="462" y="138"/>
                  <a:pt x="461" y="126"/>
                  <a:pt x="473" y="119"/>
                </a:cubicBezTo>
                <a:cubicBezTo>
                  <a:pt x="479" y="116"/>
                  <a:pt x="485" y="114"/>
                  <a:pt x="491" y="111"/>
                </a:cubicBezTo>
                <a:cubicBezTo>
                  <a:pt x="495" y="109"/>
                  <a:pt x="503" y="107"/>
                  <a:pt x="503" y="107"/>
                </a:cubicBezTo>
                <a:cubicBezTo>
                  <a:pt x="530" y="108"/>
                  <a:pt x="540" y="113"/>
                  <a:pt x="563" y="107"/>
                </a:cubicBezTo>
                <a:cubicBezTo>
                  <a:pt x="561" y="87"/>
                  <a:pt x="559" y="84"/>
                  <a:pt x="553" y="67"/>
                </a:cubicBezTo>
                <a:cubicBezTo>
                  <a:pt x="557" y="56"/>
                  <a:pt x="565" y="58"/>
                  <a:pt x="577" y="57"/>
                </a:cubicBezTo>
                <a:cubicBezTo>
                  <a:pt x="586" y="31"/>
                  <a:pt x="581" y="49"/>
                  <a:pt x="583" y="1"/>
                </a:cubicBezTo>
                <a:cubicBezTo>
                  <a:pt x="598" y="2"/>
                  <a:pt x="613" y="0"/>
                  <a:pt x="627" y="5"/>
                </a:cubicBezTo>
                <a:cubicBezTo>
                  <a:pt x="632" y="7"/>
                  <a:pt x="628" y="16"/>
                  <a:pt x="631" y="21"/>
                </a:cubicBezTo>
                <a:cubicBezTo>
                  <a:pt x="638" y="33"/>
                  <a:pt x="666" y="29"/>
                  <a:pt x="677" y="31"/>
                </a:cubicBezTo>
                <a:cubicBezTo>
                  <a:pt x="696" y="44"/>
                  <a:pt x="704" y="43"/>
                  <a:pt x="729" y="45"/>
                </a:cubicBezTo>
                <a:cubicBezTo>
                  <a:pt x="733" y="46"/>
                  <a:pt x="739" y="44"/>
                  <a:pt x="741" y="47"/>
                </a:cubicBezTo>
                <a:cubicBezTo>
                  <a:pt x="745" y="53"/>
                  <a:pt x="747" y="126"/>
                  <a:pt x="747" y="129"/>
                </a:cubicBezTo>
                <a:cubicBezTo>
                  <a:pt x="744" y="165"/>
                  <a:pt x="736" y="160"/>
                  <a:pt x="765" y="167"/>
                </a:cubicBezTo>
                <a:cubicBezTo>
                  <a:pt x="773" y="175"/>
                  <a:pt x="773" y="184"/>
                  <a:pt x="781" y="193"/>
                </a:cubicBezTo>
                <a:cubicBezTo>
                  <a:pt x="782" y="197"/>
                  <a:pt x="786" y="201"/>
                  <a:pt x="787" y="205"/>
                </a:cubicBezTo>
                <a:cubicBezTo>
                  <a:pt x="797" y="237"/>
                  <a:pt x="786" y="226"/>
                  <a:pt x="833" y="229"/>
                </a:cubicBezTo>
                <a:cubicBezTo>
                  <a:pt x="835" y="240"/>
                  <a:pt x="838" y="251"/>
                  <a:pt x="849" y="255"/>
                </a:cubicBezTo>
                <a:cubicBezTo>
                  <a:pt x="851" y="265"/>
                  <a:pt x="856" y="265"/>
                  <a:pt x="861" y="273"/>
                </a:cubicBezTo>
                <a:cubicBezTo>
                  <a:pt x="863" y="285"/>
                  <a:pt x="861" y="292"/>
                  <a:pt x="871" y="299"/>
                </a:cubicBezTo>
                <a:cubicBezTo>
                  <a:pt x="873" y="314"/>
                  <a:pt x="874" y="328"/>
                  <a:pt x="879" y="343"/>
                </a:cubicBezTo>
                <a:cubicBezTo>
                  <a:pt x="881" y="350"/>
                  <a:pt x="897" y="353"/>
                  <a:pt x="897" y="353"/>
                </a:cubicBezTo>
                <a:cubicBezTo>
                  <a:pt x="907" y="368"/>
                  <a:pt x="919" y="360"/>
                  <a:pt x="939" y="359"/>
                </a:cubicBezTo>
                <a:cubicBezTo>
                  <a:pt x="943" y="348"/>
                  <a:pt x="941" y="342"/>
                  <a:pt x="951" y="339"/>
                </a:cubicBezTo>
                <a:cubicBezTo>
                  <a:pt x="972" y="342"/>
                  <a:pt x="965" y="355"/>
                  <a:pt x="959" y="373"/>
                </a:cubicBezTo>
                <a:cubicBezTo>
                  <a:pt x="958" y="407"/>
                  <a:pt x="959" y="441"/>
                  <a:pt x="957" y="475"/>
                </a:cubicBezTo>
                <a:cubicBezTo>
                  <a:pt x="957" y="481"/>
                  <a:pt x="951" y="493"/>
                  <a:pt x="951" y="493"/>
                </a:cubicBezTo>
                <a:cubicBezTo>
                  <a:pt x="948" y="515"/>
                  <a:pt x="948" y="507"/>
                  <a:pt x="931" y="513"/>
                </a:cubicBezTo>
                <a:cubicBezTo>
                  <a:pt x="926" y="522"/>
                  <a:pt x="923" y="531"/>
                  <a:pt x="921" y="541"/>
                </a:cubicBezTo>
                <a:cubicBezTo>
                  <a:pt x="919" y="559"/>
                  <a:pt x="915" y="575"/>
                  <a:pt x="911" y="593"/>
                </a:cubicBezTo>
                <a:cubicBezTo>
                  <a:pt x="903" y="590"/>
                  <a:pt x="904" y="586"/>
                  <a:pt x="897" y="581"/>
                </a:cubicBezTo>
                <a:cubicBezTo>
                  <a:pt x="883" y="586"/>
                  <a:pt x="887" y="604"/>
                  <a:pt x="891" y="617"/>
                </a:cubicBezTo>
                <a:cubicBezTo>
                  <a:pt x="892" y="619"/>
                  <a:pt x="895" y="619"/>
                  <a:pt x="897" y="619"/>
                </a:cubicBezTo>
                <a:cubicBezTo>
                  <a:pt x="910" y="620"/>
                  <a:pt x="924" y="620"/>
                  <a:pt x="937" y="621"/>
                </a:cubicBezTo>
                <a:cubicBezTo>
                  <a:pt x="953" y="669"/>
                  <a:pt x="889" y="651"/>
                  <a:pt x="861" y="653"/>
                </a:cubicBezTo>
                <a:cubicBezTo>
                  <a:pt x="834" y="735"/>
                  <a:pt x="908" y="708"/>
                  <a:pt x="771" y="711"/>
                </a:cubicBezTo>
                <a:cubicBezTo>
                  <a:pt x="758" y="712"/>
                  <a:pt x="745" y="710"/>
                  <a:pt x="733" y="715"/>
                </a:cubicBezTo>
                <a:cubicBezTo>
                  <a:pt x="726" y="718"/>
                  <a:pt x="715" y="727"/>
                  <a:pt x="715" y="727"/>
                </a:cubicBezTo>
                <a:cubicBezTo>
                  <a:pt x="707" y="750"/>
                  <a:pt x="697" y="769"/>
                  <a:pt x="683" y="789"/>
                </a:cubicBezTo>
                <a:cubicBezTo>
                  <a:pt x="676" y="800"/>
                  <a:pt x="675" y="810"/>
                  <a:pt x="661" y="815"/>
                </a:cubicBezTo>
                <a:cubicBezTo>
                  <a:pt x="641" y="822"/>
                  <a:pt x="620" y="822"/>
                  <a:pt x="605" y="837"/>
                </a:cubicBezTo>
                <a:cubicBezTo>
                  <a:pt x="600" y="851"/>
                  <a:pt x="594" y="862"/>
                  <a:pt x="581" y="869"/>
                </a:cubicBezTo>
                <a:cubicBezTo>
                  <a:pt x="575" y="873"/>
                  <a:pt x="563" y="881"/>
                  <a:pt x="563" y="881"/>
                </a:cubicBezTo>
                <a:cubicBezTo>
                  <a:pt x="553" y="896"/>
                  <a:pt x="532" y="888"/>
                  <a:pt x="517" y="887"/>
                </a:cubicBezTo>
                <a:cubicBezTo>
                  <a:pt x="513" y="882"/>
                  <a:pt x="509" y="869"/>
                  <a:pt x="509" y="869"/>
                </a:cubicBezTo>
                <a:cubicBezTo>
                  <a:pt x="508" y="851"/>
                  <a:pt x="513" y="837"/>
                  <a:pt x="499" y="827"/>
                </a:cubicBezTo>
                <a:cubicBezTo>
                  <a:pt x="496" y="819"/>
                  <a:pt x="491" y="819"/>
                  <a:pt x="487" y="811"/>
                </a:cubicBezTo>
                <a:cubicBezTo>
                  <a:pt x="482" y="801"/>
                  <a:pt x="483" y="789"/>
                  <a:pt x="479" y="779"/>
                </a:cubicBezTo>
                <a:cubicBezTo>
                  <a:pt x="461" y="739"/>
                  <a:pt x="394" y="740"/>
                  <a:pt x="361" y="739"/>
                </a:cubicBezTo>
                <a:cubicBezTo>
                  <a:pt x="351" y="736"/>
                  <a:pt x="355" y="731"/>
                  <a:pt x="349" y="725"/>
                </a:cubicBezTo>
                <a:cubicBezTo>
                  <a:pt x="344" y="720"/>
                  <a:pt x="331" y="715"/>
                  <a:pt x="331" y="715"/>
                </a:cubicBezTo>
                <a:cubicBezTo>
                  <a:pt x="333" y="702"/>
                  <a:pt x="337" y="688"/>
                  <a:pt x="339" y="675"/>
                </a:cubicBezTo>
                <a:cubicBezTo>
                  <a:pt x="338" y="662"/>
                  <a:pt x="341" y="653"/>
                  <a:pt x="331" y="645"/>
                </a:cubicBezTo>
                <a:cubicBezTo>
                  <a:pt x="327" y="641"/>
                  <a:pt x="318" y="640"/>
                  <a:pt x="313" y="637"/>
                </a:cubicBezTo>
                <a:cubicBezTo>
                  <a:pt x="309" y="635"/>
                  <a:pt x="301" y="629"/>
                  <a:pt x="301" y="629"/>
                </a:cubicBezTo>
                <a:cubicBezTo>
                  <a:pt x="295" y="620"/>
                  <a:pt x="288" y="607"/>
                  <a:pt x="277" y="603"/>
                </a:cubicBezTo>
                <a:cubicBezTo>
                  <a:pt x="271" y="586"/>
                  <a:pt x="263" y="583"/>
                  <a:pt x="249" y="577"/>
                </a:cubicBezTo>
                <a:cubicBezTo>
                  <a:pt x="243" y="574"/>
                  <a:pt x="231" y="571"/>
                  <a:pt x="231" y="571"/>
                </a:cubicBezTo>
                <a:cubicBezTo>
                  <a:pt x="211" y="573"/>
                  <a:pt x="191" y="576"/>
                  <a:pt x="171" y="573"/>
                </a:cubicBezTo>
                <a:cubicBezTo>
                  <a:pt x="175" y="553"/>
                  <a:pt x="189" y="532"/>
                  <a:pt x="201" y="515"/>
                </a:cubicBezTo>
                <a:cubicBezTo>
                  <a:pt x="202" y="488"/>
                  <a:pt x="222" y="424"/>
                  <a:pt x="187" y="419"/>
                </a:cubicBezTo>
                <a:cubicBezTo>
                  <a:pt x="183" y="416"/>
                  <a:pt x="177" y="416"/>
                  <a:pt x="175" y="411"/>
                </a:cubicBezTo>
                <a:cubicBezTo>
                  <a:pt x="170" y="397"/>
                  <a:pt x="175" y="400"/>
                  <a:pt x="165" y="397"/>
                </a:cubicBezTo>
                <a:cubicBezTo>
                  <a:pt x="145" y="398"/>
                  <a:pt x="125" y="397"/>
                  <a:pt x="105" y="399"/>
                </a:cubicBezTo>
                <a:cubicBezTo>
                  <a:pt x="101" y="399"/>
                  <a:pt x="93" y="403"/>
                  <a:pt x="93" y="403"/>
                </a:cubicBezTo>
                <a:cubicBezTo>
                  <a:pt x="92" y="405"/>
                  <a:pt x="91" y="407"/>
                  <a:pt x="89" y="409"/>
                </a:cubicBezTo>
                <a:cubicBezTo>
                  <a:pt x="87" y="411"/>
                  <a:pt x="85" y="411"/>
                  <a:pt x="83" y="413"/>
                </a:cubicBezTo>
                <a:cubicBezTo>
                  <a:pt x="81" y="415"/>
                  <a:pt x="79" y="428"/>
                  <a:pt x="79" y="429"/>
                </a:cubicBezTo>
                <a:cubicBezTo>
                  <a:pt x="75" y="445"/>
                  <a:pt x="68" y="461"/>
                  <a:pt x="63" y="477"/>
                </a:cubicBezTo>
                <a:cubicBezTo>
                  <a:pt x="60" y="503"/>
                  <a:pt x="51" y="525"/>
                  <a:pt x="43" y="549"/>
                </a:cubicBezTo>
                <a:cubicBezTo>
                  <a:pt x="37" y="540"/>
                  <a:pt x="32" y="532"/>
                  <a:pt x="25" y="525"/>
                </a:cubicBezTo>
                <a:cubicBezTo>
                  <a:pt x="23" y="518"/>
                  <a:pt x="19" y="514"/>
                  <a:pt x="17" y="507"/>
                </a:cubicBezTo>
                <a:cubicBezTo>
                  <a:pt x="19" y="447"/>
                  <a:pt x="0" y="399"/>
                  <a:pt x="65" y="393"/>
                </a:cubicBezTo>
                <a:cubicBezTo>
                  <a:pt x="76" y="389"/>
                  <a:pt x="70" y="393"/>
                  <a:pt x="79" y="379"/>
                </a:cubicBezTo>
                <a:cubicBezTo>
                  <a:pt x="81" y="377"/>
                  <a:pt x="105" y="369"/>
                  <a:pt x="107" y="369"/>
                </a:cubicBezTo>
                <a:cubicBezTo>
                  <a:pt x="114" y="362"/>
                  <a:pt x="128" y="358"/>
                  <a:pt x="115" y="345"/>
                </a:cubicBezTo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45" name="Freeform 25" descr="Light vertical"/>
          <p:cNvSpPr>
            <a:spLocks/>
          </p:cNvSpPr>
          <p:nvPr/>
        </p:nvSpPr>
        <p:spPr bwMode="auto">
          <a:xfrm>
            <a:off x="3883025" y="1365250"/>
            <a:ext cx="1568450" cy="1241425"/>
          </a:xfrm>
          <a:custGeom>
            <a:avLst/>
            <a:gdLst/>
            <a:ahLst/>
            <a:cxnLst>
              <a:cxn ang="0">
                <a:pos x="116" y="222"/>
              </a:cxn>
              <a:cxn ang="0">
                <a:pos x="88" y="192"/>
              </a:cxn>
              <a:cxn ang="0">
                <a:pos x="252" y="166"/>
              </a:cxn>
              <a:cxn ang="0">
                <a:pos x="384" y="154"/>
              </a:cxn>
              <a:cxn ang="0">
                <a:pos x="434" y="134"/>
              </a:cxn>
              <a:cxn ang="0">
                <a:pos x="464" y="122"/>
              </a:cxn>
              <a:cxn ang="0">
                <a:pos x="524" y="130"/>
              </a:cxn>
              <a:cxn ang="0">
                <a:pos x="546" y="66"/>
              </a:cxn>
              <a:cxn ang="0">
                <a:pos x="600" y="50"/>
              </a:cxn>
              <a:cxn ang="0">
                <a:pos x="652" y="0"/>
              </a:cxn>
              <a:cxn ang="0">
                <a:pos x="696" y="14"/>
              </a:cxn>
              <a:cxn ang="0">
                <a:pos x="738" y="44"/>
              </a:cxn>
              <a:cxn ang="0">
                <a:pos x="768" y="122"/>
              </a:cxn>
              <a:cxn ang="0">
                <a:pos x="804" y="170"/>
              </a:cxn>
              <a:cxn ang="0">
                <a:pos x="796" y="214"/>
              </a:cxn>
              <a:cxn ang="0">
                <a:pos x="828" y="232"/>
              </a:cxn>
              <a:cxn ang="0">
                <a:pos x="840" y="244"/>
              </a:cxn>
              <a:cxn ang="0">
                <a:pos x="936" y="294"/>
              </a:cxn>
              <a:cxn ang="0">
                <a:pos x="950" y="350"/>
              </a:cxn>
              <a:cxn ang="0">
                <a:pos x="958" y="414"/>
              </a:cxn>
              <a:cxn ang="0">
                <a:pos x="928" y="436"/>
              </a:cxn>
              <a:cxn ang="0">
                <a:pos x="902" y="474"/>
              </a:cxn>
              <a:cxn ang="0">
                <a:pos x="980" y="494"/>
              </a:cxn>
              <a:cxn ang="0">
                <a:pos x="944" y="566"/>
              </a:cxn>
              <a:cxn ang="0">
                <a:pos x="922" y="616"/>
              </a:cxn>
              <a:cxn ang="0">
                <a:pos x="826" y="654"/>
              </a:cxn>
              <a:cxn ang="0">
                <a:pos x="776" y="748"/>
              </a:cxn>
              <a:cxn ang="0">
                <a:pos x="732" y="730"/>
              </a:cxn>
              <a:cxn ang="0">
                <a:pos x="620" y="750"/>
              </a:cxn>
              <a:cxn ang="0">
                <a:pos x="586" y="782"/>
              </a:cxn>
              <a:cxn ang="0">
                <a:pos x="536" y="740"/>
              </a:cxn>
              <a:cxn ang="0">
                <a:pos x="508" y="722"/>
              </a:cxn>
              <a:cxn ang="0">
                <a:pos x="478" y="672"/>
              </a:cxn>
              <a:cxn ang="0">
                <a:pos x="372" y="620"/>
              </a:cxn>
              <a:cxn ang="0">
                <a:pos x="268" y="486"/>
              </a:cxn>
              <a:cxn ang="0">
                <a:pos x="220" y="468"/>
              </a:cxn>
              <a:cxn ang="0">
                <a:pos x="216" y="434"/>
              </a:cxn>
              <a:cxn ang="0">
                <a:pos x="204" y="398"/>
              </a:cxn>
              <a:cxn ang="0">
                <a:pos x="210" y="350"/>
              </a:cxn>
              <a:cxn ang="0">
                <a:pos x="194" y="296"/>
              </a:cxn>
              <a:cxn ang="0">
                <a:pos x="124" y="294"/>
              </a:cxn>
              <a:cxn ang="0">
                <a:pos x="70" y="440"/>
              </a:cxn>
              <a:cxn ang="0">
                <a:pos x="36" y="402"/>
              </a:cxn>
              <a:cxn ang="0">
                <a:pos x="10" y="390"/>
              </a:cxn>
              <a:cxn ang="0">
                <a:pos x="106" y="280"/>
              </a:cxn>
              <a:cxn ang="0">
                <a:pos x="132" y="232"/>
              </a:cxn>
            </a:cxnLst>
            <a:rect l="0" t="0" r="r" b="b"/>
            <a:pathLst>
              <a:path w="988" h="782">
                <a:moveTo>
                  <a:pt x="134" y="230"/>
                </a:moveTo>
                <a:cubicBezTo>
                  <a:pt x="129" y="226"/>
                  <a:pt x="121" y="226"/>
                  <a:pt x="116" y="222"/>
                </a:cubicBezTo>
                <a:cubicBezTo>
                  <a:pt x="110" y="218"/>
                  <a:pt x="104" y="212"/>
                  <a:pt x="98" y="208"/>
                </a:cubicBezTo>
                <a:cubicBezTo>
                  <a:pt x="95" y="200"/>
                  <a:pt x="91" y="200"/>
                  <a:pt x="88" y="192"/>
                </a:cubicBezTo>
                <a:cubicBezTo>
                  <a:pt x="92" y="175"/>
                  <a:pt x="95" y="166"/>
                  <a:pt x="112" y="160"/>
                </a:cubicBezTo>
                <a:cubicBezTo>
                  <a:pt x="126" y="160"/>
                  <a:pt x="224" y="157"/>
                  <a:pt x="252" y="166"/>
                </a:cubicBezTo>
                <a:cubicBezTo>
                  <a:pt x="276" y="202"/>
                  <a:pt x="343" y="193"/>
                  <a:pt x="372" y="164"/>
                </a:cubicBezTo>
                <a:cubicBezTo>
                  <a:pt x="375" y="155"/>
                  <a:pt x="372" y="158"/>
                  <a:pt x="384" y="154"/>
                </a:cubicBezTo>
                <a:cubicBezTo>
                  <a:pt x="388" y="153"/>
                  <a:pt x="396" y="150"/>
                  <a:pt x="396" y="150"/>
                </a:cubicBezTo>
                <a:cubicBezTo>
                  <a:pt x="400" y="123"/>
                  <a:pt x="393" y="138"/>
                  <a:pt x="434" y="134"/>
                </a:cubicBezTo>
                <a:cubicBezTo>
                  <a:pt x="441" y="133"/>
                  <a:pt x="452" y="126"/>
                  <a:pt x="458" y="124"/>
                </a:cubicBezTo>
                <a:cubicBezTo>
                  <a:pt x="460" y="123"/>
                  <a:pt x="464" y="122"/>
                  <a:pt x="464" y="122"/>
                </a:cubicBezTo>
                <a:cubicBezTo>
                  <a:pt x="478" y="123"/>
                  <a:pt x="492" y="122"/>
                  <a:pt x="506" y="124"/>
                </a:cubicBezTo>
                <a:cubicBezTo>
                  <a:pt x="512" y="125"/>
                  <a:pt x="524" y="130"/>
                  <a:pt x="524" y="130"/>
                </a:cubicBezTo>
                <a:cubicBezTo>
                  <a:pt x="544" y="127"/>
                  <a:pt x="541" y="128"/>
                  <a:pt x="544" y="110"/>
                </a:cubicBezTo>
                <a:cubicBezTo>
                  <a:pt x="545" y="95"/>
                  <a:pt x="540" y="80"/>
                  <a:pt x="546" y="66"/>
                </a:cubicBezTo>
                <a:cubicBezTo>
                  <a:pt x="548" y="60"/>
                  <a:pt x="558" y="64"/>
                  <a:pt x="564" y="62"/>
                </a:cubicBezTo>
                <a:cubicBezTo>
                  <a:pt x="577" y="58"/>
                  <a:pt x="586" y="52"/>
                  <a:pt x="600" y="50"/>
                </a:cubicBezTo>
                <a:cubicBezTo>
                  <a:pt x="608" y="37"/>
                  <a:pt x="602" y="34"/>
                  <a:pt x="608" y="18"/>
                </a:cubicBezTo>
                <a:cubicBezTo>
                  <a:pt x="610" y="12"/>
                  <a:pt x="644" y="3"/>
                  <a:pt x="652" y="0"/>
                </a:cubicBezTo>
                <a:cubicBezTo>
                  <a:pt x="665" y="1"/>
                  <a:pt x="678" y="0"/>
                  <a:pt x="690" y="2"/>
                </a:cubicBezTo>
                <a:cubicBezTo>
                  <a:pt x="694" y="3"/>
                  <a:pt x="694" y="12"/>
                  <a:pt x="696" y="14"/>
                </a:cubicBezTo>
                <a:cubicBezTo>
                  <a:pt x="699" y="18"/>
                  <a:pt x="711" y="30"/>
                  <a:pt x="714" y="32"/>
                </a:cubicBezTo>
                <a:cubicBezTo>
                  <a:pt x="721" y="37"/>
                  <a:pt x="738" y="44"/>
                  <a:pt x="738" y="44"/>
                </a:cubicBezTo>
                <a:cubicBezTo>
                  <a:pt x="754" y="67"/>
                  <a:pt x="735" y="38"/>
                  <a:pt x="744" y="108"/>
                </a:cubicBezTo>
                <a:cubicBezTo>
                  <a:pt x="745" y="115"/>
                  <a:pt x="762" y="118"/>
                  <a:pt x="768" y="122"/>
                </a:cubicBezTo>
                <a:cubicBezTo>
                  <a:pt x="774" y="134"/>
                  <a:pt x="778" y="157"/>
                  <a:pt x="784" y="166"/>
                </a:cubicBezTo>
                <a:cubicBezTo>
                  <a:pt x="788" y="172"/>
                  <a:pt x="797" y="169"/>
                  <a:pt x="804" y="170"/>
                </a:cubicBezTo>
                <a:cubicBezTo>
                  <a:pt x="803" y="179"/>
                  <a:pt x="803" y="187"/>
                  <a:pt x="802" y="196"/>
                </a:cubicBezTo>
                <a:cubicBezTo>
                  <a:pt x="801" y="202"/>
                  <a:pt x="796" y="214"/>
                  <a:pt x="796" y="214"/>
                </a:cubicBezTo>
                <a:cubicBezTo>
                  <a:pt x="800" y="236"/>
                  <a:pt x="793" y="217"/>
                  <a:pt x="826" y="226"/>
                </a:cubicBezTo>
                <a:cubicBezTo>
                  <a:pt x="828" y="227"/>
                  <a:pt x="827" y="230"/>
                  <a:pt x="828" y="232"/>
                </a:cubicBezTo>
                <a:cubicBezTo>
                  <a:pt x="830" y="234"/>
                  <a:pt x="832" y="234"/>
                  <a:pt x="834" y="236"/>
                </a:cubicBezTo>
                <a:cubicBezTo>
                  <a:pt x="836" y="238"/>
                  <a:pt x="838" y="241"/>
                  <a:pt x="840" y="244"/>
                </a:cubicBezTo>
                <a:cubicBezTo>
                  <a:pt x="853" y="282"/>
                  <a:pt x="854" y="276"/>
                  <a:pt x="904" y="278"/>
                </a:cubicBezTo>
                <a:cubicBezTo>
                  <a:pt x="915" y="289"/>
                  <a:pt x="921" y="292"/>
                  <a:pt x="936" y="294"/>
                </a:cubicBezTo>
                <a:cubicBezTo>
                  <a:pt x="941" y="308"/>
                  <a:pt x="938" y="324"/>
                  <a:pt x="942" y="338"/>
                </a:cubicBezTo>
                <a:cubicBezTo>
                  <a:pt x="943" y="343"/>
                  <a:pt x="950" y="350"/>
                  <a:pt x="950" y="350"/>
                </a:cubicBezTo>
                <a:cubicBezTo>
                  <a:pt x="950" y="352"/>
                  <a:pt x="953" y="398"/>
                  <a:pt x="954" y="402"/>
                </a:cubicBezTo>
                <a:cubicBezTo>
                  <a:pt x="955" y="406"/>
                  <a:pt x="958" y="414"/>
                  <a:pt x="958" y="414"/>
                </a:cubicBezTo>
                <a:cubicBezTo>
                  <a:pt x="956" y="426"/>
                  <a:pt x="951" y="427"/>
                  <a:pt x="940" y="432"/>
                </a:cubicBezTo>
                <a:cubicBezTo>
                  <a:pt x="936" y="434"/>
                  <a:pt x="928" y="436"/>
                  <a:pt x="928" y="436"/>
                </a:cubicBezTo>
                <a:cubicBezTo>
                  <a:pt x="923" y="450"/>
                  <a:pt x="928" y="446"/>
                  <a:pt x="918" y="452"/>
                </a:cubicBezTo>
                <a:cubicBezTo>
                  <a:pt x="912" y="461"/>
                  <a:pt x="905" y="464"/>
                  <a:pt x="902" y="474"/>
                </a:cubicBezTo>
                <a:cubicBezTo>
                  <a:pt x="907" y="489"/>
                  <a:pt x="929" y="483"/>
                  <a:pt x="942" y="484"/>
                </a:cubicBezTo>
                <a:cubicBezTo>
                  <a:pt x="954" y="486"/>
                  <a:pt x="976" y="481"/>
                  <a:pt x="980" y="494"/>
                </a:cubicBezTo>
                <a:cubicBezTo>
                  <a:pt x="979" y="517"/>
                  <a:pt x="988" y="543"/>
                  <a:pt x="978" y="564"/>
                </a:cubicBezTo>
                <a:cubicBezTo>
                  <a:pt x="973" y="574"/>
                  <a:pt x="955" y="562"/>
                  <a:pt x="944" y="566"/>
                </a:cubicBezTo>
                <a:cubicBezTo>
                  <a:pt x="941" y="567"/>
                  <a:pt x="935" y="596"/>
                  <a:pt x="934" y="598"/>
                </a:cubicBezTo>
                <a:cubicBezTo>
                  <a:pt x="930" y="604"/>
                  <a:pt x="922" y="616"/>
                  <a:pt x="922" y="616"/>
                </a:cubicBezTo>
                <a:cubicBezTo>
                  <a:pt x="914" y="647"/>
                  <a:pt x="865" y="629"/>
                  <a:pt x="842" y="630"/>
                </a:cubicBezTo>
                <a:cubicBezTo>
                  <a:pt x="828" y="635"/>
                  <a:pt x="840" y="649"/>
                  <a:pt x="826" y="654"/>
                </a:cubicBezTo>
                <a:cubicBezTo>
                  <a:pt x="816" y="669"/>
                  <a:pt x="817" y="680"/>
                  <a:pt x="812" y="698"/>
                </a:cubicBezTo>
                <a:cubicBezTo>
                  <a:pt x="807" y="716"/>
                  <a:pt x="789" y="735"/>
                  <a:pt x="776" y="748"/>
                </a:cubicBezTo>
                <a:cubicBezTo>
                  <a:pt x="767" y="742"/>
                  <a:pt x="754" y="737"/>
                  <a:pt x="744" y="734"/>
                </a:cubicBezTo>
                <a:cubicBezTo>
                  <a:pt x="740" y="733"/>
                  <a:pt x="732" y="730"/>
                  <a:pt x="732" y="730"/>
                </a:cubicBezTo>
                <a:cubicBezTo>
                  <a:pt x="727" y="708"/>
                  <a:pt x="693" y="727"/>
                  <a:pt x="676" y="730"/>
                </a:cubicBezTo>
                <a:cubicBezTo>
                  <a:pt x="663" y="749"/>
                  <a:pt x="641" y="748"/>
                  <a:pt x="620" y="750"/>
                </a:cubicBezTo>
                <a:cubicBezTo>
                  <a:pt x="604" y="755"/>
                  <a:pt x="611" y="765"/>
                  <a:pt x="598" y="774"/>
                </a:cubicBezTo>
                <a:cubicBezTo>
                  <a:pt x="594" y="777"/>
                  <a:pt x="586" y="782"/>
                  <a:pt x="586" y="782"/>
                </a:cubicBezTo>
                <a:cubicBezTo>
                  <a:pt x="576" y="781"/>
                  <a:pt x="566" y="782"/>
                  <a:pt x="556" y="780"/>
                </a:cubicBezTo>
                <a:cubicBezTo>
                  <a:pt x="547" y="779"/>
                  <a:pt x="538" y="747"/>
                  <a:pt x="536" y="740"/>
                </a:cubicBezTo>
                <a:cubicBezTo>
                  <a:pt x="533" y="731"/>
                  <a:pt x="521" y="726"/>
                  <a:pt x="514" y="724"/>
                </a:cubicBezTo>
                <a:cubicBezTo>
                  <a:pt x="512" y="723"/>
                  <a:pt x="508" y="722"/>
                  <a:pt x="508" y="722"/>
                </a:cubicBezTo>
                <a:cubicBezTo>
                  <a:pt x="490" y="704"/>
                  <a:pt x="517" y="734"/>
                  <a:pt x="500" y="680"/>
                </a:cubicBezTo>
                <a:cubicBezTo>
                  <a:pt x="498" y="673"/>
                  <a:pt x="484" y="676"/>
                  <a:pt x="478" y="672"/>
                </a:cubicBezTo>
                <a:cubicBezTo>
                  <a:pt x="466" y="635"/>
                  <a:pt x="423" y="639"/>
                  <a:pt x="392" y="638"/>
                </a:cubicBezTo>
                <a:cubicBezTo>
                  <a:pt x="381" y="631"/>
                  <a:pt x="381" y="626"/>
                  <a:pt x="372" y="620"/>
                </a:cubicBezTo>
                <a:cubicBezTo>
                  <a:pt x="359" y="601"/>
                  <a:pt x="379" y="567"/>
                  <a:pt x="358" y="560"/>
                </a:cubicBezTo>
                <a:cubicBezTo>
                  <a:pt x="342" y="513"/>
                  <a:pt x="313" y="497"/>
                  <a:pt x="268" y="486"/>
                </a:cubicBezTo>
                <a:cubicBezTo>
                  <a:pt x="263" y="478"/>
                  <a:pt x="258" y="479"/>
                  <a:pt x="250" y="474"/>
                </a:cubicBezTo>
                <a:cubicBezTo>
                  <a:pt x="245" y="459"/>
                  <a:pt x="233" y="466"/>
                  <a:pt x="220" y="468"/>
                </a:cubicBezTo>
                <a:cubicBezTo>
                  <a:pt x="204" y="479"/>
                  <a:pt x="213" y="477"/>
                  <a:pt x="192" y="474"/>
                </a:cubicBezTo>
                <a:cubicBezTo>
                  <a:pt x="196" y="440"/>
                  <a:pt x="193" y="449"/>
                  <a:pt x="216" y="434"/>
                </a:cubicBezTo>
                <a:cubicBezTo>
                  <a:pt x="218" y="427"/>
                  <a:pt x="220" y="421"/>
                  <a:pt x="222" y="414"/>
                </a:cubicBezTo>
                <a:cubicBezTo>
                  <a:pt x="219" y="398"/>
                  <a:pt x="219" y="401"/>
                  <a:pt x="204" y="398"/>
                </a:cubicBezTo>
                <a:cubicBezTo>
                  <a:pt x="191" y="379"/>
                  <a:pt x="207" y="380"/>
                  <a:pt x="224" y="378"/>
                </a:cubicBezTo>
                <a:cubicBezTo>
                  <a:pt x="221" y="345"/>
                  <a:pt x="222" y="368"/>
                  <a:pt x="210" y="350"/>
                </a:cubicBezTo>
                <a:cubicBezTo>
                  <a:pt x="190" y="353"/>
                  <a:pt x="168" y="348"/>
                  <a:pt x="200" y="340"/>
                </a:cubicBezTo>
                <a:cubicBezTo>
                  <a:pt x="209" y="326"/>
                  <a:pt x="207" y="305"/>
                  <a:pt x="194" y="296"/>
                </a:cubicBezTo>
                <a:cubicBezTo>
                  <a:pt x="191" y="291"/>
                  <a:pt x="178" y="286"/>
                  <a:pt x="178" y="286"/>
                </a:cubicBezTo>
                <a:cubicBezTo>
                  <a:pt x="163" y="287"/>
                  <a:pt x="138" y="284"/>
                  <a:pt x="124" y="294"/>
                </a:cubicBezTo>
                <a:cubicBezTo>
                  <a:pt x="115" y="308"/>
                  <a:pt x="109" y="310"/>
                  <a:pt x="92" y="312"/>
                </a:cubicBezTo>
                <a:cubicBezTo>
                  <a:pt x="77" y="358"/>
                  <a:pt x="121" y="423"/>
                  <a:pt x="70" y="440"/>
                </a:cubicBezTo>
                <a:cubicBezTo>
                  <a:pt x="58" y="452"/>
                  <a:pt x="59" y="468"/>
                  <a:pt x="42" y="474"/>
                </a:cubicBezTo>
                <a:cubicBezTo>
                  <a:pt x="25" y="448"/>
                  <a:pt x="48" y="486"/>
                  <a:pt x="36" y="402"/>
                </a:cubicBezTo>
                <a:cubicBezTo>
                  <a:pt x="35" y="397"/>
                  <a:pt x="26" y="400"/>
                  <a:pt x="22" y="398"/>
                </a:cubicBezTo>
                <a:cubicBezTo>
                  <a:pt x="18" y="396"/>
                  <a:pt x="10" y="390"/>
                  <a:pt x="10" y="390"/>
                </a:cubicBezTo>
                <a:cubicBezTo>
                  <a:pt x="0" y="361"/>
                  <a:pt x="21" y="369"/>
                  <a:pt x="48" y="368"/>
                </a:cubicBezTo>
                <a:cubicBezTo>
                  <a:pt x="82" y="267"/>
                  <a:pt x="3" y="285"/>
                  <a:pt x="106" y="280"/>
                </a:cubicBezTo>
                <a:cubicBezTo>
                  <a:pt x="111" y="264"/>
                  <a:pt x="121" y="266"/>
                  <a:pt x="136" y="262"/>
                </a:cubicBezTo>
                <a:cubicBezTo>
                  <a:pt x="140" y="250"/>
                  <a:pt x="144" y="240"/>
                  <a:pt x="132" y="232"/>
                </a:cubicBezTo>
                <a:cubicBezTo>
                  <a:pt x="129" y="228"/>
                  <a:pt x="121" y="214"/>
                  <a:pt x="116" y="214"/>
                </a:cubicBezTo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46" name="Freeform 26" descr="Light vertical"/>
          <p:cNvSpPr>
            <a:spLocks/>
          </p:cNvSpPr>
          <p:nvPr/>
        </p:nvSpPr>
        <p:spPr bwMode="auto">
          <a:xfrm>
            <a:off x="295275" y="3255963"/>
            <a:ext cx="1576388" cy="1163637"/>
          </a:xfrm>
          <a:custGeom>
            <a:avLst/>
            <a:gdLst/>
            <a:ahLst/>
            <a:cxnLst>
              <a:cxn ang="0">
                <a:pos x="90" y="171"/>
              </a:cxn>
              <a:cxn ang="0">
                <a:pos x="80" y="147"/>
              </a:cxn>
              <a:cxn ang="0">
                <a:pos x="108" y="77"/>
              </a:cxn>
              <a:cxn ang="0">
                <a:pos x="132" y="59"/>
              </a:cxn>
              <a:cxn ang="0">
                <a:pos x="168" y="75"/>
              </a:cxn>
              <a:cxn ang="0">
                <a:pos x="254" y="113"/>
              </a:cxn>
              <a:cxn ang="0">
                <a:pos x="358" y="107"/>
              </a:cxn>
              <a:cxn ang="0">
                <a:pos x="478" y="79"/>
              </a:cxn>
              <a:cxn ang="0">
                <a:pos x="612" y="35"/>
              </a:cxn>
              <a:cxn ang="0">
                <a:pos x="632" y="17"/>
              </a:cxn>
              <a:cxn ang="0">
                <a:pos x="676" y="7"/>
              </a:cxn>
              <a:cxn ang="0">
                <a:pos x="664" y="89"/>
              </a:cxn>
              <a:cxn ang="0">
                <a:pos x="678" y="153"/>
              </a:cxn>
              <a:cxn ang="0">
                <a:pos x="774" y="169"/>
              </a:cxn>
              <a:cxn ang="0">
                <a:pos x="802" y="193"/>
              </a:cxn>
              <a:cxn ang="0">
                <a:pos x="846" y="227"/>
              </a:cxn>
              <a:cxn ang="0">
                <a:pos x="870" y="241"/>
              </a:cxn>
              <a:cxn ang="0">
                <a:pos x="898" y="269"/>
              </a:cxn>
              <a:cxn ang="0">
                <a:pos x="942" y="277"/>
              </a:cxn>
              <a:cxn ang="0">
                <a:pos x="928" y="395"/>
              </a:cxn>
              <a:cxn ang="0">
                <a:pos x="890" y="437"/>
              </a:cxn>
              <a:cxn ang="0">
                <a:pos x="958" y="451"/>
              </a:cxn>
              <a:cxn ang="0">
                <a:pos x="834" y="607"/>
              </a:cxn>
              <a:cxn ang="0">
                <a:pos x="810" y="729"/>
              </a:cxn>
              <a:cxn ang="0">
                <a:pos x="680" y="703"/>
              </a:cxn>
              <a:cxn ang="0">
                <a:pos x="594" y="729"/>
              </a:cxn>
              <a:cxn ang="0">
                <a:pos x="508" y="691"/>
              </a:cxn>
              <a:cxn ang="0">
                <a:pos x="482" y="659"/>
              </a:cxn>
              <a:cxn ang="0">
                <a:pos x="374" y="597"/>
              </a:cxn>
              <a:cxn ang="0">
                <a:pos x="352" y="585"/>
              </a:cxn>
              <a:cxn ang="0">
                <a:pos x="352" y="537"/>
              </a:cxn>
              <a:cxn ang="0">
                <a:pos x="332" y="491"/>
              </a:cxn>
              <a:cxn ang="0">
                <a:pos x="300" y="473"/>
              </a:cxn>
              <a:cxn ang="0">
                <a:pos x="266" y="431"/>
              </a:cxn>
              <a:cxn ang="0">
                <a:pos x="198" y="435"/>
              </a:cxn>
              <a:cxn ang="0">
                <a:pos x="172" y="423"/>
              </a:cxn>
              <a:cxn ang="0">
                <a:pos x="180" y="377"/>
              </a:cxn>
              <a:cxn ang="0">
                <a:pos x="202" y="341"/>
              </a:cxn>
              <a:cxn ang="0">
                <a:pos x="192" y="305"/>
              </a:cxn>
              <a:cxn ang="0">
                <a:pos x="134" y="253"/>
              </a:cxn>
              <a:cxn ang="0">
                <a:pos x="68" y="295"/>
              </a:cxn>
              <a:cxn ang="0">
                <a:pos x="58" y="409"/>
              </a:cxn>
              <a:cxn ang="0">
                <a:pos x="18" y="459"/>
              </a:cxn>
              <a:cxn ang="0">
                <a:pos x="16" y="405"/>
              </a:cxn>
              <a:cxn ang="0">
                <a:pos x="26" y="263"/>
              </a:cxn>
              <a:cxn ang="0">
                <a:pos x="64" y="253"/>
              </a:cxn>
              <a:cxn ang="0">
                <a:pos x="104" y="233"/>
              </a:cxn>
              <a:cxn ang="0">
                <a:pos x="114" y="195"/>
              </a:cxn>
            </a:cxnLst>
            <a:rect l="0" t="0" r="r" b="b"/>
            <a:pathLst>
              <a:path w="993" h="733">
                <a:moveTo>
                  <a:pt x="128" y="193"/>
                </a:moveTo>
                <a:cubicBezTo>
                  <a:pt x="114" y="189"/>
                  <a:pt x="100" y="183"/>
                  <a:pt x="90" y="171"/>
                </a:cubicBezTo>
                <a:cubicBezTo>
                  <a:pt x="85" y="165"/>
                  <a:pt x="85" y="162"/>
                  <a:pt x="82" y="153"/>
                </a:cubicBezTo>
                <a:cubicBezTo>
                  <a:pt x="81" y="151"/>
                  <a:pt x="80" y="147"/>
                  <a:pt x="80" y="147"/>
                </a:cubicBezTo>
                <a:cubicBezTo>
                  <a:pt x="83" y="115"/>
                  <a:pt x="73" y="109"/>
                  <a:pt x="96" y="101"/>
                </a:cubicBezTo>
                <a:cubicBezTo>
                  <a:pt x="106" y="85"/>
                  <a:pt x="102" y="94"/>
                  <a:pt x="108" y="77"/>
                </a:cubicBezTo>
                <a:cubicBezTo>
                  <a:pt x="109" y="73"/>
                  <a:pt x="108" y="66"/>
                  <a:pt x="112" y="65"/>
                </a:cubicBezTo>
                <a:cubicBezTo>
                  <a:pt x="119" y="63"/>
                  <a:pt x="125" y="61"/>
                  <a:pt x="132" y="59"/>
                </a:cubicBezTo>
                <a:cubicBezTo>
                  <a:pt x="143" y="60"/>
                  <a:pt x="154" y="59"/>
                  <a:pt x="164" y="61"/>
                </a:cubicBezTo>
                <a:cubicBezTo>
                  <a:pt x="169" y="62"/>
                  <a:pt x="164" y="72"/>
                  <a:pt x="168" y="75"/>
                </a:cubicBezTo>
                <a:cubicBezTo>
                  <a:pt x="173" y="78"/>
                  <a:pt x="179" y="78"/>
                  <a:pt x="184" y="79"/>
                </a:cubicBezTo>
                <a:cubicBezTo>
                  <a:pt x="206" y="112"/>
                  <a:pt x="213" y="111"/>
                  <a:pt x="254" y="113"/>
                </a:cubicBezTo>
                <a:cubicBezTo>
                  <a:pt x="270" y="115"/>
                  <a:pt x="298" y="122"/>
                  <a:pt x="314" y="127"/>
                </a:cubicBezTo>
                <a:cubicBezTo>
                  <a:pt x="385" y="123"/>
                  <a:pt x="342" y="136"/>
                  <a:pt x="358" y="107"/>
                </a:cubicBezTo>
                <a:cubicBezTo>
                  <a:pt x="367" y="92"/>
                  <a:pt x="393" y="104"/>
                  <a:pt x="410" y="103"/>
                </a:cubicBezTo>
                <a:cubicBezTo>
                  <a:pt x="424" y="82"/>
                  <a:pt x="455" y="81"/>
                  <a:pt x="478" y="79"/>
                </a:cubicBezTo>
                <a:cubicBezTo>
                  <a:pt x="524" y="64"/>
                  <a:pt x="508" y="63"/>
                  <a:pt x="576" y="61"/>
                </a:cubicBezTo>
                <a:cubicBezTo>
                  <a:pt x="592" y="56"/>
                  <a:pt x="598" y="40"/>
                  <a:pt x="612" y="35"/>
                </a:cubicBezTo>
                <a:cubicBezTo>
                  <a:pt x="615" y="31"/>
                  <a:pt x="616" y="24"/>
                  <a:pt x="620" y="21"/>
                </a:cubicBezTo>
                <a:cubicBezTo>
                  <a:pt x="623" y="18"/>
                  <a:pt x="632" y="17"/>
                  <a:pt x="632" y="17"/>
                </a:cubicBezTo>
                <a:cubicBezTo>
                  <a:pt x="639" y="10"/>
                  <a:pt x="644" y="10"/>
                  <a:pt x="652" y="5"/>
                </a:cubicBezTo>
                <a:cubicBezTo>
                  <a:pt x="660" y="6"/>
                  <a:pt x="672" y="0"/>
                  <a:pt x="676" y="7"/>
                </a:cubicBezTo>
                <a:cubicBezTo>
                  <a:pt x="685" y="24"/>
                  <a:pt x="676" y="46"/>
                  <a:pt x="666" y="59"/>
                </a:cubicBezTo>
                <a:cubicBezTo>
                  <a:pt x="665" y="69"/>
                  <a:pt x="665" y="79"/>
                  <a:pt x="664" y="89"/>
                </a:cubicBezTo>
                <a:cubicBezTo>
                  <a:pt x="663" y="97"/>
                  <a:pt x="656" y="113"/>
                  <a:pt x="656" y="113"/>
                </a:cubicBezTo>
                <a:cubicBezTo>
                  <a:pt x="658" y="127"/>
                  <a:pt x="671" y="138"/>
                  <a:pt x="678" y="153"/>
                </a:cubicBezTo>
                <a:cubicBezTo>
                  <a:pt x="679" y="155"/>
                  <a:pt x="681" y="165"/>
                  <a:pt x="684" y="165"/>
                </a:cubicBezTo>
                <a:cubicBezTo>
                  <a:pt x="714" y="168"/>
                  <a:pt x="744" y="168"/>
                  <a:pt x="774" y="169"/>
                </a:cubicBezTo>
                <a:cubicBezTo>
                  <a:pt x="779" y="171"/>
                  <a:pt x="786" y="171"/>
                  <a:pt x="790" y="175"/>
                </a:cubicBezTo>
                <a:cubicBezTo>
                  <a:pt x="795" y="180"/>
                  <a:pt x="796" y="189"/>
                  <a:pt x="802" y="193"/>
                </a:cubicBezTo>
                <a:cubicBezTo>
                  <a:pt x="806" y="196"/>
                  <a:pt x="814" y="201"/>
                  <a:pt x="814" y="201"/>
                </a:cubicBezTo>
                <a:cubicBezTo>
                  <a:pt x="822" y="224"/>
                  <a:pt x="823" y="221"/>
                  <a:pt x="846" y="227"/>
                </a:cubicBezTo>
                <a:cubicBezTo>
                  <a:pt x="850" y="229"/>
                  <a:pt x="850" y="235"/>
                  <a:pt x="854" y="237"/>
                </a:cubicBezTo>
                <a:cubicBezTo>
                  <a:pt x="859" y="240"/>
                  <a:pt x="865" y="239"/>
                  <a:pt x="870" y="241"/>
                </a:cubicBezTo>
                <a:cubicBezTo>
                  <a:pt x="873" y="251"/>
                  <a:pt x="880" y="249"/>
                  <a:pt x="890" y="251"/>
                </a:cubicBezTo>
                <a:cubicBezTo>
                  <a:pt x="904" y="261"/>
                  <a:pt x="887" y="247"/>
                  <a:pt x="898" y="269"/>
                </a:cubicBezTo>
                <a:cubicBezTo>
                  <a:pt x="902" y="276"/>
                  <a:pt x="914" y="272"/>
                  <a:pt x="922" y="273"/>
                </a:cubicBezTo>
                <a:cubicBezTo>
                  <a:pt x="929" y="275"/>
                  <a:pt x="936" y="274"/>
                  <a:pt x="942" y="277"/>
                </a:cubicBezTo>
                <a:cubicBezTo>
                  <a:pt x="953" y="283"/>
                  <a:pt x="955" y="320"/>
                  <a:pt x="956" y="329"/>
                </a:cubicBezTo>
                <a:cubicBezTo>
                  <a:pt x="953" y="405"/>
                  <a:pt x="964" y="371"/>
                  <a:pt x="928" y="395"/>
                </a:cubicBezTo>
                <a:cubicBezTo>
                  <a:pt x="925" y="403"/>
                  <a:pt x="912" y="416"/>
                  <a:pt x="904" y="419"/>
                </a:cubicBezTo>
                <a:cubicBezTo>
                  <a:pt x="894" y="433"/>
                  <a:pt x="899" y="428"/>
                  <a:pt x="890" y="437"/>
                </a:cubicBezTo>
                <a:cubicBezTo>
                  <a:pt x="878" y="472"/>
                  <a:pt x="920" y="454"/>
                  <a:pt x="948" y="453"/>
                </a:cubicBezTo>
                <a:cubicBezTo>
                  <a:pt x="951" y="445"/>
                  <a:pt x="955" y="441"/>
                  <a:pt x="958" y="451"/>
                </a:cubicBezTo>
                <a:cubicBezTo>
                  <a:pt x="962" y="503"/>
                  <a:pt x="993" y="574"/>
                  <a:pt x="936" y="593"/>
                </a:cubicBezTo>
                <a:cubicBezTo>
                  <a:pt x="921" y="616"/>
                  <a:pt x="850" y="606"/>
                  <a:pt x="834" y="607"/>
                </a:cubicBezTo>
                <a:cubicBezTo>
                  <a:pt x="815" y="613"/>
                  <a:pt x="817" y="627"/>
                  <a:pt x="814" y="645"/>
                </a:cubicBezTo>
                <a:cubicBezTo>
                  <a:pt x="815" y="658"/>
                  <a:pt x="826" y="724"/>
                  <a:pt x="810" y="729"/>
                </a:cubicBezTo>
                <a:cubicBezTo>
                  <a:pt x="771" y="728"/>
                  <a:pt x="731" y="733"/>
                  <a:pt x="692" y="727"/>
                </a:cubicBezTo>
                <a:cubicBezTo>
                  <a:pt x="683" y="726"/>
                  <a:pt x="688" y="706"/>
                  <a:pt x="680" y="703"/>
                </a:cubicBezTo>
                <a:cubicBezTo>
                  <a:pt x="664" y="706"/>
                  <a:pt x="650" y="711"/>
                  <a:pt x="634" y="713"/>
                </a:cubicBezTo>
                <a:cubicBezTo>
                  <a:pt x="620" y="718"/>
                  <a:pt x="608" y="724"/>
                  <a:pt x="594" y="729"/>
                </a:cubicBezTo>
                <a:cubicBezTo>
                  <a:pt x="569" y="728"/>
                  <a:pt x="545" y="730"/>
                  <a:pt x="520" y="727"/>
                </a:cubicBezTo>
                <a:cubicBezTo>
                  <a:pt x="511" y="726"/>
                  <a:pt x="511" y="696"/>
                  <a:pt x="508" y="691"/>
                </a:cubicBezTo>
                <a:cubicBezTo>
                  <a:pt x="501" y="681"/>
                  <a:pt x="488" y="682"/>
                  <a:pt x="478" y="681"/>
                </a:cubicBezTo>
                <a:cubicBezTo>
                  <a:pt x="475" y="672"/>
                  <a:pt x="477" y="667"/>
                  <a:pt x="482" y="659"/>
                </a:cubicBezTo>
                <a:cubicBezTo>
                  <a:pt x="477" y="597"/>
                  <a:pt x="434" y="601"/>
                  <a:pt x="380" y="599"/>
                </a:cubicBezTo>
                <a:cubicBezTo>
                  <a:pt x="378" y="598"/>
                  <a:pt x="376" y="598"/>
                  <a:pt x="374" y="597"/>
                </a:cubicBezTo>
                <a:cubicBezTo>
                  <a:pt x="372" y="595"/>
                  <a:pt x="372" y="592"/>
                  <a:pt x="370" y="591"/>
                </a:cubicBezTo>
                <a:cubicBezTo>
                  <a:pt x="365" y="588"/>
                  <a:pt x="352" y="585"/>
                  <a:pt x="352" y="585"/>
                </a:cubicBezTo>
                <a:cubicBezTo>
                  <a:pt x="345" y="574"/>
                  <a:pt x="350" y="564"/>
                  <a:pt x="354" y="553"/>
                </a:cubicBezTo>
                <a:cubicBezTo>
                  <a:pt x="353" y="548"/>
                  <a:pt x="354" y="542"/>
                  <a:pt x="352" y="537"/>
                </a:cubicBezTo>
                <a:cubicBezTo>
                  <a:pt x="350" y="532"/>
                  <a:pt x="346" y="530"/>
                  <a:pt x="344" y="525"/>
                </a:cubicBezTo>
                <a:cubicBezTo>
                  <a:pt x="341" y="516"/>
                  <a:pt x="340" y="496"/>
                  <a:pt x="332" y="491"/>
                </a:cubicBezTo>
                <a:cubicBezTo>
                  <a:pt x="329" y="489"/>
                  <a:pt x="325" y="488"/>
                  <a:pt x="322" y="487"/>
                </a:cubicBezTo>
                <a:cubicBezTo>
                  <a:pt x="316" y="479"/>
                  <a:pt x="308" y="478"/>
                  <a:pt x="300" y="473"/>
                </a:cubicBezTo>
                <a:cubicBezTo>
                  <a:pt x="295" y="465"/>
                  <a:pt x="291" y="456"/>
                  <a:pt x="284" y="449"/>
                </a:cubicBezTo>
                <a:cubicBezTo>
                  <a:pt x="281" y="439"/>
                  <a:pt x="276" y="435"/>
                  <a:pt x="266" y="431"/>
                </a:cubicBezTo>
                <a:cubicBezTo>
                  <a:pt x="262" y="429"/>
                  <a:pt x="254" y="427"/>
                  <a:pt x="254" y="427"/>
                </a:cubicBezTo>
                <a:cubicBezTo>
                  <a:pt x="234" y="428"/>
                  <a:pt x="217" y="429"/>
                  <a:pt x="198" y="435"/>
                </a:cubicBezTo>
                <a:cubicBezTo>
                  <a:pt x="189" y="434"/>
                  <a:pt x="178" y="437"/>
                  <a:pt x="170" y="433"/>
                </a:cubicBezTo>
                <a:cubicBezTo>
                  <a:pt x="167" y="432"/>
                  <a:pt x="171" y="426"/>
                  <a:pt x="172" y="423"/>
                </a:cubicBezTo>
                <a:cubicBezTo>
                  <a:pt x="176" y="413"/>
                  <a:pt x="191" y="414"/>
                  <a:pt x="200" y="411"/>
                </a:cubicBezTo>
                <a:cubicBezTo>
                  <a:pt x="231" y="380"/>
                  <a:pt x="201" y="379"/>
                  <a:pt x="180" y="377"/>
                </a:cubicBezTo>
                <a:cubicBezTo>
                  <a:pt x="175" y="363"/>
                  <a:pt x="178" y="369"/>
                  <a:pt x="172" y="359"/>
                </a:cubicBezTo>
                <a:cubicBezTo>
                  <a:pt x="175" y="342"/>
                  <a:pt x="186" y="343"/>
                  <a:pt x="202" y="341"/>
                </a:cubicBezTo>
                <a:cubicBezTo>
                  <a:pt x="201" y="335"/>
                  <a:pt x="200" y="329"/>
                  <a:pt x="198" y="323"/>
                </a:cubicBezTo>
                <a:cubicBezTo>
                  <a:pt x="196" y="317"/>
                  <a:pt x="192" y="305"/>
                  <a:pt x="192" y="305"/>
                </a:cubicBezTo>
                <a:cubicBezTo>
                  <a:pt x="190" y="275"/>
                  <a:pt x="189" y="258"/>
                  <a:pt x="168" y="237"/>
                </a:cubicBezTo>
                <a:cubicBezTo>
                  <a:pt x="139" y="240"/>
                  <a:pt x="153" y="247"/>
                  <a:pt x="134" y="253"/>
                </a:cubicBezTo>
                <a:cubicBezTo>
                  <a:pt x="129" y="267"/>
                  <a:pt x="104" y="270"/>
                  <a:pt x="90" y="275"/>
                </a:cubicBezTo>
                <a:cubicBezTo>
                  <a:pt x="81" y="278"/>
                  <a:pt x="75" y="289"/>
                  <a:pt x="68" y="295"/>
                </a:cubicBezTo>
                <a:cubicBezTo>
                  <a:pt x="65" y="301"/>
                  <a:pt x="60" y="315"/>
                  <a:pt x="60" y="315"/>
                </a:cubicBezTo>
                <a:cubicBezTo>
                  <a:pt x="59" y="346"/>
                  <a:pt x="59" y="378"/>
                  <a:pt x="58" y="409"/>
                </a:cubicBezTo>
                <a:cubicBezTo>
                  <a:pt x="58" y="420"/>
                  <a:pt x="46" y="438"/>
                  <a:pt x="36" y="441"/>
                </a:cubicBezTo>
                <a:cubicBezTo>
                  <a:pt x="28" y="453"/>
                  <a:pt x="30" y="451"/>
                  <a:pt x="18" y="459"/>
                </a:cubicBezTo>
                <a:cubicBezTo>
                  <a:pt x="0" y="450"/>
                  <a:pt x="8" y="457"/>
                  <a:pt x="12" y="421"/>
                </a:cubicBezTo>
                <a:cubicBezTo>
                  <a:pt x="13" y="416"/>
                  <a:pt x="16" y="405"/>
                  <a:pt x="16" y="405"/>
                </a:cubicBezTo>
                <a:cubicBezTo>
                  <a:pt x="17" y="363"/>
                  <a:pt x="19" y="324"/>
                  <a:pt x="22" y="283"/>
                </a:cubicBezTo>
                <a:cubicBezTo>
                  <a:pt x="22" y="276"/>
                  <a:pt x="22" y="268"/>
                  <a:pt x="26" y="263"/>
                </a:cubicBezTo>
                <a:cubicBezTo>
                  <a:pt x="31" y="257"/>
                  <a:pt x="40" y="258"/>
                  <a:pt x="46" y="257"/>
                </a:cubicBezTo>
                <a:cubicBezTo>
                  <a:pt x="59" y="253"/>
                  <a:pt x="44" y="257"/>
                  <a:pt x="64" y="253"/>
                </a:cubicBezTo>
                <a:cubicBezTo>
                  <a:pt x="69" y="252"/>
                  <a:pt x="80" y="249"/>
                  <a:pt x="80" y="249"/>
                </a:cubicBezTo>
                <a:cubicBezTo>
                  <a:pt x="89" y="243"/>
                  <a:pt x="96" y="241"/>
                  <a:pt x="104" y="233"/>
                </a:cubicBezTo>
                <a:cubicBezTo>
                  <a:pt x="107" y="225"/>
                  <a:pt x="112" y="224"/>
                  <a:pt x="116" y="217"/>
                </a:cubicBezTo>
                <a:cubicBezTo>
                  <a:pt x="115" y="210"/>
                  <a:pt x="117" y="201"/>
                  <a:pt x="114" y="195"/>
                </a:cubicBezTo>
                <a:cubicBezTo>
                  <a:pt x="105" y="178"/>
                  <a:pt x="96" y="201"/>
                  <a:pt x="96" y="181"/>
                </a:cubicBezTo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47" name="Freeform 27" descr="Light vertical"/>
          <p:cNvSpPr>
            <a:spLocks/>
          </p:cNvSpPr>
          <p:nvPr/>
        </p:nvSpPr>
        <p:spPr bwMode="auto">
          <a:xfrm>
            <a:off x="2047875" y="3230563"/>
            <a:ext cx="1603375" cy="1217612"/>
          </a:xfrm>
          <a:custGeom>
            <a:avLst/>
            <a:gdLst/>
            <a:ahLst/>
            <a:cxnLst>
              <a:cxn ang="0">
                <a:pos x="124" y="205"/>
              </a:cxn>
              <a:cxn ang="0">
                <a:pos x="84" y="165"/>
              </a:cxn>
              <a:cxn ang="0">
                <a:pos x="64" y="139"/>
              </a:cxn>
              <a:cxn ang="0">
                <a:pos x="120" y="107"/>
              </a:cxn>
              <a:cxn ang="0">
                <a:pos x="286" y="125"/>
              </a:cxn>
              <a:cxn ang="0">
                <a:pos x="360" y="123"/>
              </a:cxn>
              <a:cxn ang="0">
                <a:pos x="516" y="109"/>
              </a:cxn>
              <a:cxn ang="0">
                <a:pos x="568" y="105"/>
              </a:cxn>
              <a:cxn ang="0">
                <a:pos x="636" y="105"/>
              </a:cxn>
              <a:cxn ang="0">
                <a:pos x="700" y="83"/>
              </a:cxn>
              <a:cxn ang="0">
                <a:pos x="690" y="35"/>
              </a:cxn>
              <a:cxn ang="0">
                <a:pos x="712" y="29"/>
              </a:cxn>
              <a:cxn ang="0">
                <a:pos x="772" y="33"/>
              </a:cxn>
              <a:cxn ang="0">
                <a:pos x="800" y="103"/>
              </a:cxn>
              <a:cxn ang="0">
                <a:pos x="874" y="163"/>
              </a:cxn>
              <a:cxn ang="0">
                <a:pos x="960" y="229"/>
              </a:cxn>
              <a:cxn ang="0">
                <a:pos x="982" y="267"/>
              </a:cxn>
              <a:cxn ang="0">
                <a:pos x="912" y="445"/>
              </a:cxn>
              <a:cxn ang="0">
                <a:pos x="968" y="497"/>
              </a:cxn>
              <a:cxn ang="0">
                <a:pos x="896" y="547"/>
              </a:cxn>
              <a:cxn ang="0">
                <a:pos x="792" y="617"/>
              </a:cxn>
              <a:cxn ang="0">
                <a:pos x="704" y="681"/>
              </a:cxn>
              <a:cxn ang="0">
                <a:pos x="624" y="725"/>
              </a:cxn>
              <a:cxn ang="0">
                <a:pos x="520" y="767"/>
              </a:cxn>
              <a:cxn ang="0">
                <a:pos x="502" y="755"/>
              </a:cxn>
              <a:cxn ang="0">
                <a:pos x="526" y="709"/>
              </a:cxn>
              <a:cxn ang="0">
                <a:pos x="492" y="619"/>
              </a:cxn>
              <a:cxn ang="0">
                <a:pos x="366" y="597"/>
              </a:cxn>
              <a:cxn ang="0">
                <a:pos x="346" y="499"/>
              </a:cxn>
              <a:cxn ang="0">
                <a:pos x="296" y="455"/>
              </a:cxn>
              <a:cxn ang="0">
                <a:pos x="184" y="461"/>
              </a:cxn>
              <a:cxn ang="0">
                <a:pos x="150" y="469"/>
              </a:cxn>
              <a:cxn ang="0">
                <a:pos x="110" y="443"/>
              </a:cxn>
              <a:cxn ang="0">
                <a:pos x="84" y="419"/>
              </a:cxn>
              <a:cxn ang="0">
                <a:pos x="58" y="471"/>
              </a:cxn>
              <a:cxn ang="0">
                <a:pos x="50" y="407"/>
              </a:cxn>
              <a:cxn ang="0">
                <a:pos x="0" y="361"/>
              </a:cxn>
              <a:cxn ang="0">
                <a:pos x="56" y="333"/>
              </a:cxn>
              <a:cxn ang="0">
                <a:pos x="96" y="289"/>
              </a:cxn>
              <a:cxn ang="0">
                <a:pos x="146" y="235"/>
              </a:cxn>
              <a:cxn ang="0">
                <a:pos x="108" y="203"/>
              </a:cxn>
            </a:cxnLst>
            <a:rect l="0" t="0" r="r" b="b"/>
            <a:pathLst>
              <a:path w="1010" h="767">
                <a:moveTo>
                  <a:pt x="146" y="213"/>
                </a:moveTo>
                <a:cubicBezTo>
                  <a:pt x="137" y="211"/>
                  <a:pt x="132" y="210"/>
                  <a:pt x="124" y="205"/>
                </a:cubicBezTo>
                <a:cubicBezTo>
                  <a:pt x="115" y="191"/>
                  <a:pt x="120" y="196"/>
                  <a:pt x="110" y="189"/>
                </a:cubicBezTo>
                <a:cubicBezTo>
                  <a:pt x="102" y="177"/>
                  <a:pt x="96" y="173"/>
                  <a:pt x="84" y="165"/>
                </a:cubicBezTo>
                <a:cubicBezTo>
                  <a:pt x="80" y="162"/>
                  <a:pt x="72" y="157"/>
                  <a:pt x="72" y="157"/>
                </a:cubicBezTo>
                <a:cubicBezTo>
                  <a:pt x="70" y="150"/>
                  <a:pt x="66" y="146"/>
                  <a:pt x="64" y="139"/>
                </a:cubicBezTo>
                <a:cubicBezTo>
                  <a:pt x="68" y="123"/>
                  <a:pt x="81" y="125"/>
                  <a:pt x="96" y="123"/>
                </a:cubicBezTo>
                <a:cubicBezTo>
                  <a:pt x="104" y="115"/>
                  <a:pt x="111" y="113"/>
                  <a:pt x="120" y="107"/>
                </a:cubicBezTo>
                <a:cubicBezTo>
                  <a:pt x="144" y="109"/>
                  <a:pt x="160" y="120"/>
                  <a:pt x="182" y="121"/>
                </a:cubicBezTo>
                <a:cubicBezTo>
                  <a:pt x="217" y="123"/>
                  <a:pt x="251" y="123"/>
                  <a:pt x="286" y="125"/>
                </a:cubicBezTo>
                <a:cubicBezTo>
                  <a:pt x="301" y="127"/>
                  <a:pt x="314" y="108"/>
                  <a:pt x="328" y="113"/>
                </a:cubicBezTo>
                <a:cubicBezTo>
                  <a:pt x="340" y="113"/>
                  <a:pt x="352" y="128"/>
                  <a:pt x="360" y="123"/>
                </a:cubicBezTo>
                <a:cubicBezTo>
                  <a:pt x="363" y="115"/>
                  <a:pt x="370" y="112"/>
                  <a:pt x="378" y="109"/>
                </a:cubicBezTo>
                <a:cubicBezTo>
                  <a:pt x="436" y="112"/>
                  <a:pt x="435" y="113"/>
                  <a:pt x="516" y="109"/>
                </a:cubicBezTo>
                <a:cubicBezTo>
                  <a:pt x="522" y="109"/>
                  <a:pt x="534" y="103"/>
                  <a:pt x="534" y="103"/>
                </a:cubicBezTo>
                <a:cubicBezTo>
                  <a:pt x="545" y="104"/>
                  <a:pt x="557" y="104"/>
                  <a:pt x="568" y="105"/>
                </a:cubicBezTo>
                <a:cubicBezTo>
                  <a:pt x="572" y="106"/>
                  <a:pt x="580" y="109"/>
                  <a:pt x="580" y="109"/>
                </a:cubicBezTo>
                <a:cubicBezTo>
                  <a:pt x="599" y="108"/>
                  <a:pt x="617" y="107"/>
                  <a:pt x="636" y="105"/>
                </a:cubicBezTo>
                <a:cubicBezTo>
                  <a:pt x="646" y="104"/>
                  <a:pt x="657" y="94"/>
                  <a:pt x="668" y="91"/>
                </a:cubicBezTo>
                <a:cubicBezTo>
                  <a:pt x="678" y="85"/>
                  <a:pt x="689" y="85"/>
                  <a:pt x="700" y="83"/>
                </a:cubicBezTo>
                <a:cubicBezTo>
                  <a:pt x="698" y="55"/>
                  <a:pt x="701" y="67"/>
                  <a:pt x="694" y="47"/>
                </a:cubicBezTo>
                <a:cubicBezTo>
                  <a:pt x="693" y="43"/>
                  <a:pt x="690" y="35"/>
                  <a:pt x="690" y="35"/>
                </a:cubicBezTo>
                <a:cubicBezTo>
                  <a:pt x="691" y="28"/>
                  <a:pt x="687" y="20"/>
                  <a:pt x="692" y="15"/>
                </a:cubicBezTo>
                <a:cubicBezTo>
                  <a:pt x="707" y="0"/>
                  <a:pt x="711" y="25"/>
                  <a:pt x="712" y="29"/>
                </a:cubicBezTo>
                <a:cubicBezTo>
                  <a:pt x="716" y="40"/>
                  <a:pt x="735" y="30"/>
                  <a:pt x="746" y="31"/>
                </a:cubicBezTo>
                <a:cubicBezTo>
                  <a:pt x="755" y="32"/>
                  <a:pt x="763" y="32"/>
                  <a:pt x="772" y="33"/>
                </a:cubicBezTo>
                <a:cubicBezTo>
                  <a:pt x="774" y="71"/>
                  <a:pt x="772" y="65"/>
                  <a:pt x="792" y="85"/>
                </a:cubicBezTo>
                <a:cubicBezTo>
                  <a:pt x="797" y="99"/>
                  <a:pt x="794" y="93"/>
                  <a:pt x="800" y="103"/>
                </a:cubicBezTo>
                <a:cubicBezTo>
                  <a:pt x="804" y="136"/>
                  <a:pt x="823" y="131"/>
                  <a:pt x="852" y="133"/>
                </a:cubicBezTo>
                <a:cubicBezTo>
                  <a:pt x="866" y="138"/>
                  <a:pt x="859" y="158"/>
                  <a:pt x="874" y="163"/>
                </a:cubicBezTo>
                <a:cubicBezTo>
                  <a:pt x="877" y="171"/>
                  <a:pt x="881" y="170"/>
                  <a:pt x="886" y="177"/>
                </a:cubicBezTo>
                <a:cubicBezTo>
                  <a:pt x="881" y="241"/>
                  <a:pt x="876" y="227"/>
                  <a:pt x="960" y="229"/>
                </a:cubicBezTo>
                <a:cubicBezTo>
                  <a:pt x="969" y="231"/>
                  <a:pt x="973" y="230"/>
                  <a:pt x="976" y="239"/>
                </a:cubicBezTo>
                <a:cubicBezTo>
                  <a:pt x="977" y="249"/>
                  <a:pt x="979" y="258"/>
                  <a:pt x="982" y="267"/>
                </a:cubicBezTo>
                <a:cubicBezTo>
                  <a:pt x="981" y="364"/>
                  <a:pt x="1010" y="407"/>
                  <a:pt x="928" y="417"/>
                </a:cubicBezTo>
                <a:cubicBezTo>
                  <a:pt x="922" y="426"/>
                  <a:pt x="915" y="435"/>
                  <a:pt x="912" y="445"/>
                </a:cubicBezTo>
                <a:cubicBezTo>
                  <a:pt x="915" y="473"/>
                  <a:pt x="918" y="468"/>
                  <a:pt x="940" y="473"/>
                </a:cubicBezTo>
                <a:cubicBezTo>
                  <a:pt x="946" y="482"/>
                  <a:pt x="959" y="491"/>
                  <a:pt x="968" y="497"/>
                </a:cubicBezTo>
                <a:cubicBezTo>
                  <a:pt x="965" y="560"/>
                  <a:pt x="964" y="535"/>
                  <a:pt x="880" y="537"/>
                </a:cubicBezTo>
                <a:cubicBezTo>
                  <a:pt x="855" y="543"/>
                  <a:pt x="894" y="547"/>
                  <a:pt x="896" y="547"/>
                </a:cubicBezTo>
                <a:cubicBezTo>
                  <a:pt x="918" y="552"/>
                  <a:pt x="935" y="599"/>
                  <a:pt x="906" y="615"/>
                </a:cubicBezTo>
                <a:cubicBezTo>
                  <a:pt x="872" y="633"/>
                  <a:pt x="830" y="616"/>
                  <a:pt x="792" y="617"/>
                </a:cubicBezTo>
                <a:cubicBezTo>
                  <a:pt x="785" y="622"/>
                  <a:pt x="786" y="626"/>
                  <a:pt x="778" y="629"/>
                </a:cubicBezTo>
                <a:cubicBezTo>
                  <a:pt x="756" y="662"/>
                  <a:pt x="746" y="675"/>
                  <a:pt x="704" y="681"/>
                </a:cubicBezTo>
                <a:cubicBezTo>
                  <a:pt x="695" y="684"/>
                  <a:pt x="686" y="684"/>
                  <a:pt x="678" y="689"/>
                </a:cubicBezTo>
                <a:cubicBezTo>
                  <a:pt x="656" y="722"/>
                  <a:pt x="665" y="722"/>
                  <a:pt x="624" y="725"/>
                </a:cubicBezTo>
                <a:cubicBezTo>
                  <a:pt x="582" y="739"/>
                  <a:pt x="602" y="737"/>
                  <a:pt x="534" y="739"/>
                </a:cubicBezTo>
                <a:cubicBezTo>
                  <a:pt x="530" y="750"/>
                  <a:pt x="530" y="760"/>
                  <a:pt x="520" y="767"/>
                </a:cubicBezTo>
                <a:cubicBezTo>
                  <a:pt x="511" y="766"/>
                  <a:pt x="502" y="767"/>
                  <a:pt x="494" y="765"/>
                </a:cubicBezTo>
                <a:cubicBezTo>
                  <a:pt x="490" y="764"/>
                  <a:pt x="500" y="759"/>
                  <a:pt x="502" y="755"/>
                </a:cubicBezTo>
                <a:cubicBezTo>
                  <a:pt x="507" y="746"/>
                  <a:pt x="513" y="738"/>
                  <a:pt x="520" y="731"/>
                </a:cubicBezTo>
                <a:cubicBezTo>
                  <a:pt x="525" y="716"/>
                  <a:pt x="523" y="723"/>
                  <a:pt x="526" y="709"/>
                </a:cubicBezTo>
                <a:cubicBezTo>
                  <a:pt x="524" y="687"/>
                  <a:pt x="509" y="665"/>
                  <a:pt x="502" y="643"/>
                </a:cubicBezTo>
                <a:cubicBezTo>
                  <a:pt x="500" y="638"/>
                  <a:pt x="498" y="622"/>
                  <a:pt x="492" y="619"/>
                </a:cubicBezTo>
                <a:cubicBezTo>
                  <a:pt x="460" y="603"/>
                  <a:pt x="420" y="616"/>
                  <a:pt x="384" y="615"/>
                </a:cubicBezTo>
                <a:cubicBezTo>
                  <a:pt x="373" y="611"/>
                  <a:pt x="372" y="606"/>
                  <a:pt x="366" y="597"/>
                </a:cubicBezTo>
                <a:cubicBezTo>
                  <a:pt x="367" y="580"/>
                  <a:pt x="370" y="567"/>
                  <a:pt x="372" y="551"/>
                </a:cubicBezTo>
                <a:cubicBezTo>
                  <a:pt x="371" y="533"/>
                  <a:pt x="368" y="504"/>
                  <a:pt x="346" y="499"/>
                </a:cubicBezTo>
                <a:cubicBezTo>
                  <a:pt x="340" y="495"/>
                  <a:pt x="334" y="493"/>
                  <a:pt x="328" y="489"/>
                </a:cubicBezTo>
                <a:cubicBezTo>
                  <a:pt x="323" y="469"/>
                  <a:pt x="314" y="461"/>
                  <a:pt x="296" y="455"/>
                </a:cubicBezTo>
                <a:cubicBezTo>
                  <a:pt x="289" y="453"/>
                  <a:pt x="274" y="449"/>
                  <a:pt x="274" y="449"/>
                </a:cubicBezTo>
                <a:cubicBezTo>
                  <a:pt x="242" y="451"/>
                  <a:pt x="215" y="458"/>
                  <a:pt x="184" y="461"/>
                </a:cubicBezTo>
                <a:cubicBezTo>
                  <a:pt x="181" y="461"/>
                  <a:pt x="165" y="464"/>
                  <a:pt x="162" y="465"/>
                </a:cubicBezTo>
                <a:cubicBezTo>
                  <a:pt x="158" y="466"/>
                  <a:pt x="150" y="469"/>
                  <a:pt x="150" y="469"/>
                </a:cubicBezTo>
                <a:cubicBezTo>
                  <a:pt x="144" y="461"/>
                  <a:pt x="147" y="456"/>
                  <a:pt x="150" y="447"/>
                </a:cubicBezTo>
                <a:cubicBezTo>
                  <a:pt x="141" y="441"/>
                  <a:pt x="119" y="444"/>
                  <a:pt x="110" y="443"/>
                </a:cubicBezTo>
                <a:cubicBezTo>
                  <a:pt x="106" y="438"/>
                  <a:pt x="101" y="431"/>
                  <a:pt x="96" y="427"/>
                </a:cubicBezTo>
                <a:cubicBezTo>
                  <a:pt x="92" y="424"/>
                  <a:pt x="84" y="419"/>
                  <a:pt x="84" y="419"/>
                </a:cubicBezTo>
                <a:cubicBezTo>
                  <a:pt x="67" y="421"/>
                  <a:pt x="65" y="423"/>
                  <a:pt x="60" y="439"/>
                </a:cubicBezTo>
                <a:cubicBezTo>
                  <a:pt x="59" y="450"/>
                  <a:pt x="61" y="461"/>
                  <a:pt x="58" y="471"/>
                </a:cubicBezTo>
                <a:cubicBezTo>
                  <a:pt x="57" y="473"/>
                  <a:pt x="52" y="471"/>
                  <a:pt x="52" y="469"/>
                </a:cubicBezTo>
                <a:cubicBezTo>
                  <a:pt x="49" y="448"/>
                  <a:pt x="52" y="428"/>
                  <a:pt x="50" y="407"/>
                </a:cubicBezTo>
                <a:cubicBezTo>
                  <a:pt x="49" y="401"/>
                  <a:pt x="36" y="389"/>
                  <a:pt x="30" y="385"/>
                </a:cubicBezTo>
                <a:cubicBezTo>
                  <a:pt x="23" y="374"/>
                  <a:pt x="12" y="365"/>
                  <a:pt x="0" y="361"/>
                </a:cubicBezTo>
                <a:cubicBezTo>
                  <a:pt x="5" y="338"/>
                  <a:pt x="37" y="351"/>
                  <a:pt x="54" y="357"/>
                </a:cubicBezTo>
                <a:cubicBezTo>
                  <a:pt x="70" y="354"/>
                  <a:pt x="68" y="341"/>
                  <a:pt x="56" y="333"/>
                </a:cubicBezTo>
                <a:cubicBezTo>
                  <a:pt x="51" y="326"/>
                  <a:pt x="47" y="320"/>
                  <a:pt x="42" y="313"/>
                </a:cubicBezTo>
                <a:cubicBezTo>
                  <a:pt x="46" y="287"/>
                  <a:pt x="74" y="293"/>
                  <a:pt x="96" y="289"/>
                </a:cubicBezTo>
                <a:cubicBezTo>
                  <a:pt x="108" y="277"/>
                  <a:pt x="121" y="268"/>
                  <a:pt x="130" y="251"/>
                </a:cubicBezTo>
                <a:cubicBezTo>
                  <a:pt x="133" y="244"/>
                  <a:pt x="146" y="235"/>
                  <a:pt x="146" y="235"/>
                </a:cubicBezTo>
                <a:cubicBezTo>
                  <a:pt x="151" y="219"/>
                  <a:pt x="153" y="216"/>
                  <a:pt x="134" y="213"/>
                </a:cubicBezTo>
                <a:cubicBezTo>
                  <a:pt x="125" y="210"/>
                  <a:pt x="116" y="208"/>
                  <a:pt x="108" y="203"/>
                </a:cubicBezTo>
                <a:cubicBezTo>
                  <a:pt x="103" y="196"/>
                  <a:pt x="100" y="188"/>
                  <a:pt x="100" y="179"/>
                </a:cubicBezTo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48" name="Freeform 28" descr="Light vertical"/>
          <p:cNvSpPr>
            <a:spLocks/>
          </p:cNvSpPr>
          <p:nvPr/>
        </p:nvSpPr>
        <p:spPr bwMode="auto">
          <a:xfrm>
            <a:off x="3846513" y="3308350"/>
            <a:ext cx="1462087" cy="1173163"/>
          </a:xfrm>
          <a:custGeom>
            <a:avLst/>
            <a:gdLst/>
            <a:ahLst/>
            <a:cxnLst>
              <a:cxn ang="0">
                <a:pos x="179" y="58"/>
              </a:cxn>
              <a:cxn ang="0">
                <a:pos x="311" y="0"/>
              </a:cxn>
              <a:cxn ang="0">
                <a:pos x="431" y="22"/>
              </a:cxn>
              <a:cxn ang="0">
                <a:pos x="657" y="28"/>
              </a:cxn>
              <a:cxn ang="0">
                <a:pos x="733" y="48"/>
              </a:cxn>
              <a:cxn ang="0">
                <a:pos x="755" y="10"/>
              </a:cxn>
              <a:cxn ang="0">
                <a:pos x="783" y="26"/>
              </a:cxn>
              <a:cxn ang="0">
                <a:pos x="763" y="34"/>
              </a:cxn>
              <a:cxn ang="0">
                <a:pos x="755" y="52"/>
              </a:cxn>
              <a:cxn ang="0">
                <a:pos x="791" y="156"/>
              </a:cxn>
              <a:cxn ang="0">
                <a:pos x="769" y="196"/>
              </a:cxn>
              <a:cxn ang="0">
                <a:pos x="869" y="270"/>
              </a:cxn>
              <a:cxn ang="0">
                <a:pos x="901" y="336"/>
              </a:cxn>
              <a:cxn ang="0">
                <a:pos x="885" y="388"/>
              </a:cxn>
              <a:cxn ang="0">
                <a:pos x="853" y="438"/>
              </a:cxn>
              <a:cxn ang="0">
                <a:pos x="855" y="530"/>
              </a:cxn>
              <a:cxn ang="0">
                <a:pos x="841" y="554"/>
              </a:cxn>
              <a:cxn ang="0">
                <a:pos x="791" y="622"/>
              </a:cxn>
              <a:cxn ang="0">
                <a:pos x="685" y="704"/>
              </a:cxn>
              <a:cxn ang="0">
                <a:pos x="495" y="730"/>
              </a:cxn>
              <a:cxn ang="0">
                <a:pos x="535" y="702"/>
              </a:cxn>
              <a:cxn ang="0">
                <a:pos x="545" y="678"/>
              </a:cxn>
              <a:cxn ang="0">
                <a:pos x="515" y="612"/>
              </a:cxn>
              <a:cxn ang="0">
                <a:pos x="411" y="568"/>
              </a:cxn>
              <a:cxn ang="0">
                <a:pos x="381" y="502"/>
              </a:cxn>
              <a:cxn ang="0">
                <a:pos x="331" y="436"/>
              </a:cxn>
              <a:cxn ang="0">
                <a:pos x="269" y="408"/>
              </a:cxn>
              <a:cxn ang="0">
                <a:pos x="179" y="432"/>
              </a:cxn>
              <a:cxn ang="0">
                <a:pos x="129" y="386"/>
              </a:cxn>
              <a:cxn ang="0">
                <a:pos x="113" y="342"/>
              </a:cxn>
              <a:cxn ang="0">
                <a:pos x="25" y="306"/>
              </a:cxn>
              <a:cxn ang="0">
                <a:pos x="53" y="272"/>
              </a:cxn>
              <a:cxn ang="0">
                <a:pos x="71" y="242"/>
              </a:cxn>
              <a:cxn ang="0">
                <a:pos x="147" y="184"/>
              </a:cxn>
            </a:cxnLst>
            <a:rect l="0" t="0" r="r" b="b"/>
            <a:pathLst>
              <a:path w="921" h="739">
                <a:moveTo>
                  <a:pt x="147" y="158"/>
                </a:moveTo>
                <a:cubicBezTo>
                  <a:pt x="139" y="103"/>
                  <a:pt x="112" y="63"/>
                  <a:pt x="179" y="58"/>
                </a:cubicBezTo>
                <a:cubicBezTo>
                  <a:pt x="191" y="22"/>
                  <a:pt x="270" y="17"/>
                  <a:pt x="299" y="16"/>
                </a:cubicBezTo>
                <a:cubicBezTo>
                  <a:pt x="306" y="11"/>
                  <a:pt x="308" y="8"/>
                  <a:pt x="311" y="0"/>
                </a:cubicBezTo>
                <a:cubicBezTo>
                  <a:pt x="351" y="2"/>
                  <a:pt x="352" y="1"/>
                  <a:pt x="379" y="6"/>
                </a:cubicBezTo>
                <a:cubicBezTo>
                  <a:pt x="393" y="15"/>
                  <a:pt x="415" y="17"/>
                  <a:pt x="431" y="22"/>
                </a:cubicBezTo>
                <a:cubicBezTo>
                  <a:pt x="443" y="22"/>
                  <a:pt x="552" y="44"/>
                  <a:pt x="597" y="14"/>
                </a:cubicBezTo>
                <a:cubicBezTo>
                  <a:pt x="621" y="16"/>
                  <a:pt x="636" y="24"/>
                  <a:pt x="657" y="28"/>
                </a:cubicBezTo>
                <a:cubicBezTo>
                  <a:pt x="668" y="34"/>
                  <a:pt x="676" y="36"/>
                  <a:pt x="689" y="38"/>
                </a:cubicBezTo>
                <a:cubicBezTo>
                  <a:pt x="694" y="59"/>
                  <a:pt x="710" y="49"/>
                  <a:pt x="733" y="48"/>
                </a:cubicBezTo>
                <a:cubicBezTo>
                  <a:pt x="752" y="29"/>
                  <a:pt x="717" y="67"/>
                  <a:pt x="743" y="14"/>
                </a:cubicBezTo>
                <a:cubicBezTo>
                  <a:pt x="745" y="10"/>
                  <a:pt x="755" y="10"/>
                  <a:pt x="755" y="10"/>
                </a:cubicBezTo>
                <a:cubicBezTo>
                  <a:pt x="765" y="11"/>
                  <a:pt x="776" y="7"/>
                  <a:pt x="785" y="12"/>
                </a:cubicBezTo>
                <a:cubicBezTo>
                  <a:pt x="789" y="14"/>
                  <a:pt x="787" y="23"/>
                  <a:pt x="783" y="26"/>
                </a:cubicBezTo>
                <a:cubicBezTo>
                  <a:pt x="778" y="30"/>
                  <a:pt x="771" y="27"/>
                  <a:pt x="765" y="28"/>
                </a:cubicBezTo>
                <a:cubicBezTo>
                  <a:pt x="764" y="30"/>
                  <a:pt x="764" y="32"/>
                  <a:pt x="763" y="34"/>
                </a:cubicBezTo>
                <a:cubicBezTo>
                  <a:pt x="762" y="36"/>
                  <a:pt x="760" y="38"/>
                  <a:pt x="759" y="40"/>
                </a:cubicBezTo>
                <a:cubicBezTo>
                  <a:pt x="757" y="44"/>
                  <a:pt x="755" y="52"/>
                  <a:pt x="755" y="52"/>
                </a:cubicBezTo>
                <a:cubicBezTo>
                  <a:pt x="758" y="128"/>
                  <a:pt x="748" y="82"/>
                  <a:pt x="807" y="102"/>
                </a:cubicBezTo>
                <a:cubicBezTo>
                  <a:pt x="806" y="116"/>
                  <a:pt x="806" y="146"/>
                  <a:pt x="791" y="156"/>
                </a:cubicBezTo>
                <a:cubicBezTo>
                  <a:pt x="788" y="164"/>
                  <a:pt x="786" y="167"/>
                  <a:pt x="779" y="172"/>
                </a:cubicBezTo>
                <a:cubicBezTo>
                  <a:pt x="776" y="181"/>
                  <a:pt x="772" y="187"/>
                  <a:pt x="769" y="196"/>
                </a:cubicBezTo>
                <a:cubicBezTo>
                  <a:pt x="772" y="269"/>
                  <a:pt x="757" y="261"/>
                  <a:pt x="823" y="264"/>
                </a:cubicBezTo>
                <a:cubicBezTo>
                  <a:pt x="838" y="269"/>
                  <a:pt x="854" y="265"/>
                  <a:pt x="869" y="270"/>
                </a:cubicBezTo>
                <a:cubicBezTo>
                  <a:pt x="879" y="286"/>
                  <a:pt x="883" y="303"/>
                  <a:pt x="891" y="320"/>
                </a:cubicBezTo>
                <a:cubicBezTo>
                  <a:pt x="895" y="328"/>
                  <a:pt x="891" y="333"/>
                  <a:pt x="901" y="336"/>
                </a:cubicBezTo>
                <a:cubicBezTo>
                  <a:pt x="904" y="344"/>
                  <a:pt x="921" y="352"/>
                  <a:pt x="921" y="352"/>
                </a:cubicBezTo>
                <a:cubicBezTo>
                  <a:pt x="918" y="388"/>
                  <a:pt x="917" y="384"/>
                  <a:pt x="885" y="388"/>
                </a:cubicBezTo>
                <a:cubicBezTo>
                  <a:pt x="882" y="396"/>
                  <a:pt x="875" y="406"/>
                  <a:pt x="869" y="412"/>
                </a:cubicBezTo>
                <a:cubicBezTo>
                  <a:pt x="867" y="419"/>
                  <a:pt x="858" y="432"/>
                  <a:pt x="853" y="438"/>
                </a:cubicBezTo>
                <a:cubicBezTo>
                  <a:pt x="844" y="466"/>
                  <a:pt x="848" y="479"/>
                  <a:pt x="851" y="518"/>
                </a:cubicBezTo>
                <a:cubicBezTo>
                  <a:pt x="851" y="522"/>
                  <a:pt x="855" y="530"/>
                  <a:pt x="855" y="530"/>
                </a:cubicBezTo>
                <a:cubicBezTo>
                  <a:pt x="854" y="537"/>
                  <a:pt x="856" y="544"/>
                  <a:pt x="853" y="550"/>
                </a:cubicBezTo>
                <a:cubicBezTo>
                  <a:pt x="851" y="554"/>
                  <a:pt x="845" y="553"/>
                  <a:pt x="841" y="554"/>
                </a:cubicBezTo>
                <a:cubicBezTo>
                  <a:pt x="836" y="556"/>
                  <a:pt x="829" y="562"/>
                  <a:pt x="829" y="562"/>
                </a:cubicBezTo>
                <a:cubicBezTo>
                  <a:pt x="824" y="573"/>
                  <a:pt x="800" y="616"/>
                  <a:pt x="791" y="622"/>
                </a:cubicBezTo>
                <a:cubicBezTo>
                  <a:pt x="776" y="644"/>
                  <a:pt x="777" y="648"/>
                  <a:pt x="749" y="654"/>
                </a:cubicBezTo>
                <a:cubicBezTo>
                  <a:pt x="728" y="680"/>
                  <a:pt x="720" y="700"/>
                  <a:pt x="685" y="704"/>
                </a:cubicBezTo>
                <a:cubicBezTo>
                  <a:pt x="632" y="739"/>
                  <a:pt x="646" y="730"/>
                  <a:pt x="557" y="732"/>
                </a:cubicBezTo>
                <a:cubicBezTo>
                  <a:pt x="536" y="731"/>
                  <a:pt x="515" y="735"/>
                  <a:pt x="495" y="730"/>
                </a:cubicBezTo>
                <a:cubicBezTo>
                  <a:pt x="489" y="729"/>
                  <a:pt x="499" y="718"/>
                  <a:pt x="501" y="712"/>
                </a:cubicBezTo>
                <a:cubicBezTo>
                  <a:pt x="504" y="704"/>
                  <a:pt x="529" y="703"/>
                  <a:pt x="535" y="702"/>
                </a:cubicBezTo>
                <a:cubicBezTo>
                  <a:pt x="541" y="692"/>
                  <a:pt x="538" y="698"/>
                  <a:pt x="543" y="684"/>
                </a:cubicBezTo>
                <a:cubicBezTo>
                  <a:pt x="544" y="682"/>
                  <a:pt x="545" y="678"/>
                  <a:pt x="545" y="678"/>
                </a:cubicBezTo>
                <a:cubicBezTo>
                  <a:pt x="542" y="655"/>
                  <a:pt x="541" y="660"/>
                  <a:pt x="523" y="656"/>
                </a:cubicBezTo>
                <a:cubicBezTo>
                  <a:pt x="514" y="643"/>
                  <a:pt x="522" y="626"/>
                  <a:pt x="515" y="612"/>
                </a:cubicBezTo>
                <a:cubicBezTo>
                  <a:pt x="511" y="604"/>
                  <a:pt x="500" y="601"/>
                  <a:pt x="493" y="596"/>
                </a:cubicBezTo>
                <a:cubicBezTo>
                  <a:pt x="468" y="579"/>
                  <a:pt x="441" y="571"/>
                  <a:pt x="411" y="568"/>
                </a:cubicBezTo>
                <a:cubicBezTo>
                  <a:pt x="398" y="565"/>
                  <a:pt x="386" y="561"/>
                  <a:pt x="373" y="558"/>
                </a:cubicBezTo>
                <a:cubicBezTo>
                  <a:pt x="380" y="532"/>
                  <a:pt x="379" y="549"/>
                  <a:pt x="381" y="502"/>
                </a:cubicBezTo>
                <a:cubicBezTo>
                  <a:pt x="361" y="489"/>
                  <a:pt x="355" y="463"/>
                  <a:pt x="343" y="444"/>
                </a:cubicBezTo>
                <a:cubicBezTo>
                  <a:pt x="337" y="435"/>
                  <a:pt x="339" y="440"/>
                  <a:pt x="331" y="436"/>
                </a:cubicBezTo>
                <a:cubicBezTo>
                  <a:pt x="327" y="434"/>
                  <a:pt x="319" y="428"/>
                  <a:pt x="319" y="428"/>
                </a:cubicBezTo>
                <a:cubicBezTo>
                  <a:pt x="310" y="414"/>
                  <a:pt x="284" y="413"/>
                  <a:pt x="269" y="408"/>
                </a:cubicBezTo>
                <a:cubicBezTo>
                  <a:pt x="225" y="410"/>
                  <a:pt x="234" y="411"/>
                  <a:pt x="207" y="420"/>
                </a:cubicBezTo>
                <a:cubicBezTo>
                  <a:pt x="198" y="435"/>
                  <a:pt x="198" y="434"/>
                  <a:pt x="179" y="432"/>
                </a:cubicBezTo>
                <a:cubicBezTo>
                  <a:pt x="176" y="424"/>
                  <a:pt x="179" y="415"/>
                  <a:pt x="175" y="408"/>
                </a:cubicBezTo>
                <a:cubicBezTo>
                  <a:pt x="169" y="396"/>
                  <a:pt x="140" y="390"/>
                  <a:pt x="129" y="386"/>
                </a:cubicBezTo>
                <a:cubicBezTo>
                  <a:pt x="123" y="380"/>
                  <a:pt x="119" y="377"/>
                  <a:pt x="111" y="374"/>
                </a:cubicBezTo>
                <a:cubicBezTo>
                  <a:pt x="101" y="364"/>
                  <a:pt x="106" y="353"/>
                  <a:pt x="113" y="342"/>
                </a:cubicBezTo>
                <a:cubicBezTo>
                  <a:pt x="105" y="297"/>
                  <a:pt x="44" y="344"/>
                  <a:pt x="11" y="322"/>
                </a:cubicBezTo>
                <a:cubicBezTo>
                  <a:pt x="0" y="306"/>
                  <a:pt x="9" y="304"/>
                  <a:pt x="25" y="306"/>
                </a:cubicBezTo>
                <a:cubicBezTo>
                  <a:pt x="39" y="315"/>
                  <a:pt x="42" y="312"/>
                  <a:pt x="63" y="310"/>
                </a:cubicBezTo>
                <a:cubicBezTo>
                  <a:pt x="79" y="300"/>
                  <a:pt x="63" y="282"/>
                  <a:pt x="53" y="272"/>
                </a:cubicBezTo>
                <a:cubicBezTo>
                  <a:pt x="50" y="264"/>
                  <a:pt x="46" y="257"/>
                  <a:pt x="51" y="248"/>
                </a:cubicBezTo>
                <a:cubicBezTo>
                  <a:pt x="53" y="244"/>
                  <a:pt x="67" y="244"/>
                  <a:pt x="71" y="242"/>
                </a:cubicBezTo>
                <a:cubicBezTo>
                  <a:pt x="90" y="233"/>
                  <a:pt x="113" y="228"/>
                  <a:pt x="131" y="216"/>
                </a:cubicBezTo>
                <a:cubicBezTo>
                  <a:pt x="135" y="205"/>
                  <a:pt x="140" y="194"/>
                  <a:pt x="147" y="184"/>
                </a:cubicBezTo>
                <a:cubicBezTo>
                  <a:pt x="149" y="172"/>
                  <a:pt x="152" y="169"/>
                  <a:pt x="147" y="158"/>
                </a:cubicBezTo>
                <a:close/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49" name="Freeform 29" descr="Light vertical"/>
          <p:cNvSpPr>
            <a:spLocks/>
          </p:cNvSpPr>
          <p:nvPr/>
        </p:nvSpPr>
        <p:spPr bwMode="auto">
          <a:xfrm>
            <a:off x="295275" y="5041900"/>
            <a:ext cx="1512888" cy="1239838"/>
          </a:xfrm>
          <a:custGeom>
            <a:avLst/>
            <a:gdLst/>
            <a:ahLst/>
            <a:cxnLst>
              <a:cxn ang="0">
                <a:pos x="130" y="172"/>
              </a:cxn>
              <a:cxn ang="0">
                <a:pos x="106" y="148"/>
              </a:cxn>
              <a:cxn ang="0">
                <a:pos x="156" y="132"/>
              </a:cxn>
              <a:cxn ang="0">
                <a:pos x="172" y="100"/>
              </a:cxn>
              <a:cxn ang="0">
                <a:pos x="214" y="68"/>
              </a:cxn>
              <a:cxn ang="0">
                <a:pos x="256" y="52"/>
              </a:cxn>
              <a:cxn ang="0">
                <a:pos x="338" y="32"/>
              </a:cxn>
              <a:cxn ang="0">
                <a:pos x="370" y="22"/>
              </a:cxn>
              <a:cxn ang="0">
                <a:pos x="456" y="38"/>
              </a:cxn>
              <a:cxn ang="0">
                <a:pos x="450" y="68"/>
              </a:cxn>
              <a:cxn ang="0">
                <a:pos x="348" y="74"/>
              </a:cxn>
              <a:cxn ang="0">
                <a:pos x="314" y="98"/>
              </a:cxn>
              <a:cxn ang="0">
                <a:pos x="238" y="128"/>
              </a:cxn>
              <a:cxn ang="0">
                <a:pos x="348" y="144"/>
              </a:cxn>
              <a:cxn ang="0">
                <a:pos x="440" y="114"/>
              </a:cxn>
              <a:cxn ang="0">
                <a:pos x="484" y="90"/>
              </a:cxn>
              <a:cxn ang="0">
                <a:pos x="488" y="32"/>
              </a:cxn>
              <a:cxn ang="0">
                <a:pos x="544" y="26"/>
              </a:cxn>
              <a:cxn ang="0">
                <a:pos x="570" y="14"/>
              </a:cxn>
              <a:cxn ang="0">
                <a:pos x="676" y="20"/>
              </a:cxn>
              <a:cxn ang="0">
                <a:pos x="710" y="146"/>
              </a:cxn>
              <a:cxn ang="0">
                <a:pos x="744" y="232"/>
              </a:cxn>
              <a:cxn ang="0">
                <a:pos x="842" y="244"/>
              </a:cxn>
              <a:cxn ang="0">
                <a:pos x="856" y="254"/>
              </a:cxn>
              <a:cxn ang="0">
                <a:pos x="878" y="278"/>
              </a:cxn>
              <a:cxn ang="0">
                <a:pos x="934" y="336"/>
              </a:cxn>
              <a:cxn ang="0">
                <a:pos x="948" y="414"/>
              </a:cxn>
              <a:cxn ang="0">
                <a:pos x="926" y="476"/>
              </a:cxn>
              <a:cxn ang="0">
                <a:pos x="906" y="518"/>
              </a:cxn>
              <a:cxn ang="0">
                <a:pos x="876" y="526"/>
              </a:cxn>
              <a:cxn ang="0">
                <a:pos x="878" y="568"/>
              </a:cxn>
              <a:cxn ang="0">
                <a:pos x="832" y="640"/>
              </a:cxn>
              <a:cxn ang="0">
                <a:pos x="710" y="678"/>
              </a:cxn>
              <a:cxn ang="0">
                <a:pos x="674" y="694"/>
              </a:cxn>
              <a:cxn ang="0">
                <a:pos x="616" y="720"/>
              </a:cxn>
              <a:cxn ang="0">
                <a:pos x="572" y="778"/>
              </a:cxn>
              <a:cxn ang="0">
                <a:pos x="452" y="764"/>
              </a:cxn>
              <a:cxn ang="0">
                <a:pos x="484" y="746"/>
              </a:cxn>
              <a:cxn ang="0">
                <a:pos x="498" y="730"/>
              </a:cxn>
              <a:cxn ang="0">
                <a:pos x="480" y="686"/>
              </a:cxn>
              <a:cxn ang="0">
                <a:pos x="352" y="610"/>
              </a:cxn>
              <a:cxn ang="0">
                <a:pos x="304" y="518"/>
              </a:cxn>
              <a:cxn ang="0">
                <a:pos x="244" y="450"/>
              </a:cxn>
              <a:cxn ang="0">
                <a:pos x="116" y="472"/>
              </a:cxn>
              <a:cxn ang="0">
                <a:pos x="64" y="444"/>
              </a:cxn>
              <a:cxn ang="0">
                <a:pos x="60" y="384"/>
              </a:cxn>
              <a:cxn ang="0">
                <a:pos x="28" y="368"/>
              </a:cxn>
              <a:cxn ang="0">
                <a:pos x="56" y="274"/>
              </a:cxn>
              <a:cxn ang="0">
                <a:pos x="82" y="246"/>
              </a:cxn>
              <a:cxn ang="0">
                <a:pos x="114" y="232"/>
              </a:cxn>
            </a:cxnLst>
            <a:rect l="0" t="0" r="r" b="b"/>
            <a:pathLst>
              <a:path w="953" h="781">
                <a:moveTo>
                  <a:pt x="120" y="212"/>
                </a:moveTo>
                <a:cubicBezTo>
                  <a:pt x="137" y="209"/>
                  <a:pt x="144" y="186"/>
                  <a:pt x="130" y="172"/>
                </a:cubicBezTo>
                <a:cubicBezTo>
                  <a:pt x="125" y="167"/>
                  <a:pt x="112" y="160"/>
                  <a:pt x="112" y="160"/>
                </a:cubicBezTo>
                <a:cubicBezTo>
                  <a:pt x="112" y="160"/>
                  <a:pt x="104" y="150"/>
                  <a:pt x="106" y="148"/>
                </a:cubicBezTo>
                <a:cubicBezTo>
                  <a:pt x="109" y="145"/>
                  <a:pt x="118" y="144"/>
                  <a:pt x="118" y="144"/>
                </a:cubicBezTo>
                <a:cubicBezTo>
                  <a:pt x="128" y="134"/>
                  <a:pt x="142" y="134"/>
                  <a:pt x="156" y="132"/>
                </a:cubicBezTo>
                <a:cubicBezTo>
                  <a:pt x="165" y="129"/>
                  <a:pt x="166" y="118"/>
                  <a:pt x="170" y="110"/>
                </a:cubicBezTo>
                <a:cubicBezTo>
                  <a:pt x="171" y="107"/>
                  <a:pt x="171" y="103"/>
                  <a:pt x="172" y="100"/>
                </a:cubicBezTo>
                <a:cubicBezTo>
                  <a:pt x="173" y="98"/>
                  <a:pt x="175" y="96"/>
                  <a:pt x="176" y="94"/>
                </a:cubicBezTo>
                <a:cubicBezTo>
                  <a:pt x="185" y="64"/>
                  <a:pt x="175" y="74"/>
                  <a:pt x="214" y="68"/>
                </a:cubicBezTo>
                <a:cubicBezTo>
                  <a:pt x="225" y="64"/>
                  <a:pt x="218" y="67"/>
                  <a:pt x="232" y="58"/>
                </a:cubicBezTo>
                <a:cubicBezTo>
                  <a:pt x="239" y="54"/>
                  <a:pt x="248" y="55"/>
                  <a:pt x="256" y="52"/>
                </a:cubicBezTo>
                <a:cubicBezTo>
                  <a:pt x="265" y="39"/>
                  <a:pt x="274" y="40"/>
                  <a:pt x="290" y="38"/>
                </a:cubicBezTo>
                <a:cubicBezTo>
                  <a:pt x="308" y="26"/>
                  <a:pt x="291" y="36"/>
                  <a:pt x="338" y="32"/>
                </a:cubicBezTo>
                <a:cubicBezTo>
                  <a:pt x="346" y="31"/>
                  <a:pt x="357" y="26"/>
                  <a:pt x="364" y="24"/>
                </a:cubicBezTo>
                <a:cubicBezTo>
                  <a:pt x="366" y="23"/>
                  <a:pt x="370" y="22"/>
                  <a:pt x="370" y="22"/>
                </a:cubicBezTo>
                <a:cubicBezTo>
                  <a:pt x="450" y="24"/>
                  <a:pt x="438" y="0"/>
                  <a:pt x="450" y="36"/>
                </a:cubicBezTo>
                <a:cubicBezTo>
                  <a:pt x="451" y="38"/>
                  <a:pt x="454" y="37"/>
                  <a:pt x="456" y="38"/>
                </a:cubicBezTo>
                <a:cubicBezTo>
                  <a:pt x="457" y="42"/>
                  <a:pt x="463" y="42"/>
                  <a:pt x="464" y="46"/>
                </a:cubicBezTo>
                <a:cubicBezTo>
                  <a:pt x="466" y="55"/>
                  <a:pt x="460" y="68"/>
                  <a:pt x="450" y="68"/>
                </a:cubicBezTo>
                <a:cubicBezTo>
                  <a:pt x="420" y="69"/>
                  <a:pt x="390" y="69"/>
                  <a:pt x="360" y="70"/>
                </a:cubicBezTo>
                <a:cubicBezTo>
                  <a:pt x="356" y="71"/>
                  <a:pt x="349" y="70"/>
                  <a:pt x="348" y="74"/>
                </a:cubicBezTo>
                <a:cubicBezTo>
                  <a:pt x="346" y="81"/>
                  <a:pt x="341" y="94"/>
                  <a:pt x="332" y="96"/>
                </a:cubicBezTo>
                <a:cubicBezTo>
                  <a:pt x="326" y="97"/>
                  <a:pt x="320" y="97"/>
                  <a:pt x="314" y="98"/>
                </a:cubicBezTo>
                <a:cubicBezTo>
                  <a:pt x="306" y="103"/>
                  <a:pt x="306" y="116"/>
                  <a:pt x="296" y="118"/>
                </a:cubicBezTo>
                <a:cubicBezTo>
                  <a:pt x="277" y="123"/>
                  <a:pt x="257" y="122"/>
                  <a:pt x="238" y="128"/>
                </a:cubicBezTo>
                <a:cubicBezTo>
                  <a:pt x="235" y="137"/>
                  <a:pt x="233" y="146"/>
                  <a:pt x="244" y="150"/>
                </a:cubicBezTo>
                <a:cubicBezTo>
                  <a:pt x="282" y="148"/>
                  <a:pt x="307" y="145"/>
                  <a:pt x="348" y="144"/>
                </a:cubicBezTo>
                <a:cubicBezTo>
                  <a:pt x="373" y="136"/>
                  <a:pt x="398" y="135"/>
                  <a:pt x="424" y="134"/>
                </a:cubicBezTo>
                <a:cubicBezTo>
                  <a:pt x="435" y="130"/>
                  <a:pt x="432" y="122"/>
                  <a:pt x="440" y="114"/>
                </a:cubicBezTo>
                <a:cubicBezTo>
                  <a:pt x="446" y="108"/>
                  <a:pt x="458" y="104"/>
                  <a:pt x="466" y="102"/>
                </a:cubicBezTo>
                <a:cubicBezTo>
                  <a:pt x="473" y="97"/>
                  <a:pt x="478" y="96"/>
                  <a:pt x="484" y="90"/>
                </a:cubicBezTo>
                <a:cubicBezTo>
                  <a:pt x="485" y="88"/>
                  <a:pt x="486" y="86"/>
                  <a:pt x="486" y="84"/>
                </a:cubicBezTo>
                <a:cubicBezTo>
                  <a:pt x="487" y="67"/>
                  <a:pt x="484" y="49"/>
                  <a:pt x="488" y="32"/>
                </a:cubicBezTo>
                <a:cubicBezTo>
                  <a:pt x="489" y="28"/>
                  <a:pt x="496" y="28"/>
                  <a:pt x="500" y="28"/>
                </a:cubicBezTo>
                <a:cubicBezTo>
                  <a:pt x="515" y="27"/>
                  <a:pt x="529" y="27"/>
                  <a:pt x="544" y="26"/>
                </a:cubicBezTo>
                <a:cubicBezTo>
                  <a:pt x="562" y="20"/>
                  <a:pt x="534" y="30"/>
                  <a:pt x="558" y="18"/>
                </a:cubicBezTo>
                <a:cubicBezTo>
                  <a:pt x="562" y="16"/>
                  <a:pt x="570" y="14"/>
                  <a:pt x="570" y="14"/>
                </a:cubicBezTo>
                <a:cubicBezTo>
                  <a:pt x="574" y="3"/>
                  <a:pt x="623" y="12"/>
                  <a:pt x="628" y="12"/>
                </a:cubicBezTo>
                <a:cubicBezTo>
                  <a:pt x="644" y="15"/>
                  <a:pt x="660" y="16"/>
                  <a:pt x="676" y="20"/>
                </a:cubicBezTo>
                <a:cubicBezTo>
                  <a:pt x="686" y="51"/>
                  <a:pt x="689" y="96"/>
                  <a:pt x="670" y="124"/>
                </a:cubicBezTo>
                <a:cubicBezTo>
                  <a:pt x="674" y="159"/>
                  <a:pt x="684" y="133"/>
                  <a:pt x="710" y="146"/>
                </a:cubicBezTo>
                <a:cubicBezTo>
                  <a:pt x="715" y="153"/>
                  <a:pt x="717" y="159"/>
                  <a:pt x="724" y="164"/>
                </a:cubicBezTo>
                <a:cubicBezTo>
                  <a:pt x="735" y="181"/>
                  <a:pt x="730" y="221"/>
                  <a:pt x="744" y="232"/>
                </a:cubicBezTo>
                <a:cubicBezTo>
                  <a:pt x="752" y="239"/>
                  <a:pt x="780" y="237"/>
                  <a:pt x="788" y="238"/>
                </a:cubicBezTo>
                <a:cubicBezTo>
                  <a:pt x="813" y="246"/>
                  <a:pt x="796" y="242"/>
                  <a:pt x="842" y="244"/>
                </a:cubicBezTo>
                <a:cubicBezTo>
                  <a:pt x="846" y="245"/>
                  <a:pt x="853" y="244"/>
                  <a:pt x="854" y="248"/>
                </a:cubicBezTo>
                <a:cubicBezTo>
                  <a:pt x="855" y="250"/>
                  <a:pt x="855" y="253"/>
                  <a:pt x="856" y="254"/>
                </a:cubicBezTo>
                <a:cubicBezTo>
                  <a:pt x="859" y="257"/>
                  <a:pt x="864" y="258"/>
                  <a:pt x="868" y="260"/>
                </a:cubicBezTo>
                <a:cubicBezTo>
                  <a:pt x="872" y="266"/>
                  <a:pt x="874" y="272"/>
                  <a:pt x="878" y="278"/>
                </a:cubicBezTo>
                <a:cubicBezTo>
                  <a:pt x="881" y="291"/>
                  <a:pt x="880" y="311"/>
                  <a:pt x="894" y="316"/>
                </a:cubicBezTo>
                <a:cubicBezTo>
                  <a:pt x="900" y="335"/>
                  <a:pt x="914" y="334"/>
                  <a:pt x="934" y="336"/>
                </a:cubicBezTo>
                <a:cubicBezTo>
                  <a:pt x="943" y="339"/>
                  <a:pt x="942" y="344"/>
                  <a:pt x="944" y="354"/>
                </a:cubicBezTo>
                <a:cubicBezTo>
                  <a:pt x="943" y="385"/>
                  <a:pt x="935" y="394"/>
                  <a:pt x="948" y="414"/>
                </a:cubicBezTo>
                <a:cubicBezTo>
                  <a:pt x="947" y="434"/>
                  <a:pt x="953" y="455"/>
                  <a:pt x="946" y="474"/>
                </a:cubicBezTo>
                <a:cubicBezTo>
                  <a:pt x="944" y="480"/>
                  <a:pt x="932" y="474"/>
                  <a:pt x="926" y="476"/>
                </a:cubicBezTo>
                <a:cubicBezTo>
                  <a:pt x="923" y="477"/>
                  <a:pt x="921" y="486"/>
                  <a:pt x="920" y="488"/>
                </a:cubicBezTo>
                <a:cubicBezTo>
                  <a:pt x="918" y="510"/>
                  <a:pt x="921" y="508"/>
                  <a:pt x="906" y="518"/>
                </a:cubicBezTo>
                <a:cubicBezTo>
                  <a:pt x="900" y="522"/>
                  <a:pt x="891" y="522"/>
                  <a:pt x="884" y="524"/>
                </a:cubicBezTo>
                <a:cubicBezTo>
                  <a:pt x="881" y="525"/>
                  <a:pt x="876" y="526"/>
                  <a:pt x="876" y="526"/>
                </a:cubicBezTo>
                <a:cubicBezTo>
                  <a:pt x="871" y="533"/>
                  <a:pt x="871" y="537"/>
                  <a:pt x="864" y="542"/>
                </a:cubicBezTo>
                <a:cubicBezTo>
                  <a:pt x="867" y="567"/>
                  <a:pt x="865" y="555"/>
                  <a:pt x="878" y="568"/>
                </a:cubicBezTo>
                <a:cubicBezTo>
                  <a:pt x="874" y="638"/>
                  <a:pt x="883" y="565"/>
                  <a:pt x="840" y="608"/>
                </a:cubicBezTo>
                <a:cubicBezTo>
                  <a:pt x="837" y="616"/>
                  <a:pt x="837" y="633"/>
                  <a:pt x="832" y="640"/>
                </a:cubicBezTo>
                <a:cubicBezTo>
                  <a:pt x="816" y="664"/>
                  <a:pt x="740" y="661"/>
                  <a:pt x="724" y="662"/>
                </a:cubicBezTo>
                <a:cubicBezTo>
                  <a:pt x="720" y="668"/>
                  <a:pt x="713" y="671"/>
                  <a:pt x="710" y="678"/>
                </a:cubicBezTo>
                <a:cubicBezTo>
                  <a:pt x="709" y="680"/>
                  <a:pt x="710" y="683"/>
                  <a:pt x="708" y="684"/>
                </a:cubicBezTo>
                <a:cubicBezTo>
                  <a:pt x="698" y="691"/>
                  <a:pt x="684" y="689"/>
                  <a:pt x="674" y="694"/>
                </a:cubicBezTo>
                <a:cubicBezTo>
                  <a:pt x="661" y="700"/>
                  <a:pt x="658" y="709"/>
                  <a:pt x="644" y="714"/>
                </a:cubicBezTo>
                <a:cubicBezTo>
                  <a:pt x="635" y="717"/>
                  <a:pt x="625" y="717"/>
                  <a:pt x="616" y="720"/>
                </a:cubicBezTo>
                <a:cubicBezTo>
                  <a:pt x="612" y="721"/>
                  <a:pt x="604" y="724"/>
                  <a:pt x="604" y="724"/>
                </a:cubicBezTo>
                <a:cubicBezTo>
                  <a:pt x="590" y="738"/>
                  <a:pt x="595" y="770"/>
                  <a:pt x="572" y="778"/>
                </a:cubicBezTo>
                <a:cubicBezTo>
                  <a:pt x="531" y="777"/>
                  <a:pt x="490" y="781"/>
                  <a:pt x="450" y="776"/>
                </a:cubicBezTo>
                <a:cubicBezTo>
                  <a:pt x="446" y="776"/>
                  <a:pt x="450" y="767"/>
                  <a:pt x="452" y="764"/>
                </a:cubicBezTo>
                <a:cubicBezTo>
                  <a:pt x="458" y="755"/>
                  <a:pt x="471" y="755"/>
                  <a:pt x="480" y="752"/>
                </a:cubicBezTo>
                <a:cubicBezTo>
                  <a:pt x="481" y="750"/>
                  <a:pt x="482" y="748"/>
                  <a:pt x="484" y="746"/>
                </a:cubicBezTo>
                <a:cubicBezTo>
                  <a:pt x="486" y="744"/>
                  <a:pt x="488" y="744"/>
                  <a:pt x="490" y="742"/>
                </a:cubicBezTo>
                <a:cubicBezTo>
                  <a:pt x="493" y="738"/>
                  <a:pt x="498" y="730"/>
                  <a:pt x="498" y="730"/>
                </a:cubicBezTo>
                <a:cubicBezTo>
                  <a:pt x="494" y="708"/>
                  <a:pt x="486" y="720"/>
                  <a:pt x="470" y="710"/>
                </a:cubicBezTo>
                <a:cubicBezTo>
                  <a:pt x="465" y="696"/>
                  <a:pt x="464" y="691"/>
                  <a:pt x="480" y="686"/>
                </a:cubicBezTo>
                <a:cubicBezTo>
                  <a:pt x="477" y="655"/>
                  <a:pt x="462" y="633"/>
                  <a:pt x="430" y="628"/>
                </a:cubicBezTo>
                <a:cubicBezTo>
                  <a:pt x="401" y="608"/>
                  <a:pt x="394" y="612"/>
                  <a:pt x="352" y="610"/>
                </a:cubicBezTo>
                <a:cubicBezTo>
                  <a:pt x="340" y="606"/>
                  <a:pt x="332" y="598"/>
                  <a:pt x="328" y="586"/>
                </a:cubicBezTo>
                <a:cubicBezTo>
                  <a:pt x="340" y="550"/>
                  <a:pt x="337" y="522"/>
                  <a:pt x="304" y="518"/>
                </a:cubicBezTo>
                <a:cubicBezTo>
                  <a:pt x="291" y="505"/>
                  <a:pt x="289" y="482"/>
                  <a:pt x="274" y="472"/>
                </a:cubicBezTo>
                <a:cubicBezTo>
                  <a:pt x="268" y="463"/>
                  <a:pt x="254" y="453"/>
                  <a:pt x="244" y="450"/>
                </a:cubicBezTo>
                <a:cubicBezTo>
                  <a:pt x="223" y="451"/>
                  <a:pt x="199" y="443"/>
                  <a:pt x="182" y="454"/>
                </a:cubicBezTo>
                <a:cubicBezTo>
                  <a:pt x="153" y="473"/>
                  <a:pt x="172" y="467"/>
                  <a:pt x="116" y="472"/>
                </a:cubicBezTo>
                <a:cubicBezTo>
                  <a:pt x="103" y="476"/>
                  <a:pt x="99" y="476"/>
                  <a:pt x="84" y="474"/>
                </a:cubicBezTo>
                <a:cubicBezTo>
                  <a:pt x="77" y="464"/>
                  <a:pt x="73" y="453"/>
                  <a:pt x="64" y="444"/>
                </a:cubicBezTo>
                <a:cubicBezTo>
                  <a:pt x="62" y="435"/>
                  <a:pt x="60" y="431"/>
                  <a:pt x="62" y="422"/>
                </a:cubicBezTo>
                <a:cubicBezTo>
                  <a:pt x="61" y="409"/>
                  <a:pt x="63" y="396"/>
                  <a:pt x="60" y="384"/>
                </a:cubicBezTo>
                <a:cubicBezTo>
                  <a:pt x="58" y="374"/>
                  <a:pt x="41" y="372"/>
                  <a:pt x="34" y="370"/>
                </a:cubicBezTo>
                <a:cubicBezTo>
                  <a:pt x="32" y="369"/>
                  <a:pt x="28" y="368"/>
                  <a:pt x="28" y="368"/>
                </a:cubicBezTo>
                <a:cubicBezTo>
                  <a:pt x="15" y="348"/>
                  <a:pt x="30" y="326"/>
                  <a:pt x="12" y="308"/>
                </a:cubicBezTo>
                <a:cubicBezTo>
                  <a:pt x="0" y="273"/>
                  <a:pt x="33" y="275"/>
                  <a:pt x="56" y="274"/>
                </a:cubicBezTo>
                <a:cubicBezTo>
                  <a:pt x="56" y="274"/>
                  <a:pt x="70" y="272"/>
                  <a:pt x="72" y="270"/>
                </a:cubicBezTo>
                <a:cubicBezTo>
                  <a:pt x="79" y="265"/>
                  <a:pt x="76" y="250"/>
                  <a:pt x="82" y="246"/>
                </a:cubicBezTo>
                <a:cubicBezTo>
                  <a:pt x="93" y="238"/>
                  <a:pt x="96" y="238"/>
                  <a:pt x="108" y="234"/>
                </a:cubicBezTo>
                <a:cubicBezTo>
                  <a:pt x="110" y="233"/>
                  <a:pt x="113" y="234"/>
                  <a:pt x="114" y="232"/>
                </a:cubicBezTo>
                <a:cubicBezTo>
                  <a:pt x="115" y="230"/>
                  <a:pt x="114" y="227"/>
                  <a:pt x="114" y="224"/>
                </a:cubicBezTo>
              </a:path>
            </a:pathLst>
          </a:custGeom>
          <a:pattFill prst="ltVert">
            <a:fgClr>
              <a:srgbClr val="777777"/>
            </a:fgClr>
            <a:bgClr>
              <a:srgbClr val="FFFFFF"/>
            </a:bgClr>
          </a:pattFill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5150" name="Text Box 30"/>
          <p:cNvSpPr txBox="1">
            <a:spLocks noChangeArrowheads="1"/>
          </p:cNvSpPr>
          <p:nvPr/>
        </p:nvSpPr>
        <p:spPr bwMode="auto">
          <a:xfrm>
            <a:off x="874713" y="174625"/>
            <a:ext cx="7392987" cy="7016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2945" tIns="137160" rIns="82945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Ice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Retreat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&amp; Upper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Ocean Warming</a:t>
            </a:r>
          </a:p>
        </p:txBody>
      </p:sp>
      <p:sp>
        <p:nvSpPr>
          <p:cNvPr id="645151" name="Text Box 31"/>
          <p:cNvSpPr txBox="1">
            <a:spLocks noChangeArrowheads="1"/>
          </p:cNvSpPr>
          <p:nvPr/>
        </p:nvSpPr>
        <p:spPr bwMode="auto">
          <a:xfrm>
            <a:off x="6638925" y="3011488"/>
            <a:ext cx="2397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>
                <a:latin typeface="Arial Narrow" pitchFamily="34" charset="0"/>
              </a:rPr>
              <a:t>(relative to 1982-2007 mean)</a:t>
            </a:r>
          </a:p>
        </p:txBody>
      </p:sp>
      <p:pic>
        <p:nvPicPr>
          <p:cNvPr id="645152" name="Picture 32"/>
          <p:cNvPicPr>
            <a:picLocks noChangeAspect="1" noChangeArrowheads="1"/>
          </p:cNvPicPr>
          <p:nvPr/>
        </p:nvPicPr>
        <p:blipFill>
          <a:blip r:embed="rId4" cstate="print"/>
          <a:srcRect l="1012" t="38382" r="19241" b="23651"/>
          <a:stretch>
            <a:fillRect/>
          </a:stretch>
        </p:blipFill>
        <p:spPr bwMode="auto">
          <a:xfrm>
            <a:off x="6318250" y="6129338"/>
            <a:ext cx="24304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53" name="Text Box 33"/>
          <p:cNvSpPr txBox="1">
            <a:spLocks noChangeArrowheads="1"/>
          </p:cNvSpPr>
          <p:nvPr/>
        </p:nvSpPr>
        <p:spPr bwMode="auto">
          <a:xfrm>
            <a:off x="6156325" y="5578475"/>
            <a:ext cx="28416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234950" eaLnBrk="0" hangingPunct="0">
              <a:lnSpc>
                <a:spcPct val="90000"/>
              </a:lnSpc>
            </a:pPr>
            <a:r>
              <a:rPr lang="en-US" sz="1800" b="1" i="1">
                <a:latin typeface="Arial Narrow" pitchFamily="34" charset="0"/>
              </a:rPr>
              <a:t>SSTs from monthly </a:t>
            </a:r>
          </a:p>
          <a:p>
            <a:pPr algn="l" defTabSz="234950" eaLnBrk="0" hangingPunct="0">
              <a:lnSpc>
                <a:spcPct val="90000"/>
              </a:lnSpc>
            </a:pPr>
            <a:r>
              <a:rPr lang="en-US" sz="1800" b="1" i="1">
                <a:latin typeface="Arial Narrow" pitchFamily="34" charset="0"/>
              </a:rPr>
              <a:t>mean AVHRR (Reynolds et al)</a:t>
            </a:r>
          </a:p>
        </p:txBody>
      </p:sp>
      <p:grpSp>
        <p:nvGrpSpPr>
          <p:cNvPr id="645154" name="Group 34"/>
          <p:cNvGrpSpPr>
            <a:grpSpLocks/>
          </p:cNvGrpSpPr>
          <p:nvPr/>
        </p:nvGrpSpPr>
        <p:grpSpPr bwMode="auto">
          <a:xfrm>
            <a:off x="5580063" y="1371600"/>
            <a:ext cx="623887" cy="2995613"/>
            <a:chOff x="3607" y="864"/>
            <a:chExt cx="393" cy="1887"/>
          </a:xfrm>
        </p:grpSpPr>
        <p:pic>
          <p:nvPicPr>
            <p:cNvPr id="645155" name="Picture 35" descr="colorbar_forFig3"/>
            <p:cNvPicPr>
              <a:picLocks noChangeAspect="1" noChangeArrowheads="1"/>
            </p:cNvPicPr>
            <p:nvPr/>
          </p:nvPicPr>
          <p:blipFill>
            <a:blip r:embed="rId5" cstate="print"/>
            <a:srcRect l="38037"/>
            <a:stretch>
              <a:fillRect/>
            </a:stretch>
          </p:blipFill>
          <p:spPr bwMode="auto">
            <a:xfrm flipV="1">
              <a:off x="3798" y="864"/>
              <a:ext cx="202" cy="1887"/>
            </a:xfrm>
            <a:prstGeom prst="rect">
              <a:avLst/>
            </a:prstGeom>
            <a:noFill/>
          </p:spPr>
        </p:pic>
        <p:sp>
          <p:nvSpPr>
            <p:cNvPr id="645156" name="Text Box 36"/>
            <p:cNvSpPr txBox="1">
              <a:spLocks noChangeArrowheads="1"/>
            </p:cNvSpPr>
            <p:nvPr/>
          </p:nvSpPr>
          <p:spPr bwMode="auto">
            <a:xfrm>
              <a:off x="3657" y="998"/>
              <a:ext cx="1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Arial Narrow" pitchFamily="34" charset="0"/>
                </a:rPr>
                <a:t>2.5</a:t>
              </a:r>
            </a:p>
          </p:txBody>
        </p:sp>
        <p:sp>
          <p:nvSpPr>
            <p:cNvPr id="645157" name="Text Box 37"/>
            <p:cNvSpPr txBox="1">
              <a:spLocks noChangeArrowheads="1"/>
            </p:cNvSpPr>
            <p:nvPr/>
          </p:nvSpPr>
          <p:spPr bwMode="auto">
            <a:xfrm>
              <a:off x="3657" y="1320"/>
              <a:ext cx="1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Arial Narrow" pitchFamily="34" charset="0"/>
                </a:rPr>
                <a:t>1.5</a:t>
              </a:r>
            </a:p>
          </p:txBody>
        </p:sp>
        <p:sp>
          <p:nvSpPr>
            <p:cNvPr id="645158" name="Text Box 38"/>
            <p:cNvSpPr txBox="1">
              <a:spLocks noChangeArrowheads="1"/>
            </p:cNvSpPr>
            <p:nvPr/>
          </p:nvSpPr>
          <p:spPr bwMode="auto">
            <a:xfrm>
              <a:off x="3657" y="1648"/>
              <a:ext cx="1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Arial Narrow" pitchFamily="34" charset="0"/>
                </a:rPr>
                <a:t>0.5</a:t>
              </a:r>
            </a:p>
          </p:txBody>
        </p:sp>
        <p:sp>
          <p:nvSpPr>
            <p:cNvPr id="645159" name="Text Box 39"/>
            <p:cNvSpPr txBox="1">
              <a:spLocks noChangeArrowheads="1"/>
            </p:cNvSpPr>
            <p:nvPr/>
          </p:nvSpPr>
          <p:spPr bwMode="auto">
            <a:xfrm>
              <a:off x="3607" y="1822"/>
              <a:ext cx="1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Arial Narrow" pitchFamily="34" charset="0"/>
                </a:rPr>
                <a:t> -0.5</a:t>
              </a:r>
            </a:p>
          </p:txBody>
        </p:sp>
        <p:sp>
          <p:nvSpPr>
            <p:cNvPr id="645160" name="Text Box 40"/>
            <p:cNvSpPr txBox="1">
              <a:spLocks noChangeArrowheads="1"/>
            </p:cNvSpPr>
            <p:nvPr/>
          </p:nvSpPr>
          <p:spPr bwMode="auto">
            <a:xfrm>
              <a:off x="3611" y="2152"/>
              <a:ext cx="1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Arial Narrow" pitchFamily="34" charset="0"/>
                </a:rPr>
                <a:t> -1.5</a:t>
              </a:r>
            </a:p>
          </p:txBody>
        </p:sp>
        <p:sp>
          <p:nvSpPr>
            <p:cNvPr id="645161" name="Text Box 41"/>
            <p:cNvSpPr txBox="1">
              <a:spLocks noChangeArrowheads="1"/>
            </p:cNvSpPr>
            <p:nvPr/>
          </p:nvSpPr>
          <p:spPr bwMode="auto">
            <a:xfrm>
              <a:off x="3607" y="2474"/>
              <a:ext cx="1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latin typeface="Arial Narrow" pitchFamily="34" charset="0"/>
                </a:rPr>
                <a:t> -2.5</a:t>
              </a:r>
            </a:p>
          </p:txBody>
        </p:sp>
      </p:grpSp>
      <p:grpSp>
        <p:nvGrpSpPr>
          <p:cNvPr id="645162" name="Group 42"/>
          <p:cNvGrpSpPr>
            <a:grpSpLocks/>
          </p:cNvGrpSpPr>
          <p:nvPr/>
        </p:nvGrpSpPr>
        <p:grpSpPr bwMode="auto">
          <a:xfrm>
            <a:off x="1946275" y="4545013"/>
            <a:ext cx="1733550" cy="1885950"/>
            <a:chOff x="1226" y="2863"/>
            <a:chExt cx="1092" cy="1188"/>
          </a:xfrm>
        </p:grpSpPr>
        <p:grpSp>
          <p:nvGrpSpPr>
            <p:cNvPr id="645163" name="Group 43"/>
            <p:cNvGrpSpPr>
              <a:grpSpLocks/>
            </p:cNvGrpSpPr>
            <p:nvPr/>
          </p:nvGrpSpPr>
          <p:grpSpPr bwMode="auto">
            <a:xfrm>
              <a:off x="1226" y="2916"/>
              <a:ext cx="1092" cy="1135"/>
              <a:chOff x="1226" y="2916"/>
              <a:chExt cx="1092" cy="1135"/>
            </a:xfrm>
          </p:grpSpPr>
          <p:pic>
            <p:nvPicPr>
              <p:cNvPr id="645164" name="Picture 44" descr="SSTseaice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</a:blip>
              <a:srcRect l="67415" t="67966" r="679" b="-591"/>
              <a:stretch>
                <a:fillRect/>
              </a:stretch>
            </p:blipFill>
            <p:spPr bwMode="auto">
              <a:xfrm>
                <a:off x="1226" y="2916"/>
                <a:ext cx="1092" cy="1135"/>
              </a:xfrm>
              <a:prstGeom prst="rect">
                <a:avLst/>
              </a:prstGeom>
              <a:noFill/>
            </p:spPr>
          </p:pic>
          <p:sp>
            <p:nvSpPr>
              <p:cNvPr id="645165" name="Text Box 45"/>
              <p:cNvSpPr txBox="1">
                <a:spLocks noChangeArrowheads="1"/>
              </p:cNvSpPr>
              <p:nvPr/>
            </p:nvSpPr>
            <p:spPr bwMode="auto">
              <a:xfrm>
                <a:off x="1300" y="2927"/>
                <a:ext cx="2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en-US" sz="1800" b="1">
                    <a:latin typeface="Arial Narrow" pitchFamily="34" charset="0"/>
                  </a:rPr>
                  <a:t>2007</a:t>
                </a:r>
              </a:p>
            </p:txBody>
          </p:sp>
          <p:sp>
            <p:nvSpPr>
              <p:cNvPr id="645166" name="Freeform 46" descr="Light vertical"/>
              <p:cNvSpPr>
                <a:spLocks/>
              </p:cNvSpPr>
              <p:nvPr/>
            </p:nvSpPr>
            <p:spPr bwMode="auto">
              <a:xfrm>
                <a:off x="1382" y="3302"/>
                <a:ext cx="897" cy="634"/>
              </a:xfrm>
              <a:custGeom>
                <a:avLst/>
                <a:gdLst/>
                <a:ahLst/>
                <a:cxnLst>
                  <a:cxn ang="0">
                    <a:pos x="60" y="60"/>
                  </a:cxn>
                  <a:cxn ang="0">
                    <a:pos x="84" y="0"/>
                  </a:cxn>
                  <a:cxn ang="0">
                    <a:pos x="214" y="18"/>
                  </a:cxn>
                  <a:cxn ang="0">
                    <a:pos x="330" y="52"/>
                  </a:cxn>
                  <a:cxn ang="0">
                    <a:pos x="402" y="98"/>
                  </a:cxn>
                  <a:cxn ang="0">
                    <a:pos x="432" y="120"/>
                  </a:cxn>
                  <a:cxn ang="0">
                    <a:pos x="494" y="200"/>
                  </a:cxn>
                  <a:cxn ang="0">
                    <a:pos x="598" y="228"/>
                  </a:cxn>
                  <a:cxn ang="0">
                    <a:pos x="692" y="246"/>
                  </a:cxn>
                  <a:cxn ang="0">
                    <a:pos x="804" y="212"/>
                  </a:cxn>
                  <a:cxn ang="0">
                    <a:pos x="834" y="194"/>
                  </a:cxn>
                  <a:cxn ang="0">
                    <a:pos x="874" y="162"/>
                  </a:cxn>
                  <a:cxn ang="0">
                    <a:pos x="888" y="180"/>
                  </a:cxn>
                  <a:cxn ang="0">
                    <a:pos x="856" y="278"/>
                  </a:cxn>
                  <a:cxn ang="0">
                    <a:pos x="828" y="306"/>
                  </a:cxn>
                  <a:cxn ang="0">
                    <a:pos x="784" y="348"/>
                  </a:cxn>
                  <a:cxn ang="0">
                    <a:pos x="786" y="394"/>
                  </a:cxn>
                  <a:cxn ang="0">
                    <a:pos x="744" y="400"/>
                  </a:cxn>
                  <a:cxn ang="0">
                    <a:pos x="730" y="454"/>
                  </a:cxn>
                  <a:cxn ang="0">
                    <a:pos x="710" y="466"/>
                  </a:cxn>
                  <a:cxn ang="0">
                    <a:pos x="638" y="554"/>
                  </a:cxn>
                  <a:cxn ang="0">
                    <a:pos x="592" y="590"/>
                  </a:cxn>
                  <a:cxn ang="0">
                    <a:pos x="522" y="634"/>
                  </a:cxn>
                  <a:cxn ang="0">
                    <a:pos x="406" y="626"/>
                  </a:cxn>
                  <a:cxn ang="0">
                    <a:pos x="430" y="602"/>
                  </a:cxn>
                  <a:cxn ang="0">
                    <a:pos x="400" y="594"/>
                  </a:cxn>
                  <a:cxn ang="0">
                    <a:pos x="404" y="534"/>
                  </a:cxn>
                  <a:cxn ang="0">
                    <a:pos x="358" y="504"/>
                  </a:cxn>
                  <a:cxn ang="0">
                    <a:pos x="296" y="494"/>
                  </a:cxn>
                  <a:cxn ang="0">
                    <a:pos x="268" y="424"/>
                  </a:cxn>
                  <a:cxn ang="0">
                    <a:pos x="254" y="394"/>
                  </a:cxn>
                  <a:cxn ang="0">
                    <a:pos x="156" y="326"/>
                  </a:cxn>
                  <a:cxn ang="0">
                    <a:pos x="86" y="334"/>
                  </a:cxn>
                  <a:cxn ang="0">
                    <a:pos x="16" y="268"/>
                  </a:cxn>
                  <a:cxn ang="0">
                    <a:pos x="116" y="190"/>
                  </a:cxn>
                  <a:cxn ang="0">
                    <a:pos x="102" y="162"/>
                  </a:cxn>
                  <a:cxn ang="0">
                    <a:pos x="92" y="152"/>
                  </a:cxn>
                </a:cxnLst>
                <a:rect l="0" t="0" r="r" b="b"/>
                <a:pathLst>
                  <a:path w="897" h="634">
                    <a:moveTo>
                      <a:pt x="78" y="138"/>
                    </a:moveTo>
                    <a:cubicBezTo>
                      <a:pt x="75" y="111"/>
                      <a:pt x="68" y="85"/>
                      <a:pt x="60" y="60"/>
                    </a:cubicBezTo>
                    <a:cubicBezTo>
                      <a:pt x="58" y="43"/>
                      <a:pt x="55" y="22"/>
                      <a:pt x="66" y="8"/>
                    </a:cubicBezTo>
                    <a:cubicBezTo>
                      <a:pt x="70" y="3"/>
                      <a:pt x="84" y="0"/>
                      <a:pt x="84" y="0"/>
                    </a:cubicBezTo>
                    <a:cubicBezTo>
                      <a:pt x="116" y="1"/>
                      <a:pt x="148" y="1"/>
                      <a:pt x="180" y="2"/>
                    </a:cubicBezTo>
                    <a:cubicBezTo>
                      <a:pt x="191" y="2"/>
                      <a:pt x="203" y="14"/>
                      <a:pt x="214" y="18"/>
                    </a:cubicBezTo>
                    <a:cubicBezTo>
                      <a:pt x="235" y="26"/>
                      <a:pt x="259" y="24"/>
                      <a:pt x="280" y="28"/>
                    </a:cubicBezTo>
                    <a:cubicBezTo>
                      <a:pt x="299" y="34"/>
                      <a:pt x="317" y="45"/>
                      <a:pt x="330" y="52"/>
                    </a:cubicBezTo>
                    <a:cubicBezTo>
                      <a:pt x="339" y="58"/>
                      <a:pt x="346" y="66"/>
                      <a:pt x="356" y="68"/>
                    </a:cubicBezTo>
                    <a:cubicBezTo>
                      <a:pt x="368" y="77"/>
                      <a:pt x="388" y="93"/>
                      <a:pt x="402" y="98"/>
                    </a:cubicBezTo>
                    <a:cubicBezTo>
                      <a:pt x="414" y="102"/>
                      <a:pt x="412" y="106"/>
                      <a:pt x="420" y="112"/>
                    </a:cubicBezTo>
                    <a:cubicBezTo>
                      <a:pt x="424" y="115"/>
                      <a:pt x="432" y="120"/>
                      <a:pt x="432" y="120"/>
                    </a:cubicBezTo>
                    <a:cubicBezTo>
                      <a:pt x="440" y="132"/>
                      <a:pt x="449" y="142"/>
                      <a:pt x="456" y="156"/>
                    </a:cubicBezTo>
                    <a:cubicBezTo>
                      <a:pt x="462" y="168"/>
                      <a:pt x="487" y="189"/>
                      <a:pt x="494" y="200"/>
                    </a:cubicBezTo>
                    <a:cubicBezTo>
                      <a:pt x="507" y="212"/>
                      <a:pt x="511" y="201"/>
                      <a:pt x="528" y="206"/>
                    </a:cubicBezTo>
                    <a:cubicBezTo>
                      <a:pt x="545" y="211"/>
                      <a:pt x="577" y="223"/>
                      <a:pt x="598" y="228"/>
                    </a:cubicBezTo>
                    <a:cubicBezTo>
                      <a:pt x="618" y="229"/>
                      <a:pt x="635" y="230"/>
                      <a:pt x="654" y="236"/>
                    </a:cubicBezTo>
                    <a:cubicBezTo>
                      <a:pt x="667" y="246"/>
                      <a:pt x="674" y="244"/>
                      <a:pt x="692" y="246"/>
                    </a:cubicBezTo>
                    <a:cubicBezTo>
                      <a:pt x="723" y="252"/>
                      <a:pt x="707" y="252"/>
                      <a:pt x="758" y="250"/>
                    </a:cubicBezTo>
                    <a:cubicBezTo>
                      <a:pt x="770" y="233"/>
                      <a:pt x="781" y="217"/>
                      <a:pt x="804" y="212"/>
                    </a:cubicBezTo>
                    <a:cubicBezTo>
                      <a:pt x="809" y="207"/>
                      <a:pt x="816" y="201"/>
                      <a:pt x="822" y="198"/>
                    </a:cubicBezTo>
                    <a:cubicBezTo>
                      <a:pt x="826" y="196"/>
                      <a:pt x="834" y="194"/>
                      <a:pt x="834" y="194"/>
                    </a:cubicBezTo>
                    <a:cubicBezTo>
                      <a:pt x="840" y="186"/>
                      <a:pt x="847" y="181"/>
                      <a:pt x="856" y="178"/>
                    </a:cubicBezTo>
                    <a:cubicBezTo>
                      <a:pt x="860" y="171"/>
                      <a:pt x="867" y="165"/>
                      <a:pt x="874" y="162"/>
                    </a:cubicBezTo>
                    <a:cubicBezTo>
                      <a:pt x="878" y="160"/>
                      <a:pt x="886" y="158"/>
                      <a:pt x="886" y="158"/>
                    </a:cubicBezTo>
                    <a:cubicBezTo>
                      <a:pt x="897" y="162"/>
                      <a:pt x="890" y="171"/>
                      <a:pt x="888" y="180"/>
                    </a:cubicBezTo>
                    <a:cubicBezTo>
                      <a:pt x="887" y="210"/>
                      <a:pt x="889" y="240"/>
                      <a:pt x="886" y="270"/>
                    </a:cubicBezTo>
                    <a:cubicBezTo>
                      <a:pt x="885" y="280"/>
                      <a:pt x="856" y="278"/>
                      <a:pt x="856" y="278"/>
                    </a:cubicBezTo>
                    <a:cubicBezTo>
                      <a:pt x="855" y="285"/>
                      <a:pt x="857" y="293"/>
                      <a:pt x="854" y="300"/>
                    </a:cubicBezTo>
                    <a:cubicBezTo>
                      <a:pt x="853" y="301"/>
                      <a:pt x="830" y="306"/>
                      <a:pt x="828" y="306"/>
                    </a:cubicBezTo>
                    <a:cubicBezTo>
                      <a:pt x="821" y="308"/>
                      <a:pt x="808" y="312"/>
                      <a:pt x="808" y="312"/>
                    </a:cubicBezTo>
                    <a:cubicBezTo>
                      <a:pt x="800" y="324"/>
                      <a:pt x="796" y="340"/>
                      <a:pt x="784" y="348"/>
                    </a:cubicBezTo>
                    <a:cubicBezTo>
                      <a:pt x="781" y="358"/>
                      <a:pt x="768" y="360"/>
                      <a:pt x="788" y="364"/>
                    </a:cubicBezTo>
                    <a:cubicBezTo>
                      <a:pt x="787" y="374"/>
                      <a:pt x="793" y="387"/>
                      <a:pt x="786" y="394"/>
                    </a:cubicBezTo>
                    <a:cubicBezTo>
                      <a:pt x="779" y="401"/>
                      <a:pt x="766" y="395"/>
                      <a:pt x="756" y="396"/>
                    </a:cubicBezTo>
                    <a:cubicBezTo>
                      <a:pt x="752" y="397"/>
                      <a:pt x="744" y="400"/>
                      <a:pt x="744" y="400"/>
                    </a:cubicBezTo>
                    <a:cubicBezTo>
                      <a:pt x="733" y="434"/>
                      <a:pt x="756" y="434"/>
                      <a:pt x="782" y="436"/>
                    </a:cubicBezTo>
                    <a:cubicBezTo>
                      <a:pt x="778" y="462"/>
                      <a:pt x="758" y="453"/>
                      <a:pt x="730" y="454"/>
                    </a:cubicBezTo>
                    <a:cubicBezTo>
                      <a:pt x="727" y="464"/>
                      <a:pt x="730" y="459"/>
                      <a:pt x="716" y="464"/>
                    </a:cubicBezTo>
                    <a:cubicBezTo>
                      <a:pt x="714" y="465"/>
                      <a:pt x="710" y="466"/>
                      <a:pt x="710" y="466"/>
                    </a:cubicBezTo>
                    <a:cubicBezTo>
                      <a:pt x="708" y="473"/>
                      <a:pt x="690" y="490"/>
                      <a:pt x="684" y="496"/>
                    </a:cubicBezTo>
                    <a:cubicBezTo>
                      <a:pt x="662" y="518"/>
                      <a:pt x="671" y="546"/>
                      <a:pt x="638" y="554"/>
                    </a:cubicBezTo>
                    <a:cubicBezTo>
                      <a:pt x="632" y="571"/>
                      <a:pt x="631" y="577"/>
                      <a:pt x="612" y="582"/>
                    </a:cubicBezTo>
                    <a:cubicBezTo>
                      <a:pt x="605" y="587"/>
                      <a:pt x="600" y="588"/>
                      <a:pt x="592" y="590"/>
                    </a:cubicBezTo>
                    <a:cubicBezTo>
                      <a:pt x="579" y="599"/>
                      <a:pt x="565" y="607"/>
                      <a:pt x="550" y="612"/>
                    </a:cubicBezTo>
                    <a:cubicBezTo>
                      <a:pt x="544" y="620"/>
                      <a:pt x="531" y="628"/>
                      <a:pt x="522" y="634"/>
                    </a:cubicBezTo>
                    <a:cubicBezTo>
                      <a:pt x="479" y="633"/>
                      <a:pt x="437" y="634"/>
                      <a:pt x="394" y="632"/>
                    </a:cubicBezTo>
                    <a:cubicBezTo>
                      <a:pt x="390" y="632"/>
                      <a:pt x="402" y="627"/>
                      <a:pt x="406" y="626"/>
                    </a:cubicBezTo>
                    <a:cubicBezTo>
                      <a:pt x="415" y="624"/>
                      <a:pt x="432" y="618"/>
                      <a:pt x="432" y="618"/>
                    </a:cubicBezTo>
                    <a:cubicBezTo>
                      <a:pt x="431" y="613"/>
                      <a:pt x="433" y="607"/>
                      <a:pt x="430" y="602"/>
                    </a:cubicBezTo>
                    <a:cubicBezTo>
                      <a:pt x="427" y="597"/>
                      <a:pt x="418" y="600"/>
                      <a:pt x="412" y="598"/>
                    </a:cubicBezTo>
                    <a:cubicBezTo>
                      <a:pt x="408" y="597"/>
                      <a:pt x="400" y="594"/>
                      <a:pt x="400" y="594"/>
                    </a:cubicBezTo>
                    <a:cubicBezTo>
                      <a:pt x="394" y="585"/>
                      <a:pt x="395" y="578"/>
                      <a:pt x="404" y="572"/>
                    </a:cubicBezTo>
                    <a:cubicBezTo>
                      <a:pt x="408" y="559"/>
                      <a:pt x="411" y="554"/>
                      <a:pt x="404" y="534"/>
                    </a:cubicBezTo>
                    <a:cubicBezTo>
                      <a:pt x="402" y="529"/>
                      <a:pt x="396" y="529"/>
                      <a:pt x="392" y="526"/>
                    </a:cubicBezTo>
                    <a:cubicBezTo>
                      <a:pt x="380" y="518"/>
                      <a:pt x="369" y="513"/>
                      <a:pt x="358" y="504"/>
                    </a:cubicBezTo>
                    <a:cubicBezTo>
                      <a:pt x="354" y="501"/>
                      <a:pt x="351" y="496"/>
                      <a:pt x="346" y="496"/>
                    </a:cubicBezTo>
                    <a:cubicBezTo>
                      <a:pt x="329" y="495"/>
                      <a:pt x="313" y="495"/>
                      <a:pt x="296" y="494"/>
                    </a:cubicBezTo>
                    <a:cubicBezTo>
                      <a:pt x="283" y="490"/>
                      <a:pt x="271" y="486"/>
                      <a:pt x="260" y="478"/>
                    </a:cubicBezTo>
                    <a:cubicBezTo>
                      <a:pt x="262" y="434"/>
                      <a:pt x="262" y="449"/>
                      <a:pt x="268" y="424"/>
                    </a:cubicBezTo>
                    <a:cubicBezTo>
                      <a:pt x="267" y="416"/>
                      <a:pt x="268" y="408"/>
                      <a:pt x="266" y="400"/>
                    </a:cubicBezTo>
                    <a:cubicBezTo>
                      <a:pt x="265" y="397"/>
                      <a:pt x="256" y="395"/>
                      <a:pt x="254" y="394"/>
                    </a:cubicBezTo>
                    <a:cubicBezTo>
                      <a:pt x="240" y="387"/>
                      <a:pt x="225" y="379"/>
                      <a:pt x="212" y="370"/>
                    </a:cubicBezTo>
                    <a:cubicBezTo>
                      <a:pt x="203" y="342"/>
                      <a:pt x="181" y="334"/>
                      <a:pt x="156" y="326"/>
                    </a:cubicBezTo>
                    <a:cubicBezTo>
                      <a:pt x="139" y="327"/>
                      <a:pt x="121" y="326"/>
                      <a:pt x="104" y="328"/>
                    </a:cubicBezTo>
                    <a:cubicBezTo>
                      <a:pt x="98" y="329"/>
                      <a:pt x="86" y="334"/>
                      <a:pt x="86" y="334"/>
                    </a:cubicBezTo>
                    <a:cubicBezTo>
                      <a:pt x="30" y="331"/>
                      <a:pt x="51" y="338"/>
                      <a:pt x="44" y="284"/>
                    </a:cubicBezTo>
                    <a:cubicBezTo>
                      <a:pt x="43" y="273"/>
                      <a:pt x="16" y="268"/>
                      <a:pt x="16" y="268"/>
                    </a:cubicBezTo>
                    <a:cubicBezTo>
                      <a:pt x="6" y="254"/>
                      <a:pt x="3" y="249"/>
                      <a:pt x="0" y="232"/>
                    </a:cubicBezTo>
                    <a:cubicBezTo>
                      <a:pt x="5" y="162"/>
                      <a:pt x="18" y="192"/>
                      <a:pt x="116" y="190"/>
                    </a:cubicBezTo>
                    <a:cubicBezTo>
                      <a:pt x="115" y="183"/>
                      <a:pt x="117" y="176"/>
                      <a:pt x="114" y="170"/>
                    </a:cubicBezTo>
                    <a:cubicBezTo>
                      <a:pt x="112" y="166"/>
                      <a:pt x="102" y="162"/>
                      <a:pt x="102" y="162"/>
                    </a:cubicBezTo>
                    <a:cubicBezTo>
                      <a:pt x="101" y="160"/>
                      <a:pt x="100" y="158"/>
                      <a:pt x="98" y="156"/>
                    </a:cubicBezTo>
                    <a:cubicBezTo>
                      <a:pt x="96" y="154"/>
                      <a:pt x="94" y="154"/>
                      <a:pt x="92" y="152"/>
                    </a:cubicBezTo>
                    <a:cubicBezTo>
                      <a:pt x="90" y="149"/>
                      <a:pt x="73" y="117"/>
                      <a:pt x="78" y="138"/>
                    </a:cubicBezTo>
                    <a:close/>
                  </a:path>
                </a:pathLst>
              </a:custGeom>
              <a:pattFill prst="ltVert">
                <a:fgClr>
                  <a:srgbClr val="777777"/>
                </a:fgClr>
                <a:bgClr>
                  <a:srgbClr val="FFFFFF"/>
                </a:bgClr>
              </a:pattFill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45167" name="Rectangle 47"/>
            <p:cNvSpPr>
              <a:spLocks noChangeArrowheads="1"/>
            </p:cNvSpPr>
            <p:nvPr/>
          </p:nvSpPr>
          <p:spPr bwMode="auto">
            <a:xfrm>
              <a:off x="1497" y="2863"/>
              <a:ext cx="453" cy="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68" name="Text Box 48"/>
          <p:cNvSpPr txBox="1">
            <a:spLocks noChangeArrowheads="1"/>
          </p:cNvSpPr>
          <p:nvPr/>
        </p:nvSpPr>
        <p:spPr bwMode="auto">
          <a:xfrm>
            <a:off x="3687763" y="4860925"/>
            <a:ext cx="1992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>
                <a:latin typeface="Arial Narrow" pitchFamily="34" charset="0"/>
              </a:rPr>
              <a:t>&gt; 4</a:t>
            </a:r>
            <a:r>
              <a:rPr lang="en-US" b="1">
                <a:latin typeface="Arial Narrow" pitchFamily="34" charset="0"/>
                <a:sym typeface="Symbol" pitchFamily="18" charset="2"/>
              </a:rPr>
              <a:t>C above mean</a:t>
            </a:r>
          </a:p>
        </p:txBody>
      </p:sp>
      <p:sp>
        <p:nvSpPr>
          <p:cNvPr id="645169" name="Text Box 49"/>
          <p:cNvSpPr txBox="1">
            <a:spLocks noChangeArrowheads="1"/>
          </p:cNvSpPr>
          <p:nvPr/>
        </p:nvSpPr>
        <p:spPr bwMode="auto">
          <a:xfrm>
            <a:off x="6053138" y="2484438"/>
            <a:ext cx="305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u="sng">
                <a:latin typeface="Arial" charset="0"/>
              </a:rPr>
              <a:t>Anomaly</a:t>
            </a:r>
            <a:r>
              <a:rPr lang="en-US" sz="1600" b="1">
                <a:latin typeface="Arial" charset="0"/>
              </a:rPr>
              <a:t> of Summer </a:t>
            </a:r>
            <a:r>
              <a:rPr lang="en-US" sz="1600" b="1">
                <a:latin typeface="Arial" charset="0"/>
                <a:sym typeface="Symbol" pitchFamily="18" charset="2"/>
              </a:rPr>
              <a:t></a:t>
            </a:r>
            <a:r>
              <a:rPr lang="en-US" sz="1600" b="1">
                <a:latin typeface="Arial" charset="0"/>
              </a:rPr>
              <a:t> JAS </a:t>
            </a:r>
          </a:p>
          <a:p>
            <a:pPr eaLnBrk="0" hangingPunct="0"/>
            <a:r>
              <a:rPr lang="en-US" sz="1600" b="1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1600" b="1">
                <a:latin typeface="Arial" charset="0"/>
              </a:rPr>
              <a:t>ea </a:t>
            </a:r>
            <a:r>
              <a:rPr lang="en-US" sz="1600" b="1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1600" b="1">
                <a:latin typeface="Arial" charset="0"/>
              </a:rPr>
              <a:t>urface </a:t>
            </a:r>
            <a:r>
              <a:rPr lang="en-US" sz="1600" b="1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1600" b="1">
                <a:latin typeface="Arial" charset="0"/>
              </a:rPr>
              <a:t>emperature (</a:t>
            </a:r>
            <a:r>
              <a:rPr lang="en-US" sz="1600" b="1">
                <a:latin typeface="Arial" charset="0"/>
                <a:sym typeface="Symbol" pitchFamily="18" charset="2"/>
              </a:rPr>
              <a:t>C)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Freeform 2"/>
          <p:cNvSpPr>
            <a:spLocks/>
          </p:cNvSpPr>
          <p:nvPr/>
        </p:nvSpPr>
        <p:spPr bwMode="auto">
          <a:xfrm>
            <a:off x="1462088" y="2324100"/>
            <a:ext cx="3484562" cy="2041525"/>
          </a:xfrm>
          <a:custGeom>
            <a:avLst/>
            <a:gdLst/>
            <a:ahLst/>
            <a:cxnLst>
              <a:cxn ang="0">
                <a:pos x="3816" y="58"/>
              </a:cxn>
              <a:cxn ang="0">
                <a:pos x="3816" y="1604"/>
              </a:cxn>
              <a:cxn ang="0">
                <a:pos x="0" y="1604"/>
              </a:cxn>
              <a:cxn ang="0">
                <a:pos x="1" y="82"/>
              </a:cxn>
              <a:cxn ang="0">
                <a:pos x="58" y="53"/>
              </a:cxn>
              <a:cxn ang="0">
                <a:pos x="117" y="4"/>
              </a:cxn>
              <a:cxn ang="0">
                <a:pos x="146" y="44"/>
              </a:cxn>
              <a:cxn ang="0">
                <a:pos x="221" y="87"/>
              </a:cxn>
              <a:cxn ang="0">
                <a:pos x="336" y="76"/>
              </a:cxn>
              <a:cxn ang="0">
                <a:pos x="428" y="6"/>
              </a:cxn>
              <a:cxn ang="0">
                <a:pos x="456" y="20"/>
              </a:cxn>
              <a:cxn ang="0">
                <a:pos x="509" y="73"/>
              </a:cxn>
              <a:cxn ang="0">
                <a:pos x="549" y="96"/>
              </a:cxn>
              <a:cxn ang="0">
                <a:pos x="642" y="34"/>
              </a:cxn>
              <a:cxn ang="0">
                <a:pos x="695" y="3"/>
              </a:cxn>
              <a:cxn ang="0">
                <a:pos x="754" y="48"/>
              </a:cxn>
              <a:cxn ang="0">
                <a:pos x="878" y="99"/>
              </a:cxn>
              <a:cxn ang="0">
                <a:pos x="944" y="79"/>
              </a:cxn>
              <a:cxn ang="0">
                <a:pos x="1043" y="0"/>
              </a:cxn>
              <a:cxn ang="0">
                <a:pos x="1083" y="29"/>
              </a:cxn>
              <a:cxn ang="0">
                <a:pos x="1198" y="96"/>
              </a:cxn>
              <a:cxn ang="0">
                <a:pos x="1262" y="96"/>
              </a:cxn>
              <a:cxn ang="0">
                <a:pos x="1344" y="49"/>
              </a:cxn>
              <a:cxn ang="0">
                <a:pos x="3816" y="58"/>
              </a:cxn>
            </a:cxnLst>
            <a:rect l="0" t="0" r="r" b="b"/>
            <a:pathLst>
              <a:path w="3816" h="1604">
                <a:moveTo>
                  <a:pt x="3816" y="58"/>
                </a:moveTo>
                <a:lnTo>
                  <a:pt x="3816" y="1604"/>
                </a:lnTo>
                <a:lnTo>
                  <a:pt x="0" y="1604"/>
                </a:lnTo>
                <a:lnTo>
                  <a:pt x="1" y="82"/>
                </a:lnTo>
                <a:lnTo>
                  <a:pt x="58" y="53"/>
                </a:lnTo>
                <a:cubicBezTo>
                  <a:pt x="77" y="40"/>
                  <a:pt x="102" y="5"/>
                  <a:pt x="117" y="4"/>
                </a:cubicBezTo>
                <a:cubicBezTo>
                  <a:pt x="134" y="22"/>
                  <a:pt x="129" y="30"/>
                  <a:pt x="146" y="44"/>
                </a:cubicBezTo>
                <a:cubicBezTo>
                  <a:pt x="163" y="58"/>
                  <a:pt x="189" y="82"/>
                  <a:pt x="221" y="87"/>
                </a:cubicBezTo>
                <a:cubicBezTo>
                  <a:pt x="253" y="94"/>
                  <a:pt x="305" y="87"/>
                  <a:pt x="336" y="76"/>
                </a:cubicBezTo>
                <a:cubicBezTo>
                  <a:pt x="367" y="65"/>
                  <a:pt x="408" y="15"/>
                  <a:pt x="428" y="6"/>
                </a:cubicBezTo>
                <a:lnTo>
                  <a:pt x="456" y="20"/>
                </a:lnTo>
                <a:lnTo>
                  <a:pt x="509" y="73"/>
                </a:lnTo>
                <a:cubicBezTo>
                  <a:pt x="524" y="86"/>
                  <a:pt x="527" y="102"/>
                  <a:pt x="549" y="96"/>
                </a:cubicBezTo>
                <a:cubicBezTo>
                  <a:pt x="571" y="91"/>
                  <a:pt x="618" y="49"/>
                  <a:pt x="642" y="34"/>
                </a:cubicBezTo>
                <a:lnTo>
                  <a:pt x="695" y="3"/>
                </a:lnTo>
                <a:lnTo>
                  <a:pt x="754" y="48"/>
                </a:lnTo>
                <a:cubicBezTo>
                  <a:pt x="784" y="64"/>
                  <a:pt x="846" y="94"/>
                  <a:pt x="878" y="99"/>
                </a:cubicBezTo>
                <a:cubicBezTo>
                  <a:pt x="907" y="103"/>
                  <a:pt x="919" y="96"/>
                  <a:pt x="944" y="79"/>
                </a:cubicBezTo>
                <a:lnTo>
                  <a:pt x="1043" y="0"/>
                </a:lnTo>
                <a:lnTo>
                  <a:pt x="1083" y="29"/>
                </a:lnTo>
                <a:cubicBezTo>
                  <a:pt x="1109" y="45"/>
                  <a:pt x="1168" y="85"/>
                  <a:pt x="1198" y="96"/>
                </a:cubicBezTo>
                <a:cubicBezTo>
                  <a:pt x="1228" y="107"/>
                  <a:pt x="1238" y="104"/>
                  <a:pt x="1262" y="96"/>
                </a:cubicBezTo>
                <a:lnTo>
                  <a:pt x="1344" y="49"/>
                </a:lnTo>
                <a:lnTo>
                  <a:pt x="3816" y="58"/>
                </a:lnTo>
                <a:close/>
              </a:path>
            </a:pathLst>
          </a:custGeom>
          <a:solidFill>
            <a:srgbClr val="CCFFFF"/>
          </a:solidFill>
          <a:ln w="63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7411" name="Line 3"/>
          <p:cNvSpPr>
            <a:spLocks noChangeShapeType="1"/>
          </p:cNvSpPr>
          <p:nvPr/>
        </p:nvSpPr>
        <p:spPr bwMode="auto">
          <a:xfrm>
            <a:off x="3179763" y="2432050"/>
            <a:ext cx="396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7412" name="Rectangle 4" descr="Wide upward diagonal"/>
          <p:cNvSpPr>
            <a:spLocks noChangeArrowheads="1"/>
          </p:cNvSpPr>
          <p:nvPr/>
        </p:nvSpPr>
        <p:spPr bwMode="auto">
          <a:xfrm>
            <a:off x="2757488" y="2212975"/>
            <a:ext cx="2195512" cy="635000"/>
          </a:xfrm>
          <a:prstGeom prst="rect">
            <a:avLst/>
          </a:prstGeom>
          <a:pattFill prst="wdUpDiag">
            <a:fgClr>
              <a:srgbClr val="C0C0C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200">
                <a:latin typeface="Arial Rounded MT Bold" pitchFamily="34" charset="0"/>
                <a:ea typeface="ＭＳ Ｐゴシック" pitchFamily="64" charset="-128"/>
              </a:rPr>
              <a:t>                             </a:t>
            </a:r>
            <a:r>
              <a:rPr lang="en-US" sz="1400">
                <a:latin typeface="Arial" charset="0"/>
                <a:ea typeface="ＭＳ Ｐゴシック" pitchFamily="64" charset="-128"/>
              </a:rPr>
              <a:t>ice</a:t>
            </a:r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3450" y="298450"/>
            <a:ext cx="4738688" cy="609600"/>
          </a:xfrm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  <a:latin typeface="Arial" charset="0"/>
              </a:rPr>
              <a:t>Summer</a:t>
            </a:r>
            <a:r>
              <a:rPr lang="en-US" sz="2800" b="1" u="sng">
                <a:solidFill>
                  <a:srgbClr val="FF0000"/>
                </a:solidFill>
                <a:latin typeface="Arial" charset="0"/>
              </a:rPr>
              <a:t> Ice Mass Balance</a:t>
            </a:r>
            <a:endParaRPr lang="en-US" sz="1800" b="1" i="1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657414" name="Text Box 6"/>
          <p:cNvSpPr txBox="1">
            <a:spLocks noChangeArrowheads="1"/>
          </p:cNvSpPr>
          <p:nvPr/>
        </p:nvSpPr>
        <p:spPr bwMode="auto">
          <a:xfrm>
            <a:off x="3816350" y="3152775"/>
            <a:ext cx="7159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latin typeface="Arial" charset="0"/>
              </a:rPr>
              <a:t>warm</a:t>
            </a:r>
          </a:p>
          <a:p>
            <a:pPr algn="l">
              <a:lnSpc>
                <a:spcPct val="90000"/>
              </a:lnSpc>
            </a:pPr>
            <a:r>
              <a:rPr lang="en-US" sz="1400">
                <a:latin typeface="Arial" charset="0"/>
              </a:rPr>
              <a:t> ocean</a:t>
            </a:r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873125" y="14859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57416" name="Group 8"/>
          <p:cNvGrpSpPr>
            <a:grpSpLocks/>
          </p:cNvGrpSpPr>
          <p:nvPr/>
        </p:nvGrpSpPr>
        <p:grpSpPr bwMode="auto">
          <a:xfrm>
            <a:off x="4962525" y="1865313"/>
            <a:ext cx="735013" cy="471487"/>
            <a:chOff x="4110" y="1583"/>
            <a:chExt cx="463" cy="297"/>
          </a:xfrm>
        </p:grpSpPr>
        <p:grpSp>
          <p:nvGrpSpPr>
            <p:cNvPr id="657417" name="Group 9"/>
            <p:cNvGrpSpPr>
              <a:grpSpLocks/>
            </p:cNvGrpSpPr>
            <p:nvPr/>
          </p:nvGrpSpPr>
          <p:grpSpPr bwMode="auto">
            <a:xfrm>
              <a:off x="4110" y="1759"/>
              <a:ext cx="193" cy="121"/>
              <a:chOff x="4620" y="1759"/>
              <a:chExt cx="193" cy="121"/>
            </a:xfrm>
          </p:grpSpPr>
          <p:sp>
            <p:nvSpPr>
              <p:cNvPr id="657418" name="Line 10"/>
              <p:cNvSpPr>
                <a:spLocks noChangeShapeType="1"/>
              </p:cNvSpPr>
              <p:nvPr/>
            </p:nvSpPr>
            <p:spPr bwMode="auto">
              <a:xfrm>
                <a:off x="4620" y="1800"/>
                <a:ext cx="1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19" name="Line 11"/>
              <p:cNvSpPr>
                <a:spLocks noChangeShapeType="1"/>
              </p:cNvSpPr>
              <p:nvPr/>
            </p:nvSpPr>
            <p:spPr bwMode="auto">
              <a:xfrm>
                <a:off x="4620" y="1842"/>
                <a:ext cx="19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20" name="Line 12"/>
              <p:cNvSpPr>
                <a:spLocks noChangeShapeType="1"/>
              </p:cNvSpPr>
              <p:nvPr/>
            </p:nvSpPr>
            <p:spPr bwMode="auto">
              <a:xfrm>
                <a:off x="4752" y="1759"/>
                <a:ext cx="0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21" name="Line 13"/>
              <p:cNvSpPr>
                <a:spLocks noChangeShapeType="1"/>
              </p:cNvSpPr>
              <p:nvPr/>
            </p:nvSpPr>
            <p:spPr bwMode="auto">
              <a:xfrm flipV="1">
                <a:off x="4753" y="1841"/>
                <a:ext cx="0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7422" name="Text Box 14"/>
            <p:cNvSpPr txBox="1">
              <a:spLocks noChangeArrowheads="1"/>
            </p:cNvSpPr>
            <p:nvPr/>
          </p:nvSpPr>
          <p:spPr bwMode="auto">
            <a:xfrm>
              <a:off x="4131" y="1583"/>
              <a:ext cx="442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800" b="1" i="1">
                  <a:solidFill>
                    <a:srgbClr val="3333FF"/>
                  </a:solidFill>
                  <a:latin typeface="Arial" charset="0"/>
                  <a:ea typeface="ＭＳ Ｐゴシック" pitchFamily="64" charset="-128"/>
                  <a:sym typeface="Symbol" pitchFamily="18" charset="2"/>
                </a:rPr>
                <a:t>h</a:t>
              </a:r>
              <a:r>
                <a:rPr lang="en-US" sz="1800" b="1" i="1" baseline="-25000">
                  <a:solidFill>
                    <a:srgbClr val="3333FF"/>
                  </a:solidFill>
                  <a:latin typeface="Arial" charset="0"/>
                  <a:ea typeface="ＭＳ Ｐゴシック" pitchFamily="64" charset="-128"/>
                  <a:sym typeface="Symbol" pitchFamily="18" charset="2"/>
                </a:rPr>
                <a:t>top</a:t>
              </a:r>
              <a:endParaRPr lang="en-US" sz="1800" b="1">
                <a:latin typeface="Arial" charset="0"/>
                <a:ea typeface="ＭＳ Ｐゴシック" pitchFamily="64" charset="-128"/>
              </a:endParaRPr>
            </a:p>
          </p:txBody>
        </p:sp>
      </p:grpSp>
      <p:grpSp>
        <p:nvGrpSpPr>
          <p:cNvPr id="657423" name="Group 15"/>
          <p:cNvGrpSpPr>
            <a:grpSpLocks/>
          </p:cNvGrpSpPr>
          <p:nvPr/>
        </p:nvGrpSpPr>
        <p:grpSpPr bwMode="auto">
          <a:xfrm>
            <a:off x="4922838" y="2601913"/>
            <a:ext cx="701675" cy="539750"/>
            <a:chOff x="3214" y="1632"/>
            <a:chExt cx="442" cy="340"/>
          </a:xfrm>
        </p:grpSpPr>
        <p:sp>
          <p:nvSpPr>
            <p:cNvPr id="657424" name="Text Box 16"/>
            <p:cNvSpPr txBox="1">
              <a:spLocks noChangeArrowheads="1"/>
            </p:cNvSpPr>
            <p:nvPr/>
          </p:nvSpPr>
          <p:spPr bwMode="auto">
            <a:xfrm>
              <a:off x="3214" y="1776"/>
              <a:ext cx="442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800" b="1" i="1">
                  <a:solidFill>
                    <a:srgbClr val="3333FF"/>
                  </a:solidFill>
                  <a:latin typeface="Arial" charset="0"/>
                  <a:ea typeface="ＭＳ Ｐゴシック" pitchFamily="64" charset="-128"/>
                  <a:sym typeface="Symbol" pitchFamily="18" charset="2"/>
                </a:rPr>
                <a:t>h</a:t>
              </a:r>
              <a:r>
                <a:rPr lang="en-US" sz="1800" b="1" i="1" baseline="-25000">
                  <a:solidFill>
                    <a:srgbClr val="3333FF"/>
                  </a:solidFill>
                  <a:latin typeface="Arial" charset="0"/>
                  <a:ea typeface="ＭＳ Ｐゴシック" pitchFamily="64" charset="-128"/>
                  <a:sym typeface="Symbol" pitchFamily="18" charset="2"/>
                </a:rPr>
                <a:t>bot</a:t>
              </a:r>
              <a:endParaRPr lang="en-US" sz="1800" b="1">
                <a:latin typeface="Arial" charset="0"/>
                <a:ea typeface="ＭＳ Ｐゴシック" pitchFamily="64" charset="-128"/>
              </a:endParaRPr>
            </a:p>
          </p:txBody>
        </p:sp>
        <p:grpSp>
          <p:nvGrpSpPr>
            <p:cNvPr id="657425" name="Group 17"/>
            <p:cNvGrpSpPr>
              <a:grpSpLocks/>
            </p:cNvGrpSpPr>
            <p:nvPr/>
          </p:nvGrpSpPr>
          <p:grpSpPr bwMode="auto">
            <a:xfrm>
              <a:off x="3239" y="1632"/>
              <a:ext cx="103" cy="193"/>
              <a:chOff x="3239" y="1632"/>
              <a:chExt cx="103" cy="193"/>
            </a:xfrm>
          </p:grpSpPr>
          <p:sp>
            <p:nvSpPr>
              <p:cNvPr id="657426" name="Line 18"/>
              <p:cNvSpPr>
                <a:spLocks noChangeShapeType="1"/>
              </p:cNvSpPr>
              <p:nvPr/>
            </p:nvSpPr>
            <p:spPr bwMode="auto">
              <a:xfrm>
                <a:off x="3240" y="1673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27" name="Line 19"/>
              <p:cNvSpPr>
                <a:spLocks noChangeShapeType="1"/>
              </p:cNvSpPr>
              <p:nvPr/>
            </p:nvSpPr>
            <p:spPr bwMode="auto">
              <a:xfrm>
                <a:off x="3239" y="1787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28" name="Line 20"/>
              <p:cNvSpPr>
                <a:spLocks noChangeShapeType="1"/>
              </p:cNvSpPr>
              <p:nvPr/>
            </p:nvSpPr>
            <p:spPr bwMode="auto">
              <a:xfrm>
                <a:off x="3286" y="1632"/>
                <a:ext cx="0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29" name="Line 21"/>
              <p:cNvSpPr>
                <a:spLocks noChangeShapeType="1"/>
              </p:cNvSpPr>
              <p:nvPr/>
            </p:nvSpPr>
            <p:spPr bwMode="auto">
              <a:xfrm flipV="1">
                <a:off x="3287" y="1786"/>
                <a:ext cx="0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57430" name="Picture 22" descr="sun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1460500"/>
            <a:ext cx="501650" cy="457200"/>
          </a:xfrm>
          <a:prstGeom prst="rect">
            <a:avLst/>
          </a:prstGeom>
          <a:noFill/>
        </p:spPr>
      </p:pic>
      <p:grpSp>
        <p:nvGrpSpPr>
          <p:cNvPr id="657431" name="Group 23"/>
          <p:cNvGrpSpPr>
            <a:grpSpLocks/>
          </p:cNvGrpSpPr>
          <p:nvPr/>
        </p:nvGrpSpPr>
        <p:grpSpPr bwMode="auto">
          <a:xfrm>
            <a:off x="4506913" y="2212975"/>
            <a:ext cx="339725" cy="628650"/>
            <a:chOff x="3823" y="1802"/>
            <a:chExt cx="214" cy="396"/>
          </a:xfrm>
        </p:grpSpPr>
        <p:sp>
          <p:nvSpPr>
            <p:cNvPr id="657432" name="Text Box 24"/>
            <p:cNvSpPr txBox="1">
              <a:spLocks noChangeArrowheads="1"/>
            </p:cNvSpPr>
            <p:nvPr/>
          </p:nvSpPr>
          <p:spPr bwMode="auto">
            <a:xfrm>
              <a:off x="3823" y="1839"/>
              <a:ext cx="2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b="1" i="1">
                  <a:solidFill>
                    <a:srgbClr val="3333FF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657433" name="Line 25"/>
            <p:cNvSpPr>
              <a:spLocks noChangeShapeType="1"/>
            </p:cNvSpPr>
            <p:nvPr/>
          </p:nvSpPr>
          <p:spPr bwMode="auto">
            <a:xfrm>
              <a:off x="4031" y="1802"/>
              <a:ext cx="0" cy="39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7434" name="Group 26"/>
          <p:cNvGrpSpPr>
            <a:grpSpLocks/>
          </p:cNvGrpSpPr>
          <p:nvPr/>
        </p:nvGrpSpPr>
        <p:grpSpPr bwMode="auto">
          <a:xfrm>
            <a:off x="1893888" y="1630363"/>
            <a:ext cx="4838700" cy="1587500"/>
            <a:chOff x="1306" y="1020"/>
            <a:chExt cx="3048" cy="1000"/>
          </a:xfrm>
        </p:grpSpPr>
        <p:grpSp>
          <p:nvGrpSpPr>
            <p:cNvPr id="657435" name="Group 27"/>
            <p:cNvGrpSpPr>
              <a:grpSpLocks/>
            </p:cNvGrpSpPr>
            <p:nvPr/>
          </p:nvGrpSpPr>
          <p:grpSpPr bwMode="auto">
            <a:xfrm>
              <a:off x="1306" y="1020"/>
              <a:ext cx="643" cy="1000"/>
              <a:chOff x="1306" y="1020"/>
              <a:chExt cx="643" cy="1000"/>
            </a:xfrm>
          </p:grpSpPr>
          <p:pic>
            <p:nvPicPr>
              <p:cNvPr id="657436" name="Picture 28" descr="sun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51" y="1020"/>
                <a:ext cx="316" cy="288"/>
              </a:xfrm>
              <a:prstGeom prst="rect">
                <a:avLst/>
              </a:prstGeom>
              <a:noFill/>
            </p:spPr>
          </p:pic>
          <p:sp>
            <p:nvSpPr>
              <p:cNvPr id="657437" name="Freeform 29"/>
              <p:cNvSpPr>
                <a:spLocks/>
              </p:cNvSpPr>
              <p:nvPr/>
            </p:nvSpPr>
            <p:spPr bwMode="auto">
              <a:xfrm>
                <a:off x="1487" y="1315"/>
                <a:ext cx="46" cy="31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3" y="45"/>
                  </a:cxn>
                  <a:cxn ang="0">
                    <a:pos x="27" y="90"/>
                  </a:cxn>
                  <a:cxn ang="0">
                    <a:pos x="3" y="120"/>
                  </a:cxn>
                  <a:cxn ang="0">
                    <a:pos x="11" y="165"/>
                  </a:cxn>
                  <a:cxn ang="0">
                    <a:pos x="35" y="195"/>
                  </a:cxn>
                  <a:cxn ang="0">
                    <a:pos x="35" y="225"/>
                  </a:cxn>
                  <a:cxn ang="0">
                    <a:pos x="16" y="251"/>
                  </a:cxn>
                  <a:cxn ang="0">
                    <a:pos x="36" y="317"/>
                  </a:cxn>
                </a:cxnLst>
                <a:rect l="0" t="0" r="r" b="b"/>
                <a:pathLst>
                  <a:path w="46" h="317">
                    <a:moveTo>
                      <a:pt x="11" y="0"/>
                    </a:moveTo>
                    <a:cubicBezTo>
                      <a:pt x="26" y="15"/>
                      <a:pt x="40" y="30"/>
                      <a:pt x="43" y="45"/>
                    </a:cubicBezTo>
                    <a:cubicBezTo>
                      <a:pt x="46" y="60"/>
                      <a:pt x="34" y="78"/>
                      <a:pt x="27" y="90"/>
                    </a:cubicBezTo>
                    <a:cubicBezTo>
                      <a:pt x="20" y="102"/>
                      <a:pt x="6" y="107"/>
                      <a:pt x="3" y="120"/>
                    </a:cubicBezTo>
                    <a:cubicBezTo>
                      <a:pt x="0" y="132"/>
                      <a:pt x="6" y="152"/>
                      <a:pt x="11" y="165"/>
                    </a:cubicBezTo>
                    <a:cubicBezTo>
                      <a:pt x="16" y="177"/>
                      <a:pt x="31" y="185"/>
                      <a:pt x="35" y="195"/>
                    </a:cubicBezTo>
                    <a:cubicBezTo>
                      <a:pt x="39" y="205"/>
                      <a:pt x="39" y="215"/>
                      <a:pt x="35" y="225"/>
                    </a:cubicBezTo>
                    <a:cubicBezTo>
                      <a:pt x="32" y="234"/>
                      <a:pt x="16" y="236"/>
                      <a:pt x="16" y="251"/>
                    </a:cubicBezTo>
                    <a:cubicBezTo>
                      <a:pt x="16" y="266"/>
                      <a:pt x="32" y="303"/>
                      <a:pt x="36" y="317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 type="none" w="med" len="med"/>
                <a:tailEnd type="triangle" w="lg" len="lg"/>
              </a:ln>
              <a:effectLst>
                <a:outerShdw dist="28398" dir="6993903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38" name="Text Box 30"/>
              <p:cNvSpPr txBox="1">
                <a:spLocks noChangeArrowheads="1"/>
              </p:cNvSpPr>
              <p:nvPr/>
            </p:nvSpPr>
            <p:spPr bwMode="auto">
              <a:xfrm>
                <a:off x="1306" y="1654"/>
                <a:ext cx="643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rgbClr val="FFFF00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1600" b="1" i="1">
                    <a:latin typeface="Arial" charset="0"/>
                  </a:rPr>
                  <a:t>local </a:t>
                </a:r>
              </a:p>
              <a:p>
                <a:r>
                  <a:rPr lang="en-US" sz="1600" b="1" i="1">
                    <a:latin typeface="Arial" charset="0"/>
                  </a:rPr>
                  <a:t>warming</a:t>
                </a:r>
              </a:p>
            </p:txBody>
          </p:sp>
        </p:grpSp>
        <p:grpSp>
          <p:nvGrpSpPr>
            <p:cNvPr id="657439" name="Group 31"/>
            <p:cNvGrpSpPr>
              <a:grpSpLocks/>
            </p:cNvGrpSpPr>
            <p:nvPr/>
          </p:nvGrpSpPr>
          <p:grpSpPr bwMode="auto">
            <a:xfrm>
              <a:off x="3243" y="1576"/>
              <a:ext cx="1111" cy="444"/>
              <a:chOff x="3243" y="1576"/>
              <a:chExt cx="1111" cy="444"/>
            </a:xfrm>
          </p:grpSpPr>
          <p:sp>
            <p:nvSpPr>
              <p:cNvPr id="657440" name="Line 32"/>
              <p:cNvSpPr>
                <a:spLocks noChangeShapeType="1"/>
              </p:cNvSpPr>
              <p:nvPr/>
            </p:nvSpPr>
            <p:spPr bwMode="auto">
              <a:xfrm>
                <a:off x="3296" y="1670"/>
                <a:ext cx="662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41" name="Line 33"/>
              <p:cNvSpPr>
                <a:spLocks noChangeShapeType="1"/>
              </p:cNvSpPr>
              <p:nvPr/>
            </p:nvSpPr>
            <p:spPr bwMode="auto">
              <a:xfrm>
                <a:off x="3243" y="1709"/>
                <a:ext cx="719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57442" name="Group 34"/>
              <p:cNvGrpSpPr>
                <a:grpSpLocks/>
              </p:cNvGrpSpPr>
              <p:nvPr/>
            </p:nvGrpSpPr>
            <p:grpSpPr bwMode="auto">
              <a:xfrm>
                <a:off x="3641" y="1576"/>
                <a:ext cx="713" cy="444"/>
                <a:chOff x="3641" y="1576"/>
                <a:chExt cx="713" cy="444"/>
              </a:xfrm>
            </p:grpSpPr>
            <p:grpSp>
              <p:nvGrpSpPr>
                <p:cNvPr id="657443" name="Group 35"/>
                <p:cNvGrpSpPr>
                  <a:grpSpLocks/>
                </p:cNvGrpSpPr>
                <p:nvPr/>
              </p:nvGrpSpPr>
              <p:grpSpPr bwMode="auto">
                <a:xfrm>
                  <a:off x="3729" y="1576"/>
                  <a:ext cx="625" cy="444"/>
                  <a:chOff x="3927" y="1991"/>
                  <a:chExt cx="625" cy="444"/>
                </a:xfrm>
              </p:grpSpPr>
              <p:sp>
                <p:nvSpPr>
                  <p:cNvPr id="657444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7" y="1991"/>
                    <a:ext cx="625" cy="444"/>
                  </a:xfrm>
                  <a:prstGeom prst="rect">
                    <a:avLst/>
                  </a:prstGeom>
                  <a:noFill/>
                  <a:ln w="57150" cmpd="thinThick">
                    <a:noFill/>
                    <a:miter lim="800000"/>
                    <a:headEnd/>
                    <a:tailEnd/>
                  </a:ln>
                  <a:effectLst>
                    <a:outerShdw dist="12700" dir="5400000" algn="ctr" rotWithShape="0">
                      <a:srgbClr val="FFFF00"/>
                    </a:outerShdw>
                  </a:effectLst>
                </p:spPr>
                <p:txBody>
                  <a:bodyPr wrap="none" lIns="182880" tIns="228600" rIns="182880" bIns="228600">
                    <a:spAutoFit/>
                  </a:bodyPr>
                  <a:lstStyle/>
                  <a:p>
                    <a:pPr algn="l" eaLnBrk="0" hangingPunct="0">
                      <a:lnSpc>
                        <a:spcPct val="90000"/>
                      </a:lnSpc>
                    </a:pPr>
                    <a:r>
                      <a:rPr lang="en-US" sz="1800" b="1">
                        <a:latin typeface="Arial" charset="0"/>
                        <a:ea typeface="ＭＳ Ｐゴシック" pitchFamily="64" charset="-128"/>
                        <a:sym typeface="Symbol" pitchFamily="18" charset="2"/>
                      </a:rPr>
                      <a:t>h</a:t>
                    </a:r>
                    <a:r>
                      <a:rPr lang="en-US" sz="1800" b="1" baseline="-25000">
                        <a:latin typeface="Arial" charset="0"/>
                        <a:ea typeface="ＭＳ Ｐゴシック" pitchFamily="64" charset="-128"/>
                        <a:sym typeface="Symbol" pitchFamily="18" charset="2"/>
                      </a:rPr>
                      <a:t>botA</a:t>
                    </a:r>
                    <a:endParaRPr lang="en-US" sz="1800" b="1">
                      <a:latin typeface="Arial" charset="0"/>
                      <a:ea typeface="ＭＳ Ｐゴシック" pitchFamily="64" charset="-128"/>
                      <a:sym typeface="Symbol" pitchFamily="18" charset="2"/>
                    </a:endParaRPr>
                  </a:p>
                </p:txBody>
              </p:sp>
              <p:grpSp>
                <p:nvGrpSpPr>
                  <p:cNvPr id="65744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030" y="1997"/>
                    <a:ext cx="2" cy="214"/>
                    <a:chOff x="4030" y="1997"/>
                    <a:chExt cx="2" cy="214"/>
                  </a:xfrm>
                </p:grpSpPr>
                <p:sp>
                  <p:nvSpPr>
                    <p:cNvPr id="65744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32" y="2123"/>
                      <a:ext cx="0" cy="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>
                      <a:outerShdw dist="12700" dir="5400000" algn="ctr" rotWithShape="0">
                        <a:srgbClr val="FFFF00"/>
                      </a:outerShdw>
                    </a:effec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7447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0" y="1997"/>
                      <a:ext cx="0" cy="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>
                      <a:outerShdw dist="12700" dir="5400000" algn="ctr" rotWithShape="0">
                        <a:srgbClr val="FFFF00"/>
                      </a:outerShdw>
                    </a:effec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574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641" y="1745"/>
                  <a:ext cx="302" cy="211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l" eaLnBrk="0" hangingPunct="0"/>
                  <a:r>
                    <a:rPr lang="en-US" sz="2200" b="1" i="1">
                      <a:latin typeface="Arial" charset="0"/>
                      <a:ea typeface="ＭＳ Ｐゴシック" pitchFamily="64" charset="-128"/>
                      <a:sym typeface="Symbol" pitchFamily="18" charset="2"/>
                    </a:rPr>
                    <a:t>=</a:t>
                  </a:r>
                </a:p>
              </p:txBody>
            </p:sp>
          </p:grpSp>
        </p:grpSp>
      </p:grpSp>
      <p:grpSp>
        <p:nvGrpSpPr>
          <p:cNvPr id="657449" name="Group 41"/>
          <p:cNvGrpSpPr>
            <a:grpSpLocks/>
          </p:cNvGrpSpPr>
          <p:nvPr/>
        </p:nvGrpSpPr>
        <p:grpSpPr bwMode="auto">
          <a:xfrm>
            <a:off x="323850" y="2571750"/>
            <a:ext cx="7499350" cy="1614488"/>
            <a:chOff x="317" y="1613"/>
            <a:chExt cx="4724" cy="1017"/>
          </a:xfrm>
        </p:grpSpPr>
        <p:grpSp>
          <p:nvGrpSpPr>
            <p:cNvPr id="657450" name="Group 42"/>
            <p:cNvGrpSpPr>
              <a:grpSpLocks/>
            </p:cNvGrpSpPr>
            <p:nvPr/>
          </p:nvGrpSpPr>
          <p:grpSpPr bwMode="auto">
            <a:xfrm>
              <a:off x="3342" y="1613"/>
              <a:ext cx="1699" cy="472"/>
              <a:chOff x="3342" y="1613"/>
              <a:chExt cx="1699" cy="472"/>
            </a:xfrm>
          </p:grpSpPr>
          <p:sp>
            <p:nvSpPr>
              <p:cNvPr id="657451" name="Line 43"/>
              <p:cNvSpPr>
                <a:spLocks noChangeShapeType="1"/>
              </p:cNvSpPr>
              <p:nvPr/>
            </p:nvSpPr>
            <p:spPr bwMode="auto">
              <a:xfrm>
                <a:off x="3342" y="1787"/>
                <a:ext cx="1339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57452" name="Group 44"/>
              <p:cNvGrpSpPr>
                <a:grpSpLocks/>
              </p:cNvGrpSpPr>
              <p:nvPr/>
            </p:nvGrpSpPr>
            <p:grpSpPr bwMode="auto">
              <a:xfrm>
                <a:off x="4324" y="1613"/>
                <a:ext cx="717" cy="472"/>
                <a:chOff x="4324" y="1613"/>
                <a:chExt cx="717" cy="472"/>
              </a:xfrm>
            </p:grpSpPr>
            <p:grpSp>
              <p:nvGrpSpPr>
                <p:cNvPr id="657453" name="Group 45"/>
                <p:cNvGrpSpPr>
                  <a:grpSpLocks/>
                </p:cNvGrpSpPr>
                <p:nvPr/>
              </p:nvGrpSpPr>
              <p:grpSpPr bwMode="auto">
                <a:xfrm>
                  <a:off x="4468" y="1613"/>
                  <a:ext cx="573" cy="472"/>
                  <a:chOff x="3561" y="2027"/>
                  <a:chExt cx="573" cy="472"/>
                </a:xfrm>
              </p:grpSpPr>
              <p:sp>
                <p:nvSpPr>
                  <p:cNvPr id="657454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1" y="2055"/>
                    <a:ext cx="573" cy="444"/>
                  </a:xfrm>
                  <a:prstGeom prst="rect">
                    <a:avLst/>
                  </a:prstGeom>
                  <a:noFill/>
                  <a:ln w="57150" cmpd="thinThick">
                    <a:noFill/>
                    <a:miter lim="800000"/>
                    <a:headEnd/>
                    <a:tailEnd/>
                  </a:ln>
                  <a:effectLst>
                    <a:outerShdw dist="12700" dir="5400000" algn="ctr" rotWithShape="0">
                      <a:srgbClr val="FF5050"/>
                    </a:outerShdw>
                  </a:effectLst>
                </p:spPr>
                <p:txBody>
                  <a:bodyPr wrap="none" lIns="182880" tIns="228600" rIns="182880" bIns="228600">
                    <a:spAutoFit/>
                  </a:bodyPr>
                  <a:lstStyle/>
                  <a:p>
                    <a:pPr algn="l" eaLnBrk="0" hangingPunct="0">
                      <a:lnSpc>
                        <a:spcPct val="90000"/>
                      </a:lnSpc>
                    </a:pPr>
                    <a:r>
                      <a:rPr lang="en-US" sz="1800" b="1" i="1">
                        <a:latin typeface="Arial Narrow" pitchFamily="34" charset="0"/>
                        <a:ea typeface="ＭＳ Ｐゴシック" pitchFamily="64" charset="-128"/>
                        <a:sym typeface="Symbol" pitchFamily="18" charset="2"/>
                      </a:rPr>
                      <a:t>h</a:t>
                    </a:r>
                    <a:r>
                      <a:rPr lang="en-US" sz="1800" b="1" i="1" baseline="-25000">
                        <a:latin typeface="Arial Narrow" pitchFamily="34" charset="0"/>
                        <a:ea typeface="ＭＳ Ｐゴシック" pitchFamily="64" charset="-128"/>
                        <a:sym typeface="Symbol" pitchFamily="18" charset="2"/>
                      </a:rPr>
                      <a:t>botO</a:t>
                    </a:r>
                    <a:endParaRPr lang="en-US" sz="1800" b="1" i="1">
                      <a:latin typeface="Arial Narrow" pitchFamily="34" charset="0"/>
                      <a:ea typeface="ＭＳ Ｐゴシック" pitchFamily="64" charset="-128"/>
                      <a:sym typeface="Symbol" pitchFamily="18" charset="2"/>
                    </a:endParaRPr>
                  </a:p>
                </p:txBody>
              </p:sp>
              <p:grpSp>
                <p:nvGrpSpPr>
                  <p:cNvPr id="65745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3648" y="2027"/>
                    <a:ext cx="2" cy="265"/>
                    <a:chOff x="3648" y="2027"/>
                    <a:chExt cx="2" cy="265"/>
                  </a:xfrm>
                </p:grpSpPr>
                <p:sp>
                  <p:nvSpPr>
                    <p:cNvPr id="65745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0" y="2204"/>
                      <a:ext cx="0" cy="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>
                      <a:outerShdw dist="12700" dir="5400000" algn="ctr" rotWithShape="0">
                        <a:srgbClr val="FF0000"/>
                      </a:outerShdw>
                    </a:effec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745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8" y="2027"/>
                      <a:ext cx="0" cy="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>
                      <a:outerShdw dist="12700" dir="5400000" algn="ctr" rotWithShape="0">
                        <a:srgbClr val="FF0000"/>
                      </a:outerShdw>
                    </a:effec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5745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4324" y="1745"/>
                  <a:ext cx="302" cy="211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l" eaLnBrk="0" hangingPunct="0"/>
                  <a:r>
                    <a:rPr lang="en-US" sz="2200" b="1" i="1">
                      <a:latin typeface="Arial" charset="0"/>
                      <a:ea typeface="ＭＳ Ｐゴシック" pitchFamily="64" charset="-128"/>
                      <a:sym typeface="Symbol" pitchFamily="18" charset="2"/>
                    </a:rPr>
                    <a:t>+</a:t>
                  </a:r>
                </a:p>
              </p:txBody>
            </p:sp>
          </p:grpSp>
          <p:sp>
            <p:nvSpPr>
              <p:cNvPr id="657459" name="Line 51"/>
              <p:cNvSpPr>
                <a:spLocks noChangeShapeType="1"/>
              </p:cNvSpPr>
              <p:nvPr/>
            </p:nvSpPr>
            <p:spPr bwMode="auto">
              <a:xfrm>
                <a:off x="3959" y="1709"/>
                <a:ext cx="719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7460" name="Group 52"/>
            <p:cNvGrpSpPr>
              <a:grpSpLocks/>
            </p:cNvGrpSpPr>
            <p:nvPr/>
          </p:nvGrpSpPr>
          <p:grpSpPr bwMode="auto">
            <a:xfrm>
              <a:off x="317" y="2167"/>
              <a:ext cx="1778" cy="463"/>
              <a:chOff x="317" y="2167"/>
              <a:chExt cx="1778" cy="463"/>
            </a:xfrm>
          </p:grpSpPr>
          <p:grpSp>
            <p:nvGrpSpPr>
              <p:cNvPr id="657461" name="Group 53"/>
              <p:cNvGrpSpPr>
                <a:grpSpLocks/>
              </p:cNvGrpSpPr>
              <p:nvPr/>
            </p:nvGrpSpPr>
            <p:grpSpPr bwMode="auto">
              <a:xfrm>
                <a:off x="317" y="2167"/>
                <a:ext cx="587" cy="201"/>
                <a:chOff x="135" y="1968"/>
                <a:chExt cx="587" cy="201"/>
              </a:xfrm>
            </p:grpSpPr>
            <p:sp>
              <p:nvSpPr>
                <p:cNvPr id="657462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568" y="2006"/>
                  <a:ext cx="98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6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568" y="2038"/>
                  <a:ext cx="104" cy="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64" name="Line 56"/>
                <p:cNvSpPr>
                  <a:spLocks noChangeShapeType="1"/>
                </p:cNvSpPr>
                <p:nvPr/>
              </p:nvSpPr>
              <p:spPr bwMode="auto">
                <a:xfrm>
                  <a:off x="567" y="2068"/>
                  <a:ext cx="109" cy="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65" name="Line 57"/>
                <p:cNvSpPr>
                  <a:spLocks noChangeShapeType="1"/>
                </p:cNvSpPr>
                <p:nvPr/>
              </p:nvSpPr>
              <p:spPr bwMode="auto">
                <a:xfrm>
                  <a:off x="564" y="2077"/>
                  <a:ext cx="107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66" name="Freeform 58"/>
                <p:cNvSpPr>
                  <a:spLocks/>
                </p:cNvSpPr>
                <p:nvPr/>
              </p:nvSpPr>
              <p:spPr bwMode="auto">
                <a:xfrm>
                  <a:off x="647" y="1983"/>
                  <a:ext cx="75" cy="160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44" y="0"/>
                    </a:cxn>
                    <a:cxn ang="0">
                      <a:pos x="71" y="17"/>
                    </a:cxn>
                    <a:cxn ang="0">
                      <a:pos x="60" y="38"/>
                    </a:cxn>
                    <a:cxn ang="0">
                      <a:pos x="83" y="57"/>
                    </a:cxn>
                    <a:cxn ang="0">
                      <a:pos x="80" y="86"/>
                    </a:cxn>
                    <a:cxn ang="0">
                      <a:pos x="72" y="95"/>
                    </a:cxn>
                    <a:cxn ang="0">
                      <a:pos x="80" y="114"/>
                    </a:cxn>
                    <a:cxn ang="0">
                      <a:pos x="72" y="135"/>
                    </a:cxn>
                    <a:cxn ang="0">
                      <a:pos x="84" y="162"/>
                    </a:cxn>
                    <a:cxn ang="0">
                      <a:pos x="71" y="180"/>
                    </a:cxn>
                    <a:cxn ang="0">
                      <a:pos x="47" y="188"/>
                    </a:cxn>
                    <a:cxn ang="0">
                      <a:pos x="23" y="183"/>
                    </a:cxn>
                    <a:cxn ang="0">
                      <a:pos x="8" y="167"/>
                    </a:cxn>
                  </a:cxnLst>
                  <a:rect l="0" t="0" r="r" b="b"/>
                  <a:pathLst>
                    <a:path w="86" h="188">
                      <a:moveTo>
                        <a:pt x="0" y="15"/>
                      </a:moveTo>
                      <a:cubicBezTo>
                        <a:pt x="7" y="12"/>
                        <a:pt x="32" y="0"/>
                        <a:pt x="44" y="0"/>
                      </a:cubicBezTo>
                      <a:cubicBezTo>
                        <a:pt x="56" y="0"/>
                        <a:pt x="68" y="11"/>
                        <a:pt x="71" y="17"/>
                      </a:cubicBezTo>
                      <a:cubicBezTo>
                        <a:pt x="74" y="23"/>
                        <a:pt x="58" y="31"/>
                        <a:pt x="60" y="38"/>
                      </a:cubicBezTo>
                      <a:cubicBezTo>
                        <a:pt x="62" y="45"/>
                        <a:pt x="80" y="49"/>
                        <a:pt x="83" y="57"/>
                      </a:cubicBezTo>
                      <a:cubicBezTo>
                        <a:pt x="86" y="65"/>
                        <a:pt x="82" y="80"/>
                        <a:pt x="80" y="86"/>
                      </a:cubicBezTo>
                      <a:cubicBezTo>
                        <a:pt x="78" y="92"/>
                        <a:pt x="72" y="90"/>
                        <a:pt x="72" y="95"/>
                      </a:cubicBezTo>
                      <a:cubicBezTo>
                        <a:pt x="72" y="100"/>
                        <a:pt x="80" y="107"/>
                        <a:pt x="80" y="114"/>
                      </a:cubicBezTo>
                      <a:cubicBezTo>
                        <a:pt x="80" y="121"/>
                        <a:pt x="71" y="127"/>
                        <a:pt x="72" y="135"/>
                      </a:cubicBezTo>
                      <a:cubicBezTo>
                        <a:pt x="73" y="143"/>
                        <a:pt x="84" y="155"/>
                        <a:pt x="84" y="162"/>
                      </a:cubicBezTo>
                      <a:cubicBezTo>
                        <a:pt x="84" y="169"/>
                        <a:pt x="77" y="176"/>
                        <a:pt x="71" y="180"/>
                      </a:cubicBezTo>
                      <a:cubicBezTo>
                        <a:pt x="65" y="184"/>
                        <a:pt x="55" y="188"/>
                        <a:pt x="47" y="188"/>
                      </a:cubicBezTo>
                      <a:cubicBezTo>
                        <a:pt x="39" y="188"/>
                        <a:pt x="29" y="186"/>
                        <a:pt x="23" y="183"/>
                      </a:cubicBezTo>
                      <a:cubicBezTo>
                        <a:pt x="17" y="180"/>
                        <a:pt x="11" y="170"/>
                        <a:pt x="8" y="1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67" name="Freeform 59"/>
                <p:cNvSpPr>
                  <a:spLocks/>
                </p:cNvSpPr>
                <p:nvPr/>
              </p:nvSpPr>
              <p:spPr bwMode="auto">
                <a:xfrm>
                  <a:off x="135" y="1968"/>
                  <a:ext cx="422" cy="201"/>
                </a:xfrm>
                <a:custGeom>
                  <a:avLst/>
                  <a:gdLst/>
                  <a:ahLst/>
                  <a:cxnLst>
                    <a:cxn ang="0">
                      <a:pos x="419" y="80"/>
                    </a:cxn>
                    <a:cxn ang="0">
                      <a:pos x="381" y="38"/>
                    </a:cxn>
                    <a:cxn ang="0">
                      <a:pos x="288" y="3"/>
                    </a:cxn>
                    <a:cxn ang="0">
                      <a:pos x="200" y="20"/>
                    </a:cxn>
                    <a:cxn ang="0">
                      <a:pos x="153" y="51"/>
                    </a:cxn>
                    <a:cxn ang="0">
                      <a:pos x="104" y="90"/>
                    </a:cxn>
                    <a:cxn ang="0">
                      <a:pos x="5" y="21"/>
                    </a:cxn>
                    <a:cxn ang="0">
                      <a:pos x="27" y="111"/>
                    </a:cxn>
                    <a:cxn ang="0">
                      <a:pos x="0" y="192"/>
                    </a:cxn>
                    <a:cxn ang="0">
                      <a:pos x="105" y="117"/>
                    </a:cxn>
                    <a:cxn ang="0">
                      <a:pos x="164" y="164"/>
                    </a:cxn>
                    <a:cxn ang="0">
                      <a:pos x="276" y="201"/>
                    </a:cxn>
                    <a:cxn ang="0">
                      <a:pos x="365" y="167"/>
                    </a:cxn>
                    <a:cxn ang="0">
                      <a:pos x="422" y="113"/>
                    </a:cxn>
                    <a:cxn ang="0">
                      <a:pos x="384" y="98"/>
                    </a:cxn>
                    <a:cxn ang="0">
                      <a:pos x="417" y="80"/>
                    </a:cxn>
                  </a:cxnLst>
                  <a:rect l="0" t="0" r="r" b="b"/>
                  <a:pathLst>
                    <a:path w="422" h="201">
                      <a:moveTo>
                        <a:pt x="419" y="80"/>
                      </a:moveTo>
                      <a:cubicBezTo>
                        <a:pt x="413" y="73"/>
                        <a:pt x="403" y="51"/>
                        <a:pt x="381" y="38"/>
                      </a:cubicBezTo>
                      <a:cubicBezTo>
                        <a:pt x="359" y="25"/>
                        <a:pt x="318" y="6"/>
                        <a:pt x="288" y="3"/>
                      </a:cubicBezTo>
                      <a:cubicBezTo>
                        <a:pt x="258" y="0"/>
                        <a:pt x="222" y="12"/>
                        <a:pt x="200" y="20"/>
                      </a:cubicBezTo>
                      <a:cubicBezTo>
                        <a:pt x="178" y="28"/>
                        <a:pt x="169" y="39"/>
                        <a:pt x="153" y="51"/>
                      </a:cubicBezTo>
                      <a:cubicBezTo>
                        <a:pt x="137" y="63"/>
                        <a:pt x="128" y="68"/>
                        <a:pt x="104" y="90"/>
                      </a:cubicBezTo>
                      <a:cubicBezTo>
                        <a:pt x="54" y="55"/>
                        <a:pt x="5" y="21"/>
                        <a:pt x="5" y="21"/>
                      </a:cubicBezTo>
                      <a:lnTo>
                        <a:pt x="27" y="111"/>
                      </a:lnTo>
                      <a:lnTo>
                        <a:pt x="0" y="192"/>
                      </a:lnTo>
                      <a:cubicBezTo>
                        <a:pt x="0" y="192"/>
                        <a:pt x="52" y="154"/>
                        <a:pt x="105" y="117"/>
                      </a:cubicBezTo>
                      <a:cubicBezTo>
                        <a:pt x="131" y="137"/>
                        <a:pt x="135" y="150"/>
                        <a:pt x="164" y="164"/>
                      </a:cubicBezTo>
                      <a:cubicBezTo>
                        <a:pt x="193" y="178"/>
                        <a:pt x="243" y="201"/>
                        <a:pt x="276" y="201"/>
                      </a:cubicBezTo>
                      <a:cubicBezTo>
                        <a:pt x="309" y="201"/>
                        <a:pt x="341" y="182"/>
                        <a:pt x="365" y="167"/>
                      </a:cubicBezTo>
                      <a:cubicBezTo>
                        <a:pt x="389" y="152"/>
                        <a:pt x="419" y="124"/>
                        <a:pt x="422" y="113"/>
                      </a:cubicBezTo>
                      <a:lnTo>
                        <a:pt x="384" y="98"/>
                      </a:lnTo>
                      <a:lnTo>
                        <a:pt x="417" y="80"/>
                      </a:lnTo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68" name="Oval 60"/>
                <p:cNvSpPr>
                  <a:spLocks noChangeArrowheads="1"/>
                </p:cNvSpPr>
                <p:nvPr/>
              </p:nvSpPr>
              <p:spPr bwMode="auto">
                <a:xfrm>
                  <a:off x="439" y="2021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7469" name="Line 61"/>
              <p:cNvSpPr>
                <a:spLocks noChangeShapeType="1"/>
              </p:cNvSpPr>
              <p:nvPr/>
            </p:nvSpPr>
            <p:spPr bwMode="auto">
              <a:xfrm rot="5400000" flipV="1">
                <a:off x="1132" y="2090"/>
                <a:ext cx="0" cy="37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70" name="Text Box 62"/>
              <p:cNvSpPr txBox="1">
                <a:spLocks noChangeArrowheads="1"/>
              </p:cNvSpPr>
              <p:nvPr/>
            </p:nvSpPr>
            <p:spPr bwMode="auto">
              <a:xfrm>
                <a:off x="984" y="2264"/>
                <a:ext cx="111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rgbClr val="FF5050"/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1600" b="1" i="1">
                    <a:latin typeface="Arial" charset="0"/>
                  </a:rPr>
                  <a:t>ocean dynamics</a:t>
                </a:r>
              </a:p>
              <a:p>
                <a:r>
                  <a:rPr lang="en-US" sz="1600" b="1" i="1">
                    <a:latin typeface="Arial" charset="0"/>
                  </a:rPr>
                  <a:t>warming</a:t>
                </a:r>
              </a:p>
            </p:txBody>
          </p:sp>
        </p:grpSp>
      </p:grpSp>
      <p:grpSp>
        <p:nvGrpSpPr>
          <p:cNvPr id="657471" name="Group 63"/>
          <p:cNvGrpSpPr>
            <a:grpSpLocks/>
          </p:cNvGrpSpPr>
          <p:nvPr/>
        </p:nvGrpSpPr>
        <p:grpSpPr bwMode="auto">
          <a:xfrm>
            <a:off x="4679950" y="1698625"/>
            <a:ext cx="3967163" cy="1820863"/>
            <a:chOff x="3045" y="1070"/>
            <a:chExt cx="2499" cy="1147"/>
          </a:xfrm>
        </p:grpSpPr>
        <p:sp>
          <p:nvSpPr>
            <p:cNvPr id="657472" name="Oval 64"/>
            <p:cNvSpPr>
              <a:spLocks noChangeArrowheads="1"/>
            </p:cNvSpPr>
            <p:nvPr/>
          </p:nvSpPr>
          <p:spPr bwMode="auto">
            <a:xfrm>
              <a:off x="3045" y="1504"/>
              <a:ext cx="2130" cy="713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473" name="Oval 65"/>
            <p:cNvSpPr>
              <a:spLocks noChangeArrowheads="1"/>
            </p:cNvSpPr>
            <p:nvPr/>
          </p:nvSpPr>
          <p:spPr bwMode="auto">
            <a:xfrm>
              <a:off x="3152" y="1117"/>
              <a:ext cx="658" cy="317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474" name="Text Box 66"/>
            <p:cNvSpPr txBox="1">
              <a:spLocks noChangeArrowheads="1"/>
            </p:cNvSpPr>
            <p:nvPr/>
          </p:nvSpPr>
          <p:spPr bwMode="auto">
            <a:xfrm>
              <a:off x="3901" y="1070"/>
              <a:ext cx="16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b="1" u="sng">
                  <a:latin typeface="Arial" charset="0"/>
                </a:rPr>
                <a:t>Top</a:t>
              </a:r>
              <a:r>
                <a:rPr lang="en-US" b="1">
                  <a:latin typeface="Arial" charset="0"/>
                </a:rPr>
                <a:t> vs. </a:t>
              </a:r>
              <a:r>
                <a:rPr lang="en-US" b="1" u="sng">
                  <a:latin typeface="Arial" charset="0"/>
                </a:rPr>
                <a:t>Bottom</a:t>
              </a:r>
              <a:r>
                <a:rPr lang="en-US" b="1">
                  <a:latin typeface="Arial" charset="0"/>
                </a:rPr>
                <a:t> Melt</a:t>
              </a:r>
            </a:p>
          </p:txBody>
        </p:sp>
      </p:grpSp>
      <p:grpSp>
        <p:nvGrpSpPr>
          <p:cNvPr id="657475" name="Group 67"/>
          <p:cNvGrpSpPr>
            <a:grpSpLocks/>
          </p:cNvGrpSpPr>
          <p:nvPr/>
        </p:nvGrpSpPr>
        <p:grpSpPr bwMode="auto">
          <a:xfrm>
            <a:off x="4651375" y="1808163"/>
            <a:ext cx="3813175" cy="1633537"/>
            <a:chOff x="2930" y="1139"/>
            <a:chExt cx="2402" cy="1029"/>
          </a:xfrm>
        </p:grpSpPr>
        <p:sp>
          <p:nvSpPr>
            <p:cNvPr id="657476" name="Oval 68"/>
            <p:cNvSpPr>
              <a:spLocks noChangeArrowheads="1"/>
            </p:cNvSpPr>
            <p:nvPr/>
          </p:nvSpPr>
          <p:spPr bwMode="auto">
            <a:xfrm rot="-2979739">
              <a:off x="3295" y="890"/>
              <a:ext cx="675" cy="1406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477" name="Oval 69"/>
            <p:cNvSpPr>
              <a:spLocks noChangeArrowheads="1"/>
            </p:cNvSpPr>
            <p:nvPr/>
          </p:nvSpPr>
          <p:spPr bwMode="auto">
            <a:xfrm>
              <a:off x="4313" y="1592"/>
              <a:ext cx="576" cy="576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478" name="Text Box 70"/>
            <p:cNvSpPr txBox="1">
              <a:spLocks noChangeArrowheads="1"/>
            </p:cNvSpPr>
            <p:nvPr/>
          </p:nvSpPr>
          <p:spPr bwMode="auto">
            <a:xfrm>
              <a:off x="3931" y="1139"/>
              <a:ext cx="140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u="sng">
                  <a:latin typeface="Arial" charset="0"/>
                </a:rPr>
                <a:t>Atmos</a:t>
              </a:r>
              <a:r>
                <a:rPr lang="en-US" b="1">
                  <a:latin typeface="Arial" charset="0"/>
                </a:rPr>
                <a:t> vs. </a:t>
              </a:r>
            </a:p>
            <a:p>
              <a:pPr algn="l">
                <a:lnSpc>
                  <a:spcPct val="90000"/>
                </a:lnSpc>
              </a:pPr>
              <a:r>
                <a:rPr lang="en-US" b="1">
                  <a:latin typeface="Arial" charset="0"/>
                </a:rPr>
                <a:t>      </a:t>
              </a:r>
              <a:r>
                <a:rPr lang="en-US" b="1" u="sng">
                  <a:latin typeface="Arial" charset="0"/>
                </a:rPr>
                <a:t>Ocn Dyn</a:t>
              </a:r>
              <a:r>
                <a:rPr lang="en-US" b="1">
                  <a:latin typeface="Arial" charset="0"/>
                </a:rPr>
                <a:t> Melt</a:t>
              </a:r>
            </a:p>
          </p:txBody>
        </p:sp>
      </p:grpSp>
      <p:grpSp>
        <p:nvGrpSpPr>
          <p:cNvPr id="657479" name="Group 71"/>
          <p:cNvGrpSpPr>
            <a:grpSpLocks/>
          </p:cNvGrpSpPr>
          <p:nvPr/>
        </p:nvGrpSpPr>
        <p:grpSpPr bwMode="auto">
          <a:xfrm>
            <a:off x="6985000" y="3259138"/>
            <a:ext cx="2036763" cy="1063625"/>
            <a:chOff x="4400" y="2053"/>
            <a:chExt cx="1283" cy="670"/>
          </a:xfrm>
        </p:grpSpPr>
        <p:sp>
          <p:nvSpPr>
            <p:cNvPr id="657480" name="Text Box 72"/>
            <p:cNvSpPr txBox="1">
              <a:spLocks noChangeArrowheads="1"/>
            </p:cNvSpPr>
            <p:nvPr/>
          </p:nvSpPr>
          <p:spPr bwMode="auto">
            <a:xfrm>
              <a:off x="4400" y="2319"/>
              <a:ext cx="128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800" b="1">
                  <a:solidFill>
                    <a:srgbClr val="003300"/>
                  </a:solidFill>
                  <a:latin typeface="Arial" charset="0"/>
                </a:rPr>
                <a:t>= 0 for a quiescent ocean</a:t>
              </a:r>
            </a:p>
          </p:txBody>
        </p:sp>
        <p:sp>
          <p:nvSpPr>
            <p:cNvPr id="657481" name="Line 73"/>
            <p:cNvSpPr>
              <a:spLocks noChangeShapeType="1"/>
            </p:cNvSpPr>
            <p:nvPr/>
          </p:nvSpPr>
          <p:spPr bwMode="auto">
            <a:xfrm flipV="1">
              <a:off x="4494" y="2053"/>
              <a:ext cx="74" cy="291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5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618" name="Picture 26"/>
          <p:cNvPicPr>
            <a:picLocks noChangeAspect="1" noChangeArrowheads="1"/>
          </p:cNvPicPr>
          <p:nvPr/>
        </p:nvPicPr>
        <p:blipFill>
          <a:blip r:embed="rId3" cstate="print"/>
          <a:srcRect l="28729" t="28447" r="11230" b="28558"/>
          <a:stretch>
            <a:fillRect/>
          </a:stretch>
        </p:blipFill>
        <p:spPr bwMode="auto">
          <a:xfrm>
            <a:off x="328613" y="1052513"/>
            <a:ext cx="6327775" cy="4213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22619" name="Text Box 27"/>
          <p:cNvSpPr txBox="1">
            <a:spLocks noChangeArrowheads="1"/>
          </p:cNvSpPr>
          <p:nvPr/>
        </p:nvSpPr>
        <p:spPr bwMode="auto">
          <a:xfrm>
            <a:off x="5616575" y="3213100"/>
            <a:ext cx="1871663" cy="3365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Quadfasel et al., </a:t>
            </a:r>
            <a:r>
              <a:rPr lang="en-US" sz="1600" b="1" i="1" u="sng">
                <a:latin typeface="Arial Narrow" pitchFamily="34" charset="0"/>
              </a:rPr>
              <a:t>1993</a:t>
            </a:r>
          </a:p>
        </p:txBody>
      </p:sp>
      <p:sp>
        <p:nvSpPr>
          <p:cNvPr id="622621" name="Text Box 29"/>
          <p:cNvSpPr txBox="1">
            <a:spLocks noChangeArrowheads="1"/>
          </p:cNvSpPr>
          <p:nvPr/>
        </p:nvSpPr>
        <p:spPr bwMode="auto">
          <a:xfrm>
            <a:off x="304800" y="5287963"/>
            <a:ext cx="5856288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latin typeface="Arial Narrow" pitchFamily="34" charset="0"/>
              </a:rPr>
              <a:t>“During August 1990 the Soviet nuclear icebreaker </a:t>
            </a:r>
            <a:r>
              <a:rPr lang="en-US" sz="1800" b="1" i="1">
                <a:solidFill>
                  <a:srgbClr val="CC0000"/>
                </a:solidFill>
                <a:latin typeface="Arial Narrow" pitchFamily="34" charset="0"/>
              </a:rPr>
              <a:t>Rossiya</a:t>
            </a:r>
            <a:r>
              <a:rPr lang="en-US" sz="1800" b="1" i="1">
                <a:latin typeface="Arial Narrow" pitchFamily="34" charset="0"/>
              </a:rPr>
              <a:t> </a:t>
            </a:r>
            <a:r>
              <a:rPr lang="en-US" sz="1800" b="1">
                <a:latin typeface="Arial Narrow" pitchFamily="34" charset="0"/>
              </a:rPr>
              <a:t>carried a group of tourists from Murmansk to the North Pole. As the vessel was not fully booked, we took the opportunity to join and carry out some research on the side.”</a:t>
            </a:r>
          </a:p>
        </p:txBody>
      </p:sp>
      <p:sp>
        <p:nvSpPr>
          <p:cNvPr id="622622" name="Text Box 30"/>
          <p:cNvSpPr txBox="1">
            <a:spLocks noChangeArrowheads="1"/>
          </p:cNvSpPr>
          <p:nvPr/>
        </p:nvSpPr>
        <p:spPr bwMode="auto">
          <a:xfrm>
            <a:off x="3371850" y="2768600"/>
            <a:ext cx="484188" cy="250825"/>
          </a:xfrm>
          <a:prstGeom prst="rect">
            <a:avLst/>
          </a:prstGeom>
          <a:solidFill>
            <a:schemeClr val="bg1"/>
          </a:solidFill>
          <a:ln w="38100" cmpd="dbl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CC0000"/>
                </a:solidFill>
              </a:rPr>
              <a:t>2.8</a:t>
            </a:r>
            <a:r>
              <a:rPr lang="en-US" sz="1400" b="1">
                <a:solidFill>
                  <a:srgbClr val="CC0000"/>
                </a:solidFill>
                <a:sym typeface="Symbol" pitchFamily="18" charset="2"/>
              </a:rPr>
              <a:t>C</a:t>
            </a:r>
          </a:p>
        </p:txBody>
      </p:sp>
      <p:sp>
        <p:nvSpPr>
          <p:cNvPr id="622624" name="Text Box 32"/>
          <p:cNvSpPr txBox="1">
            <a:spLocks noChangeArrowheads="1"/>
          </p:cNvSpPr>
          <p:nvPr/>
        </p:nvSpPr>
        <p:spPr bwMode="auto">
          <a:xfrm>
            <a:off x="4976813" y="3605213"/>
            <a:ext cx="484187" cy="250825"/>
          </a:xfrm>
          <a:prstGeom prst="rect">
            <a:avLst/>
          </a:prstGeom>
          <a:solidFill>
            <a:schemeClr val="bg1"/>
          </a:solidFill>
          <a:ln w="38100" cmpd="dbl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CC0000"/>
                </a:solidFill>
              </a:rPr>
              <a:t>2.8</a:t>
            </a:r>
            <a:r>
              <a:rPr lang="en-US" sz="1400" b="1">
                <a:solidFill>
                  <a:srgbClr val="CC0000"/>
                </a:solidFill>
                <a:sym typeface="Symbol" pitchFamily="18" charset="2"/>
              </a:rPr>
              <a:t>C</a:t>
            </a:r>
          </a:p>
        </p:txBody>
      </p:sp>
      <p:sp>
        <p:nvSpPr>
          <p:cNvPr id="622625" name="Text Box 33"/>
          <p:cNvSpPr txBox="1">
            <a:spLocks noChangeArrowheads="1"/>
          </p:cNvSpPr>
          <p:nvPr/>
        </p:nvSpPr>
        <p:spPr bwMode="auto">
          <a:xfrm>
            <a:off x="5487988" y="4338638"/>
            <a:ext cx="484187" cy="250825"/>
          </a:xfrm>
          <a:prstGeom prst="rect">
            <a:avLst/>
          </a:prstGeom>
          <a:solidFill>
            <a:schemeClr val="bg1"/>
          </a:solidFill>
          <a:ln w="38100" cmpd="dbl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CC0000"/>
                </a:solidFill>
              </a:rPr>
              <a:t>1.3</a:t>
            </a:r>
            <a:r>
              <a:rPr lang="en-US" sz="1400" b="1">
                <a:solidFill>
                  <a:srgbClr val="CC0000"/>
                </a:solidFill>
                <a:sym typeface="Symbol" pitchFamily="18" charset="2"/>
              </a:rPr>
              <a:t>C</a:t>
            </a:r>
          </a:p>
        </p:txBody>
      </p:sp>
      <p:sp>
        <p:nvSpPr>
          <p:cNvPr id="622628" name="Text Box 36"/>
          <p:cNvSpPr txBox="1">
            <a:spLocks noChangeArrowheads="1"/>
          </p:cNvSpPr>
          <p:nvPr/>
        </p:nvSpPr>
        <p:spPr bwMode="auto">
          <a:xfrm>
            <a:off x="4338638" y="3287713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2.0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29" name="Text Box 37"/>
          <p:cNvSpPr txBox="1">
            <a:spLocks noChangeArrowheads="1"/>
          </p:cNvSpPr>
          <p:nvPr/>
        </p:nvSpPr>
        <p:spPr bwMode="auto">
          <a:xfrm>
            <a:off x="2840038" y="2582863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2.5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0" name="Text Box 38"/>
          <p:cNvSpPr txBox="1">
            <a:spLocks noChangeArrowheads="1"/>
          </p:cNvSpPr>
          <p:nvPr/>
        </p:nvSpPr>
        <p:spPr bwMode="auto">
          <a:xfrm>
            <a:off x="2738438" y="2784475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1.8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1" name="Text Box 39"/>
          <p:cNvSpPr txBox="1">
            <a:spLocks noChangeArrowheads="1"/>
          </p:cNvSpPr>
          <p:nvPr/>
        </p:nvSpPr>
        <p:spPr bwMode="auto">
          <a:xfrm>
            <a:off x="2824163" y="2173288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1.8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2" name="Text Box 40"/>
          <p:cNvSpPr txBox="1">
            <a:spLocks noChangeArrowheads="1"/>
          </p:cNvSpPr>
          <p:nvPr/>
        </p:nvSpPr>
        <p:spPr bwMode="auto">
          <a:xfrm>
            <a:off x="2370138" y="1957388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2.2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3" name="Text Box 41"/>
          <p:cNvSpPr txBox="1">
            <a:spLocks noChangeArrowheads="1"/>
          </p:cNvSpPr>
          <p:nvPr/>
        </p:nvSpPr>
        <p:spPr bwMode="auto">
          <a:xfrm>
            <a:off x="1995488" y="1531938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3.0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4" name="Text Box 42"/>
          <p:cNvSpPr txBox="1">
            <a:spLocks noChangeArrowheads="1"/>
          </p:cNvSpPr>
          <p:nvPr/>
        </p:nvSpPr>
        <p:spPr bwMode="auto">
          <a:xfrm>
            <a:off x="785813" y="1603375"/>
            <a:ext cx="379412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4.0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5" name="Text Box 43"/>
          <p:cNvSpPr txBox="1">
            <a:spLocks noChangeArrowheads="1"/>
          </p:cNvSpPr>
          <p:nvPr/>
        </p:nvSpPr>
        <p:spPr bwMode="auto">
          <a:xfrm>
            <a:off x="4321175" y="3297238"/>
            <a:ext cx="379413" cy="212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400" b="1" i="1">
                <a:latin typeface="Arial Narrow" pitchFamily="34" charset="0"/>
              </a:rPr>
              <a:t>2.0</a:t>
            </a:r>
            <a:r>
              <a:rPr lang="en-US" sz="1400" b="1" i="1">
                <a:latin typeface="Arial Narrow" pitchFamily="34" charset="0"/>
                <a:sym typeface="Symbol" pitchFamily="18" charset="2"/>
              </a:rPr>
              <a:t>C</a:t>
            </a:r>
          </a:p>
        </p:txBody>
      </p:sp>
      <p:sp>
        <p:nvSpPr>
          <p:cNvPr id="622636" name="Text Box 44"/>
          <p:cNvSpPr txBox="1">
            <a:spLocks noChangeArrowheads="1"/>
          </p:cNvSpPr>
          <p:nvPr/>
        </p:nvSpPr>
        <p:spPr bwMode="auto">
          <a:xfrm>
            <a:off x="696913" y="2028825"/>
            <a:ext cx="1189037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Svalbard</a:t>
            </a:r>
          </a:p>
        </p:txBody>
      </p:sp>
      <p:sp>
        <p:nvSpPr>
          <p:cNvPr id="622637" name="Text Box 45"/>
          <p:cNvSpPr txBox="1">
            <a:spLocks noChangeArrowheads="1"/>
          </p:cNvSpPr>
          <p:nvPr/>
        </p:nvSpPr>
        <p:spPr bwMode="auto">
          <a:xfrm>
            <a:off x="2366963" y="3181350"/>
            <a:ext cx="1311275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F. J. Land</a:t>
            </a:r>
          </a:p>
        </p:txBody>
      </p:sp>
      <p:sp>
        <p:nvSpPr>
          <p:cNvPr id="622638" name="Text Box 46"/>
          <p:cNvSpPr txBox="1">
            <a:spLocks noChangeArrowheads="1"/>
          </p:cNvSpPr>
          <p:nvPr/>
        </p:nvSpPr>
        <p:spPr bwMode="auto">
          <a:xfrm>
            <a:off x="4037013" y="4400550"/>
            <a:ext cx="1327150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S. Zemlya</a:t>
            </a:r>
          </a:p>
        </p:txBody>
      </p:sp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5763" y="0"/>
            <a:ext cx="5832475" cy="1125538"/>
          </a:xfrm>
          <a:solidFill>
            <a:schemeClr val="bg1"/>
          </a:solidFill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3600" b="1">
                <a:solidFill>
                  <a:srgbClr val="CC0000"/>
                </a:solidFill>
                <a:latin typeface="Comic Sans MS" pitchFamily="66" charset="0"/>
              </a:rPr>
              <a:t>Atlantic Water </a:t>
            </a:r>
            <a:r>
              <a:rPr lang="en-US" sz="3600" b="1">
                <a:solidFill>
                  <a:schemeClr val="tx1"/>
                </a:solidFill>
                <a:latin typeface="Comic Sans MS" pitchFamily="66" charset="0"/>
              </a:rPr>
              <a:t>warming: </a:t>
            </a:r>
            <a:r>
              <a:rPr lang="en-US" sz="3200" b="1" i="1">
                <a:solidFill>
                  <a:schemeClr val="tx1"/>
                </a:solidFill>
                <a:latin typeface="Arial Narrow" pitchFamily="34" charset="0"/>
              </a:rPr>
              <a:t>The first paper</a:t>
            </a:r>
          </a:p>
        </p:txBody>
      </p:sp>
      <p:sp>
        <p:nvSpPr>
          <p:cNvPr id="622639" name="Text Box 47"/>
          <p:cNvSpPr txBox="1">
            <a:spLocks noChangeArrowheads="1"/>
          </p:cNvSpPr>
          <p:nvPr/>
        </p:nvSpPr>
        <p:spPr bwMode="auto">
          <a:xfrm>
            <a:off x="4032250" y="1628775"/>
            <a:ext cx="1565275" cy="5873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2880" tIns="137160" rIns="182880" bIns="137160">
            <a:spAutoFit/>
          </a:bodyPr>
          <a:lstStyle/>
          <a:p>
            <a:r>
              <a:rPr lang="en-US" b="1"/>
              <a:t>AW T</a:t>
            </a:r>
            <a:r>
              <a:rPr lang="en-US" b="1" baseline="-25000"/>
              <a:t>max</a:t>
            </a:r>
            <a:r>
              <a:rPr lang="en-US" b="1"/>
              <a:t>’s</a:t>
            </a:r>
          </a:p>
        </p:txBody>
      </p:sp>
      <p:sp>
        <p:nvSpPr>
          <p:cNvPr id="622640" name="Line 48"/>
          <p:cNvSpPr>
            <a:spLocks noChangeShapeType="1"/>
          </p:cNvSpPr>
          <p:nvPr/>
        </p:nvSpPr>
        <p:spPr bwMode="auto">
          <a:xfrm flipH="1" flipV="1">
            <a:off x="3743325" y="3141663"/>
            <a:ext cx="1620838" cy="22320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22641" name="Line 49"/>
          <p:cNvSpPr>
            <a:spLocks noChangeShapeType="1"/>
          </p:cNvSpPr>
          <p:nvPr/>
        </p:nvSpPr>
        <p:spPr bwMode="auto">
          <a:xfrm flipH="1" flipV="1">
            <a:off x="5203825" y="3900488"/>
            <a:ext cx="152400" cy="14589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22644" name="Line 52"/>
          <p:cNvSpPr>
            <a:spLocks noChangeShapeType="1"/>
          </p:cNvSpPr>
          <p:nvPr/>
        </p:nvSpPr>
        <p:spPr bwMode="auto">
          <a:xfrm flipV="1">
            <a:off x="5340350" y="4614863"/>
            <a:ext cx="204788" cy="7207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22646" name="Text Box 54"/>
          <p:cNvSpPr txBox="1">
            <a:spLocks noChangeArrowheads="1"/>
          </p:cNvSpPr>
          <p:nvPr/>
        </p:nvSpPr>
        <p:spPr bwMode="auto">
          <a:xfrm>
            <a:off x="7164388" y="3968750"/>
            <a:ext cx="1428750" cy="229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…and then: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Carmack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Grotefendt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McLaughlin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Morison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Steele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Swift</a:t>
            </a:r>
          </a:p>
          <a:p>
            <a:r>
              <a:rPr lang="en-US" sz="1600" b="1" i="1">
                <a:solidFill>
                  <a:srgbClr val="000066"/>
                </a:solidFill>
                <a:latin typeface="Arial Narrow" pitchFamily="34" charset="0"/>
              </a:rPr>
              <a:t>et al.</a:t>
            </a:r>
          </a:p>
          <a:p>
            <a:r>
              <a:rPr lang="en-US" sz="1600" b="1">
                <a:latin typeface="Arial Narrow" pitchFamily="34" charset="0"/>
              </a:rPr>
              <a:t>(mid/late 1990s)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6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2" descr="Jul2007om_oce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4303"/>
          <a:stretch>
            <a:fillRect/>
          </a:stretch>
        </p:blipFill>
        <p:spPr bwMode="auto">
          <a:xfrm>
            <a:off x="1714500" y="1862138"/>
            <a:ext cx="5108575" cy="3389312"/>
          </a:xfrm>
          <a:prstGeom prst="rect">
            <a:avLst/>
          </a:prstGeom>
          <a:noFill/>
        </p:spPr>
      </p:pic>
      <p:sp>
        <p:nvSpPr>
          <p:cNvPr id="659459" name="Text Box 3"/>
          <p:cNvSpPr txBox="1">
            <a:spLocks noChangeArrowheads="1"/>
          </p:cNvSpPr>
          <p:nvPr/>
        </p:nvSpPr>
        <p:spPr bwMode="auto">
          <a:xfrm>
            <a:off x="3671888" y="3033713"/>
            <a:ext cx="8509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400" b="1" i="1">
                <a:latin typeface="Arial Narrow" pitchFamily="34" charset="0"/>
              </a:rPr>
              <a:t>Sept’07 </a:t>
            </a:r>
          </a:p>
          <a:p>
            <a:pPr algn="l">
              <a:lnSpc>
                <a:spcPct val="80000"/>
              </a:lnSpc>
            </a:pPr>
            <a:r>
              <a:rPr lang="en-US" sz="1400" b="1" i="1">
                <a:latin typeface="Arial Narrow" pitchFamily="34" charset="0"/>
              </a:rPr>
              <a:t>  ice edge</a:t>
            </a:r>
          </a:p>
        </p:txBody>
      </p:sp>
      <p:sp>
        <p:nvSpPr>
          <p:cNvPr id="659460" name="Text Box 4"/>
          <p:cNvSpPr txBox="1">
            <a:spLocks noChangeArrowheads="1"/>
          </p:cNvSpPr>
          <p:nvPr/>
        </p:nvSpPr>
        <p:spPr bwMode="auto">
          <a:xfrm>
            <a:off x="977900" y="7938"/>
            <a:ext cx="7227888" cy="1082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900" b="1" i="1">
              <a:solidFill>
                <a:srgbClr val="CC0000"/>
              </a:solidFill>
              <a:latin typeface="Arial Narrow" pitchFamily="34" charset="0"/>
              <a:ea typeface="ＭＳ Ｐゴシック" pitchFamily="64" charset="-128"/>
              <a:sym typeface="Symbol" pitchFamily="18" charset="2"/>
            </a:endParaRPr>
          </a:p>
          <a:p>
            <a:r>
              <a:rPr lang="en-US" sz="2800" b="1" i="1">
                <a:solidFill>
                  <a:srgbClr val="CC0000"/>
                </a:solidFill>
                <a:latin typeface="Arial Narrow" pitchFamily="34" charset="0"/>
                <a:ea typeface="ＭＳ Ｐゴシック" pitchFamily="64" charset="-128"/>
                <a:sym typeface="Symbol" pitchFamily="18" charset="2"/>
              </a:rPr>
              <a:t>        h</a:t>
            </a:r>
            <a:r>
              <a:rPr lang="en-US" sz="2800" b="1" i="1" baseline="-25000">
                <a:solidFill>
                  <a:srgbClr val="CC0000"/>
                </a:solidFill>
                <a:latin typeface="Arial Narrow" pitchFamily="34" charset="0"/>
                <a:ea typeface="ＭＳ Ｐゴシック" pitchFamily="64" charset="-128"/>
                <a:sym typeface="Symbol" pitchFamily="18" charset="2"/>
              </a:rPr>
              <a:t>botO</a:t>
            </a:r>
            <a:r>
              <a:rPr lang="en-US" sz="2400" b="1">
                <a:solidFill>
                  <a:srgbClr val="FF0000"/>
                </a:solidFill>
                <a:latin typeface="Arial" charset="0"/>
              </a:rPr>
              <a:t>  </a:t>
            </a:r>
            <a:r>
              <a:rPr lang="en-US" sz="2400" b="1">
                <a:latin typeface="Arial" charset="0"/>
              </a:rPr>
              <a:t>= Ice melt from ocean dynamics         </a:t>
            </a:r>
          </a:p>
          <a:p>
            <a:r>
              <a:rPr lang="en-US" sz="2800" b="1">
                <a:latin typeface="Arial" charset="0"/>
              </a:rPr>
              <a:t> </a:t>
            </a:r>
            <a:r>
              <a:rPr lang="en-US" sz="2800" b="1" i="1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July ‘07</a:t>
            </a:r>
          </a:p>
        </p:txBody>
      </p:sp>
      <p:grpSp>
        <p:nvGrpSpPr>
          <p:cNvPr id="659461" name="Group 5"/>
          <p:cNvGrpSpPr>
            <a:grpSpLocks/>
          </p:cNvGrpSpPr>
          <p:nvPr/>
        </p:nvGrpSpPr>
        <p:grpSpPr bwMode="auto">
          <a:xfrm>
            <a:off x="2484438" y="5084763"/>
            <a:ext cx="3743325" cy="828675"/>
            <a:chOff x="1565" y="3203"/>
            <a:chExt cx="2358" cy="522"/>
          </a:xfrm>
        </p:grpSpPr>
        <p:pic>
          <p:nvPicPr>
            <p:cNvPr id="659462" name="Picture 6" descr="bar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l="45537" t="5174" b="89893"/>
            <a:stretch>
              <a:fillRect/>
            </a:stretch>
          </p:blipFill>
          <p:spPr bwMode="auto">
            <a:xfrm>
              <a:off x="1652" y="3349"/>
              <a:ext cx="2271" cy="142"/>
            </a:xfrm>
            <a:prstGeom prst="rect">
              <a:avLst/>
            </a:prstGeom>
            <a:noFill/>
          </p:spPr>
        </p:pic>
        <p:sp>
          <p:nvSpPr>
            <p:cNvPr id="659463" name="Text Box 7"/>
            <p:cNvSpPr txBox="1">
              <a:spLocks noChangeArrowheads="1"/>
            </p:cNvSpPr>
            <p:nvPr/>
          </p:nvSpPr>
          <p:spPr bwMode="auto">
            <a:xfrm>
              <a:off x="1565" y="3203"/>
              <a:ext cx="22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400" b="1">
                  <a:latin typeface="Arial" charset="0"/>
                </a:rPr>
                <a:t>0       0.25     0.5      0.75      1.0      1.25      </a:t>
              </a:r>
            </a:p>
          </p:txBody>
        </p:sp>
        <p:sp>
          <p:nvSpPr>
            <p:cNvPr id="659464" name="Text Box 8"/>
            <p:cNvSpPr txBox="1">
              <a:spLocks noChangeArrowheads="1"/>
            </p:cNvSpPr>
            <p:nvPr/>
          </p:nvSpPr>
          <p:spPr bwMode="auto">
            <a:xfrm>
              <a:off x="2132" y="3494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b="1"/>
                <a:t>Melt (meters)</a:t>
              </a:r>
            </a:p>
          </p:txBody>
        </p:sp>
      </p:grpSp>
      <p:sp>
        <p:nvSpPr>
          <p:cNvPr id="659465" name="Text Box 9"/>
          <p:cNvSpPr txBox="1">
            <a:spLocks noChangeArrowheads="1"/>
          </p:cNvSpPr>
          <p:nvPr/>
        </p:nvSpPr>
        <p:spPr bwMode="auto">
          <a:xfrm>
            <a:off x="5811838" y="2457450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 i="1">
                <a:latin typeface="Arial Narrow" pitchFamily="34" charset="0"/>
              </a:rPr>
              <a:t>Russia</a:t>
            </a:r>
          </a:p>
        </p:txBody>
      </p:sp>
      <p:sp>
        <p:nvSpPr>
          <p:cNvPr id="659466" name="Text Box 10"/>
          <p:cNvSpPr txBox="1">
            <a:spLocks noChangeArrowheads="1"/>
          </p:cNvSpPr>
          <p:nvPr/>
        </p:nvSpPr>
        <p:spPr bwMode="auto">
          <a:xfrm>
            <a:off x="2925763" y="1943100"/>
            <a:ext cx="65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 i="1">
                <a:latin typeface="Arial Narrow" pitchFamily="34" charset="0"/>
              </a:rPr>
              <a:t>Alaska</a:t>
            </a:r>
          </a:p>
        </p:txBody>
      </p:sp>
      <p:grpSp>
        <p:nvGrpSpPr>
          <p:cNvPr id="659467" name="Group 11"/>
          <p:cNvGrpSpPr>
            <a:grpSpLocks/>
          </p:cNvGrpSpPr>
          <p:nvPr/>
        </p:nvGrpSpPr>
        <p:grpSpPr bwMode="auto">
          <a:xfrm>
            <a:off x="2633663" y="1252538"/>
            <a:ext cx="6167437" cy="2090737"/>
            <a:chOff x="1659" y="789"/>
            <a:chExt cx="3885" cy="1317"/>
          </a:xfrm>
        </p:grpSpPr>
        <p:sp>
          <p:nvSpPr>
            <p:cNvPr id="659468" name="Text Box 12"/>
            <p:cNvSpPr txBox="1">
              <a:spLocks noChangeArrowheads="1"/>
            </p:cNvSpPr>
            <p:nvPr/>
          </p:nvSpPr>
          <p:spPr bwMode="auto">
            <a:xfrm>
              <a:off x="4332" y="1548"/>
              <a:ext cx="12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  <a:buFontTx/>
                <a:buChar char="•"/>
              </a:pPr>
              <a:r>
                <a:rPr lang="en-US" b="1">
                  <a:latin typeface="Arial" charset="0"/>
                </a:rPr>
                <a:t> </a:t>
              </a:r>
              <a:r>
                <a:rPr lang="en-US" b="1">
                  <a:solidFill>
                    <a:srgbClr val="CC0000"/>
                  </a:solidFill>
                  <a:latin typeface="Arial" charset="0"/>
                </a:rPr>
                <a:t>warm</a:t>
              </a:r>
              <a:r>
                <a:rPr lang="en-US" b="1">
                  <a:latin typeface="Arial" charset="0"/>
                </a:rPr>
                <a:t> SST</a:t>
              </a:r>
            </a:p>
            <a:p>
              <a:pPr algn="l">
                <a:lnSpc>
                  <a:spcPct val="130000"/>
                </a:lnSpc>
                <a:buFontTx/>
                <a:buChar char="•"/>
              </a:pPr>
              <a:r>
                <a:rPr lang="en-US" b="1">
                  <a:latin typeface="Arial" charset="0"/>
                </a:rPr>
                <a:t> strong </a:t>
              </a:r>
              <a:r>
                <a:rPr lang="en-US" b="1">
                  <a:solidFill>
                    <a:srgbClr val="333399"/>
                  </a:solidFill>
                  <a:latin typeface="Arial" charset="0"/>
                </a:rPr>
                <a:t>advec</a:t>
              </a:r>
            </a:p>
          </p:txBody>
        </p:sp>
        <p:grpSp>
          <p:nvGrpSpPr>
            <p:cNvPr id="659469" name="Group 13"/>
            <p:cNvGrpSpPr>
              <a:grpSpLocks/>
            </p:cNvGrpSpPr>
            <p:nvPr/>
          </p:nvGrpSpPr>
          <p:grpSpPr bwMode="auto">
            <a:xfrm>
              <a:off x="2710" y="917"/>
              <a:ext cx="238" cy="489"/>
              <a:chOff x="1238" y="1027"/>
              <a:chExt cx="316" cy="612"/>
            </a:xfrm>
          </p:grpSpPr>
          <p:pic>
            <p:nvPicPr>
              <p:cNvPr id="659470" name="Picture 14" descr="sun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38" y="1027"/>
                <a:ext cx="316" cy="288"/>
              </a:xfrm>
              <a:prstGeom prst="rect">
                <a:avLst/>
              </a:prstGeom>
              <a:noFill/>
            </p:spPr>
          </p:pic>
          <p:sp>
            <p:nvSpPr>
              <p:cNvPr id="659471" name="Freeform 15"/>
              <p:cNvSpPr>
                <a:spLocks/>
              </p:cNvSpPr>
              <p:nvPr/>
            </p:nvSpPr>
            <p:spPr bwMode="auto">
              <a:xfrm>
                <a:off x="1374" y="1322"/>
                <a:ext cx="46" cy="31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3" y="45"/>
                  </a:cxn>
                  <a:cxn ang="0">
                    <a:pos x="27" y="90"/>
                  </a:cxn>
                  <a:cxn ang="0">
                    <a:pos x="3" y="120"/>
                  </a:cxn>
                  <a:cxn ang="0">
                    <a:pos x="11" y="165"/>
                  </a:cxn>
                  <a:cxn ang="0">
                    <a:pos x="35" y="195"/>
                  </a:cxn>
                  <a:cxn ang="0">
                    <a:pos x="35" y="225"/>
                  </a:cxn>
                  <a:cxn ang="0">
                    <a:pos x="16" y="251"/>
                  </a:cxn>
                  <a:cxn ang="0">
                    <a:pos x="36" y="317"/>
                  </a:cxn>
                </a:cxnLst>
                <a:rect l="0" t="0" r="r" b="b"/>
                <a:pathLst>
                  <a:path w="46" h="317">
                    <a:moveTo>
                      <a:pt x="11" y="0"/>
                    </a:moveTo>
                    <a:cubicBezTo>
                      <a:pt x="26" y="15"/>
                      <a:pt x="40" y="30"/>
                      <a:pt x="43" y="45"/>
                    </a:cubicBezTo>
                    <a:cubicBezTo>
                      <a:pt x="46" y="60"/>
                      <a:pt x="34" y="78"/>
                      <a:pt x="27" y="90"/>
                    </a:cubicBezTo>
                    <a:cubicBezTo>
                      <a:pt x="20" y="102"/>
                      <a:pt x="6" y="107"/>
                      <a:pt x="3" y="120"/>
                    </a:cubicBezTo>
                    <a:cubicBezTo>
                      <a:pt x="0" y="132"/>
                      <a:pt x="6" y="152"/>
                      <a:pt x="11" y="165"/>
                    </a:cubicBezTo>
                    <a:cubicBezTo>
                      <a:pt x="16" y="177"/>
                      <a:pt x="31" y="185"/>
                      <a:pt x="35" y="195"/>
                    </a:cubicBezTo>
                    <a:cubicBezTo>
                      <a:pt x="39" y="205"/>
                      <a:pt x="39" y="215"/>
                      <a:pt x="35" y="225"/>
                    </a:cubicBezTo>
                    <a:cubicBezTo>
                      <a:pt x="32" y="234"/>
                      <a:pt x="16" y="236"/>
                      <a:pt x="16" y="251"/>
                    </a:cubicBezTo>
                    <a:cubicBezTo>
                      <a:pt x="16" y="266"/>
                      <a:pt x="32" y="303"/>
                      <a:pt x="36" y="317"/>
                    </a:cubicBez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triangle" w="lg" len="lg"/>
              </a:ln>
              <a:effectLst>
                <a:outerShdw dist="28398" dir="6993903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9472" name="Group 16"/>
            <p:cNvGrpSpPr>
              <a:grpSpLocks/>
            </p:cNvGrpSpPr>
            <p:nvPr/>
          </p:nvGrpSpPr>
          <p:grpSpPr bwMode="auto">
            <a:xfrm>
              <a:off x="2326" y="789"/>
              <a:ext cx="238" cy="489"/>
              <a:chOff x="1238" y="1027"/>
              <a:chExt cx="316" cy="612"/>
            </a:xfrm>
          </p:grpSpPr>
          <p:pic>
            <p:nvPicPr>
              <p:cNvPr id="659473" name="Picture 17" descr="sun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38" y="1027"/>
                <a:ext cx="316" cy="288"/>
              </a:xfrm>
              <a:prstGeom prst="rect">
                <a:avLst/>
              </a:prstGeom>
              <a:noFill/>
            </p:spPr>
          </p:pic>
          <p:sp>
            <p:nvSpPr>
              <p:cNvPr id="659474" name="Freeform 18"/>
              <p:cNvSpPr>
                <a:spLocks/>
              </p:cNvSpPr>
              <p:nvPr/>
            </p:nvSpPr>
            <p:spPr bwMode="auto">
              <a:xfrm>
                <a:off x="1374" y="1322"/>
                <a:ext cx="46" cy="31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3" y="45"/>
                  </a:cxn>
                  <a:cxn ang="0">
                    <a:pos x="27" y="90"/>
                  </a:cxn>
                  <a:cxn ang="0">
                    <a:pos x="3" y="120"/>
                  </a:cxn>
                  <a:cxn ang="0">
                    <a:pos x="11" y="165"/>
                  </a:cxn>
                  <a:cxn ang="0">
                    <a:pos x="35" y="195"/>
                  </a:cxn>
                  <a:cxn ang="0">
                    <a:pos x="35" y="225"/>
                  </a:cxn>
                  <a:cxn ang="0">
                    <a:pos x="16" y="251"/>
                  </a:cxn>
                  <a:cxn ang="0">
                    <a:pos x="36" y="317"/>
                  </a:cxn>
                </a:cxnLst>
                <a:rect l="0" t="0" r="r" b="b"/>
                <a:pathLst>
                  <a:path w="46" h="317">
                    <a:moveTo>
                      <a:pt x="11" y="0"/>
                    </a:moveTo>
                    <a:cubicBezTo>
                      <a:pt x="26" y="15"/>
                      <a:pt x="40" y="30"/>
                      <a:pt x="43" y="45"/>
                    </a:cubicBezTo>
                    <a:cubicBezTo>
                      <a:pt x="46" y="60"/>
                      <a:pt x="34" y="78"/>
                      <a:pt x="27" y="90"/>
                    </a:cubicBezTo>
                    <a:cubicBezTo>
                      <a:pt x="20" y="102"/>
                      <a:pt x="6" y="107"/>
                      <a:pt x="3" y="120"/>
                    </a:cubicBezTo>
                    <a:cubicBezTo>
                      <a:pt x="0" y="132"/>
                      <a:pt x="6" y="152"/>
                      <a:pt x="11" y="165"/>
                    </a:cubicBezTo>
                    <a:cubicBezTo>
                      <a:pt x="16" y="177"/>
                      <a:pt x="31" y="185"/>
                      <a:pt x="35" y="195"/>
                    </a:cubicBezTo>
                    <a:cubicBezTo>
                      <a:pt x="39" y="205"/>
                      <a:pt x="39" y="215"/>
                      <a:pt x="35" y="225"/>
                    </a:cubicBezTo>
                    <a:cubicBezTo>
                      <a:pt x="32" y="234"/>
                      <a:pt x="16" y="236"/>
                      <a:pt x="16" y="251"/>
                    </a:cubicBezTo>
                    <a:cubicBezTo>
                      <a:pt x="16" y="266"/>
                      <a:pt x="32" y="303"/>
                      <a:pt x="36" y="317"/>
                    </a:cubicBez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triangle" w="lg" len="lg"/>
              </a:ln>
              <a:effectLst>
                <a:outerShdw dist="28398" dir="6993903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9475" name="Group 19"/>
            <p:cNvGrpSpPr>
              <a:grpSpLocks/>
            </p:cNvGrpSpPr>
            <p:nvPr/>
          </p:nvGrpSpPr>
          <p:grpSpPr bwMode="auto">
            <a:xfrm>
              <a:off x="1659" y="1164"/>
              <a:ext cx="238" cy="489"/>
              <a:chOff x="1238" y="1027"/>
              <a:chExt cx="316" cy="612"/>
            </a:xfrm>
          </p:grpSpPr>
          <p:pic>
            <p:nvPicPr>
              <p:cNvPr id="659476" name="Picture 20" descr="sun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38" y="1027"/>
                <a:ext cx="316" cy="288"/>
              </a:xfrm>
              <a:prstGeom prst="rect">
                <a:avLst/>
              </a:prstGeom>
              <a:noFill/>
            </p:spPr>
          </p:pic>
          <p:sp>
            <p:nvSpPr>
              <p:cNvPr id="659477" name="Freeform 21"/>
              <p:cNvSpPr>
                <a:spLocks/>
              </p:cNvSpPr>
              <p:nvPr/>
            </p:nvSpPr>
            <p:spPr bwMode="auto">
              <a:xfrm>
                <a:off x="1374" y="1322"/>
                <a:ext cx="46" cy="31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3" y="45"/>
                  </a:cxn>
                  <a:cxn ang="0">
                    <a:pos x="27" y="90"/>
                  </a:cxn>
                  <a:cxn ang="0">
                    <a:pos x="3" y="120"/>
                  </a:cxn>
                  <a:cxn ang="0">
                    <a:pos x="11" y="165"/>
                  </a:cxn>
                  <a:cxn ang="0">
                    <a:pos x="35" y="195"/>
                  </a:cxn>
                  <a:cxn ang="0">
                    <a:pos x="35" y="225"/>
                  </a:cxn>
                  <a:cxn ang="0">
                    <a:pos x="16" y="251"/>
                  </a:cxn>
                  <a:cxn ang="0">
                    <a:pos x="36" y="317"/>
                  </a:cxn>
                </a:cxnLst>
                <a:rect l="0" t="0" r="r" b="b"/>
                <a:pathLst>
                  <a:path w="46" h="317">
                    <a:moveTo>
                      <a:pt x="11" y="0"/>
                    </a:moveTo>
                    <a:cubicBezTo>
                      <a:pt x="26" y="15"/>
                      <a:pt x="40" y="30"/>
                      <a:pt x="43" y="45"/>
                    </a:cubicBezTo>
                    <a:cubicBezTo>
                      <a:pt x="46" y="60"/>
                      <a:pt x="34" y="78"/>
                      <a:pt x="27" y="90"/>
                    </a:cubicBezTo>
                    <a:cubicBezTo>
                      <a:pt x="20" y="102"/>
                      <a:pt x="6" y="107"/>
                      <a:pt x="3" y="120"/>
                    </a:cubicBezTo>
                    <a:cubicBezTo>
                      <a:pt x="0" y="132"/>
                      <a:pt x="6" y="152"/>
                      <a:pt x="11" y="165"/>
                    </a:cubicBezTo>
                    <a:cubicBezTo>
                      <a:pt x="16" y="177"/>
                      <a:pt x="31" y="185"/>
                      <a:pt x="35" y="195"/>
                    </a:cubicBezTo>
                    <a:cubicBezTo>
                      <a:pt x="39" y="205"/>
                      <a:pt x="39" y="215"/>
                      <a:pt x="35" y="225"/>
                    </a:cubicBezTo>
                    <a:cubicBezTo>
                      <a:pt x="32" y="234"/>
                      <a:pt x="16" y="236"/>
                      <a:pt x="16" y="251"/>
                    </a:cubicBezTo>
                    <a:cubicBezTo>
                      <a:pt x="16" y="266"/>
                      <a:pt x="32" y="303"/>
                      <a:pt x="36" y="317"/>
                    </a:cubicBezTo>
                  </a:path>
                </a:pathLst>
              </a:custGeom>
              <a:noFill/>
              <a:ln w="19050" cmpd="sng">
                <a:solidFill>
                  <a:srgbClr val="FFFF00"/>
                </a:solidFill>
                <a:round/>
                <a:headEnd type="none" w="med" len="med"/>
                <a:tailEnd type="triangle" w="lg" len="lg"/>
              </a:ln>
              <a:effectLst>
                <a:outerShdw dist="28398" dir="6993903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9478" name="Text Box 22"/>
            <p:cNvSpPr txBox="1">
              <a:spLocks noChangeArrowheads="1"/>
            </p:cNvSpPr>
            <p:nvPr/>
          </p:nvSpPr>
          <p:spPr bwMode="auto">
            <a:xfrm>
              <a:off x="2724" y="1374"/>
              <a:ext cx="24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 i="1">
                  <a:solidFill>
                    <a:srgbClr val="CC0000"/>
                  </a:solidFill>
                  <a:latin typeface="Arial Narrow" pitchFamily="34" charset="0"/>
                </a:rPr>
                <a:t>warm</a:t>
              </a:r>
            </a:p>
          </p:txBody>
        </p:sp>
        <p:sp>
          <p:nvSpPr>
            <p:cNvPr id="659479" name="Text Box 23"/>
            <p:cNvSpPr txBox="1">
              <a:spLocks noChangeArrowheads="1"/>
            </p:cNvSpPr>
            <p:nvPr/>
          </p:nvSpPr>
          <p:spPr bwMode="auto">
            <a:xfrm>
              <a:off x="2266" y="1323"/>
              <a:ext cx="24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 i="1">
                  <a:solidFill>
                    <a:srgbClr val="CC0000"/>
                  </a:solidFill>
                  <a:latin typeface="Arial Narrow" pitchFamily="34" charset="0"/>
                </a:rPr>
                <a:t>warm</a:t>
              </a:r>
            </a:p>
          </p:txBody>
        </p:sp>
        <p:sp>
          <p:nvSpPr>
            <p:cNvPr id="659480" name="Text Box 24"/>
            <p:cNvSpPr txBox="1">
              <a:spLocks noChangeArrowheads="1"/>
            </p:cNvSpPr>
            <p:nvPr/>
          </p:nvSpPr>
          <p:spPr bwMode="auto">
            <a:xfrm>
              <a:off x="1672" y="1622"/>
              <a:ext cx="24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 i="1">
                  <a:solidFill>
                    <a:srgbClr val="CC0000"/>
                  </a:solidFill>
                  <a:latin typeface="Arial Narrow" pitchFamily="34" charset="0"/>
                </a:rPr>
                <a:t>warm</a:t>
              </a:r>
            </a:p>
          </p:txBody>
        </p:sp>
        <p:sp>
          <p:nvSpPr>
            <p:cNvPr id="659481" name="Line 25"/>
            <p:cNvSpPr>
              <a:spLocks noChangeShapeType="1"/>
            </p:cNvSpPr>
            <p:nvPr/>
          </p:nvSpPr>
          <p:spPr bwMode="auto">
            <a:xfrm flipV="1">
              <a:off x="1804" y="1588"/>
              <a:ext cx="83" cy="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9482" name="Line 26"/>
            <p:cNvSpPr>
              <a:spLocks noChangeShapeType="1"/>
            </p:cNvSpPr>
            <p:nvPr/>
          </p:nvSpPr>
          <p:spPr bwMode="auto">
            <a:xfrm>
              <a:off x="2461" y="1308"/>
              <a:ext cx="124" cy="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9483" name="Line 27"/>
            <p:cNvSpPr>
              <a:spLocks noChangeShapeType="1"/>
            </p:cNvSpPr>
            <p:nvPr/>
          </p:nvSpPr>
          <p:spPr bwMode="auto">
            <a:xfrm>
              <a:off x="2969" y="1420"/>
              <a:ext cx="66" cy="1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9484" name="Freeform 28"/>
            <p:cNvSpPr>
              <a:spLocks/>
            </p:cNvSpPr>
            <p:nvPr/>
          </p:nvSpPr>
          <p:spPr bwMode="auto">
            <a:xfrm>
              <a:off x="2344" y="1180"/>
              <a:ext cx="59" cy="1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24"/>
                </a:cxn>
                <a:cxn ang="0">
                  <a:pos x="10" y="68"/>
                </a:cxn>
                <a:cxn ang="0">
                  <a:pos x="53" y="103"/>
                </a:cxn>
                <a:cxn ang="0">
                  <a:pos x="35" y="176"/>
                </a:cxn>
              </a:cxnLst>
              <a:rect l="0" t="0" r="r" b="b"/>
              <a:pathLst>
                <a:path w="59" h="176">
                  <a:moveTo>
                    <a:pt x="0" y="0"/>
                  </a:moveTo>
                  <a:cubicBezTo>
                    <a:pt x="5" y="4"/>
                    <a:pt x="30" y="13"/>
                    <a:pt x="32" y="24"/>
                  </a:cubicBezTo>
                  <a:cubicBezTo>
                    <a:pt x="33" y="40"/>
                    <a:pt x="8" y="55"/>
                    <a:pt x="10" y="68"/>
                  </a:cubicBezTo>
                  <a:cubicBezTo>
                    <a:pt x="12" y="81"/>
                    <a:pt x="59" y="75"/>
                    <a:pt x="53" y="103"/>
                  </a:cubicBezTo>
                  <a:cubicBezTo>
                    <a:pt x="47" y="131"/>
                    <a:pt x="39" y="161"/>
                    <a:pt x="35" y="176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 type="none" w="med" len="med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Line 2"/>
          <p:cNvSpPr>
            <a:spLocks noChangeShapeType="1"/>
          </p:cNvSpPr>
          <p:nvPr/>
        </p:nvSpPr>
        <p:spPr bwMode="auto">
          <a:xfrm>
            <a:off x="269875" y="3322638"/>
            <a:ext cx="706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07" name="Line 3"/>
          <p:cNvSpPr>
            <a:spLocks noChangeShapeType="1"/>
          </p:cNvSpPr>
          <p:nvPr/>
        </p:nvSpPr>
        <p:spPr bwMode="auto">
          <a:xfrm>
            <a:off x="298450" y="2654300"/>
            <a:ext cx="706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61508" name="Group 4"/>
          <p:cNvGrpSpPr>
            <a:grpSpLocks/>
          </p:cNvGrpSpPr>
          <p:nvPr/>
        </p:nvGrpSpPr>
        <p:grpSpPr bwMode="auto">
          <a:xfrm>
            <a:off x="266700" y="2719388"/>
            <a:ext cx="7078663" cy="533400"/>
            <a:chOff x="159" y="2138"/>
            <a:chExt cx="4459" cy="336"/>
          </a:xfrm>
        </p:grpSpPr>
        <p:sp>
          <p:nvSpPr>
            <p:cNvPr id="661509" name="Line 5"/>
            <p:cNvSpPr>
              <a:spLocks noChangeShapeType="1"/>
            </p:cNvSpPr>
            <p:nvPr/>
          </p:nvSpPr>
          <p:spPr bwMode="auto">
            <a:xfrm>
              <a:off x="165" y="2431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0" name="Line 6"/>
            <p:cNvSpPr>
              <a:spLocks noChangeShapeType="1"/>
            </p:cNvSpPr>
            <p:nvPr/>
          </p:nvSpPr>
          <p:spPr bwMode="auto">
            <a:xfrm>
              <a:off x="165" y="2348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1" name="Line 7"/>
            <p:cNvSpPr>
              <a:spLocks noChangeShapeType="1"/>
            </p:cNvSpPr>
            <p:nvPr/>
          </p:nvSpPr>
          <p:spPr bwMode="auto">
            <a:xfrm>
              <a:off x="163" y="2264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2" name="Line 8"/>
            <p:cNvSpPr>
              <a:spLocks noChangeShapeType="1"/>
            </p:cNvSpPr>
            <p:nvPr/>
          </p:nvSpPr>
          <p:spPr bwMode="auto">
            <a:xfrm>
              <a:off x="159" y="2182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3" name="Line 9"/>
            <p:cNvSpPr>
              <a:spLocks noChangeShapeType="1"/>
            </p:cNvSpPr>
            <p:nvPr/>
          </p:nvSpPr>
          <p:spPr bwMode="auto">
            <a:xfrm>
              <a:off x="165" y="2474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4" name="Line 10"/>
            <p:cNvSpPr>
              <a:spLocks noChangeShapeType="1"/>
            </p:cNvSpPr>
            <p:nvPr/>
          </p:nvSpPr>
          <p:spPr bwMode="auto">
            <a:xfrm>
              <a:off x="165" y="2391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5" name="Line 11"/>
            <p:cNvSpPr>
              <a:spLocks noChangeShapeType="1"/>
            </p:cNvSpPr>
            <p:nvPr/>
          </p:nvSpPr>
          <p:spPr bwMode="auto">
            <a:xfrm>
              <a:off x="163" y="2307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6" name="Line 12"/>
            <p:cNvSpPr>
              <a:spLocks noChangeShapeType="1"/>
            </p:cNvSpPr>
            <p:nvPr/>
          </p:nvSpPr>
          <p:spPr bwMode="auto">
            <a:xfrm>
              <a:off x="159" y="2223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17" name="Line 13"/>
            <p:cNvSpPr>
              <a:spLocks noChangeShapeType="1"/>
            </p:cNvSpPr>
            <p:nvPr/>
          </p:nvSpPr>
          <p:spPr bwMode="auto">
            <a:xfrm>
              <a:off x="159" y="2138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1518" name="Group 14"/>
          <p:cNvGrpSpPr>
            <a:grpSpLocks/>
          </p:cNvGrpSpPr>
          <p:nvPr/>
        </p:nvGrpSpPr>
        <p:grpSpPr bwMode="auto">
          <a:xfrm>
            <a:off x="252413" y="3394075"/>
            <a:ext cx="7078662" cy="533400"/>
            <a:chOff x="159" y="2138"/>
            <a:chExt cx="4459" cy="336"/>
          </a:xfrm>
        </p:grpSpPr>
        <p:sp>
          <p:nvSpPr>
            <p:cNvPr id="661519" name="Line 15"/>
            <p:cNvSpPr>
              <a:spLocks noChangeShapeType="1"/>
            </p:cNvSpPr>
            <p:nvPr/>
          </p:nvSpPr>
          <p:spPr bwMode="auto">
            <a:xfrm>
              <a:off x="165" y="2431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0" name="Line 16"/>
            <p:cNvSpPr>
              <a:spLocks noChangeShapeType="1"/>
            </p:cNvSpPr>
            <p:nvPr/>
          </p:nvSpPr>
          <p:spPr bwMode="auto">
            <a:xfrm>
              <a:off x="165" y="2348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1" name="Line 17"/>
            <p:cNvSpPr>
              <a:spLocks noChangeShapeType="1"/>
            </p:cNvSpPr>
            <p:nvPr/>
          </p:nvSpPr>
          <p:spPr bwMode="auto">
            <a:xfrm>
              <a:off x="163" y="2264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2" name="Line 18"/>
            <p:cNvSpPr>
              <a:spLocks noChangeShapeType="1"/>
            </p:cNvSpPr>
            <p:nvPr/>
          </p:nvSpPr>
          <p:spPr bwMode="auto">
            <a:xfrm>
              <a:off x="159" y="2182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>
              <a:off x="165" y="2474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>
              <a:off x="165" y="2391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163" y="2307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6" name="Line 22"/>
            <p:cNvSpPr>
              <a:spLocks noChangeShapeType="1"/>
            </p:cNvSpPr>
            <p:nvPr/>
          </p:nvSpPr>
          <p:spPr bwMode="auto">
            <a:xfrm>
              <a:off x="159" y="2223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27" name="Line 23"/>
            <p:cNvSpPr>
              <a:spLocks noChangeShapeType="1"/>
            </p:cNvSpPr>
            <p:nvPr/>
          </p:nvSpPr>
          <p:spPr bwMode="auto">
            <a:xfrm>
              <a:off x="159" y="2138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1528" name="Group 24"/>
          <p:cNvGrpSpPr>
            <a:grpSpLocks/>
          </p:cNvGrpSpPr>
          <p:nvPr/>
        </p:nvGrpSpPr>
        <p:grpSpPr bwMode="auto">
          <a:xfrm>
            <a:off x="269875" y="2047875"/>
            <a:ext cx="7078663" cy="533400"/>
            <a:chOff x="159" y="2138"/>
            <a:chExt cx="4459" cy="336"/>
          </a:xfrm>
        </p:grpSpPr>
        <p:sp>
          <p:nvSpPr>
            <p:cNvPr id="661529" name="Line 25"/>
            <p:cNvSpPr>
              <a:spLocks noChangeShapeType="1"/>
            </p:cNvSpPr>
            <p:nvPr/>
          </p:nvSpPr>
          <p:spPr bwMode="auto">
            <a:xfrm>
              <a:off x="165" y="2431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0" name="Line 26"/>
            <p:cNvSpPr>
              <a:spLocks noChangeShapeType="1"/>
            </p:cNvSpPr>
            <p:nvPr/>
          </p:nvSpPr>
          <p:spPr bwMode="auto">
            <a:xfrm>
              <a:off x="165" y="2348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1" name="Line 27"/>
            <p:cNvSpPr>
              <a:spLocks noChangeShapeType="1"/>
            </p:cNvSpPr>
            <p:nvPr/>
          </p:nvSpPr>
          <p:spPr bwMode="auto">
            <a:xfrm>
              <a:off x="163" y="2264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2" name="Line 28"/>
            <p:cNvSpPr>
              <a:spLocks noChangeShapeType="1"/>
            </p:cNvSpPr>
            <p:nvPr/>
          </p:nvSpPr>
          <p:spPr bwMode="auto">
            <a:xfrm>
              <a:off x="159" y="2182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3" name="Line 29"/>
            <p:cNvSpPr>
              <a:spLocks noChangeShapeType="1"/>
            </p:cNvSpPr>
            <p:nvPr/>
          </p:nvSpPr>
          <p:spPr bwMode="auto">
            <a:xfrm>
              <a:off x="165" y="2474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4" name="Line 30"/>
            <p:cNvSpPr>
              <a:spLocks noChangeShapeType="1"/>
            </p:cNvSpPr>
            <p:nvPr/>
          </p:nvSpPr>
          <p:spPr bwMode="auto">
            <a:xfrm>
              <a:off x="165" y="2391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5" name="Line 31"/>
            <p:cNvSpPr>
              <a:spLocks noChangeShapeType="1"/>
            </p:cNvSpPr>
            <p:nvPr/>
          </p:nvSpPr>
          <p:spPr bwMode="auto">
            <a:xfrm>
              <a:off x="163" y="2307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6" name="Line 32"/>
            <p:cNvSpPr>
              <a:spLocks noChangeShapeType="1"/>
            </p:cNvSpPr>
            <p:nvPr/>
          </p:nvSpPr>
          <p:spPr bwMode="auto">
            <a:xfrm>
              <a:off x="159" y="2223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37" name="Line 33"/>
            <p:cNvSpPr>
              <a:spLocks noChangeShapeType="1"/>
            </p:cNvSpPr>
            <p:nvPr/>
          </p:nvSpPr>
          <p:spPr bwMode="auto">
            <a:xfrm>
              <a:off x="159" y="2138"/>
              <a:ext cx="4453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1538" name="Line 34"/>
          <p:cNvSpPr>
            <a:spLocks noChangeShapeType="1"/>
          </p:cNvSpPr>
          <p:nvPr/>
        </p:nvSpPr>
        <p:spPr bwMode="auto">
          <a:xfrm>
            <a:off x="906463" y="1784350"/>
            <a:ext cx="0" cy="252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39" name="Line 35"/>
          <p:cNvSpPr>
            <a:spLocks noChangeShapeType="1"/>
          </p:cNvSpPr>
          <p:nvPr/>
        </p:nvSpPr>
        <p:spPr bwMode="auto">
          <a:xfrm>
            <a:off x="2743200" y="1752600"/>
            <a:ext cx="0" cy="252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0" name="Line 36"/>
          <p:cNvSpPr>
            <a:spLocks noChangeShapeType="1"/>
          </p:cNvSpPr>
          <p:nvPr/>
        </p:nvSpPr>
        <p:spPr bwMode="auto">
          <a:xfrm>
            <a:off x="4572000" y="1766888"/>
            <a:ext cx="0" cy="252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1" name="Line 37"/>
          <p:cNvSpPr>
            <a:spLocks noChangeShapeType="1"/>
          </p:cNvSpPr>
          <p:nvPr/>
        </p:nvSpPr>
        <p:spPr bwMode="auto">
          <a:xfrm>
            <a:off x="6408738" y="1670050"/>
            <a:ext cx="0" cy="252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2" name="Line 38"/>
          <p:cNvSpPr>
            <a:spLocks noChangeShapeType="1"/>
          </p:cNvSpPr>
          <p:nvPr/>
        </p:nvSpPr>
        <p:spPr bwMode="auto">
          <a:xfrm flipV="1">
            <a:off x="906463" y="3784600"/>
            <a:ext cx="1833562" cy="204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3" name="Line 39"/>
          <p:cNvSpPr>
            <a:spLocks noChangeShapeType="1"/>
          </p:cNvSpPr>
          <p:nvPr/>
        </p:nvSpPr>
        <p:spPr bwMode="auto">
          <a:xfrm>
            <a:off x="898525" y="2420938"/>
            <a:ext cx="1839913" cy="204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4" name="Line 40"/>
          <p:cNvSpPr>
            <a:spLocks noChangeShapeType="1"/>
          </p:cNvSpPr>
          <p:nvPr/>
        </p:nvSpPr>
        <p:spPr bwMode="auto">
          <a:xfrm>
            <a:off x="7307263" y="1644650"/>
            <a:ext cx="0" cy="25273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5" name="Line 41"/>
          <p:cNvSpPr>
            <a:spLocks noChangeShapeType="1"/>
          </p:cNvSpPr>
          <p:nvPr/>
        </p:nvSpPr>
        <p:spPr bwMode="auto">
          <a:xfrm>
            <a:off x="6408738" y="2859088"/>
            <a:ext cx="900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6" name="Freeform 42"/>
          <p:cNvSpPr>
            <a:spLocks/>
          </p:cNvSpPr>
          <p:nvPr/>
        </p:nvSpPr>
        <p:spPr bwMode="auto">
          <a:xfrm>
            <a:off x="4568825" y="2965450"/>
            <a:ext cx="1841500" cy="407988"/>
          </a:xfrm>
          <a:custGeom>
            <a:avLst/>
            <a:gdLst/>
            <a:ahLst/>
            <a:cxnLst>
              <a:cxn ang="0">
                <a:pos x="0" y="268"/>
              </a:cxn>
              <a:cxn ang="0">
                <a:pos x="1162" y="0"/>
              </a:cxn>
            </a:cxnLst>
            <a:rect l="0" t="0" r="r" b="b"/>
            <a:pathLst>
              <a:path w="1162" h="268">
                <a:moveTo>
                  <a:pt x="0" y="268"/>
                </a:moveTo>
                <a:lnTo>
                  <a:pt x="1162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7" name="Line 43"/>
          <p:cNvSpPr>
            <a:spLocks noChangeShapeType="1"/>
          </p:cNvSpPr>
          <p:nvPr/>
        </p:nvSpPr>
        <p:spPr bwMode="auto">
          <a:xfrm flipV="1">
            <a:off x="6403975" y="2857500"/>
            <a:ext cx="908050" cy="106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48" name="Text Box 44"/>
          <p:cNvSpPr txBox="1">
            <a:spLocks noChangeArrowheads="1"/>
          </p:cNvSpPr>
          <p:nvPr/>
        </p:nvSpPr>
        <p:spPr bwMode="auto">
          <a:xfrm>
            <a:off x="1660525" y="1568450"/>
            <a:ext cx="571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>
                <a:latin typeface="Arial Narrow" pitchFamily="34" charset="0"/>
                <a:ea typeface="ＭＳ Ｐゴシック" pitchFamily="64" charset="-128"/>
              </a:rPr>
              <a:t>June</a:t>
            </a:r>
          </a:p>
        </p:txBody>
      </p:sp>
      <p:sp>
        <p:nvSpPr>
          <p:cNvPr id="661549" name="Text Box 45"/>
          <p:cNvSpPr txBox="1">
            <a:spLocks noChangeArrowheads="1"/>
          </p:cNvSpPr>
          <p:nvPr/>
        </p:nvSpPr>
        <p:spPr bwMode="auto">
          <a:xfrm>
            <a:off x="3435350" y="1568450"/>
            <a:ext cx="515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>
                <a:latin typeface="Arial Narrow" pitchFamily="34" charset="0"/>
                <a:ea typeface="ＭＳ Ｐゴシック" pitchFamily="64" charset="-128"/>
              </a:rPr>
              <a:t>July</a:t>
            </a:r>
          </a:p>
        </p:txBody>
      </p:sp>
      <p:sp>
        <p:nvSpPr>
          <p:cNvPr id="661550" name="Text Box 46"/>
          <p:cNvSpPr txBox="1">
            <a:spLocks noChangeArrowheads="1"/>
          </p:cNvSpPr>
          <p:nvPr/>
        </p:nvSpPr>
        <p:spPr bwMode="auto">
          <a:xfrm>
            <a:off x="5222875" y="1568450"/>
            <a:ext cx="50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>
                <a:latin typeface="Arial Narrow" pitchFamily="34" charset="0"/>
                <a:ea typeface="ＭＳ Ｐゴシック" pitchFamily="64" charset="-128"/>
              </a:rPr>
              <a:t>Aug</a:t>
            </a:r>
          </a:p>
        </p:txBody>
      </p:sp>
      <p:sp>
        <p:nvSpPr>
          <p:cNvPr id="661551" name="Text Box 47"/>
          <p:cNvSpPr txBox="1">
            <a:spLocks noChangeArrowheads="1"/>
          </p:cNvSpPr>
          <p:nvPr/>
        </p:nvSpPr>
        <p:spPr bwMode="auto">
          <a:xfrm>
            <a:off x="6511925" y="1609725"/>
            <a:ext cx="730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>
                <a:latin typeface="Arial Narrow" pitchFamily="34" charset="0"/>
                <a:ea typeface="ＭＳ Ｐゴシック" pitchFamily="64" charset="-128"/>
              </a:rPr>
              <a:t>½ Sept</a:t>
            </a:r>
          </a:p>
        </p:txBody>
      </p:sp>
      <p:sp>
        <p:nvSpPr>
          <p:cNvPr id="661552" name="Freeform 48"/>
          <p:cNvSpPr>
            <a:spLocks/>
          </p:cNvSpPr>
          <p:nvPr/>
        </p:nvSpPr>
        <p:spPr bwMode="auto">
          <a:xfrm>
            <a:off x="914400" y="2408238"/>
            <a:ext cx="1819275" cy="196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52" y="0"/>
              </a:cxn>
              <a:cxn ang="0">
                <a:pos x="1152" y="115"/>
              </a:cxn>
            </a:cxnLst>
            <a:rect l="0" t="0" r="r" b="b"/>
            <a:pathLst>
              <a:path w="1152" h="115">
                <a:moveTo>
                  <a:pt x="0" y="0"/>
                </a:moveTo>
                <a:lnTo>
                  <a:pt x="1152" y="0"/>
                </a:lnTo>
                <a:lnTo>
                  <a:pt x="1152" y="115"/>
                </a:lnTo>
              </a:path>
            </a:pathLst>
          </a:custGeom>
          <a:solidFill>
            <a:srgbClr val="99CC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3" name="Freeform 49"/>
          <p:cNvSpPr>
            <a:spLocks/>
          </p:cNvSpPr>
          <p:nvPr/>
        </p:nvSpPr>
        <p:spPr bwMode="auto">
          <a:xfrm>
            <a:off x="4594225" y="2819400"/>
            <a:ext cx="1804988" cy="34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52" y="0"/>
              </a:cxn>
              <a:cxn ang="0">
                <a:pos x="1152" y="115"/>
              </a:cxn>
            </a:cxnLst>
            <a:rect l="0" t="0" r="r" b="b"/>
            <a:pathLst>
              <a:path w="1152" h="115">
                <a:moveTo>
                  <a:pt x="0" y="0"/>
                </a:moveTo>
                <a:lnTo>
                  <a:pt x="1152" y="0"/>
                </a:lnTo>
                <a:lnTo>
                  <a:pt x="1152" y="115"/>
                </a:lnTo>
              </a:path>
            </a:pathLst>
          </a:custGeom>
          <a:solidFill>
            <a:srgbClr val="99CC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4" name="Freeform 50"/>
          <p:cNvSpPr>
            <a:spLocks/>
          </p:cNvSpPr>
          <p:nvPr/>
        </p:nvSpPr>
        <p:spPr bwMode="auto">
          <a:xfrm>
            <a:off x="2786063" y="3397250"/>
            <a:ext cx="1779587" cy="395288"/>
          </a:xfrm>
          <a:custGeom>
            <a:avLst/>
            <a:gdLst/>
            <a:ahLst/>
            <a:cxnLst>
              <a:cxn ang="0">
                <a:pos x="0" y="273"/>
              </a:cxn>
              <a:cxn ang="0">
                <a:pos x="1146" y="147"/>
              </a:cxn>
              <a:cxn ang="0">
                <a:pos x="1146" y="0"/>
              </a:cxn>
            </a:cxnLst>
            <a:rect l="0" t="0" r="r" b="b"/>
            <a:pathLst>
              <a:path w="1146" h="273">
                <a:moveTo>
                  <a:pt x="0" y="273"/>
                </a:moveTo>
                <a:lnTo>
                  <a:pt x="1146" y="147"/>
                </a:lnTo>
                <a:lnTo>
                  <a:pt x="1146" y="0"/>
                </a:lnTo>
              </a:path>
            </a:pathLst>
          </a:custGeom>
          <a:solidFill>
            <a:srgbClr val="3366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5" name="Freeform 51"/>
          <p:cNvSpPr>
            <a:spLocks/>
          </p:cNvSpPr>
          <p:nvPr/>
        </p:nvSpPr>
        <p:spPr bwMode="auto">
          <a:xfrm>
            <a:off x="4600575" y="2984500"/>
            <a:ext cx="1803400" cy="401638"/>
          </a:xfrm>
          <a:custGeom>
            <a:avLst/>
            <a:gdLst/>
            <a:ahLst/>
            <a:cxnLst>
              <a:cxn ang="0">
                <a:pos x="0" y="253"/>
              </a:cxn>
              <a:cxn ang="0">
                <a:pos x="1136" y="69"/>
              </a:cxn>
              <a:cxn ang="0">
                <a:pos x="1134" y="0"/>
              </a:cxn>
            </a:cxnLst>
            <a:rect l="0" t="0" r="r" b="b"/>
            <a:pathLst>
              <a:path w="1136" h="253">
                <a:moveTo>
                  <a:pt x="0" y="253"/>
                </a:moveTo>
                <a:lnTo>
                  <a:pt x="1136" y="69"/>
                </a:lnTo>
                <a:lnTo>
                  <a:pt x="1134" y="0"/>
                </a:lnTo>
              </a:path>
            </a:pathLst>
          </a:custGeom>
          <a:solidFill>
            <a:srgbClr val="3366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6" name="Freeform 52"/>
          <p:cNvSpPr>
            <a:spLocks/>
          </p:cNvSpPr>
          <p:nvPr/>
        </p:nvSpPr>
        <p:spPr bwMode="auto">
          <a:xfrm>
            <a:off x="904875" y="3897313"/>
            <a:ext cx="1839913" cy="1016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1155" y="63"/>
              </a:cxn>
              <a:cxn ang="0">
                <a:pos x="1155" y="0"/>
              </a:cxn>
            </a:cxnLst>
            <a:rect l="0" t="0" r="r" b="b"/>
            <a:pathLst>
              <a:path w="1155" h="63">
                <a:moveTo>
                  <a:pt x="0" y="63"/>
                </a:moveTo>
                <a:lnTo>
                  <a:pt x="1155" y="63"/>
                </a:lnTo>
                <a:lnTo>
                  <a:pt x="1155" y="0"/>
                </a:lnTo>
              </a:path>
            </a:pathLst>
          </a:cu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7" name="Freeform 53"/>
          <p:cNvSpPr>
            <a:spLocks/>
          </p:cNvSpPr>
          <p:nvPr/>
        </p:nvSpPr>
        <p:spPr bwMode="auto">
          <a:xfrm>
            <a:off x="4584700" y="3095625"/>
            <a:ext cx="1819275" cy="290513"/>
          </a:xfrm>
          <a:custGeom>
            <a:avLst/>
            <a:gdLst/>
            <a:ahLst/>
            <a:cxnLst>
              <a:cxn ang="0">
                <a:pos x="0" y="106"/>
              </a:cxn>
              <a:cxn ang="0">
                <a:pos x="1146" y="100"/>
              </a:cxn>
              <a:cxn ang="0">
                <a:pos x="1146" y="0"/>
              </a:cxn>
            </a:cxnLst>
            <a:rect l="0" t="0" r="r" b="b"/>
            <a:pathLst>
              <a:path w="1146" h="106">
                <a:moveTo>
                  <a:pt x="0" y="106"/>
                </a:moveTo>
                <a:lnTo>
                  <a:pt x="1146" y="100"/>
                </a:lnTo>
                <a:lnTo>
                  <a:pt x="1146" y="0"/>
                </a:lnTo>
              </a:path>
            </a:pathLst>
          </a:cu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8" name="Freeform 54"/>
          <p:cNvSpPr>
            <a:spLocks/>
          </p:cNvSpPr>
          <p:nvPr/>
        </p:nvSpPr>
        <p:spPr bwMode="auto">
          <a:xfrm>
            <a:off x="6451600" y="2847975"/>
            <a:ext cx="849313" cy="109538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535" y="68"/>
              </a:cxn>
              <a:cxn ang="0">
                <a:pos x="535" y="0"/>
              </a:cxn>
            </a:cxnLst>
            <a:rect l="0" t="0" r="r" b="b"/>
            <a:pathLst>
              <a:path w="535" h="69">
                <a:moveTo>
                  <a:pt x="0" y="69"/>
                </a:moveTo>
                <a:lnTo>
                  <a:pt x="535" y="68"/>
                </a:lnTo>
                <a:lnTo>
                  <a:pt x="535" y="0"/>
                </a:lnTo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59" name="Line 55"/>
          <p:cNvSpPr>
            <a:spLocks noChangeShapeType="1"/>
          </p:cNvSpPr>
          <p:nvPr/>
        </p:nvSpPr>
        <p:spPr bwMode="auto">
          <a:xfrm>
            <a:off x="7486650" y="2408238"/>
            <a:ext cx="0" cy="42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60" name="Text Box 56"/>
          <p:cNvSpPr txBox="1">
            <a:spLocks noChangeArrowheads="1"/>
          </p:cNvSpPr>
          <p:nvPr/>
        </p:nvSpPr>
        <p:spPr bwMode="auto">
          <a:xfrm>
            <a:off x="7451725" y="2493963"/>
            <a:ext cx="111125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400" b="1" i="1">
                <a:latin typeface="Arial" charset="0"/>
                <a:ea typeface="ＭＳ Ｐゴシック" pitchFamily="64" charset="-128"/>
              </a:rPr>
              <a:t>total </a:t>
            </a:r>
            <a:r>
              <a:rPr lang="en-US" sz="1400" b="1" i="1" u="sng">
                <a:latin typeface="Arial" charset="0"/>
                <a:ea typeface="ＭＳ Ｐゴシック" pitchFamily="64" charset="-128"/>
              </a:rPr>
              <a:t>top</a:t>
            </a:r>
            <a:r>
              <a:rPr lang="en-US" sz="1400" b="1" i="1">
                <a:latin typeface="Arial" charset="0"/>
                <a:ea typeface="ＭＳ Ｐゴシック" pitchFamily="64" charset="-128"/>
              </a:rPr>
              <a:t> melt</a:t>
            </a:r>
          </a:p>
        </p:txBody>
      </p:sp>
      <p:sp>
        <p:nvSpPr>
          <p:cNvPr id="661561" name="Line 57"/>
          <p:cNvSpPr>
            <a:spLocks noChangeShapeType="1"/>
          </p:cNvSpPr>
          <p:nvPr/>
        </p:nvSpPr>
        <p:spPr bwMode="auto">
          <a:xfrm>
            <a:off x="7699375" y="2870200"/>
            <a:ext cx="4763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62" name="Text Box 58"/>
          <p:cNvSpPr txBox="1">
            <a:spLocks noChangeArrowheads="1"/>
          </p:cNvSpPr>
          <p:nvPr/>
        </p:nvSpPr>
        <p:spPr bwMode="auto">
          <a:xfrm>
            <a:off x="7389813" y="3422650"/>
            <a:ext cx="1436687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400" b="1" i="1">
                <a:latin typeface="Arial" charset="0"/>
                <a:ea typeface="ＭＳ Ｐゴシック" pitchFamily="64" charset="-128"/>
              </a:rPr>
              <a:t>total </a:t>
            </a:r>
            <a:r>
              <a:rPr lang="en-US" sz="1400" b="1" i="1" u="sng">
                <a:latin typeface="Arial" charset="0"/>
                <a:ea typeface="ＭＳ Ｐゴシック" pitchFamily="64" charset="-128"/>
              </a:rPr>
              <a:t>bottom</a:t>
            </a:r>
            <a:r>
              <a:rPr lang="en-US" sz="1400" b="1" i="1">
                <a:latin typeface="Arial" charset="0"/>
                <a:ea typeface="ＭＳ Ｐゴシック" pitchFamily="64" charset="-128"/>
              </a:rPr>
              <a:t> melt</a:t>
            </a:r>
          </a:p>
        </p:txBody>
      </p:sp>
      <p:sp>
        <p:nvSpPr>
          <p:cNvPr id="661563" name="Text Box 59"/>
          <p:cNvSpPr txBox="1">
            <a:spLocks noChangeArrowheads="1"/>
          </p:cNvSpPr>
          <p:nvPr/>
        </p:nvSpPr>
        <p:spPr bwMode="auto">
          <a:xfrm>
            <a:off x="1817688" y="2097088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10800000" algn="ctr" rotWithShape="0">
              <a:srgbClr val="99CCFF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  <a:sym typeface="Symbol" pitchFamily="18" charset="2"/>
              </a:rPr>
              <a:t>h</a:t>
            </a:r>
            <a:r>
              <a:rPr lang="en-US" sz="1400" b="1" baseline="-25000">
                <a:latin typeface="Arial" charset="0"/>
                <a:ea typeface="ＭＳ Ｐゴシック" pitchFamily="64" charset="-128"/>
                <a:sym typeface="Symbol" pitchFamily="18" charset="2"/>
              </a:rPr>
              <a:t>top</a:t>
            </a:r>
          </a:p>
        </p:txBody>
      </p:sp>
      <p:sp>
        <p:nvSpPr>
          <p:cNvPr id="661564" name="Freeform 60"/>
          <p:cNvSpPr>
            <a:spLocks/>
          </p:cNvSpPr>
          <p:nvPr/>
        </p:nvSpPr>
        <p:spPr bwMode="auto">
          <a:xfrm>
            <a:off x="1343025" y="4273550"/>
            <a:ext cx="638175" cy="107950"/>
          </a:xfrm>
          <a:custGeom>
            <a:avLst/>
            <a:gdLst/>
            <a:ahLst/>
            <a:cxnLst>
              <a:cxn ang="0">
                <a:pos x="530" y="68"/>
              </a:cxn>
              <a:cxn ang="0">
                <a:pos x="476" y="4"/>
              </a:cxn>
              <a:cxn ang="0">
                <a:pos x="396" y="80"/>
              </a:cxn>
              <a:cxn ang="0">
                <a:pos x="337" y="16"/>
              </a:cxn>
              <a:cxn ang="0">
                <a:pos x="252" y="78"/>
              </a:cxn>
              <a:cxn ang="0">
                <a:pos x="193" y="0"/>
              </a:cxn>
              <a:cxn ang="0">
                <a:pos x="127" y="78"/>
              </a:cxn>
              <a:cxn ang="0">
                <a:pos x="47" y="12"/>
              </a:cxn>
              <a:cxn ang="0">
                <a:pos x="0" y="62"/>
              </a:cxn>
            </a:cxnLst>
            <a:rect l="0" t="0" r="r" b="b"/>
            <a:pathLst>
              <a:path w="530" h="82">
                <a:moveTo>
                  <a:pt x="530" y="68"/>
                </a:moveTo>
                <a:cubicBezTo>
                  <a:pt x="521" y="57"/>
                  <a:pt x="491" y="44"/>
                  <a:pt x="476" y="4"/>
                </a:cubicBezTo>
                <a:cubicBezTo>
                  <a:pt x="447" y="49"/>
                  <a:pt x="419" y="78"/>
                  <a:pt x="396" y="80"/>
                </a:cubicBezTo>
                <a:cubicBezTo>
                  <a:pt x="373" y="82"/>
                  <a:pt x="356" y="41"/>
                  <a:pt x="337" y="16"/>
                </a:cubicBezTo>
                <a:cubicBezTo>
                  <a:pt x="308" y="46"/>
                  <a:pt x="276" y="82"/>
                  <a:pt x="252" y="78"/>
                </a:cubicBezTo>
                <a:cubicBezTo>
                  <a:pt x="227" y="74"/>
                  <a:pt x="209" y="34"/>
                  <a:pt x="193" y="0"/>
                </a:cubicBezTo>
                <a:cubicBezTo>
                  <a:pt x="174" y="37"/>
                  <a:pt x="151" y="78"/>
                  <a:pt x="127" y="78"/>
                </a:cubicBezTo>
                <a:cubicBezTo>
                  <a:pt x="102" y="78"/>
                  <a:pt x="69" y="46"/>
                  <a:pt x="47" y="12"/>
                </a:cubicBezTo>
                <a:cubicBezTo>
                  <a:pt x="26" y="35"/>
                  <a:pt x="10" y="53"/>
                  <a:pt x="0" y="6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65" name="Text Box 61"/>
          <p:cNvSpPr txBox="1">
            <a:spLocks noChangeArrowheads="1"/>
          </p:cNvSpPr>
          <p:nvPr/>
        </p:nvSpPr>
        <p:spPr bwMode="auto">
          <a:xfrm>
            <a:off x="1066800" y="4343400"/>
            <a:ext cx="763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400" i="1">
                <a:latin typeface="Arial" charset="0"/>
                <a:ea typeface="ＭＳ Ｐゴシック" pitchFamily="64" charset="-128"/>
              </a:rPr>
              <a:t>ocean</a:t>
            </a:r>
          </a:p>
        </p:txBody>
      </p:sp>
      <p:sp>
        <p:nvSpPr>
          <p:cNvPr id="661566" name="Freeform 62"/>
          <p:cNvSpPr>
            <a:spLocks/>
          </p:cNvSpPr>
          <p:nvPr/>
        </p:nvSpPr>
        <p:spPr bwMode="auto">
          <a:xfrm>
            <a:off x="1143000" y="4100513"/>
            <a:ext cx="420688" cy="106362"/>
          </a:xfrm>
          <a:custGeom>
            <a:avLst/>
            <a:gdLst/>
            <a:ahLst/>
            <a:cxnLst>
              <a:cxn ang="0">
                <a:pos x="349" y="4"/>
              </a:cxn>
              <a:cxn ang="0">
                <a:pos x="269" y="80"/>
              </a:cxn>
              <a:cxn ang="0">
                <a:pos x="210" y="16"/>
              </a:cxn>
              <a:cxn ang="0">
                <a:pos x="125" y="78"/>
              </a:cxn>
              <a:cxn ang="0">
                <a:pos x="66" y="0"/>
              </a:cxn>
              <a:cxn ang="0">
                <a:pos x="0" y="78"/>
              </a:cxn>
            </a:cxnLst>
            <a:rect l="0" t="0" r="r" b="b"/>
            <a:pathLst>
              <a:path w="349" h="82">
                <a:moveTo>
                  <a:pt x="349" y="4"/>
                </a:moveTo>
                <a:cubicBezTo>
                  <a:pt x="320" y="49"/>
                  <a:pt x="292" y="78"/>
                  <a:pt x="269" y="80"/>
                </a:cubicBezTo>
                <a:cubicBezTo>
                  <a:pt x="246" y="82"/>
                  <a:pt x="229" y="41"/>
                  <a:pt x="210" y="16"/>
                </a:cubicBezTo>
                <a:cubicBezTo>
                  <a:pt x="181" y="46"/>
                  <a:pt x="149" y="82"/>
                  <a:pt x="125" y="78"/>
                </a:cubicBezTo>
                <a:cubicBezTo>
                  <a:pt x="100" y="74"/>
                  <a:pt x="82" y="34"/>
                  <a:pt x="66" y="0"/>
                </a:cubicBezTo>
                <a:cubicBezTo>
                  <a:pt x="47" y="37"/>
                  <a:pt x="11" y="65"/>
                  <a:pt x="0" y="7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61567" name="Group 63"/>
          <p:cNvGrpSpPr>
            <a:grpSpLocks/>
          </p:cNvGrpSpPr>
          <p:nvPr/>
        </p:nvGrpSpPr>
        <p:grpSpPr bwMode="auto">
          <a:xfrm>
            <a:off x="441325" y="1058863"/>
            <a:ext cx="1387475" cy="617537"/>
            <a:chOff x="576" y="527"/>
            <a:chExt cx="1280" cy="531"/>
          </a:xfrm>
        </p:grpSpPr>
        <p:sp>
          <p:nvSpPr>
            <p:cNvPr id="661568" name="Freeform 64"/>
            <p:cNvSpPr>
              <a:spLocks/>
            </p:cNvSpPr>
            <p:nvPr/>
          </p:nvSpPr>
          <p:spPr bwMode="auto">
            <a:xfrm>
              <a:off x="576" y="527"/>
              <a:ext cx="563" cy="433"/>
            </a:xfrm>
            <a:custGeom>
              <a:avLst/>
              <a:gdLst/>
              <a:ahLst/>
              <a:cxnLst>
                <a:cxn ang="0">
                  <a:pos x="563" y="0"/>
                </a:cxn>
                <a:cxn ang="0">
                  <a:pos x="488" y="184"/>
                </a:cxn>
                <a:cxn ang="0">
                  <a:pos x="344" y="330"/>
                </a:cxn>
                <a:cxn ang="0">
                  <a:pos x="155" y="412"/>
                </a:cxn>
                <a:cxn ang="0">
                  <a:pos x="0" y="433"/>
                </a:cxn>
              </a:cxnLst>
              <a:rect l="0" t="0" r="r" b="b"/>
              <a:pathLst>
                <a:path w="563" h="433">
                  <a:moveTo>
                    <a:pt x="563" y="0"/>
                  </a:moveTo>
                  <a:cubicBezTo>
                    <a:pt x="551" y="31"/>
                    <a:pt x="524" y="129"/>
                    <a:pt x="488" y="184"/>
                  </a:cubicBezTo>
                  <a:cubicBezTo>
                    <a:pt x="452" y="239"/>
                    <a:pt x="399" y="292"/>
                    <a:pt x="344" y="330"/>
                  </a:cubicBezTo>
                  <a:cubicBezTo>
                    <a:pt x="289" y="368"/>
                    <a:pt x="212" y="395"/>
                    <a:pt x="155" y="412"/>
                  </a:cubicBezTo>
                  <a:cubicBezTo>
                    <a:pt x="98" y="429"/>
                    <a:pt x="32" y="429"/>
                    <a:pt x="0" y="433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69" name="Line 65"/>
            <p:cNvSpPr>
              <a:spLocks noChangeShapeType="1"/>
            </p:cNvSpPr>
            <p:nvPr/>
          </p:nvSpPr>
          <p:spPr bwMode="auto">
            <a:xfrm>
              <a:off x="1152" y="613"/>
              <a:ext cx="96" cy="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70" name="Line 66"/>
            <p:cNvSpPr>
              <a:spLocks noChangeShapeType="1"/>
            </p:cNvSpPr>
            <p:nvPr/>
          </p:nvSpPr>
          <p:spPr bwMode="auto">
            <a:xfrm>
              <a:off x="1092" y="712"/>
              <a:ext cx="96" cy="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71" name="Line 67"/>
            <p:cNvSpPr>
              <a:spLocks noChangeShapeType="1"/>
            </p:cNvSpPr>
            <p:nvPr/>
          </p:nvSpPr>
          <p:spPr bwMode="auto">
            <a:xfrm>
              <a:off x="1034" y="802"/>
              <a:ext cx="110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72" name="Line 68"/>
            <p:cNvSpPr>
              <a:spLocks noChangeShapeType="1"/>
            </p:cNvSpPr>
            <p:nvPr/>
          </p:nvSpPr>
          <p:spPr bwMode="auto">
            <a:xfrm>
              <a:off x="945" y="879"/>
              <a:ext cx="91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73" name="Line 69"/>
            <p:cNvSpPr>
              <a:spLocks noChangeShapeType="1"/>
            </p:cNvSpPr>
            <p:nvPr/>
          </p:nvSpPr>
          <p:spPr bwMode="auto">
            <a:xfrm>
              <a:off x="830" y="927"/>
              <a:ext cx="71" cy="1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574" name="Line 70"/>
            <p:cNvSpPr>
              <a:spLocks noChangeShapeType="1"/>
            </p:cNvSpPr>
            <p:nvPr/>
          </p:nvSpPr>
          <p:spPr bwMode="auto">
            <a:xfrm>
              <a:off x="704" y="967"/>
              <a:ext cx="33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1575" name="Group 71"/>
            <p:cNvGrpSpPr>
              <a:grpSpLocks/>
            </p:cNvGrpSpPr>
            <p:nvPr/>
          </p:nvGrpSpPr>
          <p:grpSpPr bwMode="auto">
            <a:xfrm>
              <a:off x="1152" y="624"/>
              <a:ext cx="704" cy="221"/>
              <a:chOff x="2685" y="643"/>
              <a:chExt cx="704" cy="221"/>
            </a:xfrm>
          </p:grpSpPr>
          <p:grpSp>
            <p:nvGrpSpPr>
              <p:cNvPr id="661576" name="Group 72"/>
              <p:cNvGrpSpPr>
                <a:grpSpLocks/>
              </p:cNvGrpSpPr>
              <p:nvPr/>
            </p:nvGrpSpPr>
            <p:grpSpPr bwMode="auto">
              <a:xfrm>
                <a:off x="3067" y="643"/>
                <a:ext cx="322" cy="129"/>
                <a:chOff x="2685" y="672"/>
                <a:chExt cx="531" cy="192"/>
              </a:xfrm>
            </p:grpSpPr>
            <p:sp>
              <p:nvSpPr>
                <p:cNvPr id="661577" name="Freeform 73"/>
                <p:cNvSpPr>
                  <a:spLocks/>
                </p:cNvSpPr>
                <p:nvPr/>
              </p:nvSpPr>
              <p:spPr bwMode="auto">
                <a:xfrm>
                  <a:off x="2685" y="672"/>
                  <a:ext cx="531" cy="192"/>
                </a:xfrm>
                <a:custGeom>
                  <a:avLst/>
                  <a:gdLst/>
                  <a:ahLst/>
                  <a:cxnLst>
                    <a:cxn ang="0">
                      <a:pos x="3" y="286"/>
                    </a:cxn>
                    <a:cxn ang="0">
                      <a:pos x="525" y="286"/>
                    </a:cxn>
                    <a:cxn ang="0">
                      <a:pos x="848" y="286"/>
                    </a:cxn>
                    <a:cxn ang="0">
                      <a:pos x="863" y="183"/>
                    </a:cxn>
                    <a:cxn ang="0">
                      <a:pos x="800" y="51"/>
                    </a:cxn>
                    <a:cxn ang="0">
                      <a:pos x="684" y="66"/>
                    </a:cxn>
                    <a:cxn ang="0">
                      <a:pos x="611" y="119"/>
                    </a:cxn>
                    <a:cxn ang="0">
                      <a:pos x="514" y="27"/>
                    </a:cxn>
                    <a:cxn ang="0">
                      <a:pos x="408" y="3"/>
                    </a:cxn>
                    <a:cxn ang="0">
                      <a:pos x="293" y="46"/>
                    </a:cxn>
                    <a:cxn ang="0">
                      <a:pos x="239" y="100"/>
                    </a:cxn>
                    <a:cxn ang="0">
                      <a:pos x="165" y="66"/>
                    </a:cxn>
                    <a:cxn ang="0">
                      <a:pos x="95" y="70"/>
                    </a:cxn>
                    <a:cxn ang="0">
                      <a:pos x="35" y="138"/>
                    </a:cxn>
                    <a:cxn ang="0">
                      <a:pos x="0" y="285"/>
                    </a:cxn>
                  </a:cxnLst>
                  <a:rect l="0" t="0" r="r" b="b"/>
                  <a:pathLst>
                    <a:path w="873" h="286">
                      <a:moveTo>
                        <a:pt x="3" y="286"/>
                      </a:moveTo>
                      <a:cubicBezTo>
                        <a:pt x="90" y="286"/>
                        <a:pt x="384" y="286"/>
                        <a:pt x="525" y="286"/>
                      </a:cubicBezTo>
                      <a:cubicBezTo>
                        <a:pt x="666" y="286"/>
                        <a:pt x="783" y="286"/>
                        <a:pt x="848" y="286"/>
                      </a:cubicBezTo>
                      <a:cubicBezTo>
                        <a:pt x="873" y="229"/>
                        <a:pt x="871" y="222"/>
                        <a:pt x="863" y="183"/>
                      </a:cubicBezTo>
                      <a:cubicBezTo>
                        <a:pt x="855" y="144"/>
                        <a:pt x="830" y="70"/>
                        <a:pt x="800" y="51"/>
                      </a:cubicBezTo>
                      <a:cubicBezTo>
                        <a:pt x="770" y="32"/>
                        <a:pt x="715" y="55"/>
                        <a:pt x="684" y="66"/>
                      </a:cubicBezTo>
                      <a:cubicBezTo>
                        <a:pt x="653" y="77"/>
                        <a:pt x="650" y="93"/>
                        <a:pt x="611" y="119"/>
                      </a:cubicBezTo>
                      <a:cubicBezTo>
                        <a:pt x="585" y="90"/>
                        <a:pt x="548" y="46"/>
                        <a:pt x="514" y="27"/>
                      </a:cubicBezTo>
                      <a:cubicBezTo>
                        <a:pt x="480" y="8"/>
                        <a:pt x="445" y="0"/>
                        <a:pt x="408" y="3"/>
                      </a:cubicBezTo>
                      <a:cubicBezTo>
                        <a:pt x="371" y="6"/>
                        <a:pt x="321" y="30"/>
                        <a:pt x="293" y="46"/>
                      </a:cubicBezTo>
                      <a:cubicBezTo>
                        <a:pt x="265" y="62"/>
                        <a:pt x="266" y="72"/>
                        <a:pt x="239" y="100"/>
                      </a:cubicBezTo>
                      <a:cubicBezTo>
                        <a:pt x="216" y="90"/>
                        <a:pt x="189" y="71"/>
                        <a:pt x="165" y="66"/>
                      </a:cubicBezTo>
                      <a:cubicBezTo>
                        <a:pt x="141" y="61"/>
                        <a:pt x="117" y="58"/>
                        <a:pt x="95" y="70"/>
                      </a:cubicBezTo>
                      <a:cubicBezTo>
                        <a:pt x="73" y="82"/>
                        <a:pt x="51" y="102"/>
                        <a:pt x="35" y="138"/>
                      </a:cubicBezTo>
                      <a:cubicBezTo>
                        <a:pt x="19" y="174"/>
                        <a:pt x="7" y="255"/>
                        <a:pt x="0" y="285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578" name="Line 74"/>
                <p:cNvSpPr>
                  <a:spLocks noChangeShapeType="1"/>
                </p:cNvSpPr>
                <p:nvPr/>
              </p:nvSpPr>
              <p:spPr bwMode="auto">
                <a:xfrm>
                  <a:off x="2831" y="740"/>
                  <a:ext cx="21" cy="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61579" name="Group 75"/>
              <p:cNvGrpSpPr>
                <a:grpSpLocks/>
              </p:cNvGrpSpPr>
              <p:nvPr/>
            </p:nvGrpSpPr>
            <p:grpSpPr bwMode="auto">
              <a:xfrm>
                <a:off x="2685" y="672"/>
                <a:ext cx="531" cy="192"/>
                <a:chOff x="2685" y="672"/>
                <a:chExt cx="531" cy="192"/>
              </a:xfrm>
            </p:grpSpPr>
            <p:sp>
              <p:nvSpPr>
                <p:cNvPr id="661580" name="Freeform 76"/>
                <p:cNvSpPr>
                  <a:spLocks/>
                </p:cNvSpPr>
                <p:nvPr/>
              </p:nvSpPr>
              <p:spPr bwMode="auto">
                <a:xfrm>
                  <a:off x="2685" y="672"/>
                  <a:ext cx="531" cy="192"/>
                </a:xfrm>
                <a:custGeom>
                  <a:avLst/>
                  <a:gdLst/>
                  <a:ahLst/>
                  <a:cxnLst>
                    <a:cxn ang="0">
                      <a:pos x="3" y="286"/>
                    </a:cxn>
                    <a:cxn ang="0">
                      <a:pos x="525" y="286"/>
                    </a:cxn>
                    <a:cxn ang="0">
                      <a:pos x="848" y="286"/>
                    </a:cxn>
                    <a:cxn ang="0">
                      <a:pos x="863" y="183"/>
                    </a:cxn>
                    <a:cxn ang="0">
                      <a:pos x="800" y="51"/>
                    </a:cxn>
                    <a:cxn ang="0">
                      <a:pos x="684" y="66"/>
                    </a:cxn>
                    <a:cxn ang="0">
                      <a:pos x="611" y="119"/>
                    </a:cxn>
                    <a:cxn ang="0">
                      <a:pos x="514" y="27"/>
                    </a:cxn>
                    <a:cxn ang="0">
                      <a:pos x="408" y="3"/>
                    </a:cxn>
                    <a:cxn ang="0">
                      <a:pos x="293" y="46"/>
                    </a:cxn>
                    <a:cxn ang="0">
                      <a:pos x="239" y="100"/>
                    </a:cxn>
                    <a:cxn ang="0">
                      <a:pos x="165" y="66"/>
                    </a:cxn>
                    <a:cxn ang="0">
                      <a:pos x="95" y="70"/>
                    </a:cxn>
                    <a:cxn ang="0">
                      <a:pos x="35" y="138"/>
                    </a:cxn>
                    <a:cxn ang="0">
                      <a:pos x="0" y="285"/>
                    </a:cxn>
                  </a:cxnLst>
                  <a:rect l="0" t="0" r="r" b="b"/>
                  <a:pathLst>
                    <a:path w="873" h="286">
                      <a:moveTo>
                        <a:pt x="3" y="286"/>
                      </a:moveTo>
                      <a:cubicBezTo>
                        <a:pt x="90" y="286"/>
                        <a:pt x="384" y="286"/>
                        <a:pt x="525" y="286"/>
                      </a:cubicBezTo>
                      <a:cubicBezTo>
                        <a:pt x="666" y="286"/>
                        <a:pt x="783" y="286"/>
                        <a:pt x="848" y="286"/>
                      </a:cubicBezTo>
                      <a:cubicBezTo>
                        <a:pt x="873" y="229"/>
                        <a:pt x="871" y="222"/>
                        <a:pt x="863" y="183"/>
                      </a:cubicBezTo>
                      <a:cubicBezTo>
                        <a:pt x="855" y="144"/>
                        <a:pt x="830" y="70"/>
                        <a:pt x="800" y="51"/>
                      </a:cubicBezTo>
                      <a:cubicBezTo>
                        <a:pt x="770" y="32"/>
                        <a:pt x="715" y="55"/>
                        <a:pt x="684" y="66"/>
                      </a:cubicBezTo>
                      <a:cubicBezTo>
                        <a:pt x="653" y="77"/>
                        <a:pt x="650" y="93"/>
                        <a:pt x="611" y="119"/>
                      </a:cubicBezTo>
                      <a:cubicBezTo>
                        <a:pt x="585" y="90"/>
                        <a:pt x="548" y="46"/>
                        <a:pt x="514" y="27"/>
                      </a:cubicBezTo>
                      <a:cubicBezTo>
                        <a:pt x="480" y="8"/>
                        <a:pt x="445" y="0"/>
                        <a:pt x="408" y="3"/>
                      </a:cubicBezTo>
                      <a:cubicBezTo>
                        <a:pt x="371" y="6"/>
                        <a:pt x="321" y="30"/>
                        <a:pt x="293" y="46"/>
                      </a:cubicBezTo>
                      <a:cubicBezTo>
                        <a:pt x="265" y="62"/>
                        <a:pt x="266" y="72"/>
                        <a:pt x="239" y="100"/>
                      </a:cubicBezTo>
                      <a:cubicBezTo>
                        <a:pt x="216" y="90"/>
                        <a:pt x="189" y="71"/>
                        <a:pt x="165" y="66"/>
                      </a:cubicBezTo>
                      <a:cubicBezTo>
                        <a:pt x="141" y="61"/>
                        <a:pt x="117" y="58"/>
                        <a:pt x="95" y="70"/>
                      </a:cubicBezTo>
                      <a:cubicBezTo>
                        <a:pt x="73" y="82"/>
                        <a:pt x="51" y="102"/>
                        <a:pt x="35" y="138"/>
                      </a:cubicBezTo>
                      <a:cubicBezTo>
                        <a:pt x="19" y="174"/>
                        <a:pt x="7" y="255"/>
                        <a:pt x="0" y="285"/>
                      </a:cubicBezTo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581" name="Line 77"/>
                <p:cNvSpPr>
                  <a:spLocks noChangeShapeType="1"/>
                </p:cNvSpPr>
                <p:nvPr/>
              </p:nvSpPr>
              <p:spPr bwMode="auto">
                <a:xfrm>
                  <a:off x="2831" y="740"/>
                  <a:ext cx="21" cy="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61582" name="Text Box 78"/>
          <p:cNvSpPr txBox="1">
            <a:spLocks noChangeArrowheads="1"/>
          </p:cNvSpPr>
          <p:nvPr/>
        </p:nvSpPr>
        <p:spPr bwMode="auto">
          <a:xfrm>
            <a:off x="898525" y="1431925"/>
            <a:ext cx="763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400" i="1">
                <a:latin typeface="Arial" charset="0"/>
                <a:ea typeface="ＭＳ Ｐゴシック" pitchFamily="64" charset="-128"/>
              </a:rPr>
              <a:t>atmos</a:t>
            </a:r>
          </a:p>
        </p:txBody>
      </p:sp>
      <p:sp>
        <p:nvSpPr>
          <p:cNvPr id="661583" name="Rectangle 7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661584" name="Line 80"/>
          <p:cNvSpPr>
            <a:spLocks noChangeShapeType="1"/>
          </p:cNvSpPr>
          <p:nvPr/>
        </p:nvSpPr>
        <p:spPr bwMode="auto">
          <a:xfrm>
            <a:off x="254000" y="1985963"/>
            <a:ext cx="0" cy="2006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85" name="Line 81"/>
          <p:cNvSpPr>
            <a:spLocks noChangeShapeType="1"/>
          </p:cNvSpPr>
          <p:nvPr/>
        </p:nvSpPr>
        <p:spPr bwMode="auto">
          <a:xfrm>
            <a:off x="254000" y="3989388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86" name="Line 82"/>
          <p:cNvSpPr>
            <a:spLocks noChangeShapeType="1"/>
          </p:cNvSpPr>
          <p:nvPr/>
        </p:nvSpPr>
        <p:spPr bwMode="auto">
          <a:xfrm>
            <a:off x="250825" y="1985963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87" name="Line 83"/>
          <p:cNvSpPr>
            <a:spLocks noChangeShapeType="1"/>
          </p:cNvSpPr>
          <p:nvPr/>
        </p:nvSpPr>
        <p:spPr bwMode="auto">
          <a:xfrm>
            <a:off x="250825" y="2655888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88" name="Line 84"/>
          <p:cNvSpPr>
            <a:spLocks noChangeShapeType="1"/>
          </p:cNvSpPr>
          <p:nvPr/>
        </p:nvSpPr>
        <p:spPr bwMode="auto">
          <a:xfrm>
            <a:off x="250825" y="332740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89" name="Line 85"/>
          <p:cNvSpPr>
            <a:spLocks noChangeShapeType="1"/>
          </p:cNvSpPr>
          <p:nvPr/>
        </p:nvSpPr>
        <p:spPr bwMode="auto">
          <a:xfrm>
            <a:off x="263525" y="3667125"/>
            <a:ext cx="60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0" name="Line 86"/>
          <p:cNvSpPr>
            <a:spLocks noChangeShapeType="1"/>
          </p:cNvSpPr>
          <p:nvPr/>
        </p:nvSpPr>
        <p:spPr bwMode="auto">
          <a:xfrm>
            <a:off x="263525" y="2990850"/>
            <a:ext cx="60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1" name="Line 87"/>
          <p:cNvSpPr>
            <a:spLocks noChangeShapeType="1"/>
          </p:cNvSpPr>
          <p:nvPr/>
        </p:nvSpPr>
        <p:spPr bwMode="auto">
          <a:xfrm>
            <a:off x="261938" y="2325688"/>
            <a:ext cx="60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2" name="Line 88"/>
          <p:cNvSpPr>
            <a:spLocks noChangeShapeType="1"/>
          </p:cNvSpPr>
          <p:nvPr/>
        </p:nvSpPr>
        <p:spPr bwMode="auto">
          <a:xfrm>
            <a:off x="287338" y="3990975"/>
            <a:ext cx="706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3" name="Line 89"/>
          <p:cNvSpPr>
            <a:spLocks noChangeShapeType="1"/>
          </p:cNvSpPr>
          <p:nvPr/>
        </p:nvSpPr>
        <p:spPr bwMode="auto">
          <a:xfrm>
            <a:off x="258763" y="1982788"/>
            <a:ext cx="706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4" name="Text Box 90"/>
          <p:cNvSpPr txBox="1">
            <a:spLocks noChangeArrowheads="1"/>
          </p:cNvSpPr>
          <p:nvPr/>
        </p:nvSpPr>
        <p:spPr bwMode="auto">
          <a:xfrm>
            <a:off x="1277938" y="80963"/>
            <a:ext cx="5260975" cy="655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900" b="1">
              <a:latin typeface="Arial" charset="0"/>
            </a:endParaRPr>
          </a:p>
          <a:p>
            <a:r>
              <a:rPr lang="en-US" sz="2400" b="1">
                <a:latin typeface="Arial" charset="0"/>
              </a:rPr>
              <a:t>      Ice </a:t>
            </a:r>
            <a:r>
              <a:rPr lang="en-US" sz="2800" b="1" i="1" u="sng">
                <a:latin typeface="Arial" charset="0"/>
              </a:rPr>
              <a:t>thickness</a:t>
            </a:r>
            <a:r>
              <a:rPr lang="en-US" sz="2400" b="1">
                <a:latin typeface="Arial" charset="0"/>
              </a:rPr>
              <a:t> Budget: </a:t>
            </a:r>
            <a:r>
              <a:rPr lang="en-US" sz="2400" b="1" i="1">
                <a:solidFill>
                  <a:srgbClr val="333399"/>
                </a:solidFill>
                <a:latin typeface="Arial" charset="0"/>
              </a:rPr>
              <a:t>2007     </a:t>
            </a:r>
            <a:endParaRPr lang="en-US" sz="2800" b="1" i="1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61595" name="Freeform 91"/>
          <p:cNvSpPr>
            <a:spLocks/>
          </p:cNvSpPr>
          <p:nvPr/>
        </p:nvSpPr>
        <p:spPr bwMode="auto">
          <a:xfrm>
            <a:off x="919163" y="3806825"/>
            <a:ext cx="1820862" cy="193675"/>
          </a:xfrm>
          <a:custGeom>
            <a:avLst/>
            <a:gdLst/>
            <a:ahLst/>
            <a:cxnLst>
              <a:cxn ang="0">
                <a:pos x="0" y="119"/>
              </a:cxn>
              <a:cxn ang="0">
                <a:pos x="1146" y="59"/>
              </a:cxn>
              <a:cxn ang="0">
                <a:pos x="1145" y="0"/>
              </a:cxn>
            </a:cxnLst>
            <a:rect l="0" t="0" r="r" b="b"/>
            <a:pathLst>
              <a:path w="1146" h="119">
                <a:moveTo>
                  <a:pt x="0" y="119"/>
                </a:moveTo>
                <a:lnTo>
                  <a:pt x="1146" y="59"/>
                </a:lnTo>
                <a:lnTo>
                  <a:pt x="1145" y="0"/>
                </a:lnTo>
              </a:path>
            </a:pathLst>
          </a:custGeom>
          <a:solidFill>
            <a:srgbClr val="3366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6" name="Line 92"/>
          <p:cNvSpPr>
            <a:spLocks noChangeShapeType="1"/>
          </p:cNvSpPr>
          <p:nvPr/>
        </p:nvSpPr>
        <p:spPr bwMode="auto">
          <a:xfrm>
            <a:off x="2747963" y="3783013"/>
            <a:ext cx="181927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7" name="Freeform 93"/>
          <p:cNvSpPr>
            <a:spLocks/>
          </p:cNvSpPr>
          <p:nvPr/>
        </p:nvSpPr>
        <p:spPr bwMode="auto">
          <a:xfrm>
            <a:off x="2747963" y="3592513"/>
            <a:ext cx="1817687" cy="200025"/>
          </a:xfrm>
          <a:custGeom>
            <a:avLst/>
            <a:gdLst/>
            <a:ahLst/>
            <a:cxnLst>
              <a:cxn ang="0">
                <a:pos x="0" y="129"/>
              </a:cxn>
              <a:cxn ang="0">
                <a:pos x="1141" y="127"/>
              </a:cxn>
              <a:cxn ang="0">
                <a:pos x="1141" y="0"/>
              </a:cxn>
              <a:cxn ang="0">
                <a:pos x="6" y="124"/>
              </a:cxn>
            </a:cxnLst>
            <a:rect l="0" t="0" r="r" b="b"/>
            <a:pathLst>
              <a:path w="1141" h="129">
                <a:moveTo>
                  <a:pt x="0" y="129"/>
                </a:moveTo>
                <a:lnTo>
                  <a:pt x="1141" y="127"/>
                </a:lnTo>
                <a:lnTo>
                  <a:pt x="1141" y="0"/>
                </a:lnTo>
                <a:lnTo>
                  <a:pt x="6" y="124"/>
                </a:lnTo>
              </a:path>
            </a:pathLst>
          </a:cu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8" name="Freeform 94"/>
          <p:cNvSpPr>
            <a:spLocks/>
          </p:cNvSpPr>
          <p:nvPr/>
        </p:nvSpPr>
        <p:spPr bwMode="auto">
          <a:xfrm>
            <a:off x="2738438" y="2628900"/>
            <a:ext cx="1827212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9" y="0"/>
              </a:cxn>
              <a:cxn ang="0">
                <a:pos x="1151" y="113"/>
              </a:cxn>
            </a:cxnLst>
            <a:rect l="0" t="0" r="r" b="b"/>
            <a:pathLst>
              <a:path w="1151" h="113">
                <a:moveTo>
                  <a:pt x="0" y="0"/>
                </a:moveTo>
                <a:lnTo>
                  <a:pt x="1149" y="0"/>
                </a:lnTo>
                <a:lnTo>
                  <a:pt x="1151" y="113"/>
                </a:lnTo>
              </a:path>
            </a:pathLst>
          </a:custGeom>
          <a:solidFill>
            <a:srgbClr val="99CC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599" name="Text Box 95"/>
          <p:cNvSpPr txBox="1">
            <a:spLocks noChangeArrowheads="1"/>
          </p:cNvSpPr>
          <p:nvPr/>
        </p:nvSpPr>
        <p:spPr bwMode="auto">
          <a:xfrm>
            <a:off x="4594225" y="2624138"/>
            <a:ext cx="355600" cy="168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latin typeface="Arial Narrow" pitchFamily="34" charset="0"/>
              </a:rPr>
              <a:t>0.28 m</a:t>
            </a:r>
          </a:p>
        </p:txBody>
      </p:sp>
      <p:sp>
        <p:nvSpPr>
          <p:cNvPr id="661600" name="Text Box 96"/>
          <p:cNvSpPr txBox="1">
            <a:spLocks noChangeArrowheads="1"/>
          </p:cNvSpPr>
          <p:nvPr/>
        </p:nvSpPr>
        <p:spPr bwMode="auto">
          <a:xfrm>
            <a:off x="2768600" y="3770313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solidFill>
                  <a:schemeClr val="tx2"/>
                </a:solidFill>
                <a:latin typeface="Arial Narrow" pitchFamily="34" charset="0"/>
              </a:rPr>
              <a:t>0.31 m</a:t>
            </a:r>
          </a:p>
        </p:txBody>
      </p:sp>
      <p:sp>
        <p:nvSpPr>
          <p:cNvPr id="661601" name="Text Box 97"/>
          <p:cNvSpPr txBox="1">
            <a:spLocks noChangeArrowheads="1"/>
          </p:cNvSpPr>
          <p:nvPr/>
        </p:nvSpPr>
        <p:spPr bwMode="auto">
          <a:xfrm>
            <a:off x="2771775" y="2427288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solidFill>
                  <a:schemeClr val="tx2"/>
                </a:solidFill>
                <a:latin typeface="Arial Narrow" pitchFamily="34" charset="0"/>
              </a:rPr>
              <a:t>0.33 m</a:t>
            </a:r>
          </a:p>
        </p:txBody>
      </p:sp>
      <p:sp>
        <p:nvSpPr>
          <p:cNvPr id="661602" name="Text Box 98"/>
          <p:cNvSpPr txBox="1">
            <a:spLocks noChangeArrowheads="1"/>
          </p:cNvSpPr>
          <p:nvPr/>
        </p:nvSpPr>
        <p:spPr bwMode="auto">
          <a:xfrm>
            <a:off x="4594225" y="3497263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solidFill>
                  <a:schemeClr val="tx2"/>
                </a:solidFill>
                <a:latin typeface="Arial Narrow" pitchFamily="34" charset="0"/>
              </a:rPr>
              <a:t>0.61 m</a:t>
            </a:r>
          </a:p>
        </p:txBody>
      </p:sp>
      <p:sp>
        <p:nvSpPr>
          <p:cNvPr id="661603" name="Line 99"/>
          <p:cNvSpPr>
            <a:spLocks noChangeShapeType="1"/>
          </p:cNvSpPr>
          <p:nvPr/>
        </p:nvSpPr>
        <p:spPr bwMode="auto">
          <a:xfrm flipV="1">
            <a:off x="2738438" y="3376613"/>
            <a:ext cx="1830387" cy="407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04" name="Line 100"/>
          <p:cNvSpPr>
            <a:spLocks noChangeShapeType="1"/>
          </p:cNvSpPr>
          <p:nvPr/>
        </p:nvSpPr>
        <p:spPr bwMode="auto">
          <a:xfrm>
            <a:off x="2744788" y="2627313"/>
            <a:ext cx="1824037" cy="193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05" name="Text Box 101"/>
          <p:cNvSpPr txBox="1">
            <a:spLocks noChangeArrowheads="1"/>
          </p:cNvSpPr>
          <p:nvPr/>
        </p:nvSpPr>
        <p:spPr bwMode="auto">
          <a:xfrm>
            <a:off x="6443663" y="3001963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solidFill>
                  <a:schemeClr val="tx2"/>
                </a:solidFill>
                <a:latin typeface="Arial Narrow" pitchFamily="34" charset="0"/>
              </a:rPr>
              <a:t>0.61 m</a:t>
            </a:r>
          </a:p>
        </p:txBody>
      </p:sp>
      <p:sp>
        <p:nvSpPr>
          <p:cNvPr id="661606" name="Line 102"/>
          <p:cNvSpPr>
            <a:spLocks noChangeShapeType="1"/>
          </p:cNvSpPr>
          <p:nvPr/>
        </p:nvSpPr>
        <p:spPr bwMode="auto">
          <a:xfrm>
            <a:off x="4567238" y="2825750"/>
            <a:ext cx="1841500" cy="33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07" name="Text Box 103"/>
          <p:cNvSpPr txBox="1">
            <a:spLocks noChangeArrowheads="1"/>
          </p:cNvSpPr>
          <p:nvPr/>
        </p:nvSpPr>
        <p:spPr bwMode="auto">
          <a:xfrm>
            <a:off x="0" y="4584700"/>
            <a:ext cx="7191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b="1" i="1">
                <a:latin typeface="Comic Sans MS" pitchFamily="66" charset="0"/>
              </a:rPr>
              <a:t>Ice area </a:t>
            </a:r>
            <a:r>
              <a:rPr lang="en-US" sz="1400" b="1">
                <a:latin typeface="Arial" charset="0"/>
              </a:rPr>
              <a:t>(10</a:t>
            </a:r>
            <a:r>
              <a:rPr lang="en-US" sz="1400" b="1" baseline="30000">
                <a:latin typeface="Arial" charset="0"/>
              </a:rPr>
              <a:t>6</a:t>
            </a:r>
            <a:r>
              <a:rPr lang="en-US" sz="1400" b="1">
                <a:latin typeface="Arial" charset="0"/>
              </a:rPr>
              <a:t> km</a:t>
            </a:r>
            <a:r>
              <a:rPr lang="en-US" sz="1400" b="1" baseline="30000">
                <a:latin typeface="Arial" charset="0"/>
              </a:rPr>
              <a:t>2</a:t>
            </a:r>
            <a:r>
              <a:rPr lang="en-US" sz="1400" b="1">
                <a:latin typeface="Arial" charset="0"/>
              </a:rPr>
              <a:t>)  =  2.6                       2.2                                 1.0</a:t>
            </a:r>
            <a:r>
              <a:rPr lang="en-US" sz="1400">
                <a:latin typeface="Arial" charset="0"/>
              </a:rPr>
              <a:t>                       </a:t>
            </a:r>
            <a:r>
              <a:rPr lang="en-US" sz="1400" b="1">
                <a:latin typeface="Arial" charset="0"/>
              </a:rPr>
              <a:t>0.7</a:t>
            </a:r>
          </a:p>
        </p:txBody>
      </p:sp>
      <p:sp>
        <p:nvSpPr>
          <p:cNvPr id="661608" name="Text Box 104"/>
          <p:cNvSpPr txBox="1">
            <a:spLocks noChangeArrowheads="1"/>
          </p:cNvSpPr>
          <p:nvPr/>
        </p:nvSpPr>
        <p:spPr bwMode="auto">
          <a:xfrm>
            <a:off x="2035175" y="3968750"/>
            <a:ext cx="668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10800000" algn="ctr" rotWithShape="0">
              <a:srgbClr val="333399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  <a:sym typeface="Symbol" pitchFamily="18" charset="2"/>
              </a:rPr>
              <a:t>h</a:t>
            </a:r>
            <a:r>
              <a:rPr lang="en-US" sz="1400" b="1" baseline="-25000">
                <a:latin typeface="Arial" charset="0"/>
                <a:ea typeface="ＭＳ Ｐゴシック" pitchFamily="64" charset="-128"/>
                <a:sym typeface="Symbol" pitchFamily="18" charset="2"/>
              </a:rPr>
              <a:t>botO</a:t>
            </a:r>
          </a:p>
        </p:txBody>
      </p:sp>
      <p:sp>
        <p:nvSpPr>
          <p:cNvPr id="661609" name="Text Box 105"/>
          <p:cNvSpPr txBox="1">
            <a:spLocks noChangeArrowheads="1"/>
          </p:cNvSpPr>
          <p:nvPr/>
        </p:nvSpPr>
        <p:spPr bwMode="auto">
          <a:xfrm>
            <a:off x="7964488" y="2716213"/>
            <a:ext cx="70485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400" b="1" i="1">
                <a:latin typeface="Arial" charset="0"/>
                <a:ea typeface="ＭＳ Ｐゴシック" pitchFamily="64" charset="-128"/>
              </a:rPr>
              <a:t>= 0.66 m</a:t>
            </a:r>
          </a:p>
        </p:txBody>
      </p:sp>
      <p:sp>
        <p:nvSpPr>
          <p:cNvPr id="661610" name="Text Box 106"/>
          <p:cNvSpPr txBox="1">
            <a:spLocks noChangeArrowheads="1"/>
          </p:cNvSpPr>
          <p:nvPr/>
        </p:nvSpPr>
        <p:spPr bwMode="auto">
          <a:xfrm>
            <a:off x="8124825" y="3643313"/>
            <a:ext cx="70485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400" b="1" i="1">
                <a:latin typeface="Arial" charset="0"/>
                <a:ea typeface="ＭＳ Ｐゴシック" pitchFamily="64" charset="-128"/>
              </a:rPr>
              <a:t>= 1.70 m</a:t>
            </a:r>
          </a:p>
        </p:txBody>
      </p:sp>
      <p:grpSp>
        <p:nvGrpSpPr>
          <p:cNvPr id="661611" name="Group 107"/>
          <p:cNvGrpSpPr>
            <a:grpSpLocks/>
          </p:cNvGrpSpPr>
          <p:nvPr/>
        </p:nvGrpSpPr>
        <p:grpSpPr bwMode="auto">
          <a:xfrm>
            <a:off x="7219950" y="2932113"/>
            <a:ext cx="1924050" cy="2009775"/>
            <a:chOff x="4548" y="1847"/>
            <a:chExt cx="1212" cy="1266"/>
          </a:xfrm>
        </p:grpSpPr>
        <p:sp>
          <p:nvSpPr>
            <p:cNvPr id="661612" name="Text Box 108"/>
            <p:cNvSpPr txBox="1">
              <a:spLocks noChangeArrowheads="1"/>
            </p:cNvSpPr>
            <p:nvPr/>
          </p:nvSpPr>
          <p:spPr bwMode="auto">
            <a:xfrm>
              <a:off x="4548" y="2748"/>
              <a:ext cx="12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rgbClr val="660066"/>
                  </a:solidFill>
                  <a:latin typeface="Arial Narrow" pitchFamily="34" charset="0"/>
                  <a:sym typeface="Symbol" pitchFamily="18" charset="2"/>
                </a:rPr>
                <a:t></a:t>
              </a:r>
              <a:r>
                <a:rPr lang="en-US" sz="1400" b="1" i="1">
                  <a:solidFill>
                    <a:srgbClr val="660066"/>
                  </a:solidFill>
                  <a:latin typeface="Arial Narrow" pitchFamily="34" charset="0"/>
                  <a:sym typeface="Symbol" pitchFamily="18" charset="2"/>
                </a:rPr>
                <a:t> </a:t>
              </a:r>
              <a:r>
                <a:rPr lang="en-US" sz="1400" b="1" i="1">
                  <a:solidFill>
                    <a:srgbClr val="660066"/>
                  </a:solidFill>
                  <a:latin typeface="Arial Narrow" pitchFamily="34" charset="0"/>
                </a:rPr>
                <a:t>Perovich et al. GRL ’08</a:t>
              </a:r>
            </a:p>
            <a:p>
              <a:r>
                <a:rPr lang="en-US" sz="1400" b="1" i="1">
                  <a:solidFill>
                    <a:srgbClr val="660066"/>
                  </a:solidFill>
                  <a:latin typeface="Arial Narrow" pitchFamily="34" charset="0"/>
                </a:rPr>
                <a:t>Beaufort Ice Buoy</a:t>
              </a:r>
            </a:p>
          </p:txBody>
        </p:sp>
        <p:sp>
          <p:nvSpPr>
            <p:cNvPr id="661613" name="Text Box 109"/>
            <p:cNvSpPr txBox="1">
              <a:spLocks noChangeArrowheads="1"/>
            </p:cNvSpPr>
            <p:nvPr/>
          </p:nvSpPr>
          <p:spPr bwMode="auto">
            <a:xfrm>
              <a:off x="5017" y="1847"/>
              <a:ext cx="68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200" b="1" i="1">
                  <a:solidFill>
                    <a:srgbClr val="660066"/>
                  </a:solidFill>
                  <a:latin typeface="Arial" charset="0"/>
                  <a:ea typeface="ＭＳ Ｐゴシック" pitchFamily="64" charset="-128"/>
                </a:rPr>
                <a:t>Buoy: 0.65 m </a:t>
              </a:r>
              <a:r>
                <a:rPr lang="en-US" sz="1600" b="1" i="1">
                  <a:solidFill>
                    <a:srgbClr val="660066"/>
                  </a:solidFill>
                  <a:latin typeface="Arial" charset="0"/>
                  <a:ea typeface="ＭＳ Ｐゴシック" pitchFamily="64" charset="-128"/>
                  <a:sym typeface="Symbol" pitchFamily="18" charset="2"/>
                </a:rPr>
                <a:t></a:t>
              </a:r>
            </a:p>
          </p:txBody>
        </p:sp>
        <p:sp>
          <p:nvSpPr>
            <p:cNvPr id="661614" name="Text Box 110"/>
            <p:cNvSpPr txBox="1">
              <a:spLocks noChangeArrowheads="1"/>
            </p:cNvSpPr>
            <p:nvPr/>
          </p:nvSpPr>
          <p:spPr bwMode="auto">
            <a:xfrm>
              <a:off x="5015" y="2414"/>
              <a:ext cx="68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200" b="1" i="1">
                  <a:solidFill>
                    <a:srgbClr val="660066"/>
                  </a:solidFill>
                  <a:latin typeface="Arial" charset="0"/>
                  <a:ea typeface="ＭＳ Ｐゴシック" pitchFamily="64" charset="-128"/>
                </a:rPr>
                <a:t>Buoy: 2.10 m </a:t>
              </a:r>
              <a:r>
                <a:rPr lang="en-US" sz="1600" b="1" i="1">
                  <a:solidFill>
                    <a:srgbClr val="660066"/>
                  </a:solidFill>
                  <a:latin typeface="Arial" charset="0"/>
                  <a:ea typeface="ＭＳ Ｐゴシック" pitchFamily="64" charset="-128"/>
                  <a:sym typeface="Symbol" pitchFamily="18" charset="2"/>
                </a:rPr>
                <a:t></a:t>
              </a:r>
            </a:p>
          </p:txBody>
        </p:sp>
      </p:grpSp>
      <p:sp>
        <p:nvSpPr>
          <p:cNvPr id="661615" name="Text Box 111"/>
          <p:cNvSpPr txBox="1">
            <a:spLocks noChangeArrowheads="1"/>
          </p:cNvSpPr>
          <p:nvPr/>
        </p:nvSpPr>
        <p:spPr bwMode="auto">
          <a:xfrm>
            <a:off x="7324725" y="2803525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solidFill>
                  <a:schemeClr val="tx2"/>
                </a:solidFill>
                <a:latin typeface="Arial Narrow" pitchFamily="34" charset="0"/>
              </a:rPr>
              <a:t>0.17 m</a:t>
            </a:r>
          </a:p>
        </p:txBody>
      </p:sp>
      <p:sp>
        <p:nvSpPr>
          <p:cNvPr id="661616" name="Text Box 112"/>
          <p:cNvSpPr txBox="1">
            <a:spLocks noChangeArrowheads="1"/>
          </p:cNvSpPr>
          <p:nvPr/>
        </p:nvSpPr>
        <p:spPr bwMode="auto">
          <a:xfrm>
            <a:off x="6426200" y="2693988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1" i="1">
                <a:solidFill>
                  <a:schemeClr val="tx2"/>
                </a:solidFill>
                <a:latin typeface="Arial Narrow" pitchFamily="34" charset="0"/>
              </a:rPr>
              <a:t>0.05 m</a:t>
            </a:r>
          </a:p>
        </p:txBody>
      </p:sp>
      <p:sp>
        <p:nvSpPr>
          <p:cNvPr id="661617" name="Freeform 113" descr="Light vertical"/>
          <p:cNvSpPr>
            <a:spLocks/>
          </p:cNvSpPr>
          <p:nvPr/>
        </p:nvSpPr>
        <p:spPr bwMode="auto">
          <a:xfrm>
            <a:off x="912813" y="2433638"/>
            <a:ext cx="6124575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968"/>
              </a:cxn>
              <a:cxn ang="0">
                <a:pos x="1150" y="843"/>
              </a:cxn>
              <a:cxn ang="0">
                <a:pos x="2302" y="585"/>
              </a:cxn>
              <a:cxn ang="0">
                <a:pos x="3463" y="324"/>
              </a:cxn>
              <a:cxn ang="0">
                <a:pos x="3858" y="276"/>
              </a:cxn>
              <a:cxn ang="0">
                <a:pos x="3466" y="273"/>
              </a:cxn>
              <a:cxn ang="0">
                <a:pos x="2307" y="257"/>
              </a:cxn>
              <a:cxn ang="0">
                <a:pos x="1150" y="132"/>
              </a:cxn>
              <a:cxn ang="0">
                <a:pos x="0" y="0"/>
              </a:cxn>
            </a:cxnLst>
            <a:rect l="0" t="0" r="r" b="b"/>
            <a:pathLst>
              <a:path w="3858" h="968">
                <a:moveTo>
                  <a:pt x="0" y="0"/>
                </a:moveTo>
                <a:lnTo>
                  <a:pt x="6" y="968"/>
                </a:lnTo>
                <a:lnTo>
                  <a:pt x="1150" y="843"/>
                </a:lnTo>
                <a:lnTo>
                  <a:pt x="2302" y="585"/>
                </a:lnTo>
                <a:lnTo>
                  <a:pt x="3463" y="324"/>
                </a:lnTo>
                <a:lnTo>
                  <a:pt x="3858" y="276"/>
                </a:lnTo>
                <a:lnTo>
                  <a:pt x="3466" y="273"/>
                </a:lnTo>
                <a:lnTo>
                  <a:pt x="2307" y="257"/>
                </a:lnTo>
                <a:lnTo>
                  <a:pt x="1150" y="132"/>
                </a:lnTo>
                <a:lnTo>
                  <a:pt x="0" y="0"/>
                </a:lnTo>
                <a:close/>
              </a:path>
            </a:pathLst>
          </a:custGeom>
          <a:pattFill prst="ltVert">
            <a:fgClr>
              <a:srgbClr val="C0C0C0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18" name="Line 114"/>
          <p:cNvSpPr>
            <a:spLocks noChangeShapeType="1"/>
          </p:cNvSpPr>
          <p:nvPr/>
        </p:nvSpPr>
        <p:spPr bwMode="auto">
          <a:xfrm flipV="1">
            <a:off x="906463" y="2392363"/>
            <a:ext cx="0" cy="1590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19" name="Text Box 115"/>
          <p:cNvSpPr txBox="1">
            <a:spLocks noChangeArrowheads="1"/>
          </p:cNvSpPr>
          <p:nvPr/>
        </p:nvSpPr>
        <p:spPr bwMode="auto">
          <a:xfrm>
            <a:off x="508000" y="2982913"/>
            <a:ext cx="787400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b="1" i="1">
                <a:latin typeface="Arial Narrow" pitchFamily="34" charset="0"/>
                <a:ea typeface="ＭＳ Ｐゴシック" pitchFamily="64" charset="-128"/>
              </a:rPr>
              <a:t>summer</a:t>
            </a:r>
          </a:p>
          <a:p>
            <a:pPr eaLnBrk="0" hangingPunct="0">
              <a:lnSpc>
                <a:spcPct val="80000"/>
              </a:lnSpc>
            </a:pPr>
            <a:r>
              <a:rPr lang="en-US" sz="1200" b="1" i="1">
                <a:latin typeface="Arial Narrow" pitchFamily="34" charset="0"/>
                <a:ea typeface="ＭＳ Ｐゴシック" pitchFamily="64" charset="-128"/>
              </a:rPr>
              <a:t>ice thickness</a:t>
            </a:r>
          </a:p>
          <a:p>
            <a:pPr eaLnBrk="0" hangingPunct="0">
              <a:lnSpc>
                <a:spcPct val="80000"/>
              </a:lnSpc>
            </a:pPr>
            <a:r>
              <a:rPr lang="en-US" sz="1200" b="1" i="1">
                <a:latin typeface="Arial Narrow" pitchFamily="34" charset="0"/>
                <a:ea typeface="ＭＳ Ｐゴシック" pitchFamily="64" charset="-128"/>
              </a:rPr>
              <a:t>change</a:t>
            </a:r>
          </a:p>
        </p:txBody>
      </p:sp>
      <p:sp>
        <p:nvSpPr>
          <p:cNvPr id="661620" name="Text Box 116"/>
          <p:cNvSpPr txBox="1">
            <a:spLocks noChangeArrowheads="1"/>
          </p:cNvSpPr>
          <p:nvPr/>
        </p:nvSpPr>
        <p:spPr bwMode="auto">
          <a:xfrm>
            <a:off x="1982788" y="2989263"/>
            <a:ext cx="53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 i="1">
                <a:latin typeface="Arial" charset="0"/>
                <a:ea typeface="ＭＳ Ｐゴシック" pitchFamily="64" charset="-128"/>
              </a:rPr>
              <a:t>ice</a:t>
            </a:r>
          </a:p>
        </p:txBody>
      </p:sp>
      <p:sp>
        <p:nvSpPr>
          <p:cNvPr id="661621" name="Line 117"/>
          <p:cNvSpPr>
            <a:spLocks noChangeShapeType="1"/>
          </p:cNvSpPr>
          <p:nvPr/>
        </p:nvSpPr>
        <p:spPr bwMode="auto">
          <a:xfrm flipV="1">
            <a:off x="1770063" y="2813050"/>
            <a:ext cx="639762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22" name="Line 118"/>
          <p:cNvSpPr>
            <a:spLocks noChangeShapeType="1"/>
          </p:cNvSpPr>
          <p:nvPr/>
        </p:nvSpPr>
        <p:spPr bwMode="auto">
          <a:xfrm flipV="1">
            <a:off x="2276475" y="3087688"/>
            <a:ext cx="7159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23" name="Line 119"/>
          <p:cNvSpPr>
            <a:spLocks noChangeShapeType="1"/>
          </p:cNvSpPr>
          <p:nvPr/>
        </p:nvSpPr>
        <p:spPr bwMode="auto">
          <a:xfrm flipV="1">
            <a:off x="1655763" y="2744788"/>
            <a:ext cx="538162" cy="331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24" name="Line 120"/>
          <p:cNvSpPr>
            <a:spLocks noChangeShapeType="1"/>
          </p:cNvSpPr>
          <p:nvPr/>
        </p:nvSpPr>
        <p:spPr bwMode="auto">
          <a:xfrm flipV="1">
            <a:off x="2293938" y="3284538"/>
            <a:ext cx="622300" cy="357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1625" name="Text Box 121"/>
          <p:cNvSpPr txBox="1">
            <a:spLocks noChangeArrowheads="1"/>
          </p:cNvSpPr>
          <p:nvPr/>
        </p:nvSpPr>
        <p:spPr bwMode="auto">
          <a:xfrm>
            <a:off x="358775" y="3836988"/>
            <a:ext cx="373063" cy="258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700" b="1">
                <a:latin typeface="Arial" charset="0"/>
                <a:ea typeface="ＭＳ Ｐゴシック" pitchFamily="64" charset="-128"/>
              </a:rPr>
              <a:t>0 m</a:t>
            </a:r>
          </a:p>
        </p:txBody>
      </p:sp>
      <p:sp>
        <p:nvSpPr>
          <p:cNvPr id="661626" name="Text Box 122"/>
          <p:cNvSpPr txBox="1">
            <a:spLocks noChangeArrowheads="1"/>
          </p:cNvSpPr>
          <p:nvPr/>
        </p:nvSpPr>
        <p:spPr bwMode="auto">
          <a:xfrm>
            <a:off x="365125" y="3165475"/>
            <a:ext cx="120650" cy="258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700" b="1">
                <a:latin typeface="Arial" charset="0"/>
                <a:ea typeface="ＭＳ Ｐゴシック" pitchFamily="64" charset="-128"/>
              </a:rPr>
              <a:t>1</a:t>
            </a:r>
          </a:p>
        </p:txBody>
      </p:sp>
      <p:sp>
        <p:nvSpPr>
          <p:cNvPr id="661627" name="Text Box 123"/>
          <p:cNvSpPr txBox="1">
            <a:spLocks noChangeArrowheads="1"/>
          </p:cNvSpPr>
          <p:nvPr/>
        </p:nvSpPr>
        <p:spPr bwMode="auto">
          <a:xfrm>
            <a:off x="377825" y="2493963"/>
            <a:ext cx="120650" cy="258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700" b="1">
                <a:latin typeface="Arial" charset="0"/>
                <a:ea typeface="ＭＳ Ｐゴシック" pitchFamily="64" charset="-128"/>
              </a:rPr>
              <a:t>2</a:t>
            </a:r>
          </a:p>
        </p:txBody>
      </p:sp>
      <p:sp>
        <p:nvSpPr>
          <p:cNvPr id="661628" name="Text Box 124"/>
          <p:cNvSpPr txBox="1">
            <a:spLocks noChangeArrowheads="1"/>
          </p:cNvSpPr>
          <p:nvPr/>
        </p:nvSpPr>
        <p:spPr bwMode="auto">
          <a:xfrm>
            <a:off x="1731963" y="3519488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10800000" algn="ctr" rotWithShape="0">
              <a:srgbClr val="3366FF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>
                <a:latin typeface="Arial" charset="0"/>
                <a:ea typeface="ＭＳ Ｐゴシック" pitchFamily="64" charset="-128"/>
                <a:sym typeface="Symbol" pitchFamily="18" charset="2"/>
              </a:rPr>
              <a:t>h</a:t>
            </a:r>
            <a:r>
              <a:rPr lang="en-US" sz="1400" b="1" baseline="-25000">
                <a:latin typeface="Arial" charset="0"/>
                <a:ea typeface="ＭＳ Ｐゴシック" pitchFamily="64" charset="-128"/>
                <a:sym typeface="Symbol" pitchFamily="18" charset="2"/>
              </a:rPr>
              <a:t>botA</a:t>
            </a:r>
          </a:p>
        </p:txBody>
      </p:sp>
      <p:grpSp>
        <p:nvGrpSpPr>
          <p:cNvPr id="661629" name="Group 125"/>
          <p:cNvGrpSpPr>
            <a:grpSpLocks/>
          </p:cNvGrpSpPr>
          <p:nvPr/>
        </p:nvGrpSpPr>
        <p:grpSpPr bwMode="auto">
          <a:xfrm>
            <a:off x="7146925" y="115888"/>
            <a:ext cx="1962150" cy="1498600"/>
            <a:chOff x="4270" y="77"/>
            <a:chExt cx="1236" cy="944"/>
          </a:xfrm>
        </p:grpSpPr>
        <p:pic>
          <p:nvPicPr>
            <p:cNvPr id="661630" name="Picture 126" descr="GOODAtmoBudgetiSe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l="34402" t="69608" r="34308" b="3642"/>
            <a:stretch>
              <a:fillRect/>
            </a:stretch>
          </p:blipFill>
          <p:spPr bwMode="auto">
            <a:xfrm>
              <a:off x="4270" y="77"/>
              <a:ext cx="1236" cy="944"/>
            </a:xfrm>
            <a:prstGeom prst="rect">
              <a:avLst/>
            </a:prstGeom>
            <a:noFill/>
          </p:spPr>
        </p:pic>
        <p:sp>
          <p:nvSpPr>
            <p:cNvPr id="661631" name="Freeform 127"/>
            <p:cNvSpPr>
              <a:spLocks/>
            </p:cNvSpPr>
            <p:nvPr/>
          </p:nvSpPr>
          <p:spPr bwMode="auto">
            <a:xfrm>
              <a:off x="5049" y="95"/>
              <a:ext cx="277" cy="180"/>
            </a:xfrm>
            <a:custGeom>
              <a:avLst/>
              <a:gdLst/>
              <a:ahLst/>
              <a:cxnLst>
                <a:cxn ang="0">
                  <a:pos x="724" y="28"/>
                </a:cxn>
                <a:cxn ang="0">
                  <a:pos x="0" y="0"/>
                </a:cxn>
                <a:cxn ang="0">
                  <a:pos x="55" y="165"/>
                </a:cxn>
                <a:cxn ang="0">
                  <a:pos x="133" y="238"/>
                </a:cxn>
                <a:cxn ang="0">
                  <a:pos x="165" y="293"/>
                </a:cxn>
                <a:cxn ang="0">
                  <a:pos x="320" y="357"/>
                </a:cxn>
                <a:cxn ang="0">
                  <a:pos x="682" y="389"/>
                </a:cxn>
                <a:cxn ang="0">
                  <a:pos x="724" y="28"/>
                </a:cxn>
              </a:cxnLst>
              <a:rect l="0" t="0" r="r" b="b"/>
              <a:pathLst>
                <a:path w="724" h="389">
                  <a:moveTo>
                    <a:pt x="724" y="28"/>
                  </a:moveTo>
                  <a:lnTo>
                    <a:pt x="0" y="0"/>
                  </a:lnTo>
                  <a:lnTo>
                    <a:pt x="55" y="165"/>
                  </a:lnTo>
                  <a:lnTo>
                    <a:pt x="133" y="238"/>
                  </a:lnTo>
                  <a:lnTo>
                    <a:pt x="165" y="293"/>
                  </a:lnTo>
                  <a:lnTo>
                    <a:pt x="320" y="357"/>
                  </a:lnTo>
                  <a:lnTo>
                    <a:pt x="682" y="389"/>
                  </a:lnTo>
                  <a:lnTo>
                    <a:pt x="724" y="28"/>
                  </a:lnTo>
                  <a:close/>
                </a:path>
              </a:pathLst>
            </a:custGeom>
            <a:solidFill>
              <a:srgbClr val="BABABA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1632" name="Freeform 128"/>
            <p:cNvSpPr>
              <a:spLocks/>
            </p:cNvSpPr>
            <p:nvPr/>
          </p:nvSpPr>
          <p:spPr bwMode="auto">
            <a:xfrm>
              <a:off x="4472" y="93"/>
              <a:ext cx="766" cy="353"/>
            </a:xfrm>
            <a:custGeom>
              <a:avLst/>
              <a:gdLst/>
              <a:ahLst/>
              <a:cxnLst>
                <a:cxn ang="0">
                  <a:pos x="96" y="276"/>
                </a:cxn>
                <a:cxn ang="0">
                  <a:pos x="72" y="260"/>
                </a:cxn>
                <a:cxn ang="0">
                  <a:pos x="54" y="245"/>
                </a:cxn>
                <a:cxn ang="0">
                  <a:pos x="30" y="251"/>
                </a:cxn>
                <a:cxn ang="0">
                  <a:pos x="0" y="230"/>
                </a:cxn>
                <a:cxn ang="0">
                  <a:pos x="10" y="216"/>
                </a:cxn>
                <a:cxn ang="0">
                  <a:pos x="33" y="218"/>
                </a:cxn>
                <a:cxn ang="0">
                  <a:pos x="33" y="189"/>
                </a:cxn>
                <a:cxn ang="0">
                  <a:pos x="40" y="200"/>
                </a:cxn>
                <a:cxn ang="0">
                  <a:pos x="57" y="170"/>
                </a:cxn>
                <a:cxn ang="0">
                  <a:pos x="57" y="152"/>
                </a:cxn>
                <a:cxn ang="0">
                  <a:pos x="112" y="132"/>
                </a:cxn>
                <a:cxn ang="0">
                  <a:pos x="172" y="119"/>
                </a:cxn>
                <a:cxn ang="0">
                  <a:pos x="204" y="114"/>
                </a:cxn>
                <a:cxn ang="0">
                  <a:pos x="237" y="105"/>
                </a:cxn>
                <a:cxn ang="0">
                  <a:pos x="256" y="81"/>
                </a:cxn>
                <a:cxn ang="0">
                  <a:pos x="268" y="56"/>
                </a:cxn>
                <a:cxn ang="0">
                  <a:pos x="285" y="44"/>
                </a:cxn>
                <a:cxn ang="0">
                  <a:pos x="288" y="33"/>
                </a:cxn>
                <a:cxn ang="0">
                  <a:pos x="271" y="24"/>
                </a:cxn>
                <a:cxn ang="0">
                  <a:pos x="249" y="12"/>
                </a:cxn>
                <a:cxn ang="0">
                  <a:pos x="228" y="0"/>
                </a:cxn>
                <a:cxn ang="0">
                  <a:pos x="367" y="3"/>
                </a:cxn>
                <a:cxn ang="0">
                  <a:pos x="421" y="39"/>
                </a:cxn>
                <a:cxn ang="0">
                  <a:pos x="462" y="51"/>
                </a:cxn>
                <a:cxn ang="0">
                  <a:pos x="490" y="63"/>
                </a:cxn>
                <a:cxn ang="0">
                  <a:pos x="504" y="45"/>
                </a:cxn>
                <a:cxn ang="0">
                  <a:pos x="523" y="54"/>
                </a:cxn>
                <a:cxn ang="0">
                  <a:pos x="556" y="66"/>
                </a:cxn>
                <a:cxn ang="0">
                  <a:pos x="576" y="66"/>
                </a:cxn>
                <a:cxn ang="0">
                  <a:pos x="582" y="80"/>
                </a:cxn>
                <a:cxn ang="0">
                  <a:pos x="583" y="104"/>
                </a:cxn>
                <a:cxn ang="0">
                  <a:pos x="630" y="116"/>
                </a:cxn>
                <a:cxn ang="0">
                  <a:pos x="642" y="143"/>
                </a:cxn>
                <a:cxn ang="0">
                  <a:pos x="640" y="155"/>
                </a:cxn>
                <a:cxn ang="0">
                  <a:pos x="682" y="189"/>
                </a:cxn>
                <a:cxn ang="0">
                  <a:pos x="708" y="174"/>
                </a:cxn>
                <a:cxn ang="0">
                  <a:pos x="732" y="192"/>
                </a:cxn>
                <a:cxn ang="0">
                  <a:pos x="745" y="206"/>
                </a:cxn>
                <a:cxn ang="0">
                  <a:pos x="766" y="203"/>
                </a:cxn>
                <a:cxn ang="0">
                  <a:pos x="735" y="239"/>
                </a:cxn>
                <a:cxn ang="0">
                  <a:pos x="750" y="278"/>
                </a:cxn>
                <a:cxn ang="0">
                  <a:pos x="718" y="272"/>
                </a:cxn>
                <a:cxn ang="0">
                  <a:pos x="667" y="314"/>
                </a:cxn>
                <a:cxn ang="0">
                  <a:pos x="603" y="320"/>
                </a:cxn>
                <a:cxn ang="0">
                  <a:pos x="550" y="318"/>
                </a:cxn>
                <a:cxn ang="0">
                  <a:pos x="480" y="353"/>
                </a:cxn>
                <a:cxn ang="0">
                  <a:pos x="439" y="329"/>
                </a:cxn>
                <a:cxn ang="0">
                  <a:pos x="385" y="303"/>
                </a:cxn>
                <a:cxn ang="0">
                  <a:pos x="348" y="261"/>
                </a:cxn>
                <a:cxn ang="0">
                  <a:pos x="343" y="207"/>
                </a:cxn>
                <a:cxn ang="0">
                  <a:pos x="319" y="183"/>
                </a:cxn>
                <a:cxn ang="0">
                  <a:pos x="256" y="167"/>
                </a:cxn>
                <a:cxn ang="0">
                  <a:pos x="177" y="177"/>
                </a:cxn>
                <a:cxn ang="0">
                  <a:pos x="132" y="222"/>
                </a:cxn>
                <a:cxn ang="0">
                  <a:pos x="106" y="272"/>
                </a:cxn>
              </a:cxnLst>
              <a:rect l="0" t="0" r="r" b="b"/>
              <a:pathLst>
                <a:path w="766" h="353">
                  <a:moveTo>
                    <a:pt x="96" y="276"/>
                  </a:moveTo>
                  <a:lnTo>
                    <a:pt x="72" y="260"/>
                  </a:lnTo>
                  <a:lnTo>
                    <a:pt x="54" y="245"/>
                  </a:lnTo>
                  <a:lnTo>
                    <a:pt x="30" y="251"/>
                  </a:lnTo>
                  <a:lnTo>
                    <a:pt x="0" y="230"/>
                  </a:lnTo>
                  <a:lnTo>
                    <a:pt x="10" y="216"/>
                  </a:lnTo>
                  <a:lnTo>
                    <a:pt x="33" y="218"/>
                  </a:lnTo>
                  <a:lnTo>
                    <a:pt x="33" y="189"/>
                  </a:lnTo>
                  <a:lnTo>
                    <a:pt x="40" y="200"/>
                  </a:lnTo>
                  <a:lnTo>
                    <a:pt x="57" y="170"/>
                  </a:lnTo>
                  <a:lnTo>
                    <a:pt x="57" y="152"/>
                  </a:lnTo>
                  <a:lnTo>
                    <a:pt x="112" y="132"/>
                  </a:lnTo>
                  <a:lnTo>
                    <a:pt x="172" y="119"/>
                  </a:lnTo>
                  <a:lnTo>
                    <a:pt x="204" y="114"/>
                  </a:lnTo>
                  <a:lnTo>
                    <a:pt x="237" y="105"/>
                  </a:lnTo>
                  <a:lnTo>
                    <a:pt x="256" y="81"/>
                  </a:lnTo>
                  <a:lnTo>
                    <a:pt x="268" y="56"/>
                  </a:lnTo>
                  <a:lnTo>
                    <a:pt x="285" y="44"/>
                  </a:lnTo>
                  <a:lnTo>
                    <a:pt x="288" y="33"/>
                  </a:lnTo>
                  <a:lnTo>
                    <a:pt x="271" y="24"/>
                  </a:lnTo>
                  <a:lnTo>
                    <a:pt x="249" y="12"/>
                  </a:lnTo>
                  <a:lnTo>
                    <a:pt x="228" y="0"/>
                  </a:lnTo>
                  <a:lnTo>
                    <a:pt x="367" y="3"/>
                  </a:lnTo>
                  <a:lnTo>
                    <a:pt x="421" y="39"/>
                  </a:lnTo>
                  <a:lnTo>
                    <a:pt x="462" y="51"/>
                  </a:lnTo>
                  <a:lnTo>
                    <a:pt x="490" y="63"/>
                  </a:lnTo>
                  <a:lnTo>
                    <a:pt x="504" y="45"/>
                  </a:lnTo>
                  <a:lnTo>
                    <a:pt x="523" y="54"/>
                  </a:lnTo>
                  <a:lnTo>
                    <a:pt x="556" y="66"/>
                  </a:lnTo>
                  <a:lnTo>
                    <a:pt x="576" y="66"/>
                  </a:lnTo>
                  <a:lnTo>
                    <a:pt x="582" y="80"/>
                  </a:lnTo>
                  <a:lnTo>
                    <a:pt x="583" y="104"/>
                  </a:lnTo>
                  <a:lnTo>
                    <a:pt x="630" y="116"/>
                  </a:lnTo>
                  <a:lnTo>
                    <a:pt x="642" y="143"/>
                  </a:lnTo>
                  <a:lnTo>
                    <a:pt x="640" y="155"/>
                  </a:lnTo>
                  <a:lnTo>
                    <a:pt x="682" y="189"/>
                  </a:lnTo>
                  <a:lnTo>
                    <a:pt x="708" y="174"/>
                  </a:lnTo>
                  <a:lnTo>
                    <a:pt x="732" y="192"/>
                  </a:lnTo>
                  <a:lnTo>
                    <a:pt x="745" y="206"/>
                  </a:lnTo>
                  <a:lnTo>
                    <a:pt x="766" y="203"/>
                  </a:lnTo>
                  <a:lnTo>
                    <a:pt x="735" y="239"/>
                  </a:lnTo>
                  <a:lnTo>
                    <a:pt x="750" y="278"/>
                  </a:lnTo>
                  <a:lnTo>
                    <a:pt x="718" y="272"/>
                  </a:lnTo>
                  <a:lnTo>
                    <a:pt x="667" y="314"/>
                  </a:lnTo>
                  <a:lnTo>
                    <a:pt x="603" y="320"/>
                  </a:lnTo>
                  <a:lnTo>
                    <a:pt x="550" y="318"/>
                  </a:lnTo>
                  <a:lnTo>
                    <a:pt x="480" y="353"/>
                  </a:lnTo>
                  <a:lnTo>
                    <a:pt x="439" y="329"/>
                  </a:lnTo>
                  <a:lnTo>
                    <a:pt x="385" y="303"/>
                  </a:lnTo>
                  <a:lnTo>
                    <a:pt x="348" y="261"/>
                  </a:lnTo>
                  <a:lnTo>
                    <a:pt x="343" y="207"/>
                  </a:lnTo>
                  <a:lnTo>
                    <a:pt x="319" y="183"/>
                  </a:lnTo>
                  <a:lnTo>
                    <a:pt x="256" y="167"/>
                  </a:lnTo>
                  <a:lnTo>
                    <a:pt x="177" y="177"/>
                  </a:lnTo>
                  <a:lnTo>
                    <a:pt x="132" y="222"/>
                  </a:lnTo>
                  <a:lnTo>
                    <a:pt x="106" y="272"/>
                  </a:lnTo>
                </a:path>
              </a:pathLst>
            </a:custGeom>
            <a:solidFill>
              <a:schemeClr val="bg1"/>
            </a:solidFill>
            <a:ln w="28575" cmpd="sng">
              <a:solidFill>
                <a:srgbClr val="800080"/>
              </a:solidFill>
              <a:round/>
              <a:headEnd/>
              <a:tailEnd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61633" name="Text Box 129"/>
            <p:cNvSpPr txBox="1">
              <a:spLocks noChangeArrowheads="1"/>
            </p:cNvSpPr>
            <p:nvPr/>
          </p:nvSpPr>
          <p:spPr bwMode="auto">
            <a:xfrm>
              <a:off x="4727" y="466"/>
              <a:ext cx="31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000" i="1">
                  <a:latin typeface="Arial Narrow" pitchFamily="34" charset="0"/>
                </a:rPr>
                <a:t>Sep’07</a:t>
              </a:r>
            </a:p>
            <a:p>
              <a:pPr algn="l">
                <a:lnSpc>
                  <a:spcPct val="70000"/>
                </a:lnSpc>
              </a:pPr>
              <a:r>
                <a:rPr lang="en-US" sz="1000" i="1">
                  <a:latin typeface="Arial Narrow" pitchFamily="34" charset="0"/>
                </a:rPr>
                <a:t>   ice</a:t>
              </a:r>
            </a:p>
          </p:txBody>
        </p:sp>
        <p:sp>
          <p:nvSpPr>
            <p:cNvPr id="661634" name="Text Box 130"/>
            <p:cNvSpPr txBox="1">
              <a:spLocks noChangeArrowheads="1"/>
            </p:cNvSpPr>
            <p:nvPr/>
          </p:nvSpPr>
          <p:spPr bwMode="auto">
            <a:xfrm>
              <a:off x="4762" y="187"/>
              <a:ext cx="397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1200" b="1">
                  <a:latin typeface="Arial Narrow" pitchFamily="34" charset="0"/>
                </a:rPr>
                <a:t>Pacific</a:t>
              </a:r>
            </a:p>
            <a:p>
              <a:pPr algn="l">
                <a:lnSpc>
                  <a:spcPct val="70000"/>
                </a:lnSpc>
              </a:pPr>
              <a:r>
                <a:rPr lang="en-US" sz="1200" b="1">
                  <a:latin typeface="Arial Narrow" pitchFamily="34" charset="0"/>
                </a:rPr>
                <a:t>  sector</a:t>
              </a:r>
            </a:p>
          </p:txBody>
        </p:sp>
      </p:grpSp>
      <p:grpSp>
        <p:nvGrpSpPr>
          <p:cNvPr id="661635" name="Group 131"/>
          <p:cNvGrpSpPr>
            <a:grpSpLocks/>
          </p:cNvGrpSpPr>
          <p:nvPr/>
        </p:nvGrpSpPr>
        <p:grpSpPr bwMode="auto">
          <a:xfrm>
            <a:off x="2751138" y="2174875"/>
            <a:ext cx="6350000" cy="2714625"/>
            <a:chOff x="1733" y="1370"/>
            <a:chExt cx="4000" cy="1710"/>
          </a:xfrm>
        </p:grpSpPr>
        <p:grpSp>
          <p:nvGrpSpPr>
            <p:cNvPr id="661636" name="Group 132"/>
            <p:cNvGrpSpPr>
              <a:grpSpLocks/>
            </p:cNvGrpSpPr>
            <p:nvPr/>
          </p:nvGrpSpPr>
          <p:grpSpPr bwMode="auto">
            <a:xfrm>
              <a:off x="1733" y="1370"/>
              <a:ext cx="4000" cy="1256"/>
              <a:chOff x="1733" y="1370"/>
              <a:chExt cx="4000" cy="1256"/>
            </a:xfrm>
          </p:grpSpPr>
          <p:sp>
            <p:nvSpPr>
              <p:cNvPr id="661637" name="Rectangle 133"/>
              <p:cNvSpPr>
                <a:spLocks noChangeArrowheads="1"/>
              </p:cNvSpPr>
              <p:nvPr/>
            </p:nvSpPr>
            <p:spPr bwMode="auto">
              <a:xfrm>
                <a:off x="1733" y="1642"/>
                <a:ext cx="2880" cy="7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1638" name="Rectangle 134"/>
              <p:cNvSpPr>
                <a:spLocks noChangeArrowheads="1"/>
              </p:cNvSpPr>
              <p:nvPr/>
            </p:nvSpPr>
            <p:spPr bwMode="auto">
              <a:xfrm>
                <a:off x="4613" y="1370"/>
                <a:ext cx="1120" cy="1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661639" name="Rectangle 135"/>
            <p:cNvSpPr>
              <a:spLocks noChangeArrowheads="1"/>
            </p:cNvSpPr>
            <p:nvPr/>
          </p:nvSpPr>
          <p:spPr bwMode="auto">
            <a:xfrm>
              <a:off x="2064" y="2863"/>
              <a:ext cx="2476" cy="2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661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6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Freeform 2"/>
          <p:cNvSpPr>
            <a:spLocks/>
          </p:cNvSpPr>
          <p:nvPr/>
        </p:nvSpPr>
        <p:spPr bwMode="auto">
          <a:xfrm>
            <a:off x="1271588" y="2971800"/>
            <a:ext cx="6057900" cy="2546350"/>
          </a:xfrm>
          <a:custGeom>
            <a:avLst/>
            <a:gdLst/>
            <a:ahLst/>
            <a:cxnLst>
              <a:cxn ang="0">
                <a:pos x="3816" y="58"/>
              </a:cxn>
              <a:cxn ang="0">
                <a:pos x="3816" y="1604"/>
              </a:cxn>
              <a:cxn ang="0">
                <a:pos x="0" y="1604"/>
              </a:cxn>
              <a:cxn ang="0">
                <a:pos x="1" y="82"/>
              </a:cxn>
              <a:cxn ang="0">
                <a:pos x="58" y="53"/>
              </a:cxn>
              <a:cxn ang="0">
                <a:pos x="117" y="4"/>
              </a:cxn>
              <a:cxn ang="0">
                <a:pos x="146" y="44"/>
              </a:cxn>
              <a:cxn ang="0">
                <a:pos x="221" y="87"/>
              </a:cxn>
              <a:cxn ang="0">
                <a:pos x="336" y="76"/>
              </a:cxn>
              <a:cxn ang="0">
                <a:pos x="428" y="6"/>
              </a:cxn>
              <a:cxn ang="0">
                <a:pos x="456" y="20"/>
              </a:cxn>
              <a:cxn ang="0">
                <a:pos x="509" y="73"/>
              </a:cxn>
              <a:cxn ang="0">
                <a:pos x="549" y="96"/>
              </a:cxn>
              <a:cxn ang="0">
                <a:pos x="642" y="34"/>
              </a:cxn>
              <a:cxn ang="0">
                <a:pos x="695" y="3"/>
              </a:cxn>
              <a:cxn ang="0">
                <a:pos x="754" y="48"/>
              </a:cxn>
              <a:cxn ang="0">
                <a:pos x="878" y="99"/>
              </a:cxn>
              <a:cxn ang="0">
                <a:pos x="944" y="79"/>
              </a:cxn>
              <a:cxn ang="0">
                <a:pos x="1043" y="0"/>
              </a:cxn>
              <a:cxn ang="0">
                <a:pos x="1083" y="29"/>
              </a:cxn>
              <a:cxn ang="0">
                <a:pos x="1198" y="96"/>
              </a:cxn>
              <a:cxn ang="0">
                <a:pos x="1262" y="96"/>
              </a:cxn>
              <a:cxn ang="0">
                <a:pos x="1344" y="49"/>
              </a:cxn>
              <a:cxn ang="0">
                <a:pos x="3816" y="58"/>
              </a:cxn>
            </a:cxnLst>
            <a:rect l="0" t="0" r="r" b="b"/>
            <a:pathLst>
              <a:path w="3816" h="1604">
                <a:moveTo>
                  <a:pt x="3816" y="58"/>
                </a:moveTo>
                <a:lnTo>
                  <a:pt x="3816" y="1604"/>
                </a:lnTo>
                <a:lnTo>
                  <a:pt x="0" y="1604"/>
                </a:lnTo>
                <a:lnTo>
                  <a:pt x="1" y="82"/>
                </a:lnTo>
                <a:lnTo>
                  <a:pt x="58" y="53"/>
                </a:lnTo>
                <a:cubicBezTo>
                  <a:pt x="77" y="40"/>
                  <a:pt x="102" y="5"/>
                  <a:pt x="117" y="4"/>
                </a:cubicBezTo>
                <a:cubicBezTo>
                  <a:pt x="134" y="22"/>
                  <a:pt x="129" y="30"/>
                  <a:pt x="146" y="44"/>
                </a:cubicBezTo>
                <a:cubicBezTo>
                  <a:pt x="163" y="58"/>
                  <a:pt x="189" y="82"/>
                  <a:pt x="221" y="87"/>
                </a:cubicBezTo>
                <a:cubicBezTo>
                  <a:pt x="253" y="94"/>
                  <a:pt x="305" y="87"/>
                  <a:pt x="336" y="76"/>
                </a:cubicBezTo>
                <a:cubicBezTo>
                  <a:pt x="367" y="65"/>
                  <a:pt x="408" y="15"/>
                  <a:pt x="428" y="6"/>
                </a:cubicBezTo>
                <a:lnTo>
                  <a:pt x="456" y="20"/>
                </a:lnTo>
                <a:lnTo>
                  <a:pt x="509" y="73"/>
                </a:lnTo>
                <a:cubicBezTo>
                  <a:pt x="524" y="86"/>
                  <a:pt x="527" y="102"/>
                  <a:pt x="549" y="96"/>
                </a:cubicBezTo>
                <a:cubicBezTo>
                  <a:pt x="571" y="91"/>
                  <a:pt x="618" y="49"/>
                  <a:pt x="642" y="34"/>
                </a:cubicBezTo>
                <a:lnTo>
                  <a:pt x="695" y="3"/>
                </a:lnTo>
                <a:lnTo>
                  <a:pt x="754" y="48"/>
                </a:lnTo>
                <a:cubicBezTo>
                  <a:pt x="784" y="64"/>
                  <a:pt x="846" y="94"/>
                  <a:pt x="878" y="99"/>
                </a:cubicBezTo>
                <a:cubicBezTo>
                  <a:pt x="907" y="103"/>
                  <a:pt x="919" y="96"/>
                  <a:pt x="944" y="79"/>
                </a:cubicBezTo>
                <a:lnTo>
                  <a:pt x="1043" y="0"/>
                </a:lnTo>
                <a:lnTo>
                  <a:pt x="1083" y="29"/>
                </a:lnTo>
                <a:cubicBezTo>
                  <a:pt x="1109" y="45"/>
                  <a:pt x="1168" y="85"/>
                  <a:pt x="1198" y="96"/>
                </a:cubicBezTo>
                <a:cubicBezTo>
                  <a:pt x="1228" y="107"/>
                  <a:pt x="1238" y="104"/>
                  <a:pt x="1262" y="96"/>
                </a:cubicBezTo>
                <a:lnTo>
                  <a:pt x="1344" y="49"/>
                </a:lnTo>
                <a:lnTo>
                  <a:pt x="3816" y="58"/>
                </a:lnTo>
                <a:close/>
              </a:path>
            </a:pathLst>
          </a:custGeom>
          <a:solidFill>
            <a:srgbClr val="CCFFFF"/>
          </a:solidFill>
          <a:ln w="63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3315" name="Line 3"/>
          <p:cNvSpPr>
            <a:spLocks noChangeShapeType="1"/>
          </p:cNvSpPr>
          <p:nvPr/>
        </p:nvSpPr>
        <p:spPr bwMode="auto">
          <a:xfrm>
            <a:off x="3373438" y="3079750"/>
            <a:ext cx="396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3316" name="Rectangle 4" descr="Wide upward diagonal"/>
          <p:cNvSpPr>
            <a:spLocks noChangeArrowheads="1"/>
          </p:cNvSpPr>
          <p:nvPr/>
        </p:nvSpPr>
        <p:spPr bwMode="auto">
          <a:xfrm>
            <a:off x="3389313" y="2860675"/>
            <a:ext cx="3946525" cy="371475"/>
          </a:xfrm>
          <a:prstGeom prst="rect">
            <a:avLst/>
          </a:prstGeom>
          <a:pattFill prst="wdUpDiag">
            <a:fgClr>
              <a:srgbClr val="C0C0C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200">
                <a:latin typeface="Arial Rounded MT Bold" pitchFamily="34" charset="0"/>
                <a:ea typeface="ＭＳ Ｐゴシック" pitchFamily="64" charset="-128"/>
              </a:rPr>
              <a:t>                             </a:t>
            </a:r>
            <a:r>
              <a:rPr lang="en-US" sz="1400">
                <a:latin typeface="Arial" charset="0"/>
                <a:ea typeface="ＭＳ Ｐゴシック" pitchFamily="64" charset="-128"/>
              </a:rPr>
              <a:t>ice</a:t>
            </a: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1266825" y="76200"/>
            <a:ext cx="6611938" cy="609600"/>
          </a:xfrm>
          <a:solidFill>
            <a:schemeClr val="bg1"/>
          </a:solidFill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</a:rPr>
              <a:t>Summer</a:t>
            </a:r>
            <a:r>
              <a:rPr lang="en-US" sz="2800" b="1" u="sng">
                <a:solidFill>
                  <a:srgbClr val="FF0000"/>
                </a:solidFill>
              </a:rPr>
              <a:t> Upper Ocean Heat Balance</a:t>
            </a:r>
            <a:endParaRPr lang="en-US" sz="1800" b="1" i="1">
              <a:solidFill>
                <a:srgbClr val="3333FF"/>
              </a:solidFill>
            </a:endParaRPr>
          </a:p>
        </p:txBody>
      </p:sp>
      <p:sp>
        <p:nvSpPr>
          <p:cNvPr id="653318" name="Text Box 6"/>
          <p:cNvSpPr txBox="1">
            <a:spLocks noChangeArrowheads="1"/>
          </p:cNvSpPr>
          <p:nvPr/>
        </p:nvSpPr>
        <p:spPr bwMode="auto">
          <a:xfrm>
            <a:off x="120650" y="5257800"/>
            <a:ext cx="117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i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ＭＳ Ｐゴシック" pitchFamily="64" charset="-128"/>
              </a:rPr>
              <a:t>60 m depth</a:t>
            </a:r>
          </a:p>
        </p:txBody>
      </p:sp>
      <p:sp>
        <p:nvSpPr>
          <p:cNvPr id="653319" name="Text Box 7"/>
          <p:cNvSpPr txBox="1">
            <a:spLocks noChangeArrowheads="1"/>
          </p:cNvSpPr>
          <p:nvPr/>
        </p:nvSpPr>
        <p:spPr bwMode="auto">
          <a:xfrm>
            <a:off x="5334000" y="4140200"/>
            <a:ext cx="9017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 b="1" i="1">
                <a:latin typeface="Arial" charset="0"/>
                <a:ea typeface="ＭＳ Ｐゴシック" pitchFamily="64" charset="-128"/>
                <a:sym typeface="Symbol" pitchFamily="18" charset="2"/>
              </a:rPr>
              <a:t>H/t</a:t>
            </a:r>
            <a:endParaRPr lang="en-US" sz="2400" b="1" i="1" baseline="-25000">
              <a:latin typeface="Arial" charset="0"/>
              <a:ea typeface="ＭＳ Ｐゴシック" pitchFamily="64" charset="-128"/>
              <a:sym typeface="Symbol" pitchFamily="18" charset="2"/>
            </a:endParaRPr>
          </a:p>
        </p:txBody>
      </p:sp>
      <p:sp>
        <p:nvSpPr>
          <p:cNvPr id="653320" name="Text Box 8"/>
          <p:cNvSpPr txBox="1">
            <a:spLocks noChangeArrowheads="1"/>
          </p:cNvSpPr>
          <p:nvPr/>
        </p:nvSpPr>
        <p:spPr bwMode="auto">
          <a:xfrm>
            <a:off x="5334000" y="812800"/>
            <a:ext cx="3619500" cy="8191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2880" tIns="228600" rIns="182880" bIns="228600">
            <a:spAutoFit/>
          </a:bodyPr>
          <a:lstStyle/>
          <a:p>
            <a:pPr algn="l" eaLnBrk="0" hangingPunct="0"/>
            <a:r>
              <a:rPr lang="en-US" b="1" i="1">
                <a:latin typeface="Arial" charset="0"/>
                <a:ea typeface="ＭＳ Ｐゴシック" pitchFamily="64" charset="-128"/>
                <a:sym typeface="Symbol" pitchFamily="18" charset="2"/>
              </a:rPr>
              <a:t>H/t</a:t>
            </a:r>
            <a:r>
              <a:rPr lang="en-US" b="1" i="1" baseline="-25000">
                <a:solidFill>
                  <a:srgbClr val="FF6600"/>
                </a:solidFill>
                <a:latin typeface="Arial" charset="0"/>
                <a:ea typeface="ＭＳ Ｐゴシック" pitchFamily="64" charset="-128"/>
                <a:sym typeface="Symbol" pitchFamily="18" charset="2"/>
              </a:rPr>
              <a:t> </a:t>
            </a:r>
            <a:r>
              <a:rPr lang="en-US" b="1">
                <a:solidFill>
                  <a:srgbClr val="FF6600"/>
                </a:solidFill>
                <a:latin typeface="Arial" charset="0"/>
                <a:ea typeface="ＭＳ Ｐゴシック" pitchFamily="64" charset="-128"/>
                <a:sym typeface="Symbol" pitchFamily="18" charset="2"/>
              </a:rPr>
              <a:t> </a:t>
            </a:r>
            <a:r>
              <a:rPr lang="en-US" b="1">
                <a:latin typeface="Arial" charset="0"/>
                <a:ea typeface="ＭＳ Ｐゴシック" pitchFamily="64" charset="-128"/>
                <a:sym typeface="Symbol" pitchFamily="18" charset="2"/>
              </a:rPr>
              <a:t>=</a:t>
            </a:r>
            <a:r>
              <a:rPr lang="en-US" b="1">
                <a:solidFill>
                  <a:srgbClr val="FF6600"/>
                </a:solidFill>
                <a:latin typeface="Arial" charset="0"/>
                <a:ea typeface="ＭＳ Ｐゴシック" pitchFamily="64" charset="-128"/>
                <a:sym typeface="Symbol" pitchFamily="18" charset="2"/>
              </a:rPr>
              <a:t>  </a:t>
            </a:r>
            <a:r>
              <a:rPr lang="en-US" b="1" i="1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F</a:t>
            </a:r>
            <a:r>
              <a:rPr lang="en-US" b="1" i="1" baseline="-25000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surf</a:t>
            </a:r>
            <a:r>
              <a:rPr lang="en-US" b="1">
                <a:solidFill>
                  <a:srgbClr val="FF6600"/>
                </a:solidFill>
                <a:latin typeface="Arial" charset="0"/>
                <a:ea typeface="ＭＳ Ｐゴシック" pitchFamily="64" charset="-128"/>
                <a:sym typeface="Symbol" pitchFamily="18" charset="2"/>
              </a:rPr>
              <a:t>  </a:t>
            </a:r>
            <a:r>
              <a:rPr lang="en-US" b="1">
                <a:latin typeface="Arial" charset="0"/>
                <a:ea typeface="ＭＳ Ｐゴシック" pitchFamily="64" charset="-128"/>
                <a:sym typeface="Symbol" pitchFamily="18" charset="2"/>
              </a:rPr>
              <a:t>+</a:t>
            </a:r>
            <a:r>
              <a:rPr lang="en-US" b="1">
                <a:solidFill>
                  <a:srgbClr val="FF6600"/>
                </a:solidFill>
                <a:latin typeface="Arial" charset="0"/>
                <a:ea typeface="ＭＳ Ｐゴシック" pitchFamily="64" charset="-128"/>
                <a:sym typeface="Symbol" pitchFamily="18" charset="2"/>
              </a:rPr>
              <a:t>  </a:t>
            </a:r>
            <a:r>
              <a:rPr lang="en-US" b="1" i="1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F</a:t>
            </a:r>
            <a:r>
              <a:rPr lang="en-US" b="1" i="1" baseline="-25000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advec</a:t>
            </a:r>
            <a:r>
              <a:rPr lang="en-US" b="1" i="1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  </a:t>
            </a:r>
            <a:r>
              <a:rPr lang="en-US" b="1" i="1">
                <a:latin typeface="Arial" charset="0"/>
                <a:ea typeface="ＭＳ Ｐゴシック" pitchFamily="64" charset="-128"/>
              </a:rPr>
              <a:t>+  F</a:t>
            </a:r>
            <a:r>
              <a:rPr lang="en-US" b="1" i="1" baseline="-25000">
                <a:latin typeface="Arial" charset="0"/>
                <a:ea typeface="ＭＳ Ｐゴシック" pitchFamily="64" charset="-128"/>
              </a:rPr>
              <a:t>o</a:t>
            </a:r>
            <a:endParaRPr lang="en-US" b="1" i="1" baseline="-25000">
              <a:latin typeface="Arial" charset="0"/>
              <a:ea typeface="ＭＳ Ｐゴシック" pitchFamily="64" charset="-128"/>
              <a:sym typeface="Symbol" pitchFamily="18" charset="2"/>
            </a:endParaRPr>
          </a:p>
        </p:txBody>
      </p:sp>
      <p:sp>
        <p:nvSpPr>
          <p:cNvPr id="653321" name="Text Box 9"/>
          <p:cNvSpPr txBox="1">
            <a:spLocks noChangeArrowheads="1"/>
          </p:cNvSpPr>
          <p:nvPr/>
        </p:nvSpPr>
        <p:spPr bwMode="auto">
          <a:xfrm>
            <a:off x="1368425" y="5913438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use </a:t>
            </a:r>
            <a:r>
              <a:rPr lang="en-US" b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PIOMAS</a:t>
            </a:r>
          </a:p>
        </p:txBody>
      </p:sp>
      <p:sp>
        <p:nvSpPr>
          <p:cNvPr id="653322" name="Text Box 10"/>
          <p:cNvSpPr txBox="1">
            <a:spLocks noChangeArrowheads="1"/>
          </p:cNvSpPr>
          <p:nvPr/>
        </p:nvSpPr>
        <p:spPr bwMode="auto">
          <a:xfrm>
            <a:off x="6080125" y="3744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Arial" charset="0"/>
              </a:rPr>
              <a:t>ocean</a:t>
            </a:r>
          </a:p>
        </p:txBody>
      </p:sp>
      <p:sp>
        <p:nvSpPr>
          <p:cNvPr id="653323" name="Line 11"/>
          <p:cNvSpPr>
            <a:spLocks noChangeShapeType="1"/>
          </p:cNvSpPr>
          <p:nvPr/>
        </p:nvSpPr>
        <p:spPr bwMode="auto">
          <a:xfrm>
            <a:off x="1066800" y="213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3324" name="Rectangle 12"/>
          <p:cNvSpPr>
            <a:spLocks noChangeArrowheads="1"/>
          </p:cNvSpPr>
          <p:nvPr/>
        </p:nvSpPr>
        <p:spPr bwMode="auto">
          <a:xfrm>
            <a:off x="2509838" y="1476375"/>
            <a:ext cx="2587625" cy="3284538"/>
          </a:xfrm>
          <a:prstGeom prst="rect">
            <a:avLst/>
          </a:prstGeom>
          <a:noFill/>
          <a:ln w="38100">
            <a:solidFill>
              <a:srgbClr val="FC800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3325" name="Rectangle 13"/>
          <p:cNvSpPr>
            <a:spLocks noChangeArrowheads="1"/>
          </p:cNvSpPr>
          <p:nvPr/>
        </p:nvSpPr>
        <p:spPr bwMode="auto">
          <a:xfrm>
            <a:off x="8153400" y="990600"/>
            <a:ext cx="682625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3326" name="Rectangle 14"/>
          <p:cNvSpPr>
            <a:spLocks noChangeArrowheads="1"/>
          </p:cNvSpPr>
          <p:nvPr/>
        </p:nvSpPr>
        <p:spPr bwMode="auto">
          <a:xfrm>
            <a:off x="7121525" y="990600"/>
            <a:ext cx="1135063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3327" name="Rectangle 15"/>
          <p:cNvSpPr>
            <a:spLocks noChangeArrowheads="1"/>
          </p:cNvSpPr>
          <p:nvPr/>
        </p:nvSpPr>
        <p:spPr bwMode="auto">
          <a:xfrm>
            <a:off x="6488113" y="1009650"/>
            <a:ext cx="854075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3328" name="Group 16"/>
          <p:cNvGrpSpPr>
            <a:grpSpLocks/>
          </p:cNvGrpSpPr>
          <p:nvPr/>
        </p:nvGrpSpPr>
        <p:grpSpPr bwMode="auto">
          <a:xfrm>
            <a:off x="6629400" y="1387475"/>
            <a:ext cx="906463" cy="669925"/>
            <a:chOff x="4176" y="874"/>
            <a:chExt cx="571" cy="422"/>
          </a:xfrm>
        </p:grpSpPr>
        <p:sp>
          <p:nvSpPr>
            <p:cNvPr id="653329" name="Line 17"/>
            <p:cNvSpPr>
              <a:spLocks noChangeShapeType="1"/>
            </p:cNvSpPr>
            <p:nvPr/>
          </p:nvSpPr>
          <p:spPr bwMode="auto">
            <a:xfrm flipV="1">
              <a:off x="4176" y="874"/>
              <a:ext cx="0" cy="417"/>
            </a:xfrm>
            <a:prstGeom prst="line">
              <a:avLst/>
            </a:prstGeom>
            <a:noFill/>
            <a:ln w="28575">
              <a:solidFill>
                <a:srgbClr val="FC8004"/>
              </a:solidFill>
              <a:round/>
              <a:headEnd/>
              <a:tailEnd type="triangle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3330" name="Line 18"/>
            <p:cNvSpPr>
              <a:spLocks noChangeShapeType="1"/>
            </p:cNvSpPr>
            <p:nvPr/>
          </p:nvSpPr>
          <p:spPr bwMode="auto">
            <a:xfrm flipV="1">
              <a:off x="4747" y="879"/>
              <a:ext cx="0" cy="417"/>
            </a:xfrm>
            <a:prstGeom prst="line">
              <a:avLst/>
            </a:prstGeom>
            <a:noFill/>
            <a:ln w="28575">
              <a:solidFill>
                <a:srgbClr val="FC8004"/>
              </a:solidFill>
              <a:round/>
              <a:headEnd/>
              <a:tailEnd type="triangle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3331" name="Group 19"/>
          <p:cNvGrpSpPr>
            <a:grpSpLocks/>
          </p:cNvGrpSpPr>
          <p:nvPr/>
        </p:nvGrpSpPr>
        <p:grpSpPr bwMode="auto">
          <a:xfrm>
            <a:off x="2057400" y="985838"/>
            <a:ext cx="3052763" cy="3779837"/>
            <a:chOff x="1296" y="621"/>
            <a:chExt cx="1923" cy="2381"/>
          </a:xfrm>
        </p:grpSpPr>
        <p:sp>
          <p:nvSpPr>
            <p:cNvPr id="653332" name="Line 20"/>
            <p:cNvSpPr>
              <a:spLocks noChangeShapeType="1"/>
            </p:cNvSpPr>
            <p:nvPr/>
          </p:nvSpPr>
          <p:spPr bwMode="auto">
            <a:xfrm>
              <a:off x="1918" y="1460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3333" name="Line 21"/>
            <p:cNvSpPr>
              <a:spLocks noChangeShapeType="1"/>
            </p:cNvSpPr>
            <p:nvPr/>
          </p:nvSpPr>
          <p:spPr bwMode="auto">
            <a:xfrm flipV="1">
              <a:off x="2806" y="1959"/>
              <a:ext cx="0" cy="3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53334" name="Group 22"/>
            <p:cNvGrpSpPr>
              <a:grpSpLocks/>
            </p:cNvGrpSpPr>
            <p:nvPr/>
          </p:nvGrpSpPr>
          <p:grpSpPr bwMode="auto">
            <a:xfrm>
              <a:off x="2497" y="1475"/>
              <a:ext cx="1" cy="816"/>
              <a:chOff x="2497" y="1737"/>
              <a:chExt cx="1" cy="816"/>
            </a:xfrm>
          </p:grpSpPr>
          <p:sp>
            <p:nvSpPr>
              <p:cNvPr id="653335" name="Line 23"/>
              <p:cNvSpPr>
                <a:spLocks noChangeShapeType="1"/>
              </p:cNvSpPr>
              <p:nvPr/>
            </p:nvSpPr>
            <p:spPr bwMode="auto">
              <a:xfrm>
                <a:off x="2498" y="1737"/>
                <a:ext cx="0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>
                <a:prstShdw prst="shdw17" dist="17961" dir="2700000">
                  <a:schemeClr val="bg1"/>
                </a:prst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336" name="Line 24"/>
              <p:cNvSpPr>
                <a:spLocks noChangeShapeType="1"/>
              </p:cNvSpPr>
              <p:nvPr/>
            </p:nvSpPr>
            <p:spPr bwMode="auto">
              <a:xfrm>
                <a:off x="2497" y="2297"/>
                <a:ext cx="0" cy="2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337" name="Line 25"/>
              <p:cNvSpPr>
                <a:spLocks noChangeShapeType="1"/>
              </p:cNvSpPr>
              <p:nvPr/>
            </p:nvSpPr>
            <p:spPr bwMode="auto">
              <a:xfrm>
                <a:off x="2497" y="1750"/>
                <a:ext cx="0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3338" name="Text Box 26"/>
            <p:cNvSpPr txBox="1">
              <a:spLocks noChangeArrowheads="1"/>
            </p:cNvSpPr>
            <p:nvPr/>
          </p:nvSpPr>
          <p:spPr bwMode="auto">
            <a:xfrm>
              <a:off x="1588" y="1130"/>
              <a:ext cx="6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Net air-ocean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 heat flux</a:t>
              </a:r>
            </a:p>
          </p:txBody>
        </p:sp>
        <p:sp>
          <p:nvSpPr>
            <p:cNvPr id="653339" name="Text Box 27"/>
            <p:cNvSpPr txBox="1">
              <a:spLocks noChangeArrowheads="1"/>
            </p:cNvSpPr>
            <p:nvPr/>
          </p:nvSpPr>
          <p:spPr bwMode="auto">
            <a:xfrm>
              <a:off x="2283" y="1172"/>
              <a:ext cx="6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Ice-penetrating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solar heat flux</a:t>
              </a:r>
            </a:p>
          </p:txBody>
        </p:sp>
        <p:sp>
          <p:nvSpPr>
            <p:cNvPr id="653340" name="Text Box 28"/>
            <p:cNvSpPr txBox="1">
              <a:spLocks noChangeArrowheads="1"/>
            </p:cNvSpPr>
            <p:nvPr/>
          </p:nvSpPr>
          <p:spPr bwMode="auto">
            <a:xfrm>
              <a:off x="2592" y="2256"/>
              <a:ext cx="5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Ice-ocean 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heat flux </a:t>
              </a:r>
            </a:p>
          </p:txBody>
        </p:sp>
        <p:sp>
          <p:nvSpPr>
            <p:cNvPr id="653341" name="Rectangle 29"/>
            <p:cNvSpPr>
              <a:spLocks noChangeArrowheads="1"/>
            </p:cNvSpPr>
            <p:nvPr/>
          </p:nvSpPr>
          <p:spPr bwMode="auto">
            <a:xfrm>
              <a:off x="1587" y="926"/>
              <a:ext cx="1632" cy="20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3342" name="Text Box 30"/>
            <p:cNvSpPr txBox="1">
              <a:spLocks noChangeArrowheads="1"/>
            </p:cNvSpPr>
            <p:nvPr/>
          </p:nvSpPr>
          <p:spPr bwMode="auto">
            <a:xfrm>
              <a:off x="1976" y="797"/>
              <a:ext cx="391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800" b="1" i="1">
                  <a:solidFill>
                    <a:srgbClr val="FF6600"/>
                  </a:solidFill>
                  <a:latin typeface="Arial" charset="0"/>
                  <a:ea typeface="ＭＳ Ｐゴシック" pitchFamily="64" charset="-128"/>
                </a:rPr>
                <a:t>F</a:t>
              </a:r>
              <a:r>
                <a:rPr lang="en-US" sz="1800" b="1" i="1" baseline="-25000">
                  <a:solidFill>
                    <a:srgbClr val="FF6600"/>
                  </a:solidFill>
                  <a:latin typeface="Arial" charset="0"/>
                  <a:ea typeface="ＭＳ Ｐゴシック" pitchFamily="64" charset="-128"/>
                </a:rPr>
                <a:t>surf</a:t>
              </a:r>
            </a:p>
          </p:txBody>
        </p:sp>
        <p:sp>
          <p:nvSpPr>
            <p:cNvPr id="653343" name="Line 31"/>
            <p:cNvSpPr>
              <a:spLocks noChangeShapeType="1"/>
            </p:cNvSpPr>
            <p:nvPr/>
          </p:nvSpPr>
          <p:spPr bwMode="auto">
            <a:xfrm>
              <a:off x="1923" y="2378"/>
              <a:ext cx="0" cy="2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44" name="Line 32"/>
            <p:cNvSpPr>
              <a:spLocks noChangeShapeType="1"/>
            </p:cNvSpPr>
            <p:nvPr/>
          </p:nvSpPr>
          <p:spPr bwMode="auto">
            <a:xfrm>
              <a:off x="1924" y="2754"/>
              <a:ext cx="0" cy="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45" name="Line 33"/>
            <p:cNvSpPr>
              <a:spLocks noChangeShapeType="1"/>
            </p:cNvSpPr>
            <p:nvPr/>
          </p:nvSpPr>
          <p:spPr bwMode="auto">
            <a:xfrm>
              <a:off x="2494" y="2402"/>
              <a:ext cx="0" cy="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46" name="Line 34"/>
            <p:cNvSpPr>
              <a:spLocks noChangeShapeType="1"/>
            </p:cNvSpPr>
            <p:nvPr/>
          </p:nvSpPr>
          <p:spPr bwMode="auto">
            <a:xfrm>
              <a:off x="2495" y="2765"/>
              <a:ext cx="0" cy="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53347" name="Picture 35" descr="sun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96" y="621"/>
              <a:ext cx="576" cy="525"/>
            </a:xfrm>
            <a:prstGeom prst="rect">
              <a:avLst/>
            </a:prstGeom>
            <a:noFill/>
          </p:spPr>
        </p:pic>
      </p:grpSp>
      <p:sp>
        <p:nvSpPr>
          <p:cNvPr id="653348" name="Rectangle 36"/>
          <p:cNvSpPr>
            <a:spLocks noChangeArrowheads="1"/>
          </p:cNvSpPr>
          <p:nvPr/>
        </p:nvSpPr>
        <p:spPr bwMode="auto">
          <a:xfrm>
            <a:off x="90488" y="3486150"/>
            <a:ext cx="1112837" cy="931863"/>
          </a:xfrm>
          <a:prstGeom prst="rect">
            <a:avLst/>
          </a:prstGeom>
          <a:noFill/>
          <a:ln w="57150">
            <a:solidFill>
              <a:srgbClr val="FC800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3350" name="Text Box 38"/>
          <p:cNvSpPr txBox="1">
            <a:spLocks noChangeArrowheads="1"/>
          </p:cNvSpPr>
          <p:nvPr/>
        </p:nvSpPr>
        <p:spPr bwMode="auto">
          <a:xfrm>
            <a:off x="82550" y="3487738"/>
            <a:ext cx="1130300" cy="9350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800" b="1" i="1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F</a:t>
            </a:r>
            <a:r>
              <a:rPr lang="en-US" sz="1800" b="1" i="1" baseline="-25000">
                <a:solidFill>
                  <a:srgbClr val="FF6600"/>
                </a:solidFill>
                <a:latin typeface="Arial" charset="0"/>
                <a:ea typeface="ＭＳ Ｐゴシック" pitchFamily="64" charset="-128"/>
              </a:rPr>
              <a:t>advec</a:t>
            </a:r>
            <a:endParaRPr lang="en-US" sz="1800" b="1" i="1">
              <a:solidFill>
                <a:srgbClr val="FF6600"/>
              </a:solidFill>
              <a:latin typeface="Arial" charset="0"/>
              <a:ea typeface="ＭＳ Ｐゴシック" pitchFamily="64" charset="-128"/>
            </a:endParaRPr>
          </a:p>
          <a:p>
            <a:pPr algn="l" eaLnBrk="0" hangingPunct="0"/>
            <a:endParaRPr lang="en-US" sz="300" b="1" i="1">
              <a:solidFill>
                <a:srgbClr val="FF6600"/>
              </a:solidFill>
              <a:latin typeface="Arial" charset="0"/>
              <a:ea typeface="ＭＳ Ｐゴシック" pitchFamily="64" charset="-128"/>
            </a:endParaRPr>
          </a:p>
          <a:p>
            <a:pPr algn="l" eaLnBrk="0" hangingPunct="0">
              <a:lnSpc>
                <a:spcPct val="80000"/>
              </a:lnSpc>
            </a:pPr>
            <a:r>
              <a:rPr lang="en-US" sz="1400" b="1" i="1">
                <a:latin typeface="Arial Narrow" pitchFamily="34" charset="0"/>
                <a:ea typeface="ＭＳ Ｐゴシック" pitchFamily="64" charset="-128"/>
              </a:rPr>
              <a:t>= lateral 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1400" b="1" i="1">
                <a:latin typeface="Arial Narrow" pitchFamily="34" charset="0"/>
                <a:ea typeface="ＭＳ Ｐゴシック" pitchFamily="64" charset="-128"/>
              </a:rPr>
              <a:t>heat flux 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1400" b="1" i="1">
                <a:latin typeface="Arial Narrow" pitchFamily="34" charset="0"/>
                <a:ea typeface="ＭＳ Ｐゴシック" pitchFamily="64" charset="-128"/>
              </a:rPr>
              <a:t>convergence</a:t>
            </a:r>
            <a:endParaRPr lang="en-US" sz="1400" b="1" i="1" baseline="-25000">
              <a:latin typeface="Arial Narrow" pitchFamily="34" charset="0"/>
              <a:ea typeface="ＭＳ Ｐゴシック" pitchFamily="64" charset="-128"/>
            </a:endParaRPr>
          </a:p>
        </p:txBody>
      </p:sp>
      <p:sp>
        <p:nvSpPr>
          <p:cNvPr id="653351" name="Line 39"/>
          <p:cNvSpPr>
            <a:spLocks noChangeShapeType="1"/>
          </p:cNvSpPr>
          <p:nvPr/>
        </p:nvSpPr>
        <p:spPr bwMode="auto">
          <a:xfrm>
            <a:off x="952500" y="38862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bg1"/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3352" name="Group 40"/>
          <p:cNvGrpSpPr>
            <a:grpSpLocks/>
          </p:cNvGrpSpPr>
          <p:nvPr/>
        </p:nvGrpSpPr>
        <p:grpSpPr bwMode="auto">
          <a:xfrm>
            <a:off x="214313" y="3124200"/>
            <a:ext cx="931862" cy="319088"/>
            <a:chOff x="135" y="1968"/>
            <a:chExt cx="587" cy="201"/>
          </a:xfrm>
        </p:grpSpPr>
        <p:sp>
          <p:nvSpPr>
            <p:cNvPr id="653353" name="Line 41"/>
            <p:cNvSpPr>
              <a:spLocks noChangeShapeType="1"/>
            </p:cNvSpPr>
            <p:nvPr/>
          </p:nvSpPr>
          <p:spPr bwMode="auto">
            <a:xfrm flipV="1">
              <a:off x="568" y="2006"/>
              <a:ext cx="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54" name="Line 42"/>
            <p:cNvSpPr>
              <a:spLocks noChangeShapeType="1"/>
            </p:cNvSpPr>
            <p:nvPr/>
          </p:nvSpPr>
          <p:spPr bwMode="auto">
            <a:xfrm flipV="1">
              <a:off x="568" y="2038"/>
              <a:ext cx="104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55" name="Line 43"/>
            <p:cNvSpPr>
              <a:spLocks noChangeShapeType="1"/>
            </p:cNvSpPr>
            <p:nvPr/>
          </p:nvSpPr>
          <p:spPr bwMode="auto">
            <a:xfrm>
              <a:off x="567" y="2068"/>
              <a:ext cx="10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56" name="Line 44"/>
            <p:cNvSpPr>
              <a:spLocks noChangeShapeType="1"/>
            </p:cNvSpPr>
            <p:nvPr/>
          </p:nvSpPr>
          <p:spPr bwMode="auto">
            <a:xfrm>
              <a:off x="564" y="2077"/>
              <a:ext cx="10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57" name="Freeform 45"/>
            <p:cNvSpPr>
              <a:spLocks/>
            </p:cNvSpPr>
            <p:nvPr/>
          </p:nvSpPr>
          <p:spPr bwMode="auto">
            <a:xfrm>
              <a:off x="647" y="1983"/>
              <a:ext cx="75" cy="16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44" y="0"/>
                </a:cxn>
                <a:cxn ang="0">
                  <a:pos x="71" y="17"/>
                </a:cxn>
                <a:cxn ang="0">
                  <a:pos x="60" y="38"/>
                </a:cxn>
                <a:cxn ang="0">
                  <a:pos x="83" y="57"/>
                </a:cxn>
                <a:cxn ang="0">
                  <a:pos x="80" y="86"/>
                </a:cxn>
                <a:cxn ang="0">
                  <a:pos x="72" y="95"/>
                </a:cxn>
                <a:cxn ang="0">
                  <a:pos x="80" y="114"/>
                </a:cxn>
                <a:cxn ang="0">
                  <a:pos x="72" y="135"/>
                </a:cxn>
                <a:cxn ang="0">
                  <a:pos x="84" y="162"/>
                </a:cxn>
                <a:cxn ang="0">
                  <a:pos x="71" y="180"/>
                </a:cxn>
                <a:cxn ang="0">
                  <a:pos x="47" y="188"/>
                </a:cxn>
                <a:cxn ang="0">
                  <a:pos x="23" y="183"/>
                </a:cxn>
                <a:cxn ang="0">
                  <a:pos x="8" y="167"/>
                </a:cxn>
              </a:cxnLst>
              <a:rect l="0" t="0" r="r" b="b"/>
              <a:pathLst>
                <a:path w="86" h="188">
                  <a:moveTo>
                    <a:pt x="0" y="15"/>
                  </a:moveTo>
                  <a:cubicBezTo>
                    <a:pt x="7" y="12"/>
                    <a:pt x="32" y="0"/>
                    <a:pt x="44" y="0"/>
                  </a:cubicBezTo>
                  <a:cubicBezTo>
                    <a:pt x="56" y="0"/>
                    <a:pt x="68" y="11"/>
                    <a:pt x="71" y="17"/>
                  </a:cubicBezTo>
                  <a:cubicBezTo>
                    <a:pt x="74" y="23"/>
                    <a:pt x="58" y="31"/>
                    <a:pt x="60" y="38"/>
                  </a:cubicBezTo>
                  <a:cubicBezTo>
                    <a:pt x="62" y="45"/>
                    <a:pt x="80" y="49"/>
                    <a:pt x="83" y="57"/>
                  </a:cubicBezTo>
                  <a:cubicBezTo>
                    <a:pt x="86" y="65"/>
                    <a:pt x="82" y="80"/>
                    <a:pt x="80" y="86"/>
                  </a:cubicBezTo>
                  <a:cubicBezTo>
                    <a:pt x="78" y="92"/>
                    <a:pt x="72" y="90"/>
                    <a:pt x="72" y="95"/>
                  </a:cubicBezTo>
                  <a:cubicBezTo>
                    <a:pt x="72" y="100"/>
                    <a:pt x="80" y="107"/>
                    <a:pt x="80" y="114"/>
                  </a:cubicBezTo>
                  <a:cubicBezTo>
                    <a:pt x="80" y="121"/>
                    <a:pt x="71" y="127"/>
                    <a:pt x="72" y="135"/>
                  </a:cubicBezTo>
                  <a:cubicBezTo>
                    <a:pt x="73" y="143"/>
                    <a:pt x="84" y="155"/>
                    <a:pt x="84" y="162"/>
                  </a:cubicBezTo>
                  <a:cubicBezTo>
                    <a:pt x="84" y="169"/>
                    <a:pt x="77" y="176"/>
                    <a:pt x="71" y="180"/>
                  </a:cubicBezTo>
                  <a:cubicBezTo>
                    <a:pt x="65" y="184"/>
                    <a:pt x="55" y="188"/>
                    <a:pt x="47" y="188"/>
                  </a:cubicBezTo>
                  <a:cubicBezTo>
                    <a:pt x="39" y="188"/>
                    <a:pt x="29" y="186"/>
                    <a:pt x="23" y="183"/>
                  </a:cubicBezTo>
                  <a:cubicBezTo>
                    <a:pt x="17" y="180"/>
                    <a:pt x="11" y="170"/>
                    <a:pt x="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58" name="Freeform 46"/>
            <p:cNvSpPr>
              <a:spLocks/>
            </p:cNvSpPr>
            <p:nvPr/>
          </p:nvSpPr>
          <p:spPr bwMode="auto">
            <a:xfrm>
              <a:off x="135" y="1968"/>
              <a:ext cx="422" cy="201"/>
            </a:xfrm>
            <a:custGeom>
              <a:avLst/>
              <a:gdLst/>
              <a:ahLst/>
              <a:cxnLst>
                <a:cxn ang="0">
                  <a:pos x="419" y="80"/>
                </a:cxn>
                <a:cxn ang="0">
                  <a:pos x="381" y="38"/>
                </a:cxn>
                <a:cxn ang="0">
                  <a:pos x="288" y="3"/>
                </a:cxn>
                <a:cxn ang="0">
                  <a:pos x="200" y="20"/>
                </a:cxn>
                <a:cxn ang="0">
                  <a:pos x="153" y="51"/>
                </a:cxn>
                <a:cxn ang="0">
                  <a:pos x="104" y="90"/>
                </a:cxn>
                <a:cxn ang="0">
                  <a:pos x="5" y="21"/>
                </a:cxn>
                <a:cxn ang="0">
                  <a:pos x="27" y="111"/>
                </a:cxn>
                <a:cxn ang="0">
                  <a:pos x="0" y="192"/>
                </a:cxn>
                <a:cxn ang="0">
                  <a:pos x="105" y="117"/>
                </a:cxn>
                <a:cxn ang="0">
                  <a:pos x="164" y="164"/>
                </a:cxn>
                <a:cxn ang="0">
                  <a:pos x="276" y="201"/>
                </a:cxn>
                <a:cxn ang="0">
                  <a:pos x="365" y="167"/>
                </a:cxn>
                <a:cxn ang="0">
                  <a:pos x="422" y="113"/>
                </a:cxn>
                <a:cxn ang="0">
                  <a:pos x="384" y="98"/>
                </a:cxn>
                <a:cxn ang="0">
                  <a:pos x="417" y="80"/>
                </a:cxn>
              </a:cxnLst>
              <a:rect l="0" t="0" r="r" b="b"/>
              <a:pathLst>
                <a:path w="422" h="201">
                  <a:moveTo>
                    <a:pt x="419" y="80"/>
                  </a:moveTo>
                  <a:cubicBezTo>
                    <a:pt x="413" y="73"/>
                    <a:pt x="403" y="51"/>
                    <a:pt x="381" y="38"/>
                  </a:cubicBezTo>
                  <a:cubicBezTo>
                    <a:pt x="359" y="25"/>
                    <a:pt x="318" y="6"/>
                    <a:pt x="288" y="3"/>
                  </a:cubicBezTo>
                  <a:cubicBezTo>
                    <a:pt x="258" y="0"/>
                    <a:pt x="222" y="12"/>
                    <a:pt x="200" y="20"/>
                  </a:cubicBezTo>
                  <a:cubicBezTo>
                    <a:pt x="178" y="28"/>
                    <a:pt x="169" y="39"/>
                    <a:pt x="153" y="51"/>
                  </a:cubicBezTo>
                  <a:cubicBezTo>
                    <a:pt x="137" y="63"/>
                    <a:pt x="128" y="68"/>
                    <a:pt x="104" y="90"/>
                  </a:cubicBezTo>
                  <a:cubicBezTo>
                    <a:pt x="54" y="55"/>
                    <a:pt x="5" y="21"/>
                    <a:pt x="5" y="21"/>
                  </a:cubicBezTo>
                  <a:lnTo>
                    <a:pt x="27" y="111"/>
                  </a:lnTo>
                  <a:lnTo>
                    <a:pt x="0" y="192"/>
                  </a:lnTo>
                  <a:cubicBezTo>
                    <a:pt x="0" y="192"/>
                    <a:pt x="52" y="154"/>
                    <a:pt x="105" y="117"/>
                  </a:cubicBezTo>
                  <a:cubicBezTo>
                    <a:pt x="131" y="137"/>
                    <a:pt x="135" y="150"/>
                    <a:pt x="164" y="164"/>
                  </a:cubicBezTo>
                  <a:cubicBezTo>
                    <a:pt x="193" y="178"/>
                    <a:pt x="243" y="201"/>
                    <a:pt x="276" y="201"/>
                  </a:cubicBezTo>
                  <a:cubicBezTo>
                    <a:pt x="309" y="201"/>
                    <a:pt x="341" y="182"/>
                    <a:pt x="365" y="167"/>
                  </a:cubicBezTo>
                  <a:cubicBezTo>
                    <a:pt x="389" y="152"/>
                    <a:pt x="419" y="124"/>
                    <a:pt x="422" y="113"/>
                  </a:cubicBezTo>
                  <a:lnTo>
                    <a:pt x="384" y="98"/>
                  </a:lnTo>
                  <a:lnTo>
                    <a:pt x="417" y="80"/>
                  </a:lnTo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59" name="Oval 47"/>
            <p:cNvSpPr>
              <a:spLocks noChangeArrowheads="1"/>
            </p:cNvSpPr>
            <p:nvPr/>
          </p:nvSpPr>
          <p:spPr bwMode="auto">
            <a:xfrm>
              <a:off x="439" y="2021"/>
              <a:ext cx="47" cy="4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3360" name="Text Box 48"/>
          <p:cNvSpPr txBox="1">
            <a:spLocks noChangeArrowheads="1"/>
          </p:cNvSpPr>
          <p:nvPr/>
        </p:nvSpPr>
        <p:spPr bwMode="auto">
          <a:xfrm>
            <a:off x="114300" y="711200"/>
            <a:ext cx="1782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latin typeface="Arial Narrow" pitchFamily="34" charset="0"/>
              </a:rPr>
              <a:t>June 1  </a:t>
            </a:r>
            <a:r>
              <a:rPr lang="en-US" sz="1800" b="1">
                <a:solidFill>
                  <a:schemeClr val="accent2"/>
                </a:solidFill>
                <a:latin typeface="Arial Narrow" pitchFamily="34" charset="0"/>
                <a:sym typeface="Symbol" pitchFamily="18" charset="2"/>
              </a:rPr>
              <a:t></a:t>
            </a:r>
            <a:r>
              <a:rPr lang="en-US" sz="1800" b="1">
                <a:solidFill>
                  <a:schemeClr val="accent2"/>
                </a:solidFill>
                <a:latin typeface="Arial Narrow" pitchFamily="34" charset="0"/>
              </a:rPr>
              <a:t>  Sept 15</a:t>
            </a:r>
          </a:p>
        </p:txBody>
      </p:sp>
      <p:sp>
        <p:nvSpPr>
          <p:cNvPr id="653361" name="Line 49"/>
          <p:cNvSpPr>
            <a:spLocks noChangeShapeType="1"/>
          </p:cNvSpPr>
          <p:nvPr/>
        </p:nvSpPr>
        <p:spPr bwMode="auto">
          <a:xfrm flipH="1">
            <a:off x="1328738" y="534988"/>
            <a:ext cx="468312" cy="2047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53363" name="Group 51"/>
          <p:cNvGrpSpPr>
            <a:grpSpLocks/>
          </p:cNvGrpSpPr>
          <p:nvPr/>
        </p:nvGrpSpPr>
        <p:grpSpPr bwMode="auto">
          <a:xfrm>
            <a:off x="5010150" y="4745038"/>
            <a:ext cx="3981450" cy="1960562"/>
            <a:chOff x="3156" y="2989"/>
            <a:chExt cx="2508" cy="1235"/>
          </a:xfrm>
        </p:grpSpPr>
        <p:sp>
          <p:nvSpPr>
            <p:cNvPr id="653364" name="Line 52"/>
            <p:cNvSpPr>
              <a:spLocks noChangeShapeType="1"/>
            </p:cNvSpPr>
            <p:nvPr/>
          </p:nvSpPr>
          <p:spPr bwMode="auto">
            <a:xfrm>
              <a:off x="3583" y="3275"/>
              <a:ext cx="0" cy="3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3365" name="Freeform 53"/>
            <p:cNvSpPr>
              <a:spLocks/>
            </p:cNvSpPr>
            <p:nvPr/>
          </p:nvSpPr>
          <p:spPr bwMode="auto">
            <a:xfrm>
              <a:off x="4218" y="3281"/>
              <a:ext cx="28" cy="3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7" y="31"/>
                </a:cxn>
                <a:cxn ang="0">
                  <a:pos x="2" y="76"/>
                </a:cxn>
                <a:cxn ang="0">
                  <a:pos x="28" y="118"/>
                </a:cxn>
                <a:cxn ang="0">
                  <a:pos x="5" y="150"/>
                </a:cxn>
                <a:cxn ang="0">
                  <a:pos x="20" y="195"/>
                </a:cxn>
                <a:cxn ang="0">
                  <a:pos x="1" y="226"/>
                </a:cxn>
                <a:cxn ang="0">
                  <a:pos x="20" y="261"/>
                </a:cxn>
                <a:cxn ang="0">
                  <a:pos x="4" y="303"/>
                </a:cxn>
                <a:cxn ang="0">
                  <a:pos x="16" y="334"/>
                </a:cxn>
                <a:cxn ang="0">
                  <a:pos x="11" y="375"/>
                </a:cxn>
              </a:cxnLst>
              <a:rect l="0" t="0" r="r" b="b"/>
              <a:pathLst>
                <a:path w="28" h="375">
                  <a:moveTo>
                    <a:pt x="8" y="0"/>
                  </a:moveTo>
                  <a:cubicBezTo>
                    <a:pt x="9" y="5"/>
                    <a:pt x="18" y="18"/>
                    <a:pt x="17" y="31"/>
                  </a:cubicBezTo>
                  <a:cubicBezTo>
                    <a:pt x="16" y="44"/>
                    <a:pt x="0" y="62"/>
                    <a:pt x="2" y="76"/>
                  </a:cubicBezTo>
                  <a:cubicBezTo>
                    <a:pt x="4" y="90"/>
                    <a:pt x="28" y="106"/>
                    <a:pt x="28" y="118"/>
                  </a:cubicBezTo>
                  <a:cubicBezTo>
                    <a:pt x="28" y="130"/>
                    <a:pt x="6" y="137"/>
                    <a:pt x="5" y="150"/>
                  </a:cubicBezTo>
                  <a:cubicBezTo>
                    <a:pt x="4" y="163"/>
                    <a:pt x="21" y="182"/>
                    <a:pt x="20" y="195"/>
                  </a:cubicBezTo>
                  <a:cubicBezTo>
                    <a:pt x="19" y="208"/>
                    <a:pt x="1" y="215"/>
                    <a:pt x="1" y="226"/>
                  </a:cubicBezTo>
                  <a:cubicBezTo>
                    <a:pt x="1" y="237"/>
                    <a:pt x="20" y="248"/>
                    <a:pt x="20" y="261"/>
                  </a:cubicBezTo>
                  <a:cubicBezTo>
                    <a:pt x="20" y="274"/>
                    <a:pt x="5" y="291"/>
                    <a:pt x="4" y="303"/>
                  </a:cubicBezTo>
                  <a:cubicBezTo>
                    <a:pt x="3" y="315"/>
                    <a:pt x="15" y="322"/>
                    <a:pt x="16" y="334"/>
                  </a:cubicBezTo>
                  <a:cubicBezTo>
                    <a:pt x="17" y="346"/>
                    <a:pt x="12" y="367"/>
                    <a:pt x="11" y="37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3366" name="Freeform 54"/>
            <p:cNvSpPr>
              <a:spLocks/>
            </p:cNvSpPr>
            <p:nvPr/>
          </p:nvSpPr>
          <p:spPr bwMode="auto">
            <a:xfrm>
              <a:off x="4436" y="3238"/>
              <a:ext cx="380" cy="29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4" y="17"/>
                </a:cxn>
                <a:cxn ang="0">
                  <a:pos x="75" y="26"/>
                </a:cxn>
                <a:cxn ang="0">
                  <a:pos x="117" y="0"/>
                </a:cxn>
                <a:cxn ang="0">
                  <a:pos x="149" y="23"/>
                </a:cxn>
                <a:cxn ang="0">
                  <a:pos x="194" y="8"/>
                </a:cxn>
                <a:cxn ang="0">
                  <a:pos x="225" y="27"/>
                </a:cxn>
                <a:cxn ang="0">
                  <a:pos x="260" y="8"/>
                </a:cxn>
                <a:cxn ang="0">
                  <a:pos x="302" y="24"/>
                </a:cxn>
                <a:cxn ang="0">
                  <a:pos x="333" y="12"/>
                </a:cxn>
                <a:cxn ang="0">
                  <a:pos x="373" y="13"/>
                </a:cxn>
                <a:cxn ang="0">
                  <a:pos x="377" y="12"/>
                </a:cxn>
              </a:cxnLst>
              <a:rect l="0" t="0" r="r" b="b"/>
              <a:pathLst>
                <a:path w="380" h="29">
                  <a:moveTo>
                    <a:pt x="0" y="22"/>
                  </a:moveTo>
                  <a:cubicBezTo>
                    <a:pt x="6" y="21"/>
                    <a:pt x="22" y="16"/>
                    <a:pt x="34" y="17"/>
                  </a:cubicBezTo>
                  <a:cubicBezTo>
                    <a:pt x="46" y="18"/>
                    <a:pt x="61" y="29"/>
                    <a:pt x="75" y="26"/>
                  </a:cubicBezTo>
                  <a:cubicBezTo>
                    <a:pt x="89" y="23"/>
                    <a:pt x="105" y="0"/>
                    <a:pt x="117" y="0"/>
                  </a:cubicBezTo>
                  <a:cubicBezTo>
                    <a:pt x="129" y="0"/>
                    <a:pt x="136" y="22"/>
                    <a:pt x="149" y="23"/>
                  </a:cubicBezTo>
                  <a:cubicBezTo>
                    <a:pt x="162" y="24"/>
                    <a:pt x="181" y="7"/>
                    <a:pt x="194" y="8"/>
                  </a:cubicBezTo>
                  <a:cubicBezTo>
                    <a:pt x="207" y="9"/>
                    <a:pt x="214" y="27"/>
                    <a:pt x="225" y="27"/>
                  </a:cubicBezTo>
                  <a:cubicBezTo>
                    <a:pt x="236" y="27"/>
                    <a:pt x="247" y="8"/>
                    <a:pt x="260" y="8"/>
                  </a:cubicBezTo>
                  <a:cubicBezTo>
                    <a:pt x="273" y="8"/>
                    <a:pt x="290" y="23"/>
                    <a:pt x="302" y="24"/>
                  </a:cubicBezTo>
                  <a:cubicBezTo>
                    <a:pt x="314" y="25"/>
                    <a:pt x="321" y="14"/>
                    <a:pt x="333" y="12"/>
                  </a:cubicBezTo>
                  <a:cubicBezTo>
                    <a:pt x="345" y="10"/>
                    <a:pt x="366" y="13"/>
                    <a:pt x="373" y="13"/>
                  </a:cubicBezTo>
                  <a:cubicBezTo>
                    <a:pt x="380" y="13"/>
                    <a:pt x="376" y="12"/>
                    <a:pt x="377" y="1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53367" name="Text Box 55"/>
            <p:cNvSpPr txBox="1">
              <a:spLocks noChangeArrowheads="1"/>
            </p:cNvSpPr>
            <p:nvPr/>
          </p:nvSpPr>
          <p:spPr bwMode="auto">
            <a:xfrm>
              <a:off x="4783" y="3107"/>
              <a:ext cx="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Lateral 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diffusive heat flux</a:t>
              </a:r>
            </a:p>
          </p:txBody>
        </p:sp>
        <p:sp>
          <p:nvSpPr>
            <p:cNvPr id="653368" name="Text Box 56"/>
            <p:cNvSpPr txBox="1">
              <a:spLocks noChangeArrowheads="1"/>
            </p:cNvSpPr>
            <p:nvPr/>
          </p:nvSpPr>
          <p:spPr bwMode="auto">
            <a:xfrm>
              <a:off x="4014" y="3618"/>
              <a:ext cx="46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Vertical 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diffusive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 heat flux</a:t>
              </a:r>
            </a:p>
          </p:txBody>
        </p:sp>
        <p:sp>
          <p:nvSpPr>
            <p:cNvPr id="653369" name="Text Box 57"/>
            <p:cNvSpPr txBox="1">
              <a:spLocks noChangeArrowheads="1"/>
            </p:cNvSpPr>
            <p:nvPr/>
          </p:nvSpPr>
          <p:spPr bwMode="auto">
            <a:xfrm>
              <a:off x="3334" y="3634"/>
              <a:ext cx="6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Vertical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advec/convec 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heat flux 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  <a:ea typeface="ＭＳ Ｐゴシック" pitchFamily="64" charset="-128"/>
                </a:rPr>
                <a:t>convergence</a:t>
              </a:r>
            </a:p>
          </p:txBody>
        </p:sp>
        <p:sp>
          <p:nvSpPr>
            <p:cNvPr id="653370" name="Freeform 58"/>
            <p:cNvSpPr>
              <a:spLocks/>
            </p:cNvSpPr>
            <p:nvPr/>
          </p:nvSpPr>
          <p:spPr bwMode="auto">
            <a:xfrm>
              <a:off x="3156" y="2989"/>
              <a:ext cx="2508" cy="1148"/>
            </a:xfrm>
            <a:custGeom>
              <a:avLst/>
              <a:gdLst/>
              <a:ahLst/>
              <a:cxnLst>
                <a:cxn ang="0">
                  <a:pos x="2497" y="0"/>
                </a:cxn>
                <a:cxn ang="0">
                  <a:pos x="1534" y="4"/>
                </a:cxn>
                <a:cxn ang="0">
                  <a:pos x="1534" y="151"/>
                </a:cxn>
                <a:cxn ang="0">
                  <a:pos x="0" y="145"/>
                </a:cxn>
                <a:cxn ang="0">
                  <a:pos x="4" y="543"/>
                </a:cxn>
                <a:cxn ang="0">
                  <a:pos x="4" y="1018"/>
                </a:cxn>
                <a:cxn ang="0">
                  <a:pos x="1916" y="1018"/>
                </a:cxn>
                <a:cxn ang="0">
                  <a:pos x="1916" y="451"/>
                </a:cxn>
                <a:cxn ang="0">
                  <a:pos x="2507" y="451"/>
                </a:cxn>
                <a:cxn ang="0">
                  <a:pos x="2508" y="1"/>
                </a:cxn>
              </a:cxnLst>
              <a:rect l="0" t="0" r="r" b="b"/>
              <a:pathLst>
                <a:path w="2508" h="1018">
                  <a:moveTo>
                    <a:pt x="2497" y="0"/>
                  </a:moveTo>
                  <a:lnTo>
                    <a:pt x="1534" y="4"/>
                  </a:lnTo>
                  <a:lnTo>
                    <a:pt x="1534" y="151"/>
                  </a:lnTo>
                  <a:lnTo>
                    <a:pt x="0" y="145"/>
                  </a:lnTo>
                  <a:lnTo>
                    <a:pt x="4" y="543"/>
                  </a:lnTo>
                  <a:lnTo>
                    <a:pt x="4" y="1018"/>
                  </a:lnTo>
                  <a:lnTo>
                    <a:pt x="1916" y="1018"/>
                  </a:lnTo>
                  <a:lnTo>
                    <a:pt x="1916" y="451"/>
                  </a:lnTo>
                  <a:lnTo>
                    <a:pt x="2507" y="451"/>
                  </a:lnTo>
                  <a:lnTo>
                    <a:pt x="2508" y="1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3371" name="Text Box 59"/>
            <p:cNvSpPr txBox="1">
              <a:spLocks noChangeArrowheads="1"/>
            </p:cNvSpPr>
            <p:nvPr/>
          </p:nvSpPr>
          <p:spPr bwMode="auto">
            <a:xfrm>
              <a:off x="4915" y="3987"/>
              <a:ext cx="269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800" b="1" i="1">
                  <a:latin typeface="Arial" charset="0"/>
                  <a:ea typeface="ＭＳ Ｐゴシック" pitchFamily="64" charset="-128"/>
                </a:rPr>
                <a:t>F</a:t>
              </a:r>
              <a:r>
                <a:rPr lang="en-US" sz="1800" b="1" i="1" baseline="-25000">
                  <a:latin typeface="Arial" charset="0"/>
                  <a:ea typeface="ＭＳ Ｐゴシック" pitchFamily="64" charset="-128"/>
                </a:rPr>
                <a:t>o</a:t>
              </a:r>
              <a:endParaRPr lang="en-US" sz="1800" b="1" i="1" baseline="-25000">
                <a:latin typeface="Arial" charset="0"/>
                <a:ea typeface="ＭＳ Ｐゴシック" pitchFamily="64" charset="-128"/>
                <a:sym typeface="Symbol" pitchFamily="18" charset="2"/>
              </a:endParaRPr>
            </a:p>
          </p:txBody>
        </p:sp>
        <p:sp>
          <p:nvSpPr>
            <p:cNvPr id="653372" name="Freeform 60"/>
            <p:cNvSpPr>
              <a:spLocks/>
            </p:cNvSpPr>
            <p:nvPr/>
          </p:nvSpPr>
          <p:spPr bwMode="auto">
            <a:xfrm>
              <a:off x="3689" y="3272"/>
              <a:ext cx="83" cy="384"/>
            </a:xfrm>
            <a:custGeom>
              <a:avLst/>
              <a:gdLst/>
              <a:ahLst/>
              <a:cxnLst>
                <a:cxn ang="0">
                  <a:pos x="440" y="0"/>
                </a:cxn>
                <a:cxn ang="0">
                  <a:pos x="414" y="140"/>
                </a:cxn>
                <a:cxn ang="0">
                  <a:pos x="216" y="182"/>
                </a:cxn>
                <a:cxn ang="0">
                  <a:pos x="66" y="268"/>
                </a:cxn>
                <a:cxn ang="0">
                  <a:pos x="202" y="384"/>
                </a:cxn>
                <a:cxn ang="0">
                  <a:pos x="627" y="398"/>
                </a:cxn>
                <a:cxn ang="0">
                  <a:pos x="677" y="335"/>
                </a:cxn>
                <a:cxn ang="0">
                  <a:pos x="556" y="290"/>
                </a:cxn>
                <a:cxn ang="0">
                  <a:pos x="313" y="290"/>
                </a:cxn>
                <a:cxn ang="0">
                  <a:pos x="81" y="371"/>
                </a:cxn>
                <a:cxn ang="0">
                  <a:pos x="40" y="483"/>
                </a:cxn>
                <a:cxn ang="0">
                  <a:pos x="323" y="605"/>
                </a:cxn>
                <a:cxn ang="0">
                  <a:pos x="627" y="618"/>
                </a:cxn>
                <a:cxn ang="0">
                  <a:pos x="690" y="554"/>
                </a:cxn>
                <a:cxn ang="0">
                  <a:pos x="618" y="508"/>
                </a:cxn>
                <a:cxn ang="0">
                  <a:pos x="308" y="512"/>
                </a:cxn>
                <a:cxn ang="0">
                  <a:pos x="71" y="614"/>
                </a:cxn>
                <a:cxn ang="0">
                  <a:pos x="51" y="708"/>
                </a:cxn>
                <a:cxn ang="0">
                  <a:pos x="220" y="790"/>
                </a:cxn>
                <a:cxn ang="0">
                  <a:pos x="606" y="828"/>
                </a:cxn>
                <a:cxn ang="0">
                  <a:pos x="704" y="742"/>
                </a:cxn>
                <a:cxn ang="0">
                  <a:pos x="545" y="697"/>
                </a:cxn>
                <a:cxn ang="0">
                  <a:pos x="209" y="707"/>
                </a:cxn>
                <a:cxn ang="0">
                  <a:pos x="33" y="887"/>
                </a:cxn>
                <a:cxn ang="0">
                  <a:pos x="232" y="1023"/>
                </a:cxn>
                <a:cxn ang="0">
                  <a:pos x="536" y="1059"/>
                </a:cxn>
                <a:cxn ang="0">
                  <a:pos x="686" y="1000"/>
                </a:cxn>
                <a:cxn ang="0">
                  <a:pos x="633" y="928"/>
                </a:cxn>
                <a:cxn ang="0">
                  <a:pos x="343" y="901"/>
                </a:cxn>
                <a:cxn ang="0">
                  <a:pos x="81" y="1032"/>
                </a:cxn>
                <a:cxn ang="0">
                  <a:pos x="81" y="1221"/>
                </a:cxn>
                <a:cxn ang="0">
                  <a:pos x="513" y="1287"/>
                </a:cxn>
                <a:cxn ang="0">
                  <a:pos x="691" y="1244"/>
                </a:cxn>
                <a:cxn ang="0">
                  <a:pos x="701" y="1170"/>
                </a:cxn>
                <a:cxn ang="0">
                  <a:pos x="525" y="1131"/>
                </a:cxn>
                <a:cxn ang="0">
                  <a:pos x="221" y="1160"/>
                </a:cxn>
                <a:cxn ang="0">
                  <a:pos x="71" y="1262"/>
                </a:cxn>
                <a:cxn ang="0">
                  <a:pos x="150" y="1336"/>
                </a:cxn>
                <a:cxn ang="0">
                  <a:pos x="445" y="1383"/>
                </a:cxn>
                <a:cxn ang="0">
                  <a:pos x="505" y="1478"/>
                </a:cxn>
                <a:cxn ang="0">
                  <a:pos x="495" y="1806"/>
                </a:cxn>
              </a:cxnLst>
              <a:rect l="0" t="0" r="r" b="b"/>
              <a:pathLst>
                <a:path w="729" h="1806">
                  <a:moveTo>
                    <a:pt x="440" y="0"/>
                  </a:moveTo>
                  <a:cubicBezTo>
                    <a:pt x="436" y="23"/>
                    <a:pt x="451" y="110"/>
                    <a:pt x="414" y="140"/>
                  </a:cubicBezTo>
                  <a:cubicBezTo>
                    <a:pt x="377" y="170"/>
                    <a:pt x="274" y="161"/>
                    <a:pt x="216" y="182"/>
                  </a:cubicBezTo>
                  <a:cubicBezTo>
                    <a:pt x="158" y="203"/>
                    <a:pt x="68" y="234"/>
                    <a:pt x="66" y="268"/>
                  </a:cubicBezTo>
                  <a:cubicBezTo>
                    <a:pt x="64" y="302"/>
                    <a:pt x="109" y="362"/>
                    <a:pt x="202" y="384"/>
                  </a:cubicBezTo>
                  <a:cubicBezTo>
                    <a:pt x="295" y="406"/>
                    <a:pt x="546" y="407"/>
                    <a:pt x="627" y="398"/>
                  </a:cubicBezTo>
                  <a:cubicBezTo>
                    <a:pt x="707" y="389"/>
                    <a:pt x="687" y="353"/>
                    <a:pt x="677" y="335"/>
                  </a:cubicBezTo>
                  <a:cubicBezTo>
                    <a:pt x="667" y="317"/>
                    <a:pt x="616" y="299"/>
                    <a:pt x="556" y="290"/>
                  </a:cubicBezTo>
                  <a:cubicBezTo>
                    <a:pt x="495" y="281"/>
                    <a:pt x="394" y="276"/>
                    <a:pt x="313" y="290"/>
                  </a:cubicBezTo>
                  <a:cubicBezTo>
                    <a:pt x="232" y="303"/>
                    <a:pt x="121" y="339"/>
                    <a:pt x="81" y="371"/>
                  </a:cubicBezTo>
                  <a:cubicBezTo>
                    <a:pt x="40" y="402"/>
                    <a:pt x="0" y="443"/>
                    <a:pt x="40" y="483"/>
                  </a:cubicBezTo>
                  <a:cubicBezTo>
                    <a:pt x="81" y="524"/>
                    <a:pt x="222" y="582"/>
                    <a:pt x="323" y="605"/>
                  </a:cubicBezTo>
                  <a:cubicBezTo>
                    <a:pt x="424" y="627"/>
                    <a:pt x="566" y="626"/>
                    <a:pt x="627" y="618"/>
                  </a:cubicBezTo>
                  <a:cubicBezTo>
                    <a:pt x="688" y="610"/>
                    <a:pt x="692" y="572"/>
                    <a:pt x="690" y="554"/>
                  </a:cubicBezTo>
                  <a:cubicBezTo>
                    <a:pt x="688" y="536"/>
                    <a:pt x="682" y="515"/>
                    <a:pt x="618" y="508"/>
                  </a:cubicBezTo>
                  <a:cubicBezTo>
                    <a:pt x="554" y="501"/>
                    <a:pt x="399" y="494"/>
                    <a:pt x="308" y="512"/>
                  </a:cubicBezTo>
                  <a:cubicBezTo>
                    <a:pt x="217" y="530"/>
                    <a:pt x="114" y="581"/>
                    <a:pt x="71" y="614"/>
                  </a:cubicBezTo>
                  <a:cubicBezTo>
                    <a:pt x="28" y="647"/>
                    <a:pt x="26" y="679"/>
                    <a:pt x="51" y="708"/>
                  </a:cubicBezTo>
                  <a:cubicBezTo>
                    <a:pt x="76" y="737"/>
                    <a:pt x="128" y="770"/>
                    <a:pt x="220" y="790"/>
                  </a:cubicBezTo>
                  <a:cubicBezTo>
                    <a:pt x="312" y="810"/>
                    <a:pt x="525" y="836"/>
                    <a:pt x="606" y="828"/>
                  </a:cubicBezTo>
                  <a:cubicBezTo>
                    <a:pt x="687" y="820"/>
                    <a:pt x="714" y="764"/>
                    <a:pt x="704" y="742"/>
                  </a:cubicBezTo>
                  <a:cubicBezTo>
                    <a:pt x="694" y="720"/>
                    <a:pt x="627" y="703"/>
                    <a:pt x="545" y="697"/>
                  </a:cubicBezTo>
                  <a:cubicBezTo>
                    <a:pt x="463" y="691"/>
                    <a:pt x="294" y="675"/>
                    <a:pt x="209" y="707"/>
                  </a:cubicBezTo>
                  <a:cubicBezTo>
                    <a:pt x="124" y="739"/>
                    <a:pt x="29" y="834"/>
                    <a:pt x="33" y="887"/>
                  </a:cubicBezTo>
                  <a:cubicBezTo>
                    <a:pt x="37" y="940"/>
                    <a:pt x="148" y="994"/>
                    <a:pt x="232" y="1023"/>
                  </a:cubicBezTo>
                  <a:cubicBezTo>
                    <a:pt x="316" y="1052"/>
                    <a:pt x="460" y="1063"/>
                    <a:pt x="536" y="1059"/>
                  </a:cubicBezTo>
                  <a:cubicBezTo>
                    <a:pt x="612" y="1055"/>
                    <a:pt x="670" y="1022"/>
                    <a:pt x="686" y="1000"/>
                  </a:cubicBezTo>
                  <a:cubicBezTo>
                    <a:pt x="702" y="978"/>
                    <a:pt x="690" y="944"/>
                    <a:pt x="633" y="928"/>
                  </a:cubicBezTo>
                  <a:cubicBezTo>
                    <a:pt x="576" y="912"/>
                    <a:pt x="435" y="884"/>
                    <a:pt x="343" y="901"/>
                  </a:cubicBezTo>
                  <a:cubicBezTo>
                    <a:pt x="251" y="918"/>
                    <a:pt x="125" y="979"/>
                    <a:pt x="81" y="1032"/>
                  </a:cubicBezTo>
                  <a:cubicBezTo>
                    <a:pt x="37" y="1085"/>
                    <a:pt x="9" y="1179"/>
                    <a:pt x="81" y="1221"/>
                  </a:cubicBezTo>
                  <a:cubicBezTo>
                    <a:pt x="153" y="1263"/>
                    <a:pt x="411" y="1283"/>
                    <a:pt x="513" y="1287"/>
                  </a:cubicBezTo>
                  <a:cubicBezTo>
                    <a:pt x="615" y="1291"/>
                    <a:pt x="660" y="1264"/>
                    <a:pt x="691" y="1244"/>
                  </a:cubicBezTo>
                  <a:cubicBezTo>
                    <a:pt x="722" y="1224"/>
                    <a:pt x="729" y="1189"/>
                    <a:pt x="701" y="1170"/>
                  </a:cubicBezTo>
                  <a:cubicBezTo>
                    <a:pt x="673" y="1151"/>
                    <a:pt x="605" y="1133"/>
                    <a:pt x="525" y="1131"/>
                  </a:cubicBezTo>
                  <a:cubicBezTo>
                    <a:pt x="445" y="1129"/>
                    <a:pt x="297" y="1138"/>
                    <a:pt x="221" y="1160"/>
                  </a:cubicBezTo>
                  <a:cubicBezTo>
                    <a:pt x="145" y="1182"/>
                    <a:pt x="83" y="1233"/>
                    <a:pt x="71" y="1262"/>
                  </a:cubicBezTo>
                  <a:cubicBezTo>
                    <a:pt x="59" y="1291"/>
                    <a:pt x="88" y="1316"/>
                    <a:pt x="150" y="1336"/>
                  </a:cubicBezTo>
                  <a:cubicBezTo>
                    <a:pt x="212" y="1356"/>
                    <a:pt x="386" y="1359"/>
                    <a:pt x="445" y="1383"/>
                  </a:cubicBezTo>
                  <a:cubicBezTo>
                    <a:pt x="504" y="1407"/>
                    <a:pt x="495" y="1406"/>
                    <a:pt x="505" y="1478"/>
                  </a:cubicBezTo>
                  <a:cubicBezTo>
                    <a:pt x="515" y="1550"/>
                    <a:pt x="495" y="1739"/>
                    <a:pt x="495" y="180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5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21" grpId="0"/>
      <p:bldP spid="653321" grpId="1"/>
      <p:bldP spid="653324" grpId="0" animBg="1"/>
      <p:bldP spid="653325" grpId="0" animBg="1"/>
      <p:bldP spid="653326" grpId="0" animBg="1"/>
      <p:bldP spid="653327" grpId="0" animBg="1"/>
      <p:bldP spid="65334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53975" y="80963"/>
            <a:ext cx="9036050" cy="66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73736" tIns="137160" rIns="173736" bIns="137160">
            <a:spAutoFit/>
          </a:bodyPr>
          <a:lstStyle/>
          <a:p>
            <a:pPr defTabSz="828675" eaLnBrk="0" hangingPunct="0">
              <a:lnSpc>
                <a:spcPct val="80000"/>
              </a:lnSpc>
            </a:pPr>
            <a:r>
              <a:rPr lang="en-US" sz="3200" b="1">
                <a:latin typeface="Comic Sans MS" pitchFamily="66" charset="0"/>
              </a:rPr>
              <a:t>A rough </a:t>
            </a:r>
            <a:r>
              <a:rPr lang="en-US" sz="3200" b="1" u="sng">
                <a:latin typeface="Comic Sans MS" pitchFamily="66" charset="0"/>
              </a:rPr>
              <a:t>Heat Budget</a:t>
            </a:r>
            <a:r>
              <a:rPr lang="en-US" sz="3200" b="1">
                <a:latin typeface="Comic Sans MS" pitchFamily="66" charset="0"/>
              </a:rPr>
              <a:t> for the Arctic Ocean</a:t>
            </a:r>
          </a:p>
        </p:txBody>
      </p:sp>
      <p:sp>
        <p:nvSpPr>
          <p:cNvPr id="604163" name="Text Box 3"/>
          <p:cNvSpPr txBox="1">
            <a:spLocks noChangeArrowheads="1"/>
          </p:cNvSpPr>
          <p:nvPr/>
        </p:nvSpPr>
        <p:spPr bwMode="auto">
          <a:xfrm>
            <a:off x="7162800" y="25908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pic>
        <p:nvPicPr>
          <p:cNvPr id="604164" name="Picture 4" descr="20071001_extent"/>
          <p:cNvPicPr>
            <a:picLocks noChangeAspect="1" noChangeArrowheads="1"/>
          </p:cNvPicPr>
          <p:nvPr/>
        </p:nvPicPr>
        <p:blipFill>
          <a:blip r:embed="rId3" cstate="print"/>
          <a:srcRect l="5441" t="30399" r="67348" b="27043"/>
          <a:stretch>
            <a:fillRect/>
          </a:stretch>
        </p:blipFill>
        <p:spPr bwMode="auto">
          <a:xfrm>
            <a:off x="1671638" y="1752600"/>
            <a:ext cx="4953000" cy="4622800"/>
          </a:xfrm>
          <a:prstGeom prst="rect">
            <a:avLst/>
          </a:prstGeom>
          <a:noFill/>
        </p:spPr>
      </p:pic>
      <p:grpSp>
        <p:nvGrpSpPr>
          <p:cNvPr id="604186" name="Group 26"/>
          <p:cNvGrpSpPr>
            <a:grpSpLocks/>
          </p:cNvGrpSpPr>
          <p:nvPr/>
        </p:nvGrpSpPr>
        <p:grpSpPr bwMode="auto">
          <a:xfrm>
            <a:off x="1900238" y="2667000"/>
            <a:ext cx="1120775" cy="1204913"/>
            <a:chOff x="1197" y="1680"/>
            <a:chExt cx="706" cy="759"/>
          </a:xfrm>
        </p:grpSpPr>
        <p:grpSp>
          <p:nvGrpSpPr>
            <p:cNvPr id="604165" name="Group 5"/>
            <p:cNvGrpSpPr>
              <a:grpSpLocks/>
            </p:cNvGrpSpPr>
            <p:nvPr/>
          </p:nvGrpSpPr>
          <p:grpSpPr bwMode="auto">
            <a:xfrm rot="3954779">
              <a:off x="1405" y="1856"/>
              <a:ext cx="674" cy="322"/>
              <a:chOff x="1155" y="2304"/>
              <a:chExt cx="891" cy="519"/>
            </a:xfrm>
          </p:grpSpPr>
          <p:sp>
            <p:nvSpPr>
              <p:cNvPr id="604166" name="Freeform 6"/>
              <p:cNvSpPr>
                <a:spLocks/>
              </p:cNvSpPr>
              <p:nvPr/>
            </p:nvSpPr>
            <p:spPr bwMode="auto">
              <a:xfrm>
                <a:off x="1458" y="2304"/>
                <a:ext cx="408" cy="309"/>
              </a:xfrm>
              <a:custGeom>
                <a:avLst/>
                <a:gdLst/>
                <a:ahLst/>
                <a:cxnLst>
                  <a:cxn ang="0">
                    <a:pos x="0" y="309"/>
                  </a:cxn>
                  <a:cxn ang="0">
                    <a:pos x="408" y="0"/>
                  </a:cxn>
                </a:cxnLst>
                <a:rect l="0" t="0" r="r" b="b"/>
                <a:pathLst>
                  <a:path w="408" h="309">
                    <a:moveTo>
                      <a:pt x="0" y="309"/>
                    </a:moveTo>
                    <a:cubicBezTo>
                      <a:pt x="68" y="258"/>
                      <a:pt x="323" y="64"/>
                      <a:pt x="408" y="0"/>
                    </a:cubicBezTo>
                  </a:path>
                </a:pathLst>
              </a:custGeom>
              <a:noFill/>
              <a:ln w="57150" cmpd="sng">
                <a:solidFill>
                  <a:srgbClr val="FFCCCC"/>
                </a:solidFill>
                <a:round/>
                <a:headEnd/>
                <a:tailEnd type="stealth" w="lg" len="lg"/>
              </a:ln>
              <a:effectLst>
                <a:prstShdw prst="shdw17" dist="17961" dir="135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167" name="Freeform 7"/>
              <p:cNvSpPr>
                <a:spLocks/>
              </p:cNvSpPr>
              <p:nvPr/>
            </p:nvSpPr>
            <p:spPr bwMode="auto">
              <a:xfrm>
                <a:off x="1155" y="2543"/>
                <a:ext cx="891" cy="280"/>
              </a:xfrm>
              <a:custGeom>
                <a:avLst/>
                <a:gdLst/>
                <a:ahLst/>
                <a:cxnLst>
                  <a:cxn ang="0">
                    <a:pos x="0" y="280"/>
                  </a:cxn>
                  <a:cxn ang="0">
                    <a:pos x="372" y="31"/>
                  </a:cxn>
                  <a:cxn ang="0">
                    <a:pos x="621" y="94"/>
                  </a:cxn>
                  <a:cxn ang="0">
                    <a:pos x="891" y="274"/>
                  </a:cxn>
                </a:cxnLst>
                <a:rect l="0" t="0" r="r" b="b"/>
                <a:pathLst>
                  <a:path w="891" h="280">
                    <a:moveTo>
                      <a:pt x="0" y="280"/>
                    </a:moveTo>
                    <a:cubicBezTo>
                      <a:pt x="62" y="239"/>
                      <a:pt x="269" y="62"/>
                      <a:pt x="372" y="31"/>
                    </a:cubicBezTo>
                    <a:cubicBezTo>
                      <a:pt x="475" y="0"/>
                      <a:pt x="535" y="54"/>
                      <a:pt x="621" y="94"/>
                    </a:cubicBezTo>
                    <a:cubicBezTo>
                      <a:pt x="707" y="134"/>
                      <a:pt x="835" y="237"/>
                      <a:pt x="891" y="274"/>
                    </a:cubicBezTo>
                  </a:path>
                </a:pathLst>
              </a:custGeom>
              <a:noFill/>
              <a:ln w="57150" cmpd="sng">
                <a:solidFill>
                  <a:srgbClr val="FFCCCC"/>
                </a:solidFill>
                <a:round/>
                <a:headEnd/>
                <a:tailEnd type="stealth" w="lg" len="lg"/>
              </a:ln>
              <a:effectLst>
                <a:prstShdw prst="shdw17" dist="17961" dir="135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168" name="Text Box 8"/>
            <p:cNvSpPr txBox="1">
              <a:spLocks noChangeArrowheads="1"/>
            </p:cNvSpPr>
            <p:nvPr/>
          </p:nvSpPr>
          <p:spPr bwMode="auto">
            <a:xfrm>
              <a:off x="1197" y="2112"/>
              <a:ext cx="4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l"/>
              <a:r>
                <a:rPr lang="en-US" sz="2800" b="1">
                  <a:solidFill>
                    <a:srgbClr val="FFCCCC"/>
                  </a:solidFill>
                  <a:latin typeface="Arial" charset="0"/>
                </a:rPr>
                <a:t>PW</a:t>
              </a:r>
            </a:p>
          </p:txBody>
        </p:sp>
      </p:grp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1671638" y="2057400"/>
            <a:ext cx="892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i="1">
                <a:solidFill>
                  <a:srgbClr val="CCECFF"/>
                </a:solidFill>
                <a:latin typeface="Forte" pitchFamily="66" charset="0"/>
              </a:rPr>
              <a:t>Pacific</a:t>
            </a:r>
          </a:p>
          <a:p>
            <a:pPr algn="l">
              <a:lnSpc>
                <a:spcPct val="80000"/>
              </a:lnSpc>
            </a:pPr>
            <a:r>
              <a:rPr lang="en-US" i="1">
                <a:solidFill>
                  <a:srgbClr val="CCECFF"/>
                </a:solidFill>
                <a:latin typeface="Forte" pitchFamily="66" charset="0"/>
              </a:rPr>
              <a:t>Ocean</a:t>
            </a:r>
          </a:p>
        </p:txBody>
      </p:sp>
      <p:grpSp>
        <p:nvGrpSpPr>
          <p:cNvPr id="604189" name="Group 29"/>
          <p:cNvGrpSpPr>
            <a:grpSpLocks/>
          </p:cNvGrpSpPr>
          <p:nvPr/>
        </p:nvGrpSpPr>
        <p:grpSpPr bwMode="auto">
          <a:xfrm>
            <a:off x="3132138" y="1268413"/>
            <a:ext cx="781050" cy="2147887"/>
            <a:chOff x="1973" y="799"/>
            <a:chExt cx="492" cy="1353"/>
          </a:xfrm>
        </p:grpSpPr>
        <p:sp>
          <p:nvSpPr>
            <p:cNvPr id="604171" name="Freeform 11"/>
            <p:cNvSpPr>
              <a:spLocks/>
            </p:cNvSpPr>
            <p:nvPr/>
          </p:nvSpPr>
          <p:spPr bwMode="auto">
            <a:xfrm flipV="1">
              <a:off x="2187" y="1290"/>
              <a:ext cx="192" cy="862"/>
            </a:xfrm>
            <a:custGeom>
              <a:avLst/>
              <a:gdLst/>
              <a:ahLst/>
              <a:cxnLst>
                <a:cxn ang="0">
                  <a:pos x="45" y="862"/>
                </a:cxn>
                <a:cxn ang="0">
                  <a:pos x="181" y="739"/>
                </a:cxn>
                <a:cxn ang="0">
                  <a:pos x="113" y="615"/>
                </a:cxn>
                <a:cxn ang="0">
                  <a:pos x="11" y="533"/>
                </a:cxn>
                <a:cxn ang="0">
                  <a:pos x="45" y="409"/>
                </a:cxn>
                <a:cxn ang="0">
                  <a:pos x="147" y="327"/>
                </a:cxn>
                <a:cxn ang="0">
                  <a:pos x="147" y="245"/>
                </a:cxn>
                <a:cxn ang="0">
                  <a:pos x="65" y="172"/>
                </a:cxn>
                <a:cxn ang="0">
                  <a:pos x="54" y="0"/>
                </a:cxn>
              </a:cxnLst>
              <a:rect l="0" t="0" r="r" b="b"/>
              <a:pathLst>
                <a:path w="192" h="862">
                  <a:moveTo>
                    <a:pt x="45" y="862"/>
                  </a:moveTo>
                  <a:cubicBezTo>
                    <a:pt x="107" y="821"/>
                    <a:pt x="169" y="780"/>
                    <a:pt x="181" y="739"/>
                  </a:cubicBezTo>
                  <a:cubicBezTo>
                    <a:pt x="192" y="697"/>
                    <a:pt x="141" y="649"/>
                    <a:pt x="113" y="615"/>
                  </a:cubicBezTo>
                  <a:cubicBezTo>
                    <a:pt x="85" y="581"/>
                    <a:pt x="23" y="567"/>
                    <a:pt x="11" y="533"/>
                  </a:cubicBezTo>
                  <a:cubicBezTo>
                    <a:pt x="0" y="499"/>
                    <a:pt x="23" y="444"/>
                    <a:pt x="45" y="409"/>
                  </a:cubicBezTo>
                  <a:cubicBezTo>
                    <a:pt x="68" y="375"/>
                    <a:pt x="130" y="355"/>
                    <a:pt x="147" y="327"/>
                  </a:cubicBezTo>
                  <a:cubicBezTo>
                    <a:pt x="164" y="300"/>
                    <a:pt x="161" y="271"/>
                    <a:pt x="147" y="245"/>
                  </a:cubicBezTo>
                  <a:cubicBezTo>
                    <a:pt x="133" y="219"/>
                    <a:pt x="80" y="213"/>
                    <a:pt x="65" y="172"/>
                  </a:cubicBezTo>
                  <a:cubicBezTo>
                    <a:pt x="50" y="131"/>
                    <a:pt x="56" y="29"/>
                    <a:pt x="54" y="0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triangle" w="lg" len="lg"/>
            </a:ln>
            <a:effectLst>
              <a:outerShdw dist="45791" dir="8778596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604172" name="Picture 12" descr="sun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73" y="799"/>
              <a:ext cx="492" cy="448"/>
            </a:xfrm>
            <a:prstGeom prst="rect">
              <a:avLst/>
            </a:prstGeom>
            <a:noFill/>
          </p:spPr>
        </p:pic>
      </p:grp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1555750" y="4267200"/>
            <a:ext cx="9636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1979-2000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Sept mean </a:t>
            </a:r>
          </a:p>
          <a:p>
            <a:pPr>
              <a:lnSpc>
                <a:spcPct val="80000"/>
              </a:lnSpc>
            </a:pPr>
            <a:r>
              <a:rPr lang="en-US" sz="1400" b="1" i="1">
                <a:solidFill>
                  <a:srgbClr val="FFCCFF"/>
                </a:solidFill>
                <a:latin typeface="Arial Narrow" pitchFamily="34" charset="0"/>
              </a:rPr>
              <a:t>Ice edge</a:t>
            </a:r>
          </a:p>
        </p:txBody>
      </p:sp>
      <p:sp>
        <p:nvSpPr>
          <p:cNvPr id="604174" name="Freeform 14"/>
          <p:cNvSpPr>
            <a:spLocks/>
          </p:cNvSpPr>
          <p:nvPr/>
        </p:nvSpPr>
        <p:spPr bwMode="auto">
          <a:xfrm>
            <a:off x="2052638" y="4162425"/>
            <a:ext cx="457200" cy="10477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102" y="8"/>
              </a:cxn>
              <a:cxn ang="0">
                <a:pos x="288" y="18"/>
              </a:cxn>
            </a:cxnLst>
            <a:rect l="0" t="0" r="r" b="b"/>
            <a:pathLst>
              <a:path w="288" h="66">
                <a:moveTo>
                  <a:pt x="0" y="66"/>
                </a:moveTo>
                <a:cubicBezTo>
                  <a:pt x="17" y="56"/>
                  <a:pt x="54" y="16"/>
                  <a:pt x="102" y="8"/>
                </a:cubicBezTo>
                <a:cubicBezTo>
                  <a:pt x="150" y="0"/>
                  <a:pt x="249" y="16"/>
                  <a:pt x="288" y="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04175" name="Text Box 15"/>
          <p:cNvSpPr txBox="1">
            <a:spLocks noChangeArrowheads="1"/>
          </p:cNvSpPr>
          <p:nvPr/>
        </p:nvSpPr>
        <p:spPr bwMode="auto">
          <a:xfrm>
            <a:off x="3484563" y="4060825"/>
            <a:ext cx="9588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i="1">
                <a:latin typeface="Arial Narrow" pitchFamily="34" charset="0"/>
              </a:rPr>
              <a:t>Sept 2007</a:t>
            </a:r>
          </a:p>
          <a:p>
            <a:pPr>
              <a:lnSpc>
                <a:spcPct val="80000"/>
              </a:lnSpc>
            </a:pPr>
            <a:r>
              <a:rPr lang="en-US" sz="1600" b="1" i="1">
                <a:latin typeface="Arial Narrow" pitchFamily="34" charset="0"/>
              </a:rPr>
              <a:t>ice</a:t>
            </a:r>
          </a:p>
        </p:txBody>
      </p:sp>
      <p:sp>
        <p:nvSpPr>
          <p:cNvPr id="604176" name="Text Box 16"/>
          <p:cNvSpPr txBox="1">
            <a:spLocks noChangeArrowheads="1"/>
          </p:cNvSpPr>
          <p:nvPr/>
        </p:nvSpPr>
        <p:spPr bwMode="auto">
          <a:xfrm>
            <a:off x="2128838" y="6019800"/>
            <a:ext cx="814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i="1">
                <a:solidFill>
                  <a:schemeClr val="bg1"/>
                </a:solidFill>
              </a:rPr>
              <a:t>NSDIC</a:t>
            </a:r>
          </a:p>
        </p:txBody>
      </p:sp>
      <p:grpSp>
        <p:nvGrpSpPr>
          <p:cNvPr id="604190" name="Group 30"/>
          <p:cNvGrpSpPr>
            <a:grpSpLocks/>
          </p:cNvGrpSpPr>
          <p:nvPr/>
        </p:nvGrpSpPr>
        <p:grpSpPr bwMode="auto">
          <a:xfrm>
            <a:off x="4719638" y="3609975"/>
            <a:ext cx="1581150" cy="1901825"/>
            <a:chOff x="2973" y="2274"/>
            <a:chExt cx="996" cy="1198"/>
          </a:xfrm>
        </p:grpSpPr>
        <p:sp>
          <p:nvSpPr>
            <p:cNvPr id="604177" name="Freeform 17"/>
            <p:cNvSpPr>
              <a:spLocks/>
            </p:cNvSpPr>
            <p:nvPr/>
          </p:nvSpPr>
          <p:spPr bwMode="auto">
            <a:xfrm>
              <a:off x="3135" y="2866"/>
              <a:ext cx="632" cy="290"/>
            </a:xfrm>
            <a:custGeom>
              <a:avLst/>
              <a:gdLst/>
              <a:ahLst/>
              <a:cxnLst>
                <a:cxn ang="0">
                  <a:pos x="632" y="290"/>
                </a:cxn>
                <a:cxn ang="0">
                  <a:pos x="178" y="172"/>
                </a:cxn>
                <a:cxn ang="0">
                  <a:pos x="0" y="0"/>
                </a:cxn>
              </a:cxnLst>
              <a:rect l="0" t="0" r="r" b="b"/>
              <a:pathLst>
                <a:path w="632" h="290">
                  <a:moveTo>
                    <a:pt x="632" y="290"/>
                  </a:moveTo>
                  <a:cubicBezTo>
                    <a:pt x="556" y="270"/>
                    <a:pt x="283" y="220"/>
                    <a:pt x="178" y="172"/>
                  </a:cubicBezTo>
                  <a:cubicBezTo>
                    <a:pt x="73" y="124"/>
                    <a:pt x="37" y="36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CCCC"/>
              </a:solidFill>
              <a:round/>
              <a:headEnd/>
              <a:tailEnd type="stealth" w="lg" len="lg"/>
            </a:ln>
            <a:effectLst>
              <a:prstShdw prst="shdw17" dist="17961" dir="135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4187" name="Group 27"/>
            <p:cNvGrpSpPr>
              <a:grpSpLocks/>
            </p:cNvGrpSpPr>
            <p:nvPr/>
          </p:nvGrpSpPr>
          <p:grpSpPr bwMode="auto">
            <a:xfrm>
              <a:off x="2973" y="2274"/>
              <a:ext cx="996" cy="1198"/>
              <a:chOff x="2973" y="2274"/>
              <a:chExt cx="996" cy="1198"/>
            </a:xfrm>
          </p:grpSpPr>
          <p:sp>
            <p:nvSpPr>
              <p:cNvPr id="604178" name="Freeform 18"/>
              <p:cNvSpPr>
                <a:spLocks/>
              </p:cNvSpPr>
              <p:nvPr/>
            </p:nvSpPr>
            <p:spPr bwMode="auto">
              <a:xfrm>
                <a:off x="2973" y="2274"/>
                <a:ext cx="996" cy="1198"/>
              </a:xfrm>
              <a:custGeom>
                <a:avLst/>
                <a:gdLst/>
                <a:ahLst/>
                <a:cxnLst>
                  <a:cxn ang="0">
                    <a:pos x="996" y="1198"/>
                  </a:cxn>
                  <a:cxn ang="0">
                    <a:pos x="806" y="892"/>
                  </a:cxn>
                  <a:cxn ang="0">
                    <a:pos x="778" y="430"/>
                  </a:cxn>
                  <a:cxn ang="0">
                    <a:pos x="330" y="84"/>
                  </a:cxn>
                  <a:cxn ang="0">
                    <a:pos x="0" y="0"/>
                  </a:cxn>
                </a:cxnLst>
                <a:rect l="0" t="0" r="r" b="b"/>
                <a:pathLst>
                  <a:path w="996" h="1198">
                    <a:moveTo>
                      <a:pt x="996" y="1198"/>
                    </a:moveTo>
                    <a:cubicBezTo>
                      <a:pt x="964" y="1147"/>
                      <a:pt x="842" y="1020"/>
                      <a:pt x="806" y="892"/>
                    </a:cubicBezTo>
                    <a:cubicBezTo>
                      <a:pt x="770" y="764"/>
                      <a:pt x="857" y="565"/>
                      <a:pt x="778" y="430"/>
                    </a:cubicBezTo>
                    <a:cubicBezTo>
                      <a:pt x="699" y="295"/>
                      <a:pt x="460" y="156"/>
                      <a:pt x="330" y="84"/>
                    </a:cubicBezTo>
                    <a:cubicBezTo>
                      <a:pt x="200" y="12"/>
                      <a:pt x="69" y="17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FFCCCC"/>
                </a:solidFill>
                <a:round/>
                <a:headEnd/>
                <a:tailEnd type="stealth" w="lg" len="lg"/>
              </a:ln>
              <a:effectLst>
                <a:prstShdw prst="shdw17" dist="17961" dir="13500000">
                  <a:schemeClr val="bg1"/>
                </a:prst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179" name="Text Box 19"/>
              <p:cNvSpPr txBox="1">
                <a:spLocks noChangeArrowheads="1"/>
              </p:cNvSpPr>
              <p:nvPr/>
            </p:nvSpPr>
            <p:spPr bwMode="auto">
              <a:xfrm>
                <a:off x="3318" y="2694"/>
                <a:ext cx="48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2700" dir="54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800" b="1">
                    <a:solidFill>
                      <a:srgbClr val="FFCCCC"/>
                    </a:solidFill>
                    <a:latin typeface="Arial" charset="0"/>
                  </a:rPr>
                  <a:t>AW</a:t>
                </a:r>
              </a:p>
            </p:txBody>
          </p:sp>
        </p:grpSp>
      </p:grpSp>
      <p:sp>
        <p:nvSpPr>
          <p:cNvPr id="604180" name="Text Box 20"/>
          <p:cNvSpPr txBox="1">
            <a:spLocks noChangeArrowheads="1"/>
          </p:cNvSpPr>
          <p:nvPr/>
        </p:nvSpPr>
        <p:spPr bwMode="auto">
          <a:xfrm>
            <a:off x="5040313" y="5486400"/>
            <a:ext cx="12731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2400" i="1">
                <a:solidFill>
                  <a:srgbClr val="CCECFF"/>
                </a:solidFill>
                <a:latin typeface="Forte" pitchFamily="66" charset="0"/>
              </a:rPr>
              <a:t>Atlantic</a:t>
            </a:r>
          </a:p>
          <a:p>
            <a:pPr algn="l">
              <a:lnSpc>
                <a:spcPct val="80000"/>
              </a:lnSpc>
            </a:pPr>
            <a:r>
              <a:rPr lang="en-US" sz="2400" i="1">
                <a:solidFill>
                  <a:srgbClr val="CCECFF"/>
                </a:solidFill>
                <a:latin typeface="Forte" pitchFamily="66" charset="0"/>
              </a:rPr>
              <a:t>Ocean</a:t>
            </a:r>
          </a:p>
        </p:txBody>
      </p:sp>
      <p:sp>
        <p:nvSpPr>
          <p:cNvPr id="604182" name="Text Box 22"/>
          <p:cNvSpPr txBox="1">
            <a:spLocks noChangeArrowheads="1"/>
          </p:cNvSpPr>
          <p:nvPr/>
        </p:nvSpPr>
        <p:spPr bwMode="auto">
          <a:xfrm>
            <a:off x="142875" y="912813"/>
            <a:ext cx="2794000" cy="12604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u="sng">
                <a:latin typeface="Comic Sans MS" pitchFamily="66" charset="0"/>
              </a:rPr>
              <a:t>PW inflow</a:t>
            </a:r>
            <a:r>
              <a:rPr lang="en-US" b="1">
                <a:latin typeface="Comic Sans MS" pitchFamily="66" charset="0"/>
              </a:rPr>
              <a:t>:</a:t>
            </a:r>
            <a:r>
              <a:rPr lang="en-US"/>
              <a:t>  </a:t>
            </a:r>
          </a:p>
          <a:p>
            <a:pPr lvl="1" algn="l"/>
            <a:r>
              <a:rPr lang="en-US" b="1" i="1">
                <a:solidFill>
                  <a:srgbClr val="CC0000"/>
                </a:solidFill>
              </a:rPr>
              <a:t>in</a:t>
            </a:r>
            <a:r>
              <a:rPr lang="en-US" b="1">
                <a:solidFill>
                  <a:srgbClr val="CC0000"/>
                </a:solidFill>
              </a:rPr>
              <a:t>: 3-6 x 10</a:t>
            </a:r>
            <a:r>
              <a:rPr lang="en-US" b="1" baseline="30000">
                <a:solidFill>
                  <a:srgbClr val="CC0000"/>
                </a:solidFill>
              </a:rPr>
              <a:t>20</a:t>
            </a:r>
            <a:r>
              <a:rPr lang="en-US" b="1">
                <a:solidFill>
                  <a:srgbClr val="CC0000"/>
                </a:solidFill>
              </a:rPr>
              <a:t> J/yr</a:t>
            </a:r>
          </a:p>
          <a:p>
            <a:pPr lvl="1" algn="l"/>
            <a:r>
              <a:rPr lang="en-US" i="1"/>
              <a:t>out</a:t>
            </a:r>
            <a:r>
              <a:rPr lang="en-US"/>
              <a:t>: zero</a:t>
            </a:r>
          </a:p>
          <a:p>
            <a:pPr lvl="2" algn="l"/>
            <a:r>
              <a:rPr lang="en-US" sz="1600" i="1">
                <a:latin typeface="Arial Narrow" pitchFamily="34" charset="0"/>
              </a:rPr>
              <a:t>Woodgate et al. (2010)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604183" name="Text Box 23"/>
          <p:cNvSpPr txBox="1">
            <a:spLocks noChangeArrowheads="1"/>
          </p:cNvSpPr>
          <p:nvPr/>
        </p:nvSpPr>
        <p:spPr bwMode="auto">
          <a:xfrm>
            <a:off x="5580063" y="4802188"/>
            <a:ext cx="3375025" cy="19319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u="sng">
                <a:latin typeface="Comic Sans MS" pitchFamily="66" charset="0"/>
              </a:rPr>
              <a:t>AW inflow</a:t>
            </a:r>
            <a:r>
              <a:rPr lang="en-US" b="1">
                <a:latin typeface="Comic Sans MS" pitchFamily="66" charset="0"/>
              </a:rPr>
              <a:t>:</a:t>
            </a:r>
            <a:r>
              <a:rPr lang="en-US"/>
              <a:t> </a:t>
            </a:r>
          </a:p>
          <a:p>
            <a:pPr lvl="1" algn="l"/>
            <a:r>
              <a:rPr lang="en-US" i="1"/>
              <a:t>in</a:t>
            </a:r>
            <a:r>
              <a:rPr lang="en-US"/>
              <a:t>: 45 x 10</a:t>
            </a:r>
            <a:r>
              <a:rPr lang="en-US" baseline="30000"/>
              <a:t>20</a:t>
            </a:r>
            <a:r>
              <a:rPr lang="en-US"/>
              <a:t> J/yr </a:t>
            </a:r>
          </a:p>
          <a:p>
            <a:pPr lvl="1" algn="l"/>
            <a:r>
              <a:rPr lang="en-US" i="1"/>
              <a:t>out</a:t>
            </a:r>
            <a:r>
              <a:rPr lang="en-US"/>
              <a:t>: 20 x 10</a:t>
            </a:r>
            <a:r>
              <a:rPr lang="en-US" baseline="30000"/>
              <a:t>20</a:t>
            </a:r>
            <a:r>
              <a:rPr lang="en-US"/>
              <a:t> J/yr</a:t>
            </a:r>
          </a:p>
          <a:p>
            <a:pPr lvl="1" algn="l"/>
            <a:r>
              <a:rPr lang="en-US" b="1" i="1">
                <a:solidFill>
                  <a:srgbClr val="CC0000"/>
                </a:solidFill>
              </a:rPr>
              <a:t>net in</a:t>
            </a:r>
            <a:r>
              <a:rPr lang="en-US" b="1">
                <a:solidFill>
                  <a:srgbClr val="CC0000"/>
                </a:solidFill>
              </a:rPr>
              <a:t>: 25 x 10</a:t>
            </a:r>
            <a:r>
              <a:rPr lang="en-US" b="1" baseline="30000">
                <a:solidFill>
                  <a:srgbClr val="CC0000"/>
                </a:solidFill>
              </a:rPr>
              <a:t>20</a:t>
            </a:r>
            <a:r>
              <a:rPr lang="en-US" b="1">
                <a:solidFill>
                  <a:srgbClr val="CC0000"/>
                </a:solidFill>
              </a:rPr>
              <a:t> J/yr</a:t>
            </a:r>
          </a:p>
          <a:p>
            <a:pPr lvl="2" algn="l"/>
            <a:r>
              <a:rPr lang="en-US" sz="1600" i="1">
                <a:latin typeface="Arial Narrow" pitchFamily="34" charset="0"/>
              </a:rPr>
              <a:t>Maslowski et al. (2004)</a:t>
            </a:r>
          </a:p>
          <a:p>
            <a:pPr lvl="2" algn="l"/>
            <a:endParaRPr lang="en-US" sz="800" i="1">
              <a:latin typeface="Arial Narrow" pitchFamily="34" charset="0"/>
            </a:endParaRPr>
          </a:p>
          <a:p>
            <a:pPr lvl="1" algn="l"/>
            <a:r>
              <a:rPr lang="en-US" sz="1600" b="1" i="1">
                <a:latin typeface="Arial Narrow" pitchFamily="34" charset="0"/>
              </a:rPr>
              <a:t>…but see Schauer &amp; Bes-Möller !!!</a:t>
            </a:r>
          </a:p>
        </p:txBody>
      </p:sp>
      <p:grpSp>
        <p:nvGrpSpPr>
          <p:cNvPr id="604188" name="Group 28"/>
          <p:cNvGrpSpPr>
            <a:grpSpLocks/>
          </p:cNvGrpSpPr>
          <p:nvPr/>
        </p:nvGrpSpPr>
        <p:grpSpPr bwMode="auto">
          <a:xfrm>
            <a:off x="3240088" y="908050"/>
            <a:ext cx="1131887" cy="2501900"/>
            <a:chOff x="2358" y="572"/>
            <a:chExt cx="713" cy="1576"/>
          </a:xfrm>
        </p:grpSpPr>
        <p:pic>
          <p:nvPicPr>
            <p:cNvPr id="604184" name="Picture 24" descr="MC900389356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8" y="572"/>
              <a:ext cx="713" cy="703"/>
            </a:xfrm>
            <a:prstGeom prst="rect">
              <a:avLst/>
            </a:prstGeom>
            <a:noFill/>
          </p:spPr>
        </p:pic>
        <p:sp>
          <p:nvSpPr>
            <p:cNvPr id="604185" name="Freeform 25"/>
            <p:cNvSpPr>
              <a:spLocks/>
            </p:cNvSpPr>
            <p:nvPr/>
          </p:nvSpPr>
          <p:spPr bwMode="auto">
            <a:xfrm>
              <a:off x="2617" y="1286"/>
              <a:ext cx="192" cy="862"/>
            </a:xfrm>
            <a:custGeom>
              <a:avLst/>
              <a:gdLst/>
              <a:ahLst/>
              <a:cxnLst>
                <a:cxn ang="0">
                  <a:pos x="45" y="862"/>
                </a:cxn>
                <a:cxn ang="0">
                  <a:pos x="181" y="739"/>
                </a:cxn>
                <a:cxn ang="0">
                  <a:pos x="113" y="615"/>
                </a:cxn>
                <a:cxn ang="0">
                  <a:pos x="11" y="533"/>
                </a:cxn>
                <a:cxn ang="0">
                  <a:pos x="45" y="409"/>
                </a:cxn>
                <a:cxn ang="0">
                  <a:pos x="147" y="327"/>
                </a:cxn>
                <a:cxn ang="0">
                  <a:pos x="147" y="245"/>
                </a:cxn>
                <a:cxn ang="0">
                  <a:pos x="65" y="172"/>
                </a:cxn>
                <a:cxn ang="0">
                  <a:pos x="54" y="0"/>
                </a:cxn>
              </a:cxnLst>
              <a:rect l="0" t="0" r="r" b="b"/>
              <a:pathLst>
                <a:path w="192" h="862">
                  <a:moveTo>
                    <a:pt x="45" y="862"/>
                  </a:moveTo>
                  <a:cubicBezTo>
                    <a:pt x="107" y="821"/>
                    <a:pt x="169" y="780"/>
                    <a:pt x="181" y="739"/>
                  </a:cubicBezTo>
                  <a:cubicBezTo>
                    <a:pt x="192" y="697"/>
                    <a:pt x="141" y="649"/>
                    <a:pt x="113" y="615"/>
                  </a:cubicBezTo>
                  <a:cubicBezTo>
                    <a:pt x="85" y="581"/>
                    <a:pt x="23" y="567"/>
                    <a:pt x="11" y="533"/>
                  </a:cubicBezTo>
                  <a:cubicBezTo>
                    <a:pt x="0" y="499"/>
                    <a:pt x="23" y="444"/>
                    <a:pt x="45" y="409"/>
                  </a:cubicBezTo>
                  <a:cubicBezTo>
                    <a:pt x="68" y="375"/>
                    <a:pt x="130" y="355"/>
                    <a:pt x="147" y="327"/>
                  </a:cubicBezTo>
                  <a:cubicBezTo>
                    <a:pt x="164" y="300"/>
                    <a:pt x="161" y="271"/>
                    <a:pt x="147" y="245"/>
                  </a:cubicBezTo>
                  <a:cubicBezTo>
                    <a:pt x="133" y="219"/>
                    <a:pt x="80" y="213"/>
                    <a:pt x="65" y="172"/>
                  </a:cubicBezTo>
                  <a:cubicBezTo>
                    <a:pt x="50" y="131"/>
                    <a:pt x="56" y="29"/>
                    <a:pt x="54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 type="none" w="med" len="med"/>
              <a:tailEnd type="triangle" w="lg" len="lg"/>
            </a:ln>
            <a:effectLst>
              <a:outerShdw dist="45791" dir="8778596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181" name="Text Box 21"/>
          <p:cNvSpPr txBox="1">
            <a:spLocks noChangeArrowheads="1"/>
          </p:cNvSpPr>
          <p:nvPr/>
        </p:nvSpPr>
        <p:spPr bwMode="auto">
          <a:xfrm>
            <a:off x="4572000" y="949325"/>
            <a:ext cx="3481388" cy="2449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u="sng">
                <a:latin typeface="Comic Sans MS" pitchFamily="66" charset="0"/>
              </a:rPr>
              <a:t>Ocean surface flux</a:t>
            </a:r>
            <a:r>
              <a:rPr lang="en-US" b="1">
                <a:latin typeface="Comic Sans MS" pitchFamily="66" charset="0"/>
              </a:rPr>
              <a:t>: </a:t>
            </a:r>
          </a:p>
          <a:p>
            <a:pPr lvl="1" algn="l"/>
            <a:r>
              <a:rPr lang="en-US" i="1"/>
              <a:t>net sea ice growth</a:t>
            </a:r>
          </a:p>
          <a:p>
            <a:pPr lvl="1" algn="l">
              <a:buFont typeface="Symbol" pitchFamily="18" charset="2"/>
              <a:buChar char="@"/>
            </a:pPr>
            <a:r>
              <a:rPr lang="en-US">
                <a:sym typeface="Symbol" pitchFamily="18" charset="2"/>
              </a:rPr>
              <a:t> 0.5 m/yr  </a:t>
            </a:r>
            <a:r>
              <a:rPr lang="en-US" sz="1600" i="1">
                <a:latin typeface="Arial Narrow" pitchFamily="34" charset="0"/>
                <a:sym typeface="Symbol" pitchFamily="18" charset="2"/>
              </a:rPr>
              <a:t>Steele &amp; Flato (2000)</a:t>
            </a:r>
          </a:p>
          <a:p>
            <a:pPr lvl="1" algn="l">
              <a:buFont typeface="Symbol" pitchFamily="18" charset="2"/>
              <a:buNone/>
            </a:pPr>
            <a:r>
              <a:rPr lang="en-US" i="1">
                <a:sym typeface="Symbol" pitchFamily="18" charset="2"/>
              </a:rPr>
              <a:t>= </a:t>
            </a:r>
            <a:r>
              <a:rPr lang="en-US" b="1" i="1">
                <a:solidFill>
                  <a:srgbClr val="0000CC"/>
                </a:solidFill>
                <a:sym typeface="Symbol" pitchFamily="18" charset="2"/>
              </a:rPr>
              <a:t>net out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: 3 x 10</a:t>
            </a:r>
            <a:r>
              <a:rPr lang="en-US" b="1" baseline="30000">
                <a:solidFill>
                  <a:srgbClr val="0000CC"/>
                </a:solidFill>
                <a:sym typeface="Symbol" pitchFamily="18" charset="2"/>
              </a:rPr>
              <a:t>20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 J/yr</a:t>
            </a:r>
          </a:p>
          <a:p>
            <a:pPr lvl="1" algn="l">
              <a:buFont typeface="Symbol" pitchFamily="18" charset="2"/>
              <a:buNone/>
            </a:pPr>
            <a:r>
              <a:rPr lang="en-US">
                <a:sym typeface="Symbol" pitchFamily="18" charset="2"/>
              </a:rPr>
              <a:t>+ air-sea loss </a:t>
            </a:r>
          </a:p>
          <a:p>
            <a:pPr lvl="1" algn="l">
              <a:buFont typeface="Symbol" pitchFamily="18" charset="2"/>
              <a:buNone/>
            </a:pPr>
            <a:r>
              <a:rPr lang="en-US" sz="1800">
                <a:latin typeface="Arial Narrow" pitchFamily="34" charset="0"/>
                <a:sym typeface="Symbol" pitchFamily="18" charset="2"/>
              </a:rPr>
              <a:t>(Barents, Chukchi, Arctic Basin)</a:t>
            </a:r>
          </a:p>
          <a:p>
            <a:pPr lvl="1" algn="l">
              <a:buFont typeface="Symbol" pitchFamily="18" charset="2"/>
              <a:buChar char="@"/>
            </a:pPr>
            <a:r>
              <a:rPr lang="en-US" b="1" i="1">
                <a:solidFill>
                  <a:srgbClr val="0000CC"/>
                </a:solidFill>
                <a:sym typeface="Symbol" pitchFamily="18" charset="2"/>
              </a:rPr>
              <a:t> net out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: 27 x 10</a:t>
            </a:r>
            <a:r>
              <a:rPr lang="en-US" b="1" baseline="30000">
                <a:solidFill>
                  <a:srgbClr val="0000CC"/>
                </a:solidFill>
                <a:sym typeface="Symbol" pitchFamily="18" charset="2"/>
              </a:rPr>
              <a:t>20</a:t>
            </a:r>
            <a:r>
              <a:rPr lang="en-US" b="1">
                <a:solidFill>
                  <a:srgbClr val="0000CC"/>
                </a:solidFill>
                <a:sym typeface="Symbol" pitchFamily="18" charset="2"/>
              </a:rPr>
              <a:t> J/yr</a:t>
            </a:r>
          </a:p>
          <a:p>
            <a:pPr lvl="4" algn="l">
              <a:buFont typeface="Symbol" pitchFamily="18" charset="2"/>
              <a:buNone/>
            </a:pPr>
            <a:r>
              <a:rPr lang="en-US" sz="1600" b="1" i="1">
                <a:latin typeface="Arial Narrow" pitchFamily="34" charset="0"/>
              </a:rPr>
              <a:t>…residual…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2" grpId="0" animBg="1"/>
      <p:bldP spid="604183" grpId="0" animBg="1"/>
      <p:bldP spid="6041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4953000" cy="762000"/>
          </a:xfrm>
          <a:solidFill>
            <a:schemeClr val="bg1"/>
          </a:solidFill>
        </p:spPr>
        <p:txBody>
          <a:bodyPr lIns="0" tIns="0" rIns="0" bIns="0"/>
          <a:lstStyle/>
          <a:p>
            <a:r>
              <a:rPr lang="en-US" sz="3200" b="1">
                <a:solidFill>
                  <a:srgbClr val="CC0000"/>
                </a:solidFill>
                <a:latin typeface="Comic Sans MS" pitchFamily="66" charset="0"/>
              </a:rPr>
              <a:t>Atlantic Water </a:t>
            </a:r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warming</a:t>
            </a:r>
          </a:p>
        </p:txBody>
      </p:sp>
      <p:pic>
        <p:nvPicPr>
          <p:cNvPr id="628739" name="Picture 3"/>
          <p:cNvPicPr>
            <a:picLocks noChangeAspect="1" noChangeArrowheads="1"/>
          </p:cNvPicPr>
          <p:nvPr/>
        </p:nvPicPr>
        <p:blipFill>
          <a:blip r:embed="rId3" cstate="print"/>
          <a:srcRect b="68007"/>
          <a:stretch>
            <a:fillRect/>
          </a:stretch>
        </p:blipFill>
        <p:spPr bwMode="auto">
          <a:xfrm>
            <a:off x="574675" y="873125"/>
            <a:ext cx="8029575" cy="2447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28740" name="Text Box 4"/>
          <p:cNvSpPr txBox="1">
            <a:spLocks noChangeArrowheads="1"/>
          </p:cNvSpPr>
          <p:nvPr/>
        </p:nvSpPr>
        <p:spPr bwMode="auto">
          <a:xfrm rot="-5400000">
            <a:off x="-763587" y="1779587"/>
            <a:ext cx="2179638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Arial Narrow" pitchFamily="34" charset="0"/>
              </a:rPr>
              <a:t>Arctic Ocean ave. T</a:t>
            </a:r>
            <a:r>
              <a:rPr lang="en-US" sz="1800" b="1" baseline="-25000">
                <a:latin typeface="Arial Narrow" pitchFamily="34" charset="0"/>
              </a:rPr>
              <a:t>max</a:t>
            </a:r>
          </a:p>
        </p:txBody>
      </p:sp>
      <p:pic>
        <p:nvPicPr>
          <p:cNvPr id="628741" name="Picture 5"/>
          <p:cNvPicPr>
            <a:picLocks noChangeAspect="1" noChangeArrowheads="1"/>
          </p:cNvPicPr>
          <p:nvPr/>
        </p:nvPicPr>
        <p:blipFill>
          <a:blip r:embed="rId4" cstate="print"/>
          <a:srcRect l="2031" t="9036" r="24127" b="29657"/>
          <a:stretch>
            <a:fillRect/>
          </a:stretch>
        </p:blipFill>
        <p:spPr bwMode="auto">
          <a:xfrm>
            <a:off x="1330325" y="584200"/>
            <a:ext cx="1795463" cy="1306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628742" name="Group 6"/>
          <p:cNvGrpSpPr>
            <a:grpSpLocks/>
          </p:cNvGrpSpPr>
          <p:nvPr/>
        </p:nvGrpSpPr>
        <p:grpSpPr bwMode="auto">
          <a:xfrm>
            <a:off x="215900" y="3417888"/>
            <a:ext cx="8699500" cy="3440112"/>
            <a:chOff x="136" y="2153"/>
            <a:chExt cx="5480" cy="2167"/>
          </a:xfrm>
        </p:grpSpPr>
        <p:pic>
          <p:nvPicPr>
            <p:cNvPr id="62874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b="80725"/>
            <a:stretch>
              <a:fillRect/>
            </a:stretch>
          </p:blipFill>
          <p:spPr bwMode="auto">
            <a:xfrm>
              <a:off x="4090" y="3772"/>
              <a:ext cx="1526" cy="5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628744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t="19099" r="8585" b="61063"/>
            <a:stretch>
              <a:fillRect/>
            </a:stretch>
          </p:blipFill>
          <p:spPr bwMode="auto">
            <a:xfrm>
              <a:off x="2971" y="3498"/>
              <a:ext cx="1395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62874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t="38727" b="41611"/>
            <a:stretch>
              <a:fillRect/>
            </a:stretch>
          </p:blipFill>
          <p:spPr bwMode="auto">
            <a:xfrm>
              <a:off x="1973" y="3090"/>
              <a:ext cx="1526" cy="5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628746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58670" b="21773"/>
            <a:stretch>
              <a:fillRect/>
            </a:stretch>
          </p:blipFill>
          <p:spPr bwMode="auto">
            <a:xfrm>
              <a:off x="1020" y="2608"/>
              <a:ext cx="1526" cy="5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628747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t="77769"/>
            <a:stretch>
              <a:fillRect/>
            </a:stretch>
          </p:blipFill>
          <p:spPr bwMode="auto">
            <a:xfrm>
              <a:off x="136" y="2160"/>
              <a:ext cx="1526" cy="6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28748" name="Text Box 12"/>
            <p:cNvSpPr txBox="1">
              <a:spLocks noChangeArrowheads="1"/>
            </p:cNvSpPr>
            <p:nvPr/>
          </p:nvSpPr>
          <p:spPr bwMode="auto">
            <a:xfrm>
              <a:off x="3202" y="2828"/>
              <a:ext cx="110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i="1">
                  <a:latin typeface="Arial Narrow" pitchFamily="34" charset="0"/>
                </a:rPr>
                <a:t>Polyakov et al. 2011</a:t>
              </a:r>
            </a:p>
          </p:txBody>
        </p:sp>
        <p:sp>
          <p:nvSpPr>
            <p:cNvPr id="628749" name="Text Box 13"/>
            <p:cNvSpPr txBox="1">
              <a:spLocks noChangeArrowheads="1"/>
            </p:cNvSpPr>
            <p:nvPr/>
          </p:nvSpPr>
          <p:spPr bwMode="auto">
            <a:xfrm>
              <a:off x="1469" y="2239"/>
              <a:ext cx="536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800" b="1">
                  <a:solidFill>
                    <a:srgbClr val="0000CC"/>
                  </a:solidFill>
                  <a:latin typeface="Arial Narrow" pitchFamily="34" charset="0"/>
                </a:rPr>
                <a:t>cooling</a:t>
              </a:r>
            </a:p>
          </p:txBody>
        </p:sp>
        <p:sp>
          <p:nvSpPr>
            <p:cNvPr id="628750" name="Line 14"/>
            <p:cNvSpPr>
              <a:spLocks noChangeShapeType="1"/>
            </p:cNvSpPr>
            <p:nvPr/>
          </p:nvSpPr>
          <p:spPr bwMode="auto">
            <a:xfrm flipH="1">
              <a:off x="1292" y="2364"/>
              <a:ext cx="205" cy="6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>
              <a:outerShdw dist="12700" dir="5400000" algn="ctr" rotWithShape="0">
                <a:schemeClr val="bg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28751" name="Line 15"/>
            <p:cNvSpPr>
              <a:spLocks noChangeShapeType="1"/>
            </p:cNvSpPr>
            <p:nvPr/>
          </p:nvSpPr>
          <p:spPr bwMode="auto">
            <a:xfrm flipV="1">
              <a:off x="363" y="2251"/>
              <a:ext cx="680" cy="20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28752" name="Text Box 16"/>
            <p:cNvSpPr txBox="1">
              <a:spLocks noChangeArrowheads="1"/>
            </p:cNvSpPr>
            <p:nvPr/>
          </p:nvSpPr>
          <p:spPr bwMode="auto">
            <a:xfrm>
              <a:off x="169" y="2160"/>
              <a:ext cx="602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800" b="1">
                  <a:solidFill>
                    <a:srgbClr val="CC0000"/>
                  </a:solidFill>
                  <a:latin typeface="Arial Narrow" pitchFamily="34" charset="0"/>
                </a:rPr>
                <a:t>warming</a:t>
              </a:r>
            </a:p>
          </p:txBody>
        </p:sp>
        <p:sp>
          <p:nvSpPr>
            <p:cNvPr id="628753" name="Text Box 17"/>
            <p:cNvSpPr txBox="1">
              <a:spLocks noChangeArrowheads="1"/>
            </p:cNvSpPr>
            <p:nvPr/>
          </p:nvSpPr>
          <p:spPr bwMode="auto">
            <a:xfrm>
              <a:off x="724" y="2153"/>
              <a:ext cx="234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/>
                <a:t>Fram</a:t>
              </a:r>
            </a:p>
          </p:txBody>
        </p:sp>
        <p:sp>
          <p:nvSpPr>
            <p:cNvPr id="628754" name="Text Box 18"/>
            <p:cNvSpPr txBox="1">
              <a:spLocks noChangeArrowheads="1"/>
            </p:cNvSpPr>
            <p:nvPr/>
          </p:nvSpPr>
          <p:spPr bwMode="auto">
            <a:xfrm>
              <a:off x="1636" y="2595"/>
              <a:ext cx="155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/>
                <a:t>0</a:t>
              </a:r>
              <a:r>
                <a:rPr lang="en-US" sz="1200" b="1">
                  <a:sym typeface="Symbol" pitchFamily="18" charset="2"/>
                </a:rPr>
                <a:t></a:t>
              </a:r>
              <a:r>
                <a:rPr lang="en-US" sz="1200" b="1"/>
                <a:t>E</a:t>
              </a:r>
            </a:p>
          </p:txBody>
        </p:sp>
        <p:sp>
          <p:nvSpPr>
            <p:cNvPr id="628755" name="Text Box 19"/>
            <p:cNvSpPr txBox="1">
              <a:spLocks noChangeArrowheads="1"/>
            </p:cNvSpPr>
            <p:nvPr/>
          </p:nvSpPr>
          <p:spPr bwMode="auto">
            <a:xfrm>
              <a:off x="2526" y="3099"/>
              <a:ext cx="261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/>
                <a:t>105</a:t>
              </a:r>
              <a:r>
                <a:rPr lang="en-US" sz="1200" b="1">
                  <a:sym typeface="Symbol" pitchFamily="18" charset="2"/>
                </a:rPr>
                <a:t></a:t>
              </a:r>
              <a:r>
                <a:rPr lang="en-US" sz="1200" b="1"/>
                <a:t>E</a:t>
              </a:r>
            </a:p>
          </p:txBody>
        </p:sp>
        <p:sp>
          <p:nvSpPr>
            <p:cNvPr id="628756" name="Text Box 20"/>
            <p:cNvSpPr txBox="1">
              <a:spLocks noChangeArrowheads="1"/>
            </p:cNvSpPr>
            <p:nvPr/>
          </p:nvSpPr>
          <p:spPr bwMode="auto">
            <a:xfrm>
              <a:off x="3525" y="3516"/>
              <a:ext cx="261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/>
                <a:t>125</a:t>
              </a:r>
              <a:r>
                <a:rPr lang="en-US" sz="1200" b="1">
                  <a:sym typeface="Symbol" pitchFamily="18" charset="2"/>
                </a:rPr>
                <a:t></a:t>
              </a:r>
              <a:r>
                <a:rPr lang="en-US" sz="1200" b="1"/>
                <a:t>E</a:t>
              </a:r>
            </a:p>
          </p:txBody>
        </p:sp>
        <p:sp>
          <p:nvSpPr>
            <p:cNvPr id="628757" name="Text Box 21"/>
            <p:cNvSpPr txBox="1">
              <a:spLocks noChangeArrowheads="1"/>
            </p:cNvSpPr>
            <p:nvPr/>
          </p:nvSpPr>
          <p:spPr bwMode="auto">
            <a:xfrm>
              <a:off x="4650" y="3765"/>
              <a:ext cx="261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/>
                <a:t>140</a:t>
              </a:r>
              <a:r>
                <a:rPr lang="en-US" sz="1200" b="1">
                  <a:sym typeface="Symbol" pitchFamily="18" charset="2"/>
                </a:rPr>
                <a:t></a:t>
              </a:r>
              <a:r>
                <a:rPr lang="en-US" sz="1200" b="1"/>
                <a:t>E</a:t>
              </a:r>
            </a:p>
          </p:txBody>
        </p:sp>
      </p:grpSp>
      <p:grpSp>
        <p:nvGrpSpPr>
          <p:cNvPr id="628758" name="Group 22"/>
          <p:cNvGrpSpPr>
            <a:grpSpLocks/>
          </p:cNvGrpSpPr>
          <p:nvPr/>
        </p:nvGrpSpPr>
        <p:grpSpPr bwMode="auto">
          <a:xfrm>
            <a:off x="563563" y="817563"/>
            <a:ext cx="8324850" cy="2670175"/>
            <a:chOff x="355" y="515"/>
            <a:chExt cx="5244" cy="1682"/>
          </a:xfrm>
        </p:grpSpPr>
        <p:pic>
          <p:nvPicPr>
            <p:cNvPr id="628759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 t="65085"/>
            <a:stretch>
              <a:fillRect/>
            </a:stretch>
          </p:blipFill>
          <p:spPr bwMode="auto">
            <a:xfrm>
              <a:off x="355" y="515"/>
              <a:ext cx="5062" cy="16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28760" name="Text Box 24"/>
            <p:cNvSpPr txBox="1">
              <a:spLocks noChangeArrowheads="1"/>
            </p:cNvSpPr>
            <p:nvPr/>
          </p:nvSpPr>
          <p:spPr bwMode="auto">
            <a:xfrm>
              <a:off x="3379" y="1684"/>
              <a:ext cx="2220" cy="4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i="1"/>
                <a:t>Arctic AW variability </a:t>
              </a:r>
            </a:p>
            <a:p>
              <a:r>
                <a:rPr lang="en-US" sz="1800" b="1" i="1"/>
                <a:t>forced by </a:t>
              </a:r>
              <a:r>
                <a:rPr lang="en-US" sz="1800" b="1" i="1" u="sng"/>
                <a:t>upstream conditions</a:t>
              </a:r>
            </a:p>
          </p:txBody>
        </p:sp>
      </p:grpSp>
      <p:sp>
        <p:nvSpPr>
          <p:cNvPr id="628761" name="Text Box 25"/>
          <p:cNvSpPr txBox="1">
            <a:spLocks noChangeArrowheads="1"/>
          </p:cNvSpPr>
          <p:nvPr/>
        </p:nvSpPr>
        <p:spPr bwMode="auto">
          <a:xfrm>
            <a:off x="6948488" y="3357563"/>
            <a:ext cx="17510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Polyakov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8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28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50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80400" cy="762000"/>
          </a:xfrm>
          <a:solidFill>
            <a:schemeClr val="bg1"/>
          </a:solidFill>
        </p:spPr>
        <p:txBody>
          <a:bodyPr lIns="0" tIns="0" rIns="0" bIns="0"/>
          <a:lstStyle/>
          <a:p>
            <a:r>
              <a:rPr lang="en-US" sz="3600" b="1" i="1">
                <a:solidFill>
                  <a:schemeClr val="tx1"/>
                </a:solidFill>
                <a:latin typeface="Comic Sans MS" pitchFamily="66" charset="0"/>
              </a:rPr>
              <a:t>modeling</a:t>
            </a:r>
            <a:r>
              <a:rPr lang="en-US" sz="3600" b="1">
                <a:solidFill>
                  <a:srgbClr val="CC0000"/>
                </a:solidFill>
                <a:latin typeface="Comic Sans MS" pitchFamily="66" charset="0"/>
              </a:rPr>
              <a:t> Atlantic Water </a:t>
            </a:r>
            <a:r>
              <a:rPr lang="en-US" sz="3600" b="1">
                <a:solidFill>
                  <a:schemeClr val="tx1"/>
                </a:solidFill>
                <a:latin typeface="Comic Sans MS" pitchFamily="66" charset="0"/>
              </a:rPr>
              <a:t>warming</a:t>
            </a:r>
          </a:p>
        </p:txBody>
      </p:sp>
      <p:pic>
        <p:nvPicPr>
          <p:cNvPr id="59495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44563"/>
            <a:ext cx="5540375" cy="553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94956" name="Text Box 12"/>
          <p:cNvSpPr txBox="1">
            <a:spLocks noChangeArrowheads="1"/>
          </p:cNvSpPr>
          <p:nvPr/>
        </p:nvSpPr>
        <p:spPr bwMode="auto">
          <a:xfrm>
            <a:off x="7019925" y="1304925"/>
            <a:ext cx="1651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Karcher et al. 2003</a:t>
            </a:r>
          </a:p>
        </p:txBody>
      </p:sp>
      <p:sp>
        <p:nvSpPr>
          <p:cNvPr id="594957" name="Text Box 13"/>
          <p:cNvSpPr txBox="1">
            <a:spLocks noChangeArrowheads="1"/>
          </p:cNvSpPr>
          <p:nvPr/>
        </p:nvSpPr>
        <p:spPr bwMode="auto">
          <a:xfrm>
            <a:off x="6084888" y="2168525"/>
            <a:ext cx="28225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benchmark of</a:t>
            </a:r>
          </a:p>
          <a:p>
            <a:r>
              <a:rPr lang="en-US"/>
              <a:t>model-obs comparison!</a:t>
            </a:r>
          </a:p>
        </p:txBody>
      </p:sp>
      <p:sp>
        <p:nvSpPr>
          <p:cNvPr id="594958" name="Text Box 14"/>
          <p:cNvSpPr txBox="1">
            <a:spLocks noChangeArrowheads="1"/>
          </p:cNvSpPr>
          <p:nvPr/>
        </p:nvSpPr>
        <p:spPr bwMode="auto">
          <a:xfrm>
            <a:off x="6335713" y="657225"/>
            <a:ext cx="2159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…tracing the T</a:t>
            </a:r>
            <a:r>
              <a:rPr lang="en-US" baseline="-25000"/>
              <a:t>max</a:t>
            </a:r>
          </a:p>
        </p:txBody>
      </p:sp>
      <p:sp>
        <p:nvSpPr>
          <p:cNvPr id="594959" name="Text Box 15"/>
          <p:cNvSpPr txBox="1">
            <a:spLocks noChangeArrowheads="1"/>
          </p:cNvSpPr>
          <p:nvPr/>
        </p:nvSpPr>
        <p:spPr bwMode="auto">
          <a:xfrm>
            <a:off x="6121400" y="3176588"/>
            <a:ext cx="2962275" cy="2503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30188" indent="-230188" algn="l"/>
            <a:r>
              <a:rPr lang="en-US" i="1" u="sng"/>
              <a:t>But…</a:t>
            </a:r>
          </a:p>
          <a:p>
            <a:pPr marL="230188" indent="-230188" algn="l"/>
            <a:endParaRPr lang="en-US" sz="800" i="1" u="sng"/>
          </a:p>
          <a:p>
            <a:pPr marL="230188" indent="-230188" algn="l">
              <a:buFontTx/>
              <a:buChar char="•"/>
            </a:pPr>
            <a:r>
              <a:rPr lang="en-US" i="1"/>
              <a:t>could use more details</a:t>
            </a:r>
          </a:p>
          <a:p>
            <a:pPr marL="974725" lvl="1" indent="-457200" algn="l"/>
            <a:r>
              <a:rPr lang="en-US" sz="1600" i="1"/>
              <a:t>e.g., T</a:t>
            </a:r>
            <a:r>
              <a:rPr lang="en-US" sz="1600" i="1" baseline="-25000"/>
              <a:t>max</a:t>
            </a:r>
            <a:r>
              <a:rPr lang="en-US" sz="1600" i="1"/>
              <a:t> error</a:t>
            </a:r>
          </a:p>
          <a:p>
            <a:pPr marL="974725" lvl="1" indent="-457200" algn="l"/>
            <a:r>
              <a:rPr lang="en-US" sz="1600" i="1"/>
              <a:t>	z(T</a:t>
            </a:r>
            <a:r>
              <a:rPr lang="en-US" sz="1600" i="1" baseline="-25000"/>
              <a:t>max</a:t>
            </a:r>
            <a:r>
              <a:rPr lang="en-US" sz="1600" i="1"/>
              <a:t>) error</a:t>
            </a:r>
          </a:p>
          <a:p>
            <a:pPr marL="974725" lvl="1" indent="-457200" algn="l"/>
            <a:r>
              <a:rPr lang="en-US" sz="1600" i="1"/>
              <a:t>	</a:t>
            </a:r>
            <a:r>
              <a:rPr lang="en-US" sz="1800" b="1" i="1">
                <a:sym typeface="Symbol" pitchFamily="18" charset="2"/>
              </a:rPr>
              <a:t></a:t>
            </a:r>
            <a:r>
              <a:rPr lang="en-US" sz="800" i="1">
                <a:sym typeface="Symbol" pitchFamily="18" charset="2"/>
              </a:rPr>
              <a:t> </a:t>
            </a:r>
            <a:r>
              <a:rPr lang="en-US" sz="1600" i="1">
                <a:sym typeface="Symbol" pitchFamily="18" charset="2"/>
              </a:rPr>
              <a:t>Tdz</a:t>
            </a:r>
            <a:r>
              <a:rPr lang="en-US" sz="1600" i="1"/>
              <a:t> error</a:t>
            </a:r>
          </a:p>
          <a:p>
            <a:pPr marL="974725" lvl="1" indent="-457200" algn="l"/>
            <a:endParaRPr lang="en-US" sz="800" i="1"/>
          </a:p>
          <a:p>
            <a:pPr marL="230188" indent="-230188" algn="l">
              <a:buFontTx/>
              <a:buChar char="•"/>
            </a:pPr>
            <a:r>
              <a:rPr lang="en-US" i="1"/>
              <a:t>it’s old!</a:t>
            </a:r>
          </a:p>
          <a:p>
            <a:pPr marL="974725" lvl="1" indent="-457200" algn="l"/>
            <a:r>
              <a:rPr lang="en-US" sz="1600" i="1"/>
              <a:t>…but see Aksenov et al. </a:t>
            </a:r>
          </a:p>
          <a:p>
            <a:pPr marL="974725" lvl="1" indent="-457200" algn="l"/>
            <a:r>
              <a:rPr lang="en-US" sz="1600" i="1"/>
              <a:t>    (2011) AOMIP poster</a:t>
            </a:r>
          </a:p>
        </p:txBody>
      </p:sp>
      <p:sp>
        <p:nvSpPr>
          <p:cNvPr id="594960" name="Text Box 16"/>
          <p:cNvSpPr txBox="1">
            <a:spLocks noChangeArrowheads="1"/>
          </p:cNvSpPr>
          <p:nvPr/>
        </p:nvSpPr>
        <p:spPr bwMode="auto">
          <a:xfrm>
            <a:off x="6389688" y="5913438"/>
            <a:ext cx="2292350" cy="739775"/>
          </a:xfrm>
          <a:prstGeom prst="rect">
            <a:avLst/>
          </a:prstGeom>
          <a:noFill/>
          <a:ln w="38100" cmpd="dbl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 Narrow" pitchFamily="34" charset="0"/>
              </a:rPr>
              <a:t>AW T</a:t>
            </a:r>
            <a:r>
              <a:rPr lang="en-US" b="1" baseline="-25000">
                <a:latin typeface="Arial Narrow" pitchFamily="34" charset="0"/>
              </a:rPr>
              <a:t>max</a:t>
            </a:r>
            <a:r>
              <a:rPr lang="en-US" b="1">
                <a:latin typeface="Arial Narrow" pitchFamily="34" charset="0"/>
              </a:rPr>
              <a:t> cools along </a:t>
            </a:r>
          </a:p>
          <a:p>
            <a:r>
              <a:rPr lang="en-US" b="1">
                <a:latin typeface="Arial Narrow" pitchFamily="34" charset="0"/>
              </a:rPr>
              <a:t>its pathway:  </a:t>
            </a:r>
            <a:r>
              <a:rPr lang="en-US" b="1" i="1">
                <a:latin typeface="Arial Narrow" pitchFamily="34" charset="0"/>
              </a:rPr>
              <a:t>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59" grpId="0"/>
      <p:bldP spid="5949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506" name="Group 98"/>
          <p:cNvGrpSpPr>
            <a:grpSpLocks/>
          </p:cNvGrpSpPr>
          <p:nvPr/>
        </p:nvGrpSpPr>
        <p:grpSpPr bwMode="auto">
          <a:xfrm>
            <a:off x="4137025" y="3005138"/>
            <a:ext cx="4972050" cy="3798887"/>
            <a:chOff x="2606" y="1893"/>
            <a:chExt cx="3132" cy="2393"/>
          </a:xfrm>
        </p:grpSpPr>
        <p:grpSp>
          <p:nvGrpSpPr>
            <p:cNvPr id="529496" name="Group 88"/>
            <p:cNvGrpSpPr>
              <a:grpSpLocks/>
            </p:cNvGrpSpPr>
            <p:nvPr/>
          </p:nvGrpSpPr>
          <p:grpSpPr bwMode="auto">
            <a:xfrm>
              <a:off x="3379" y="1893"/>
              <a:ext cx="1955" cy="2393"/>
              <a:chOff x="3492" y="1774"/>
              <a:chExt cx="1955" cy="2393"/>
            </a:xfrm>
          </p:grpSpPr>
          <p:pic>
            <p:nvPicPr>
              <p:cNvPr id="529495" name="Picture 8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281" t="127" r="6131" b="49109"/>
              <a:stretch>
                <a:fillRect/>
              </a:stretch>
            </p:blipFill>
            <p:spPr bwMode="auto">
              <a:xfrm>
                <a:off x="3492" y="1774"/>
                <a:ext cx="1955" cy="239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9494" name="Picture 8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925" t="12410" r="71637" b="64977"/>
              <a:stretch>
                <a:fillRect/>
              </a:stretch>
            </p:blipFill>
            <p:spPr bwMode="auto">
              <a:xfrm>
                <a:off x="4694" y="2273"/>
                <a:ext cx="513" cy="10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29500" name="Text Box 92"/>
            <p:cNvSpPr txBox="1">
              <a:spLocks noChangeArrowheads="1"/>
            </p:cNvSpPr>
            <p:nvPr/>
          </p:nvSpPr>
          <p:spPr bwMode="auto">
            <a:xfrm>
              <a:off x="5127" y="2415"/>
              <a:ext cx="543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Arial Narrow" pitchFamily="34" charset="0"/>
                </a:rPr>
                <a:t>N. of F.J. Land</a:t>
              </a:r>
            </a:p>
          </p:txBody>
        </p:sp>
        <p:sp>
          <p:nvSpPr>
            <p:cNvPr id="529501" name="Text Box 93"/>
            <p:cNvSpPr txBox="1">
              <a:spLocks noChangeArrowheads="1"/>
            </p:cNvSpPr>
            <p:nvPr/>
          </p:nvSpPr>
          <p:spPr bwMode="auto">
            <a:xfrm>
              <a:off x="5124" y="2972"/>
              <a:ext cx="614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b="1">
                  <a:latin typeface="Arial Narrow" pitchFamily="34" charset="0"/>
                </a:rPr>
                <a:t>N. of Laptev Sea</a:t>
              </a:r>
            </a:p>
          </p:txBody>
        </p:sp>
        <p:sp>
          <p:nvSpPr>
            <p:cNvPr id="529502" name="Text Box 94"/>
            <p:cNvSpPr txBox="1">
              <a:spLocks noChangeArrowheads="1"/>
            </p:cNvSpPr>
            <p:nvPr/>
          </p:nvSpPr>
          <p:spPr bwMode="auto">
            <a:xfrm>
              <a:off x="5120" y="3213"/>
              <a:ext cx="602" cy="1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b="1">
                  <a:latin typeface="Arial Narrow" pitchFamily="34" charset="0"/>
                </a:rPr>
                <a:t>N. of E. Sib. Sea</a:t>
              </a:r>
            </a:p>
          </p:txBody>
        </p:sp>
        <p:sp>
          <p:nvSpPr>
            <p:cNvPr id="529505" name="Text Box 97"/>
            <p:cNvSpPr txBox="1">
              <a:spLocks noChangeArrowheads="1"/>
            </p:cNvSpPr>
            <p:nvPr/>
          </p:nvSpPr>
          <p:spPr bwMode="auto">
            <a:xfrm>
              <a:off x="2606" y="4061"/>
              <a:ext cx="110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i="1">
                  <a:latin typeface="Arial Narrow" pitchFamily="34" charset="0"/>
                </a:rPr>
                <a:t>Polyakov et al. 2010</a:t>
              </a:r>
            </a:p>
          </p:txBody>
        </p:sp>
      </p:grpSp>
      <p:pic>
        <p:nvPicPr>
          <p:cNvPr id="529415" name="Picture 7"/>
          <p:cNvPicPr>
            <a:picLocks noChangeAspect="1" noChangeArrowheads="1"/>
          </p:cNvPicPr>
          <p:nvPr/>
        </p:nvPicPr>
        <p:blipFill>
          <a:blip r:embed="rId4" cstate="print"/>
          <a:srcRect l="16138" t="11375" r="45041" b="11375"/>
          <a:stretch>
            <a:fillRect/>
          </a:stretch>
        </p:blipFill>
        <p:spPr bwMode="auto">
          <a:xfrm>
            <a:off x="211138" y="1304925"/>
            <a:ext cx="37480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9416" name="Freeform 8"/>
          <p:cNvSpPr>
            <a:spLocks/>
          </p:cNvSpPr>
          <p:nvPr/>
        </p:nvSpPr>
        <p:spPr bwMode="auto">
          <a:xfrm>
            <a:off x="1357313" y="1905000"/>
            <a:ext cx="1081087" cy="1155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108"/>
              </a:cxn>
              <a:cxn ang="0">
                <a:pos x="4" y="186"/>
              </a:cxn>
              <a:cxn ang="0">
                <a:pos x="28" y="240"/>
              </a:cxn>
              <a:cxn ang="0">
                <a:pos x="50" y="290"/>
              </a:cxn>
              <a:cxn ang="0">
                <a:pos x="84" y="328"/>
              </a:cxn>
              <a:cxn ang="0">
                <a:pos x="164" y="364"/>
              </a:cxn>
              <a:cxn ang="0">
                <a:pos x="354" y="446"/>
              </a:cxn>
              <a:cxn ang="0">
                <a:pos x="408" y="462"/>
              </a:cxn>
            </a:cxnLst>
            <a:rect l="0" t="0" r="r" b="b"/>
            <a:pathLst>
              <a:path w="408" h="462">
                <a:moveTo>
                  <a:pt x="0" y="0"/>
                </a:moveTo>
                <a:lnTo>
                  <a:pt x="2" y="108"/>
                </a:lnTo>
                <a:lnTo>
                  <a:pt x="4" y="186"/>
                </a:lnTo>
                <a:lnTo>
                  <a:pt x="28" y="240"/>
                </a:lnTo>
                <a:lnTo>
                  <a:pt x="50" y="290"/>
                </a:lnTo>
                <a:lnTo>
                  <a:pt x="84" y="328"/>
                </a:lnTo>
                <a:lnTo>
                  <a:pt x="164" y="364"/>
                </a:lnTo>
                <a:lnTo>
                  <a:pt x="354" y="446"/>
                </a:lnTo>
                <a:lnTo>
                  <a:pt x="408" y="462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9417" name="Freeform 9"/>
          <p:cNvSpPr>
            <a:spLocks/>
          </p:cNvSpPr>
          <p:nvPr/>
        </p:nvSpPr>
        <p:spPr bwMode="auto">
          <a:xfrm>
            <a:off x="2635250" y="3136900"/>
            <a:ext cx="636588" cy="2162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38"/>
              </a:cxn>
              <a:cxn ang="0">
                <a:pos x="124" y="62"/>
              </a:cxn>
              <a:cxn ang="0">
                <a:pos x="164" y="70"/>
              </a:cxn>
              <a:cxn ang="0">
                <a:pos x="214" y="106"/>
              </a:cxn>
              <a:cxn ang="0">
                <a:pos x="212" y="142"/>
              </a:cxn>
              <a:cxn ang="0">
                <a:pos x="180" y="168"/>
              </a:cxn>
              <a:cxn ang="0">
                <a:pos x="222" y="192"/>
              </a:cxn>
              <a:cxn ang="0">
                <a:pos x="226" y="216"/>
              </a:cxn>
              <a:cxn ang="0">
                <a:pos x="240" y="234"/>
              </a:cxn>
              <a:cxn ang="0">
                <a:pos x="228" y="268"/>
              </a:cxn>
              <a:cxn ang="0">
                <a:pos x="220" y="292"/>
              </a:cxn>
              <a:cxn ang="0">
                <a:pos x="178" y="336"/>
              </a:cxn>
              <a:cxn ang="0">
                <a:pos x="136" y="374"/>
              </a:cxn>
              <a:cxn ang="0">
                <a:pos x="128" y="394"/>
              </a:cxn>
              <a:cxn ang="0">
                <a:pos x="190" y="432"/>
              </a:cxn>
              <a:cxn ang="0">
                <a:pos x="178" y="474"/>
              </a:cxn>
              <a:cxn ang="0">
                <a:pos x="174" y="518"/>
              </a:cxn>
              <a:cxn ang="0">
                <a:pos x="170" y="552"/>
              </a:cxn>
              <a:cxn ang="0">
                <a:pos x="128" y="596"/>
              </a:cxn>
              <a:cxn ang="0">
                <a:pos x="104" y="652"/>
              </a:cxn>
              <a:cxn ang="0">
                <a:pos x="104" y="698"/>
              </a:cxn>
              <a:cxn ang="0">
                <a:pos x="106" y="764"/>
              </a:cxn>
              <a:cxn ang="0">
                <a:pos x="94" y="836"/>
              </a:cxn>
              <a:cxn ang="0">
                <a:pos x="92" y="864"/>
              </a:cxn>
            </a:cxnLst>
            <a:rect l="0" t="0" r="r" b="b"/>
            <a:pathLst>
              <a:path w="240" h="864">
                <a:moveTo>
                  <a:pt x="0" y="0"/>
                </a:moveTo>
                <a:lnTo>
                  <a:pt x="88" y="38"/>
                </a:lnTo>
                <a:lnTo>
                  <a:pt x="124" y="62"/>
                </a:lnTo>
                <a:lnTo>
                  <a:pt x="164" y="70"/>
                </a:lnTo>
                <a:lnTo>
                  <a:pt x="214" y="106"/>
                </a:lnTo>
                <a:lnTo>
                  <a:pt x="212" y="142"/>
                </a:lnTo>
                <a:lnTo>
                  <a:pt x="180" y="168"/>
                </a:lnTo>
                <a:lnTo>
                  <a:pt x="222" y="192"/>
                </a:lnTo>
                <a:lnTo>
                  <a:pt x="226" y="216"/>
                </a:lnTo>
                <a:lnTo>
                  <a:pt x="240" y="234"/>
                </a:lnTo>
                <a:lnTo>
                  <a:pt x="228" y="268"/>
                </a:lnTo>
                <a:lnTo>
                  <a:pt x="220" y="292"/>
                </a:lnTo>
                <a:lnTo>
                  <a:pt x="178" y="336"/>
                </a:lnTo>
                <a:lnTo>
                  <a:pt x="136" y="374"/>
                </a:lnTo>
                <a:lnTo>
                  <a:pt x="128" y="394"/>
                </a:lnTo>
                <a:lnTo>
                  <a:pt x="190" y="432"/>
                </a:lnTo>
                <a:lnTo>
                  <a:pt x="178" y="474"/>
                </a:lnTo>
                <a:lnTo>
                  <a:pt x="174" y="518"/>
                </a:lnTo>
                <a:lnTo>
                  <a:pt x="170" y="552"/>
                </a:lnTo>
                <a:lnTo>
                  <a:pt x="128" y="596"/>
                </a:lnTo>
                <a:lnTo>
                  <a:pt x="104" y="652"/>
                </a:lnTo>
                <a:lnTo>
                  <a:pt x="104" y="698"/>
                </a:lnTo>
                <a:lnTo>
                  <a:pt x="106" y="764"/>
                </a:lnTo>
                <a:lnTo>
                  <a:pt x="94" y="836"/>
                </a:lnTo>
                <a:lnTo>
                  <a:pt x="92" y="864"/>
                </a:ln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2473325" y="2887663"/>
            <a:ext cx="185738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 b="1">
                <a:solidFill>
                  <a:schemeClr val="accent2"/>
                </a:solidFill>
              </a:rPr>
              <a:t>T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1479550" y="6221413"/>
            <a:ext cx="20097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Arial Narrow" pitchFamily="34" charset="0"/>
              </a:rPr>
              <a:t>Temperature (°C)  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1101725" y="5975350"/>
            <a:ext cx="2801938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Arial Narrow" pitchFamily="34" charset="0"/>
              </a:rPr>
              <a:t>-2          -1           0            1              2</a:t>
            </a:r>
            <a:r>
              <a:rPr lang="en-US" sz="1400" b="1">
                <a:solidFill>
                  <a:schemeClr val="accent2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529421" name="Text Box 13"/>
          <p:cNvSpPr txBox="1">
            <a:spLocks noChangeArrowheads="1"/>
          </p:cNvSpPr>
          <p:nvPr/>
        </p:nvSpPr>
        <p:spPr bwMode="auto">
          <a:xfrm>
            <a:off x="1747838" y="3638550"/>
            <a:ext cx="98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FF0000"/>
                </a:solidFill>
                <a:latin typeface="Arial Narrow" pitchFamily="34" charset="0"/>
              </a:rPr>
              <a:t>AW layer</a:t>
            </a:r>
          </a:p>
        </p:txBody>
      </p:sp>
      <p:sp>
        <p:nvSpPr>
          <p:cNvPr id="529423" name="Rectangle 15"/>
          <p:cNvSpPr>
            <a:spLocks noChangeArrowheads="1"/>
          </p:cNvSpPr>
          <p:nvPr/>
        </p:nvSpPr>
        <p:spPr bwMode="auto">
          <a:xfrm>
            <a:off x="1246188" y="4395788"/>
            <a:ext cx="1533525" cy="63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9426" name="Rectangle 18"/>
          <p:cNvSpPr>
            <a:spLocks noChangeArrowheads="1"/>
          </p:cNvSpPr>
          <p:nvPr/>
        </p:nvSpPr>
        <p:spPr bwMode="auto">
          <a:xfrm>
            <a:off x="925513" y="1597025"/>
            <a:ext cx="334962" cy="25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9427" name="Rectangle 19"/>
          <p:cNvSpPr>
            <a:spLocks noChangeArrowheads="1"/>
          </p:cNvSpPr>
          <p:nvPr/>
        </p:nvSpPr>
        <p:spPr bwMode="auto">
          <a:xfrm>
            <a:off x="1714500" y="1612900"/>
            <a:ext cx="334963" cy="25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9428" name="Rectangle 20"/>
          <p:cNvSpPr>
            <a:spLocks noChangeArrowheads="1"/>
          </p:cNvSpPr>
          <p:nvPr/>
        </p:nvSpPr>
        <p:spPr bwMode="auto">
          <a:xfrm>
            <a:off x="2489200" y="1604963"/>
            <a:ext cx="334963" cy="25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9429" name="Rectangle 21"/>
          <p:cNvSpPr>
            <a:spLocks noChangeArrowheads="1"/>
          </p:cNvSpPr>
          <p:nvPr/>
        </p:nvSpPr>
        <p:spPr bwMode="auto">
          <a:xfrm>
            <a:off x="3255963" y="1604963"/>
            <a:ext cx="334962" cy="25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9431" name="Text Box 23"/>
          <p:cNvSpPr txBox="1">
            <a:spLocks noChangeArrowheads="1"/>
          </p:cNvSpPr>
          <p:nvPr/>
        </p:nvSpPr>
        <p:spPr bwMode="auto">
          <a:xfrm rot="-5400000">
            <a:off x="-720724" y="4025900"/>
            <a:ext cx="19748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latin typeface="Arial" charset="0"/>
              </a:rPr>
              <a:t>Depth (meters)</a:t>
            </a:r>
          </a:p>
        </p:txBody>
      </p:sp>
      <p:sp>
        <p:nvSpPr>
          <p:cNvPr id="529435" name="Line 27"/>
          <p:cNvSpPr>
            <a:spLocks noChangeShapeType="1"/>
          </p:cNvSpPr>
          <p:nvPr/>
        </p:nvSpPr>
        <p:spPr bwMode="auto">
          <a:xfrm>
            <a:off x="1314450" y="2024063"/>
            <a:ext cx="4805363" cy="0"/>
          </a:xfrm>
          <a:prstGeom prst="line">
            <a:avLst/>
          </a:prstGeom>
          <a:noFill/>
          <a:ln w="19050">
            <a:solidFill>
              <a:srgbClr val="000066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29436" name="Line 28"/>
          <p:cNvSpPr>
            <a:spLocks noChangeShapeType="1"/>
          </p:cNvSpPr>
          <p:nvPr/>
        </p:nvSpPr>
        <p:spPr bwMode="auto">
          <a:xfrm>
            <a:off x="1339850" y="2651125"/>
            <a:ext cx="4805363" cy="0"/>
          </a:xfrm>
          <a:prstGeom prst="line">
            <a:avLst/>
          </a:prstGeom>
          <a:noFill/>
          <a:ln w="19050">
            <a:solidFill>
              <a:srgbClr val="000066"/>
            </a:solidFill>
            <a:prstDash val="dash"/>
            <a:round/>
            <a:headEnd/>
            <a:tailEnd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29437" name="Text Box 29"/>
          <p:cNvSpPr txBox="1">
            <a:spLocks noChangeArrowheads="1"/>
          </p:cNvSpPr>
          <p:nvPr/>
        </p:nvSpPr>
        <p:spPr bwMode="auto">
          <a:xfrm>
            <a:off x="1403350" y="2144713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/>
              <a:t>T </a:t>
            </a:r>
            <a:r>
              <a:rPr lang="en-US" b="1">
                <a:sym typeface="Symbol" pitchFamily="18" charset="2"/>
              </a:rPr>
              <a:t> T</a:t>
            </a:r>
            <a:r>
              <a:rPr lang="en-US" b="1" baseline="-25000">
                <a:sym typeface="Symbol" pitchFamily="18" charset="2"/>
              </a:rPr>
              <a:t>f</a:t>
            </a:r>
          </a:p>
        </p:txBody>
      </p:sp>
      <p:grpSp>
        <p:nvGrpSpPr>
          <p:cNvPr id="529446" name="Group 38"/>
          <p:cNvGrpSpPr>
            <a:grpSpLocks/>
          </p:cNvGrpSpPr>
          <p:nvPr/>
        </p:nvGrpSpPr>
        <p:grpSpPr bwMode="auto">
          <a:xfrm>
            <a:off x="2513013" y="2024063"/>
            <a:ext cx="482600" cy="325437"/>
            <a:chOff x="1583" y="1275"/>
            <a:chExt cx="304" cy="205"/>
          </a:xfrm>
        </p:grpSpPr>
        <p:sp>
          <p:nvSpPr>
            <p:cNvPr id="529438" name="Freeform 30"/>
            <p:cNvSpPr>
              <a:spLocks/>
            </p:cNvSpPr>
            <p:nvPr/>
          </p:nvSpPr>
          <p:spPr bwMode="auto">
            <a:xfrm rot="-17376072">
              <a:off x="1541" y="1317"/>
              <a:ext cx="205" cy="12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7" y="62"/>
                </a:cxn>
                <a:cxn ang="0">
                  <a:pos x="46" y="89"/>
                </a:cxn>
                <a:cxn ang="0">
                  <a:pos x="82" y="89"/>
                </a:cxn>
                <a:cxn ang="0">
                  <a:pos x="124" y="50"/>
                </a:cxn>
                <a:cxn ang="0">
                  <a:pos x="124" y="20"/>
                </a:cxn>
                <a:cxn ang="0">
                  <a:pos x="100" y="2"/>
                </a:cxn>
                <a:cxn ang="0">
                  <a:pos x="64" y="8"/>
                </a:cxn>
                <a:cxn ang="0">
                  <a:pos x="43" y="38"/>
                </a:cxn>
                <a:cxn ang="0">
                  <a:pos x="52" y="80"/>
                </a:cxn>
                <a:cxn ang="0">
                  <a:pos x="97" y="110"/>
                </a:cxn>
                <a:cxn ang="0">
                  <a:pos x="151" y="110"/>
                </a:cxn>
                <a:cxn ang="0">
                  <a:pos x="205" y="47"/>
                </a:cxn>
              </a:cxnLst>
              <a:rect l="0" t="0" r="r" b="b"/>
              <a:pathLst>
                <a:path w="205" h="121">
                  <a:moveTo>
                    <a:pt x="4" y="2"/>
                  </a:moveTo>
                  <a:cubicBezTo>
                    <a:pt x="4" y="12"/>
                    <a:pt x="0" y="48"/>
                    <a:pt x="7" y="62"/>
                  </a:cubicBezTo>
                  <a:cubicBezTo>
                    <a:pt x="14" y="76"/>
                    <a:pt x="34" y="85"/>
                    <a:pt x="46" y="89"/>
                  </a:cubicBezTo>
                  <a:cubicBezTo>
                    <a:pt x="58" y="93"/>
                    <a:pt x="69" y="95"/>
                    <a:pt x="82" y="89"/>
                  </a:cubicBezTo>
                  <a:cubicBezTo>
                    <a:pt x="95" y="83"/>
                    <a:pt x="117" y="61"/>
                    <a:pt x="124" y="50"/>
                  </a:cubicBezTo>
                  <a:cubicBezTo>
                    <a:pt x="131" y="39"/>
                    <a:pt x="128" y="28"/>
                    <a:pt x="124" y="20"/>
                  </a:cubicBezTo>
                  <a:cubicBezTo>
                    <a:pt x="120" y="12"/>
                    <a:pt x="110" y="4"/>
                    <a:pt x="100" y="2"/>
                  </a:cubicBezTo>
                  <a:cubicBezTo>
                    <a:pt x="90" y="0"/>
                    <a:pt x="73" y="2"/>
                    <a:pt x="64" y="8"/>
                  </a:cubicBezTo>
                  <a:cubicBezTo>
                    <a:pt x="55" y="14"/>
                    <a:pt x="45" y="26"/>
                    <a:pt x="43" y="38"/>
                  </a:cubicBezTo>
                  <a:cubicBezTo>
                    <a:pt x="41" y="50"/>
                    <a:pt x="43" y="68"/>
                    <a:pt x="52" y="80"/>
                  </a:cubicBezTo>
                  <a:cubicBezTo>
                    <a:pt x="61" y="92"/>
                    <a:pt x="81" y="105"/>
                    <a:pt x="97" y="110"/>
                  </a:cubicBezTo>
                  <a:cubicBezTo>
                    <a:pt x="113" y="115"/>
                    <a:pt x="133" y="121"/>
                    <a:pt x="151" y="110"/>
                  </a:cubicBezTo>
                  <a:cubicBezTo>
                    <a:pt x="169" y="99"/>
                    <a:pt x="187" y="73"/>
                    <a:pt x="205" y="4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lg" len="lg"/>
            </a:ln>
            <a:effectLst>
              <a:prstShdw prst="shdw17" dist="17961" dir="2700000">
                <a:srgbClr val="FFFF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29439" name="Freeform 31"/>
            <p:cNvSpPr>
              <a:spLocks/>
            </p:cNvSpPr>
            <p:nvPr/>
          </p:nvSpPr>
          <p:spPr bwMode="auto">
            <a:xfrm rot="-17376072">
              <a:off x="1724" y="1317"/>
              <a:ext cx="205" cy="12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7" y="62"/>
                </a:cxn>
                <a:cxn ang="0">
                  <a:pos x="46" y="89"/>
                </a:cxn>
                <a:cxn ang="0">
                  <a:pos x="82" y="89"/>
                </a:cxn>
                <a:cxn ang="0">
                  <a:pos x="124" y="50"/>
                </a:cxn>
                <a:cxn ang="0">
                  <a:pos x="124" y="20"/>
                </a:cxn>
                <a:cxn ang="0">
                  <a:pos x="100" y="2"/>
                </a:cxn>
                <a:cxn ang="0">
                  <a:pos x="64" y="8"/>
                </a:cxn>
                <a:cxn ang="0">
                  <a:pos x="43" y="38"/>
                </a:cxn>
                <a:cxn ang="0">
                  <a:pos x="52" y="80"/>
                </a:cxn>
                <a:cxn ang="0">
                  <a:pos x="97" y="110"/>
                </a:cxn>
                <a:cxn ang="0">
                  <a:pos x="151" y="110"/>
                </a:cxn>
                <a:cxn ang="0">
                  <a:pos x="205" y="47"/>
                </a:cxn>
              </a:cxnLst>
              <a:rect l="0" t="0" r="r" b="b"/>
              <a:pathLst>
                <a:path w="205" h="121">
                  <a:moveTo>
                    <a:pt x="4" y="2"/>
                  </a:moveTo>
                  <a:cubicBezTo>
                    <a:pt x="4" y="12"/>
                    <a:pt x="0" y="48"/>
                    <a:pt x="7" y="62"/>
                  </a:cubicBezTo>
                  <a:cubicBezTo>
                    <a:pt x="14" y="76"/>
                    <a:pt x="34" y="85"/>
                    <a:pt x="46" y="89"/>
                  </a:cubicBezTo>
                  <a:cubicBezTo>
                    <a:pt x="58" y="93"/>
                    <a:pt x="69" y="95"/>
                    <a:pt x="82" y="89"/>
                  </a:cubicBezTo>
                  <a:cubicBezTo>
                    <a:pt x="95" y="83"/>
                    <a:pt x="117" y="61"/>
                    <a:pt x="124" y="50"/>
                  </a:cubicBezTo>
                  <a:cubicBezTo>
                    <a:pt x="131" y="39"/>
                    <a:pt x="128" y="28"/>
                    <a:pt x="124" y="20"/>
                  </a:cubicBezTo>
                  <a:cubicBezTo>
                    <a:pt x="120" y="12"/>
                    <a:pt x="110" y="4"/>
                    <a:pt x="100" y="2"/>
                  </a:cubicBezTo>
                  <a:cubicBezTo>
                    <a:pt x="90" y="0"/>
                    <a:pt x="73" y="2"/>
                    <a:pt x="64" y="8"/>
                  </a:cubicBezTo>
                  <a:cubicBezTo>
                    <a:pt x="55" y="14"/>
                    <a:pt x="45" y="26"/>
                    <a:pt x="43" y="38"/>
                  </a:cubicBezTo>
                  <a:cubicBezTo>
                    <a:pt x="41" y="50"/>
                    <a:pt x="43" y="68"/>
                    <a:pt x="52" y="80"/>
                  </a:cubicBezTo>
                  <a:cubicBezTo>
                    <a:pt x="61" y="92"/>
                    <a:pt x="81" y="105"/>
                    <a:pt x="97" y="110"/>
                  </a:cubicBezTo>
                  <a:cubicBezTo>
                    <a:pt x="113" y="115"/>
                    <a:pt x="133" y="121"/>
                    <a:pt x="151" y="110"/>
                  </a:cubicBezTo>
                  <a:cubicBezTo>
                    <a:pt x="169" y="99"/>
                    <a:pt x="187" y="73"/>
                    <a:pt x="205" y="4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lg" len="lg"/>
            </a:ln>
            <a:effectLst>
              <a:prstShdw prst="shdw17" dist="17961" dir="2700000">
                <a:srgbClr val="FFFF00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9447" name="Group 39"/>
          <p:cNvGrpSpPr>
            <a:grpSpLocks/>
          </p:cNvGrpSpPr>
          <p:nvPr/>
        </p:nvGrpSpPr>
        <p:grpSpPr bwMode="auto">
          <a:xfrm>
            <a:off x="2127250" y="2838450"/>
            <a:ext cx="806450" cy="492125"/>
            <a:chOff x="1340" y="1788"/>
            <a:chExt cx="508" cy="310"/>
          </a:xfrm>
        </p:grpSpPr>
        <p:sp>
          <p:nvSpPr>
            <p:cNvPr id="529442" name="Freeform 34"/>
            <p:cNvSpPr>
              <a:spLocks/>
            </p:cNvSpPr>
            <p:nvPr/>
          </p:nvSpPr>
          <p:spPr bwMode="auto">
            <a:xfrm rot="17376072" flipV="1">
              <a:off x="1298" y="1830"/>
              <a:ext cx="205" cy="12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7" y="62"/>
                </a:cxn>
                <a:cxn ang="0">
                  <a:pos x="46" y="89"/>
                </a:cxn>
                <a:cxn ang="0">
                  <a:pos x="82" y="89"/>
                </a:cxn>
                <a:cxn ang="0">
                  <a:pos x="124" y="50"/>
                </a:cxn>
                <a:cxn ang="0">
                  <a:pos x="124" y="20"/>
                </a:cxn>
                <a:cxn ang="0">
                  <a:pos x="100" y="2"/>
                </a:cxn>
                <a:cxn ang="0">
                  <a:pos x="64" y="8"/>
                </a:cxn>
                <a:cxn ang="0">
                  <a:pos x="43" y="38"/>
                </a:cxn>
                <a:cxn ang="0">
                  <a:pos x="52" y="80"/>
                </a:cxn>
                <a:cxn ang="0">
                  <a:pos x="97" y="110"/>
                </a:cxn>
                <a:cxn ang="0">
                  <a:pos x="151" y="110"/>
                </a:cxn>
                <a:cxn ang="0">
                  <a:pos x="205" y="47"/>
                </a:cxn>
              </a:cxnLst>
              <a:rect l="0" t="0" r="r" b="b"/>
              <a:pathLst>
                <a:path w="205" h="121">
                  <a:moveTo>
                    <a:pt x="4" y="2"/>
                  </a:moveTo>
                  <a:cubicBezTo>
                    <a:pt x="4" y="12"/>
                    <a:pt x="0" y="48"/>
                    <a:pt x="7" y="62"/>
                  </a:cubicBezTo>
                  <a:cubicBezTo>
                    <a:pt x="14" y="76"/>
                    <a:pt x="34" y="85"/>
                    <a:pt x="46" y="89"/>
                  </a:cubicBezTo>
                  <a:cubicBezTo>
                    <a:pt x="58" y="93"/>
                    <a:pt x="69" y="95"/>
                    <a:pt x="82" y="89"/>
                  </a:cubicBezTo>
                  <a:cubicBezTo>
                    <a:pt x="95" y="83"/>
                    <a:pt x="117" y="61"/>
                    <a:pt x="124" y="50"/>
                  </a:cubicBezTo>
                  <a:cubicBezTo>
                    <a:pt x="131" y="39"/>
                    <a:pt x="128" y="28"/>
                    <a:pt x="124" y="20"/>
                  </a:cubicBezTo>
                  <a:cubicBezTo>
                    <a:pt x="120" y="12"/>
                    <a:pt x="110" y="4"/>
                    <a:pt x="100" y="2"/>
                  </a:cubicBezTo>
                  <a:cubicBezTo>
                    <a:pt x="90" y="0"/>
                    <a:pt x="73" y="2"/>
                    <a:pt x="64" y="8"/>
                  </a:cubicBezTo>
                  <a:cubicBezTo>
                    <a:pt x="55" y="14"/>
                    <a:pt x="45" y="26"/>
                    <a:pt x="43" y="38"/>
                  </a:cubicBezTo>
                  <a:cubicBezTo>
                    <a:pt x="41" y="50"/>
                    <a:pt x="43" y="68"/>
                    <a:pt x="52" y="80"/>
                  </a:cubicBezTo>
                  <a:cubicBezTo>
                    <a:pt x="61" y="92"/>
                    <a:pt x="81" y="105"/>
                    <a:pt x="97" y="110"/>
                  </a:cubicBezTo>
                  <a:cubicBezTo>
                    <a:pt x="113" y="115"/>
                    <a:pt x="133" y="121"/>
                    <a:pt x="151" y="110"/>
                  </a:cubicBezTo>
                  <a:cubicBezTo>
                    <a:pt x="169" y="99"/>
                    <a:pt x="187" y="73"/>
                    <a:pt x="205" y="4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lg" len="lg"/>
            </a:ln>
            <a:effectLst>
              <a:prstShdw prst="shdw17" dist="17961" dir="2700000">
                <a:srgbClr val="FFFF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29443" name="Freeform 35"/>
            <p:cNvSpPr>
              <a:spLocks/>
            </p:cNvSpPr>
            <p:nvPr/>
          </p:nvSpPr>
          <p:spPr bwMode="auto">
            <a:xfrm rot="17376072" flipV="1">
              <a:off x="1685" y="1935"/>
              <a:ext cx="205" cy="12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7" y="62"/>
                </a:cxn>
                <a:cxn ang="0">
                  <a:pos x="46" y="89"/>
                </a:cxn>
                <a:cxn ang="0">
                  <a:pos x="82" y="89"/>
                </a:cxn>
                <a:cxn ang="0">
                  <a:pos x="124" y="50"/>
                </a:cxn>
                <a:cxn ang="0">
                  <a:pos x="124" y="20"/>
                </a:cxn>
                <a:cxn ang="0">
                  <a:pos x="100" y="2"/>
                </a:cxn>
                <a:cxn ang="0">
                  <a:pos x="64" y="8"/>
                </a:cxn>
                <a:cxn ang="0">
                  <a:pos x="43" y="38"/>
                </a:cxn>
                <a:cxn ang="0">
                  <a:pos x="52" y="80"/>
                </a:cxn>
                <a:cxn ang="0">
                  <a:pos x="97" y="110"/>
                </a:cxn>
                <a:cxn ang="0">
                  <a:pos x="151" y="110"/>
                </a:cxn>
                <a:cxn ang="0">
                  <a:pos x="205" y="47"/>
                </a:cxn>
              </a:cxnLst>
              <a:rect l="0" t="0" r="r" b="b"/>
              <a:pathLst>
                <a:path w="205" h="121">
                  <a:moveTo>
                    <a:pt x="4" y="2"/>
                  </a:moveTo>
                  <a:cubicBezTo>
                    <a:pt x="4" y="12"/>
                    <a:pt x="0" y="48"/>
                    <a:pt x="7" y="62"/>
                  </a:cubicBezTo>
                  <a:cubicBezTo>
                    <a:pt x="14" y="76"/>
                    <a:pt x="34" y="85"/>
                    <a:pt x="46" y="89"/>
                  </a:cubicBezTo>
                  <a:cubicBezTo>
                    <a:pt x="58" y="93"/>
                    <a:pt x="69" y="95"/>
                    <a:pt x="82" y="89"/>
                  </a:cubicBezTo>
                  <a:cubicBezTo>
                    <a:pt x="95" y="83"/>
                    <a:pt x="117" y="61"/>
                    <a:pt x="124" y="50"/>
                  </a:cubicBezTo>
                  <a:cubicBezTo>
                    <a:pt x="131" y="39"/>
                    <a:pt x="128" y="28"/>
                    <a:pt x="124" y="20"/>
                  </a:cubicBezTo>
                  <a:cubicBezTo>
                    <a:pt x="120" y="12"/>
                    <a:pt x="110" y="4"/>
                    <a:pt x="100" y="2"/>
                  </a:cubicBezTo>
                  <a:cubicBezTo>
                    <a:pt x="90" y="0"/>
                    <a:pt x="73" y="2"/>
                    <a:pt x="64" y="8"/>
                  </a:cubicBezTo>
                  <a:cubicBezTo>
                    <a:pt x="55" y="14"/>
                    <a:pt x="45" y="26"/>
                    <a:pt x="43" y="38"/>
                  </a:cubicBezTo>
                  <a:cubicBezTo>
                    <a:pt x="41" y="50"/>
                    <a:pt x="43" y="68"/>
                    <a:pt x="52" y="80"/>
                  </a:cubicBezTo>
                  <a:cubicBezTo>
                    <a:pt x="61" y="92"/>
                    <a:pt x="81" y="105"/>
                    <a:pt x="97" y="110"/>
                  </a:cubicBezTo>
                  <a:cubicBezTo>
                    <a:pt x="113" y="115"/>
                    <a:pt x="133" y="121"/>
                    <a:pt x="151" y="110"/>
                  </a:cubicBezTo>
                  <a:cubicBezTo>
                    <a:pt x="169" y="99"/>
                    <a:pt x="187" y="73"/>
                    <a:pt x="205" y="4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lg" len="lg"/>
            </a:ln>
            <a:effectLst>
              <a:prstShdw prst="shdw17" dist="17961" dir="2700000">
                <a:srgbClr val="FFFF00"/>
              </a:prst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9444" name="Text Box 36"/>
          <p:cNvSpPr txBox="1">
            <a:spLocks noChangeArrowheads="1"/>
          </p:cNvSpPr>
          <p:nvPr/>
        </p:nvSpPr>
        <p:spPr bwMode="auto">
          <a:xfrm>
            <a:off x="3449638" y="2144713"/>
            <a:ext cx="2747962" cy="334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200" b="1">
                <a:solidFill>
                  <a:schemeClr val="accent2"/>
                </a:solidFill>
                <a:latin typeface="Comic Sans MS" pitchFamily="66" charset="0"/>
              </a:rPr>
              <a:t>Cold Halocline Layer</a:t>
            </a:r>
          </a:p>
        </p:txBody>
      </p:sp>
      <p:sp>
        <p:nvSpPr>
          <p:cNvPr id="529445" name="Text Box 37"/>
          <p:cNvSpPr txBox="1">
            <a:spLocks noChangeArrowheads="1"/>
          </p:cNvSpPr>
          <p:nvPr/>
        </p:nvSpPr>
        <p:spPr bwMode="auto">
          <a:xfrm>
            <a:off x="107950" y="836613"/>
            <a:ext cx="201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u="sng"/>
              <a:t>Eurasian Basin</a:t>
            </a:r>
          </a:p>
        </p:txBody>
      </p:sp>
      <p:sp>
        <p:nvSpPr>
          <p:cNvPr id="529448" name="Text Box 40"/>
          <p:cNvSpPr txBox="1">
            <a:spLocks noChangeArrowheads="1"/>
          </p:cNvSpPr>
          <p:nvPr/>
        </p:nvSpPr>
        <p:spPr bwMode="auto">
          <a:xfrm>
            <a:off x="6135688" y="2146300"/>
            <a:ext cx="2749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/>
              <a:t>= a (leaky?) </a:t>
            </a:r>
            <a:r>
              <a:rPr lang="en-US" b="1" i="1"/>
              <a:t>barrier</a:t>
            </a:r>
            <a:r>
              <a:rPr lang="en-US" b="1"/>
              <a:t> to</a:t>
            </a:r>
          </a:p>
          <a:p>
            <a:pPr algn="l"/>
            <a:r>
              <a:rPr lang="en-US" b="1"/>
              <a:t>upward </a:t>
            </a:r>
            <a:r>
              <a:rPr lang="en-US" b="1">
                <a:solidFill>
                  <a:srgbClr val="FF3300"/>
                </a:solidFill>
              </a:rPr>
              <a:t>AW heat</a:t>
            </a:r>
            <a:r>
              <a:rPr lang="en-US" b="1"/>
              <a:t> flux</a:t>
            </a:r>
          </a:p>
        </p:txBody>
      </p:sp>
      <p:sp>
        <p:nvSpPr>
          <p:cNvPr id="529492" name="Text Box 84"/>
          <p:cNvSpPr txBox="1">
            <a:spLocks noChangeArrowheads="1"/>
          </p:cNvSpPr>
          <p:nvPr/>
        </p:nvSpPr>
        <p:spPr bwMode="auto">
          <a:xfrm>
            <a:off x="2571750" y="82550"/>
            <a:ext cx="54562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latin typeface="Comic Sans MS" pitchFamily="66" charset="0"/>
              </a:rPr>
              <a:t>Can </a:t>
            </a:r>
            <a:r>
              <a:rPr lang="en-US" sz="3200" b="1">
                <a:solidFill>
                  <a:srgbClr val="FF3300"/>
                </a:solidFill>
                <a:latin typeface="Comic Sans MS" pitchFamily="66" charset="0"/>
              </a:rPr>
              <a:t>AW heat</a:t>
            </a:r>
            <a:r>
              <a:rPr lang="en-US" sz="3200" b="1">
                <a:latin typeface="Comic Sans MS" pitchFamily="66" charset="0"/>
              </a:rPr>
              <a:t> get to the surface &amp; melt ice?</a:t>
            </a:r>
          </a:p>
        </p:txBody>
      </p:sp>
      <p:sp>
        <p:nvSpPr>
          <p:cNvPr id="529503" name="Line 95"/>
          <p:cNvSpPr>
            <a:spLocks noChangeShapeType="1"/>
          </p:cNvSpPr>
          <p:nvPr/>
        </p:nvSpPr>
        <p:spPr bwMode="auto">
          <a:xfrm flipH="1">
            <a:off x="6948488" y="5949950"/>
            <a:ext cx="1260475" cy="179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29504" name="Line 96"/>
          <p:cNvSpPr>
            <a:spLocks noChangeShapeType="1"/>
          </p:cNvSpPr>
          <p:nvPr/>
        </p:nvSpPr>
        <p:spPr bwMode="auto">
          <a:xfrm flipV="1">
            <a:off x="5872163" y="4643438"/>
            <a:ext cx="538162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2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52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503" grpId="0" animBg="1"/>
      <p:bldP spid="5295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363" y="188913"/>
            <a:ext cx="4894262" cy="868362"/>
          </a:xfrm>
        </p:spPr>
        <p:txBody>
          <a:bodyPr/>
          <a:lstStyle/>
          <a:p>
            <a:r>
              <a:rPr lang="en-US" sz="3200" b="1">
                <a:solidFill>
                  <a:srgbClr val="9900CC"/>
                </a:solidFill>
                <a:latin typeface="Comic Sans MS" pitchFamily="66" charset="0"/>
              </a:rPr>
              <a:t>summer Pacific Water</a:t>
            </a:r>
            <a:endParaRPr lang="en-US" sz="3200" b="1">
              <a:latin typeface="Comic Sans MS" pitchFamily="66" charset="0"/>
            </a:endParaRPr>
          </a:p>
        </p:txBody>
      </p:sp>
      <p:sp>
        <p:nvSpPr>
          <p:cNvPr id="624659" name="Freeform 19"/>
          <p:cNvSpPr>
            <a:spLocks/>
          </p:cNvSpPr>
          <p:nvPr/>
        </p:nvSpPr>
        <p:spPr bwMode="auto">
          <a:xfrm>
            <a:off x="711200" y="1592263"/>
            <a:ext cx="561975" cy="430212"/>
          </a:xfrm>
          <a:custGeom>
            <a:avLst/>
            <a:gdLst/>
            <a:ahLst/>
            <a:cxnLst>
              <a:cxn ang="0">
                <a:pos x="224" y="5"/>
              </a:cxn>
              <a:cxn ang="0">
                <a:pos x="98" y="54"/>
              </a:cxn>
              <a:cxn ang="0">
                <a:pos x="0" y="256"/>
              </a:cxn>
              <a:cxn ang="0">
                <a:pos x="187" y="271"/>
              </a:cxn>
              <a:cxn ang="0">
                <a:pos x="295" y="227"/>
              </a:cxn>
              <a:cxn ang="0">
                <a:pos x="354" y="99"/>
              </a:cxn>
              <a:cxn ang="0">
                <a:pos x="305" y="0"/>
              </a:cxn>
            </a:cxnLst>
            <a:rect l="0" t="0" r="r" b="b"/>
            <a:pathLst>
              <a:path w="354" h="271">
                <a:moveTo>
                  <a:pt x="224" y="5"/>
                </a:moveTo>
                <a:lnTo>
                  <a:pt x="98" y="54"/>
                </a:lnTo>
                <a:lnTo>
                  <a:pt x="0" y="256"/>
                </a:lnTo>
                <a:lnTo>
                  <a:pt x="187" y="271"/>
                </a:lnTo>
                <a:lnTo>
                  <a:pt x="295" y="227"/>
                </a:lnTo>
                <a:lnTo>
                  <a:pt x="354" y="99"/>
                </a:lnTo>
                <a:lnTo>
                  <a:pt x="305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24706" name="Picture 66"/>
          <p:cNvPicPr>
            <a:picLocks noChangeAspect="1" noChangeArrowheads="1"/>
          </p:cNvPicPr>
          <p:nvPr/>
        </p:nvPicPr>
        <p:blipFill>
          <a:blip r:embed="rId3" cstate="print"/>
          <a:srcRect l="3230" t="7515" r="49068" b="33421"/>
          <a:stretch>
            <a:fillRect/>
          </a:stretch>
        </p:blipFill>
        <p:spPr bwMode="auto">
          <a:xfrm>
            <a:off x="684213" y="1089025"/>
            <a:ext cx="4214812" cy="3630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24707" name="Text Box 67"/>
          <p:cNvSpPr txBox="1">
            <a:spLocks noChangeArrowheads="1"/>
          </p:cNvSpPr>
          <p:nvPr/>
        </p:nvSpPr>
        <p:spPr bwMode="auto">
          <a:xfrm>
            <a:off x="323850" y="4737100"/>
            <a:ext cx="18256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>
                <a:latin typeface="Arial Narrow" pitchFamily="34" charset="0"/>
              </a:rPr>
              <a:t>Woodgate et al. 2010</a:t>
            </a:r>
          </a:p>
        </p:txBody>
      </p:sp>
      <p:sp>
        <p:nvSpPr>
          <p:cNvPr id="624709" name="Text Box 69"/>
          <p:cNvSpPr txBox="1">
            <a:spLocks noChangeArrowheads="1"/>
          </p:cNvSpPr>
          <p:nvPr/>
        </p:nvSpPr>
        <p:spPr bwMode="auto">
          <a:xfrm>
            <a:off x="3173413" y="1211263"/>
            <a:ext cx="615950" cy="3429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18288" rIns="0" bIns="18288">
            <a:spAutoFit/>
          </a:bodyPr>
          <a:lstStyle/>
          <a:p>
            <a:r>
              <a:rPr lang="en-US"/>
              <a:t> </a:t>
            </a:r>
            <a:r>
              <a:rPr lang="en-US" sz="1600" b="1">
                <a:latin typeface="Arial Narrow" pitchFamily="34" charset="0"/>
              </a:rPr>
              <a:t>MODIS</a:t>
            </a:r>
          </a:p>
        </p:txBody>
      </p:sp>
      <p:grpSp>
        <p:nvGrpSpPr>
          <p:cNvPr id="624718" name="Group 78"/>
          <p:cNvGrpSpPr>
            <a:grpSpLocks/>
          </p:cNvGrpSpPr>
          <p:nvPr/>
        </p:nvGrpSpPr>
        <p:grpSpPr bwMode="auto">
          <a:xfrm>
            <a:off x="3563938" y="3536950"/>
            <a:ext cx="5299075" cy="3082925"/>
            <a:chOff x="2245" y="2228"/>
            <a:chExt cx="3338" cy="1942"/>
          </a:xfrm>
        </p:grpSpPr>
        <p:pic>
          <p:nvPicPr>
            <p:cNvPr id="624710" name="Picture 70"/>
            <p:cNvPicPr>
              <a:picLocks noChangeAspect="1" noChangeArrowheads="1"/>
            </p:cNvPicPr>
            <p:nvPr/>
          </p:nvPicPr>
          <p:blipFill>
            <a:blip r:embed="rId4" cstate="print"/>
            <a:srcRect l="9285" t="55745" r="51764" b="31790"/>
            <a:stretch>
              <a:fillRect/>
            </a:stretch>
          </p:blipFill>
          <p:spPr bwMode="auto">
            <a:xfrm>
              <a:off x="2245" y="2455"/>
              <a:ext cx="3338" cy="1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24711" name="Text Box 71"/>
            <p:cNvSpPr txBox="1">
              <a:spLocks noChangeArrowheads="1"/>
            </p:cNvSpPr>
            <p:nvPr/>
          </p:nvSpPr>
          <p:spPr bwMode="auto">
            <a:xfrm>
              <a:off x="3063" y="3843"/>
              <a:ext cx="2004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/>
                <a:t>50% </a:t>
              </a:r>
              <a:r>
                <a:rPr lang="en-US" sz="2800" b="1"/>
                <a:t>T</a:t>
              </a:r>
              <a:r>
                <a:rPr lang="en-US" sz="2800"/>
                <a:t> </a:t>
              </a:r>
              <a:r>
                <a:rPr lang="en-US" sz="2800">
                  <a:sym typeface="Symbol" pitchFamily="18" charset="2"/>
                </a:rPr>
                <a:t>,  50% </a:t>
              </a:r>
              <a:r>
                <a:rPr lang="en-US" sz="2800" b="1">
                  <a:sym typeface="Symbol" pitchFamily="18" charset="2"/>
                </a:rPr>
                <a:t>V</a:t>
              </a:r>
              <a:r>
                <a:rPr lang="en-US" sz="2800">
                  <a:sym typeface="Symbol" pitchFamily="18" charset="2"/>
                </a:rPr>
                <a:t> </a:t>
              </a:r>
            </a:p>
          </p:txBody>
        </p:sp>
        <p:sp>
          <p:nvSpPr>
            <p:cNvPr id="624713" name="Text Box 73"/>
            <p:cNvSpPr txBox="1">
              <a:spLocks noChangeArrowheads="1"/>
            </p:cNvSpPr>
            <p:nvPr/>
          </p:nvSpPr>
          <p:spPr bwMode="auto">
            <a:xfrm rot="-5400000">
              <a:off x="1485" y="3019"/>
              <a:ext cx="1814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Arial Narrow" pitchFamily="34" charset="0"/>
                </a:rPr>
                <a:t>Bering St. Heat Flux (10</a:t>
              </a:r>
              <a:r>
                <a:rPr lang="en-US" sz="1800" b="1" baseline="30000">
                  <a:latin typeface="Arial Narrow" pitchFamily="34" charset="0"/>
                </a:rPr>
                <a:t>20</a:t>
              </a:r>
              <a:r>
                <a:rPr lang="en-US" sz="1800" b="1">
                  <a:latin typeface="Arial Narrow" pitchFamily="34" charset="0"/>
                </a:rPr>
                <a:t> J/yr)</a:t>
              </a:r>
            </a:p>
          </p:txBody>
        </p:sp>
      </p:grpSp>
      <p:sp>
        <p:nvSpPr>
          <p:cNvPr id="624715" name="Freeform 75"/>
          <p:cNvSpPr>
            <a:spLocks/>
          </p:cNvSpPr>
          <p:nvPr/>
        </p:nvSpPr>
        <p:spPr bwMode="auto">
          <a:xfrm>
            <a:off x="3017838" y="1700213"/>
            <a:ext cx="960437" cy="2665412"/>
          </a:xfrm>
          <a:custGeom>
            <a:avLst/>
            <a:gdLst/>
            <a:ahLst/>
            <a:cxnLst>
              <a:cxn ang="0">
                <a:pos x="344" y="1679"/>
              </a:cxn>
              <a:cxn ang="0">
                <a:pos x="185" y="1543"/>
              </a:cxn>
              <a:cxn ang="0">
                <a:pos x="72" y="1429"/>
              </a:cxn>
              <a:cxn ang="0">
                <a:pos x="4" y="1270"/>
              </a:cxn>
              <a:cxn ang="0">
                <a:pos x="94" y="1089"/>
              </a:cxn>
              <a:cxn ang="0">
                <a:pos x="344" y="908"/>
              </a:cxn>
              <a:cxn ang="0">
                <a:pos x="548" y="749"/>
              </a:cxn>
              <a:cxn ang="0">
                <a:pos x="593" y="635"/>
              </a:cxn>
              <a:cxn ang="0">
                <a:pos x="571" y="386"/>
              </a:cxn>
              <a:cxn ang="0">
                <a:pos x="389" y="273"/>
              </a:cxn>
              <a:cxn ang="0">
                <a:pos x="253" y="159"/>
              </a:cxn>
              <a:cxn ang="0">
                <a:pos x="140" y="0"/>
              </a:cxn>
            </a:cxnLst>
            <a:rect l="0" t="0" r="r" b="b"/>
            <a:pathLst>
              <a:path w="605" h="1679">
                <a:moveTo>
                  <a:pt x="344" y="1679"/>
                </a:moveTo>
                <a:cubicBezTo>
                  <a:pt x="287" y="1631"/>
                  <a:pt x="230" y="1584"/>
                  <a:pt x="185" y="1543"/>
                </a:cubicBezTo>
                <a:cubicBezTo>
                  <a:pt x="140" y="1502"/>
                  <a:pt x="102" y="1474"/>
                  <a:pt x="72" y="1429"/>
                </a:cubicBezTo>
                <a:cubicBezTo>
                  <a:pt x="42" y="1384"/>
                  <a:pt x="0" y="1327"/>
                  <a:pt x="4" y="1270"/>
                </a:cubicBezTo>
                <a:cubicBezTo>
                  <a:pt x="8" y="1213"/>
                  <a:pt x="37" y="1149"/>
                  <a:pt x="94" y="1089"/>
                </a:cubicBezTo>
                <a:cubicBezTo>
                  <a:pt x="151" y="1029"/>
                  <a:pt x="269" y="965"/>
                  <a:pt x="344" y="908"/>
                </a:cubicBezTo>
                <a:cubicBezTo>
                  <a:pt x="419" y="851"/>
                  <a:pt x="507" y="794"/>
                  <a:pt x="548" y="749"/>
                </a:cubicBezTo>
                <a:cubicBezTo>
                  <a:pt x="589" y="704"/>
                  <a:pt x="589" y="695"/>
                  <a:pt x="593" y="635"/>
                </a:cubicBezTo>
                <a:cubicBezTo>
                  <a:pt x="597" y="575"/>
                  <a:pt x="605" y="446"/>
                  <a:pt x="571" y="386"/>
                </a:cubicBezTo>
                <a:cubicBezTo>
                  <a:pt x="537" y="326"/>
                  <a:pt x="442" y="311"/>
                  <a:pt x="389" y="273"/>
                </a:cubicBezTo>
                <a:cubicBezTo>
                  <a:pt x="336" y="235"/>
                  <a:pt x="294" y="204"/>
                  <a:pt x="253" y="159"/>
                </a:cubicBezTo>
                <a:cubicBezTo>
                  <a:pt x="212" y="114"/>
                  <a:pt x="159" y="27"/>
                  <a:pt x="140" y="0"/>
                </a:cubicBezTo>
              </a:path>
            </a:pathLst>
          </a:custGeom>
          <a:noFill/>
          <a:ln w="44450" cap="flat" cmpd="sng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16" name="Text Box 76"/>
          <p:cNvSpPr txBox="1">
            <a:spLocks noChangeArrowheads="1"/>
          </p:cNvSpPr>
          <p:nvPr/>
        </p:nvSpPr>
        <p:spPr bwMode="auto">
          <a:xfrm>
            <a:off x="2935288" y="2700338"/>
            <a:ext cx="8461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40161" dir="9693903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ACC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25425"/>
            <a:ext cx="6748462" cy="868363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Comic Sans MS" pitchFamily="66" charset="0"/>
              </a:rPr>
              <a:t>summer</a:t>
            </a:r>
            <a:r>
              <a:rPr lang="en-US" sz="3200" b="1">
                <a:solidFill>
                  <a:srgbClr val="9900CC"/>
                </a:solidFill>
                <a:latin typeface="Comic Sans MS" pitchFamily="66" charset="0"/>
              </a:rPr>
              <a:t> Pacific Water</a:t>
            </a:r>
            <a:r>
              <a:rPr lang="en-US" sz="3200" b="1">
                <a:latin typeface="Comic Sans MS" pitchFamily="66" charset="0"/>
              </a:rPr>
              <a:t> circulation</a:t>
            </a:r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142875" y="5084763"/>
            <a:ext cx="151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1" i="1">
                <a:latin typeface="Arial Narrow" pitchFamily="34" charset="0"/>
              </a:rPr>
              <a:t>Steele et al, 2005</a:t>
            </a:r>
          </a:p>
        </p:txBody>
      </p:sp>
      <p:pic>
        <p:nvPicPr>
          <p:cNvPr id="477188" name="Picture 4"/>
          <p:cNvPicPr>
            <a:picLocks noChangeAspect="1" noChangeArrowheads="1"/>
          </p:cNvPicPr>
          <p:nvPr/>
        </p:nvPicPr>
        <p:blipFill>
          <a:blip r:embed="rId3" cstate="print"/>
          <a:srcRect l="5698" t="27806" r="48665" b="11639"/>
          <a:stretch>
            <a:fillRect/>
          </a:stretch>
        </p:blipFill>
        <p:spPr bwMode="auto">
          <a:xfrm>
            <a:off x="488950" y="1143000"/>
            <a:ext cx="4068763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7190" name="Freeform 6"/>
          <p:cNvSpPr>
            <a:spLocks/>
          </p:cNvSpPr>
          <p:nvPr/>
        </p:nvSpPr>
        <p:spPr bwMode="auto">
          <a:xfrm>
            <a:off x="2098675" y="1257300"/>
            <a:ext cx="2092325" cy="1192213"/>
          </a:xfrm>
          <a:custGeom>
            <a:avLst/>
            <a:gdLst/>
            <a:ahLst/>
            <a:cxnLst>
              <a:cxn ang="0">
                <a:pos x="1318" y="72"/>
              </a:cxn>
              <a:cxn ang="0">
                <a:pos x="1213" y="29"/>
              </a:cxn>
              <a:cxn ang="0">
                <a:pos x="992" y="4"/>
              </a:cxn>
              <a:cxn ang="0">
                <a:pos x="785" y="54"/>
              </a:cxn>
              <a:cxn ang="0">
                <a:pos x="657" y="54"/>
              </a:cxn>
              <a:cxn ang="0">
                <a:pos x="308" y="49"/>
              </a:cxn>
              <a:cxn ang="0">
                <a:pos x="91" y="88"/>
              </a:cxn>
              <a:cxn ang="0">
                <a:pos x="7" y="211"/>
              </a:cxn>
              <a:cxn ang="0">
                <a:pos x="47" y="369"/>
              </a:cxn>
              <a:cxn ang="0">
                <a:pos x="165" y="516"/>
              </a:cxn>
              <a:cxn ang="0">
                <a:pos x="295" y="648"/>
              </a:cxn>
              <a:cxn ang="0">
                <a:pos x="391" y="728"/>
              </a:cxn>
              <a:cxn ang="0">
                <a:pos x="253" y="511"/>
              </a:cxn>
              <a:cxn ang="0">
                <a:pos x="81" y="305"/>
              </a:cxn>
              <a:cxn ang="0">
                <a:pos x="140" y="162"/>
              </a:cxn>
              <a:cxn ang="0">
                <a:pos x="376" y="216"/>
              </a:cxn>
              <a:cxn ang="0">
                <a:pos x="785" y="172"/>
              </a:cxn>
              <a:cxn ang="0">
                <a:pos x="933" y="113"/>
              </a:cxn>
              <a:cxn ang="0">
                <a:pos x="1009" y="42"/>
              </a:cxn>
              <a:cxn ang="0">
                <a:pos x="1140" y="39"/>
              </a:cxn>
              <a:cxn ang="0">
                <a:pos x="1317" y="162"/>
              </a:cxn>
            </a:cxnLst>
            <a:rect l="0" t="0" r="r" b="b"/>
            <a:pathLst>
              <a:path w="1318" h="751">
                <a:moveTo>
                  <a:pt x="1318" y="72"/>
                </a:moveTo>
                <a:cubicBezTo>
                  <a:pt x="1292" y="56"/>
                  <a:pt x="1267" y="40"/>
                  <a:pt x="1213" y="29"/>
                </a:cubicBezTo>
                <a:cubicBezTo>
                  <a:pt x="1159" y="18"/>
                  <a:pt x="1063" y="0"/>
                  <a:pt x="992" y="4"/>
                </a:cubicBezTo>
                <a:cubicBezTo>
                  <a:pt x="921" y="8"/>
                  <a:pt x="841" y="46"/>
                  <a:pt x="785" y="54"/>
                </a:cubicBezTo>
                <a:cubicBezTo>
                  <a:pt x="729" y="62"/>
                  <a:pt x="736" y="55"/>
                  <a:pt x="657" y="54"/>
                </a:cubicBezTo>
                <a:cubicBezTo>
                  <a:pt x="578" y="53"/>
                  <a:pt x="402" y="43"/>
                  <a:pt x="308" y="49"/>
                </a:cubicBezTo>
                <a:cubicBezTo>
                  <a:pt x="214" y="55"/>
                  <a:pt x="141" y="61"/>
                  <a:pt x="91" y="88"/>
                </a:cubicBezTo>
                <a:cubicBezTo>
                  <a:pt x="41" y="115"/>
                  <a:pt x="14" y="164"/>
                  <a:pt x="7" y="211"/>
                </a:cubicBezTo>
                <a:cubicBezTo>
                  <a:pt x="0" y="258"/>
                  <a:pt x="21" y="318"/>
                  <a:pt x="47" y="369"/>
                </a:cubicBezTo>
                <a:cubicBezTo>
                  <a:pt x="73" y="420"/>
                  <a:pt x="124" y="470"/>
                  <a:pt x="165" y="516"/>
                </a:cubicBezTo>
                <a:cubicBezTo>
                  <a:pt x="206" y="562"/>
                  <a:pt x="257" y="613"/>
                  <a:pt x="295" y="648"/>
                </a:cubicBezTo>
                <a:cubicBezTo>
                  <a:pt x="333" y="683"/>
                  <a:pt x="398" y="751"/>
                  <a:pt x="391" y="728"/>
                </a:cubicBezTo>
                <a:cubicBezTo>
                  <a:pt x="384" y="705"/>
                  <a:pt x="305" y="582"/>
                  <a:pt x="253" y="511"/>
                </a:cubicBezTo>
                <a:cubicBezTo>
                  <a:pt x="201" y="440"/>
                  <a:pt x="100" y="363"/>
                  <a:pt x="81" y="305"/>
                </a:cubicBezTo>
                <a:cubicBezTo>
                  <a:pt x="62" y="247"/>
                  <a:pt x="91" y="177"/>
                  <a:pt x="140" y="162"/>
                </a:cubicBezTo>
                <a:cubicBezTo>
                  <a:pt x="189" y="147"/>
                  <a:pt x="269" y="214"/>
                  <a:pt x="376" y="216"/>
                </a:cubicBezTo>
                <a:cubicBezTo>
                  <a:pt x="483" y="218"/>
                  <a:pt x="692" y="189"/>
                  <a:pt x="785" y="172"/>
                </a:cubicBezTo>
                <a:cubicBezTo>
                  <a:pt x="878" y="155"/>
                  <a:pt x="896" y="135"/>
                  <a:pt x="933" y="113"/>
                </a:cubicBezTo>
                <a:cubicBezTo>
                  <a:pt x="970" y="91"/>
                  <a:pt x="975" y="54"/>
                  <a:pt x="1009" y="42"/>
                </a:cubicBezTo>
                <a:cubicBezTo>
                  <a:pt x="1043" y="30"/>
                  <a:pt x="1089" y="19"/>
                  <a:pt x="1140" y="39"/>
                </a:cubicBezTo>
                <a:cubicBezTo>
                  <a:pt x="1191" y="59"/>
                  <a:pt x="1255" y="112"/>
                  <a:pt x="1317" y="162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193" name="Freeform 9"/>
          <p:cNvSpPr>
            <a:spLocks/>
          </p:cNvSpPr>
          <p:nvPr/>
        </p:nvSpPr>
        <p:spPr bwMode="auto">
          <a:xfrm>
            <a:off x="1962150" y="1981200"/>
            <a:ext cx="546100" cy="625475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5" y="16"/>
              </a:cxn>
              <a:cxn ang="0">
                <a:pos x="0" y="95"/>
              </a:cxn>
              <a:cxn ang="0">
                <a:pos x="78" y="144"/>
              </a:cxn>
              <a:cxn ang="0">
                <a:pos x="49" y="203"/>
              </a:cxn>
              <a:cxn ang="0">
                <a:pos x="150" y="272"/>
              </a:cxn>
              <a:cxn ang="0">
                <a:pos x="202" y="290"/>
              </a:cxn>
              <a:cxn ang="0">
                <a:pos x="332" y="394"/>
              </a:cxn>
              <a:cxn ang="0">
                <a:pos x="344" y="218"/>
              </a:cxn>
              <a:cxn ang="0">
                <a:pos x="156" y="0"/>
              </a:cxn>
            </a:cxnLst>
            <a:rect l="0" t="0" r="r" b="b"/>
            <a:pathLst>
              <a:path w="344" h="394">
                <a:moveTo>
                  <a:pt x="156" y="0"/>
                </a:moveTo>
                <a:lnTo>
                  <a:pt x="5" y="16"/>
                </a:lnTo>
                <a:lnTo>
                  <a:pt x="0" y="95"/>
                </a:lnTo>
                <a:lnTo>
                  <a:pt x="78" y="144"/>
                </a:lnTo>
                <a:lnTo>
                  <a:pt x="49" y="203"/>
                </a:lnTo>
                <a:lnTo>
                  <a:pt x="150" y="272"/>
                </a:lnTo>
                <a:lnTo>
                  <a:pt x="202" y="290"/>
                </a:lnTo>
                <a:lnTo>
                  <a:pt x="332" y="394"/>
                </a:lnTo>
                <a:lnTo>
                  <a:pt x="344" y="218"/>
                </a:lnTo>
                <a:lnTo>
                  <a:pt x="156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195" name="Freeform 11"/>
          <p:cNvSpPr>
            <a:spLocks/>
          </p:cNvSpPr>
          <p:nvPr/>
        </p:nvSpPr>
        <p:spPr bwMode="auto">
          <a:xfrm>
            <a:off x="1270000" y="1814513"/>
            <a:ext cx="2473325" cy="1739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7" y="119"/>
              </a:cxn>
              <a:cxn ang="0">
                <a:pos x="480" y="254"/>
              </a:cxn>
              <a:cxn ang="0">
                <a:pos x="666" y="441"/>
              </a:cxn>
              <a:cxn ang="0">
                <a:pos x="930" y="674"/>
              </a:cxn>
              <a:cxn ang="0">
                <a:pos x="1263" y="933"/>
              </a:cxn>
              <a:cxn ang="0">
                <a:pos x="1558" y="1096"/>
              </a:cxn>
            </a:cxnLst>
            <a:rect l="0" t="0" r="r" b="b"/>
            <a:pathLst>
              <a:path w="1558" h="1096">
                <a:moveTo>
                  <a:pt x="0" y="0"/>
                </a:moveTo>
                <a:cubicBezTo>
                  <a:pt x="46" y="20"/>
                  <a:pt x="197" y="77"/>
                  <a:pt x="277" y="119"/>
                </a:cubicBezTo>
                <a:cubicBezTo>
                  <a:pt x="357" y="161"/>
                  <a:pt x="415" y="200"/>
                  <a:pt x="480" y="254"/>
                </a:cubicBezTo>
                <a:cubicBezTo>
                  <a:pt x="545" y="308"/>
                  <a:pt x="591" y="371"/>
                  <a:pt x="666" y="441"/>
                </a:cubicBezTo>
                <a:cubicBezTo>
                  <a:pt x="741" y="511"/>
                  <a:pt x="831" y="592"/>
                  <a:pt x="930" y="674"/>
                </a:cubicBezTo>
                <a:cubicBezTo>
                  <a:pt x="1029" y="756"/>
                  <a:pt x="1158" y="863"/>
                  <a:pt x="1263" y="933"/>
                </a:cubicBezTo>
                <a:cubicBezTo>
                  <a:pt x="1368" y="1003"/>
                  <a:pt x="1510" y="1069"/>
                  <a:pt x="1558" y="1096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196" name="Freeform 12"/>
          <p:cNvSpPr>
            <a:spLocks/>
          </p:cNvSpPr>
          <p:nvPr/>
        </p:nvSpPr>
        <p:spPr bwMode="auto">
          <a:xfrm>
            <a:off x="2767013" y="3103563"/>
            <a:ext cx="231775" cy="482600"/>
          </a:xfrm>
          <a:custGeom>
            <a:avLst/>
            <a:gdLst/>
            <a:ahLst/>
            <a:cxnLst>
              <a:cxn ang="0">
                <a:pos x="146" y="0"/>
              </a:cxn>
              <a:cxn ang="0">
                <a:pos x="77" y="153"/>
              </a:cxn>
              <a:cxn ang="0">
                <a:pos x="0" y="304"/>
              </a:cxn>
            </a:cxnLst>
            <a:rect l="0" t="0" r="r" b="b"/>
            <a:pathLst>
              <a:path w="146" h="304">
                <a:moveTo>
                  <a:pt x="146" y="0"/>
                </a:moveTo>
                <a:cubicBezTo>
                  <a:pt x="134" y="25"/>
                  <a:pt x="101" y="102"/>
                  <a:pt x="77" y="153"/>
                </a:cubicBezTo>
                <a:cubicBezTo>
                  <a:pt x="53" y="204"/>
                  <a:pt x="16" y="273"/>
                  <a:pt x="0" y="304"/>
                </a:cubicBezTo>
              </a:path>
            </a:pathLst>
          </a:custGeom>
          <a:noFill/>
          <a:ln w="381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199" name="Rectangle 15"/>
          <p:cNvSpPr>
            <a:spLocks noChangeArrowheads="1"/>
          </p:cNvSpPr>
          <p:nvPr/>
        </p:nvSpPr>
        <p:spPr bwMode="auto">
          <a:xfrm>
            <a:off x="3181350" y="3570288"/>
            <a:ext cx="288925" cy="187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7201" name="Text Box 17"/>
          <p:cNvSpPr txBox="1">
            <a:spLocks noChangeArrowheads="1"/>
          </p:cNvSpPr>
          <p:nvPr/>
        </p:nvSpPr>
        <p:spPr bwMode="auto">
          <a:xfrm>
            <a:off x="1600200" y="3035300"/>
            <a:ext cx="469900" cy="336550"/>
          </a:xfrm>
          <a:prstGeom prst="rect">
            <a:avLst/>
          </a:prstGeom>
          <a:solidFill>
            <a:srgbClr val="E0E9A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sz="1100" b="1" i="1">
                <a:latin typeface="Arial Narrow" pitchFamily="34" charset="0"/>
              </a:rPr>
              <a:t>Beaufort</a:t>
            </a:r>
          </a:p>
          <a:p>
            <a:pPr algn="l" eaLnBrk="0" hangingPunct="0"/>
            <a:r>
              <a:rPr lang="en-US" sz="1100" b="1" i="1">
                <a:latin typeface="Arial Narrow" pitchFamily="34" charset="0"/>
              </a:rPr>
              <a:t>Gyre</a:t>
            </a:r>
          </a:p>
        </p:txBody>
      </p:sp>
      <p:sp>
        <p:nvSpPr>
          <p:cNvPr id="477203" name="Freeform 19"/>
          <p:cNvSpPr>
            <a:spLocks/>
          </p:cNvSpPr>
          <p:nvPr/>
        </p:nvSpPr>
        <p:spPr bwMode="auto">
          <a:xfrm>
            <a:off x="711200" y="1592263"/>
            <a:ext cx="561975" cy="430212"/>
          </a:xfrm>
          <a:custGeom>
            <a:avLst/>
            <a:gdLst/>
            <a:ahLst/>
            <a:cxnLst>
              <a:cxn ang="0">
                <a:pos x="224" y="5"/>
              </a:cxn>
              <a:cxn ang="0">
                <a:pos x="98" y="54"/>
              </a:cxn>
              <a:cxn ang="0">
                <a:pos x="0" y="256"/>
              </a:cxn>
              <a:cxn ang="0">
                <a:pos x="187" y="271"/>
              </a:cxn>
              <a:cxn ang="0">
                <a:pos x="295" y="227"/>
              </a:cxn>
              <a:cxn ang="0">
                <a:pos x="354" y="99"/>
              </a:cxn>
              <a:cxn ang="0">
                <a:pos x="305" y="0"/>
              </a:cxn>
            </a:cxnLst>
            <a:rect l="0" t="0" r="r" b="b"/>
            <a:pathLst>
              <a:path w="354" h="271">
                <a:moveTo>
                  <a:pt x="224" y="5"/>
                </a:moveTo>
                <a:lnTo>
                  <a:pt x="98" y="54"/>
                </a:lnTo>
                <a:lnTo>
                  <a:pt x="0" y="256"/>
                </a:lnTo>
                <a:lnTo>
                  <a:pt x="187" y="271"/>
                </a:lnTo>
                <a:lnTo>
                  <a:pt x="295" y="227"/>
                </a:lnTo>
                <a:lnTo>
                  <a:pt x="354" y="99"/>
                </a:lnTo>
                <a:lnTo>
                  <a:pt x="305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204" name="Freeform 20"/>
          <p:cNvSpPr>
            <a:spLocks/>
          </p:cNvSpPr>
          <p:nvPr/>
        </p:nvSpPr>
        <p:spPr bwMode="auto">
          <a:xfrm>
            <a:off x="4727575" y="1655763"/>
            <a:ext cx="561975" cy="430212"/>
          </a:xfrm>
          <a:custGeom>
            <a:avLst/>
            <a:gdLst/>
            <a:ahLst/>
            <a:cxnLst>
              <a:cxn ang="0">
                <a:pos x="224" y="5"/>
              </a:cxn>
              <a:cxn ang="0">
                <a:pos x="98" y="54"/>
              </a:cxn>
              <a:cxn ang="0">
                <a:pos x="0" y="256"/>
              </a:cxn>
              <a:cxn ang="0">
                <a:pos x="187" y="271"/>
              </a:cxn>
              <a:cxn ang="0">
                <a:pos x="295" y="227"/>
              </a:cxn>
              <a:cxn ang="0">
                <a:pos x="354" y="99"/>
              </a:cxn>
              <a:cxn ang="0">
                <a:pos x="305" y="0"/>
              </a:cxn>
            </a:cxnLst>
            <a:rect l="0" t="0" r="r" b="b"/>
            <a:pathLst>
              <a:path w="354" h="271">
                <a:moveTo>
                  <a:pt x="224" y="5"/>
                </a:moveTo>
                <a:lnTo>
                  <a:pt x="98" y="54"/>
                </a:lnTo>
                <a:lnTo>
                  <a:pt x="0" y="256"/>
                </a:lnTo>
                <a:lnTo>
                  <a:pt x="187" y="271"/>
                </a:lnTo>
                <a:lnTo>
                  <a:pt x="295" y="227"/>
                </a:lnTo>
                <a:lnTo>
                  <a:pt x="354" y="99"/>
                </a:lnTo>
                <a:lnTo>
                  <a:pt x="305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205" name="Freeform 21"/>
          <p:cNvSpPr>
            <a:spLocks/>
          </p:cNvSpPr>
          <p:nvPr/>
        </p:nvSpPr>
        <p:spPr bwMode="auto">
          <a:xfrm>
            <a:off x="1219200" y="1905000"/>
            <a:ext cx="476250" cy="62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2" y="192"/>
              </a:cxn>
              <a:cxn ang="0">
                <a:pos x="300" y="394"/>
              </a:cxn>
            </a:cxnLst>
            <a:rect l="0" t="0" r="r" b="b"/>
            <a:pathLst>
              <a:path w="300" h="394">
                <a:moveTo>
                  <a:pt x="0" y="0"/>
                </a:moveTo>
                <a:cubicBezTo>
                  <a:pt x="81" y="63"/>
                  <a:pt x="162" y="126"/>
                  <a:pt x="212" y="192"/>
                </a:cubicBezTo>
                <a:cubicBezTo>
                  <a:pt x="262" y="258"/>
                  <a:pt x="281" y="326"/>
                  <a:pt x="300" y="394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06" name="Freeform 22"/>
          <p:cNvSpPr>
            <a:spLocks/>
          </p:cNvSpPr>
          <p:nvPr/>
        </p:nvSpPr>
        <p:spPr bwMode="auto">
          <a:xfrm>
            <a:off x="1125538" y="2020888"/>
            <a:ext cx="203200" cy="627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217"/>
              </a:cxn>
              <a:cxn ang="0">
                <a:pos x="123" y="395"/>
              </a:cxn>
            </a:cxnLst>
            <a:rect l="0" t="0" r="r" b="b"/>
            <a:pathLst>
              <a:path w="128" h="395">
                <a:moveTo>
                  <a:pt x="0" y="0"/>
                </a:moveTo>
                <a:cubicBezTo>
                  <a:pt x="18" y="36"/>
                  <a:pt x="88" y="151"/>
                  <a:pt x="108" y="217"/>
                </a:cubicBezTo>
                <a:cubicBezTo>
                  <a:pt x="128" y="283"/>
                  <a:pt x="120" y="358"/>
                  <a:pt x="123" y="395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07" name="Freeform 23"/>
          <p:cNvSpPr>
            <a:spLocks/>
          </p:cNvSpPr>
          <p:nvPr/>
        </p:nvSpPr>
        <p:spPr bwMode="auto">
          <a:xfrm>
            <a:off x="885825" y="2678113"/>
            <a:ext cx="2366963" cy="1131887"/>
          </a:xfrm>
          <a:custGeom>
            <a:avLst/>
            <a:gdLst/>
            <a:ahLst/>
            <a:cxnLst>
              <a:cxn ang="0">
                <a:pos x="229" y="0"/>
              </a:cxn>
              <a:cxn ang="0">
                <a:pos x="210" y="569"/>
              </a:cxn>
              <a:cxn ang="0">
                <a:pos x="1491" y="713"/>
              </a:cxn>
            </a:cxnLst>
            <a:rect l="0" t="0" r="r" b="b"/>
            <a:pathLst>
              <a:path w="1491" h="713">
                <a:moveTo>
                  <a:pt x="229" y="0"/>
                </a:moveTo>
                <a:cubicBezTo>
                  <a:pt x="226" y="95"/>
                  <a:pt x="0" y="450"/>
                  <a:pt x="210" y="569"/>
                </a:cubicBezTo>
                <a:cubicBezTo>
                  <a:pt x="420" y="688"/>
                  <a:pt x="1224" y="683"/>
                  <a:pt x="1491" y="713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08" name="Freeform 24"/>
          <p:cNvSpPr>
            <a:spLocks/>
          </p:cNvSpPr>
          <p:nvPr/>
        </p:nvSpPr>
        <p:spPr bwMode="auto">
          <a:xfrm>
            <a:off x="1398588" y="2632075"/>
            <a:ext cx="1066800" cy="1030288"/>
          </a:xfrm>
          <a:custGeom>
            <a:avLst/>
            <a:gdLst/>
            <a:ahLst/>
            <a:cxnLst>
              <a:cxn ang="0">
                <a:pos x="390" y="0"/>
              </a:cxn>
              <a:cxn ang="0">
                <a:pos x="588" y="171"/>
              </a:cxn>
              <a:cxn ang="0">
                <a:pos x="643" y="439"/>
              </a:cxn>
              <a:cxn ang="0">
                <a:pos x="412" y="622"/>
              </a:cxn>
              <a:cxn ang="0">
                <a:pos x="145" y="604"/>
              </a:cxn>
              <a:cxn ang="0">
                <a:pos x="19" y="475"/>
              </a:cxn>
              <a:cxn ang="0">
                <a:pos x="31" y="268"/>
              </a:cxn>
            </a:cxnLst>
            <a:rect l="0" t="0" r="r" b="b"/>
            <a:pathLst>
              <a:path w="672" h="649">
                <a:moveTo>
                  <a:pt x="390" y="0"/>
                </a:moveTo>
                <a:cubicBezTo>
                  <a:pt x="423" y="28"/>
                  <a:pt x="546" y="98"/>
                  <a:pt x="588" y="171"/>
                </a:cubicBezTo>
                <a:cubicBezTo>
                  <a:pt x="630" y="244"/>
                  <a:pt x="672" y="364"/>
                  <a:pt x="643" y="439"/>
                </a:cubicBezTo>
                <a:cubicBezTo>
                  <a:pt x="614" y="514"/>
                  <a:pt x="495" y="595"/>
                  <a:pt x="412" y="622"/>
                </a:cubicBezTo>
                <a:cubicBezTo>
                  <a:pt x="329" y="649"/>
                  <a:pt x="211" y="628"/>
                  <a:pt x="145" y="604"/>
                </a:cubicBezTo>
                <a:cubicBezTo>
                  <a:pt x="79" y="580"/>
                  <a:pt x="38" y="531"/>
                  <a:pt x="19" y="475"/>
                </a:cubicBezTo>
                <a:cubicBezTo>
                  <a:pt x="0" y="419"/>
                  <a:pt x="29" y="311"/>
                  <a:pt x="31" y="268"/>
                </a:cubicBezTo>
              </a:path>
            </a:pathLst>
          </a:custGeom>
          <a:noFill/>
          <a:ln w="63500" cmpd="sng">
            <a:solidFill>
              <a:srgbClr val="9900CC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09" name="Freeform 25"/>
          <p:cNvSpPr>
            <a:spLocks/>
          </p:cNvSpPr>
          <p:nvPr/>
        </p:nvSpPr>
        <p:spPr bwMode="auto">
          <a:xfrm>
            <a:off x="3371850" y="3629025"/>
            <a:ext cx="357188" cy="381000"/>
          </a:xfrm>
          <a:custGeom>
            <a:avLst/>
            <a:gdLst/>
            <a:ahLst/>
            <a:cxnLst>
              <a:cxn ang="0">
                <a:pos x="84" y="18"/>
              </a:cxn>
              <a:cxn ang="0">
                <a:pos x="0" y="108"/>
              </a:cxn>
              <a:cxn ang="0">
                <a:pos x="108" y="240"/>
              </a:cxn>
              <a:cxn ang="0">
                <a:pos x="225" y="150"/>
              </a:cxn>
              <a:cxn ang="0">
                <a:pos x="213" y="78"/>
              </a:cxn>
              <a:cxn ang="0">
                <a:pos x="108" y="0"/>
              </a:cxn>
            </a:cxnLst>
            <a:rect l="0" t="0" r="r" b="b"/>
            <a:pathLst>
              <a:path w="225" h="240">
                <a:moveTo>
                  <a:pt x="84" y="18"/>
                </a:moveTo>
                <a:lnTo>
                  <a:pt x="0" y="108"/>
                </a:lnTo>
                <a:lnTo>
                  <a:pt x="108" y="240"/>
                </a:lnTo>
                <a:lnTo>
                  <a:pt x="225" y="150"/>
                </a:lnTo>
                <a:lnTo>
                  <a:pt x="213" y="78"/>
                </a:lnTo>
                <a:lnTo>
                  <a:pt x="108" y="0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210" name="Freeform 26"/>
          <p:cNvSpPr>
            <a:spLocks/>
          </p:cNvSpPr>
          <p:nvPr/>
        </p:nvSpPr>
        <p:spPr bwMode="auto">
          <a:xfrm>
            <a:off x="1317625" y="2687638"/>
            <a:ext cx="325438" cy="192087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7" y="62"/>
              </a:cxn>
              <a:cxn ang="0">
                <a:pos x="46" y="89"/>
              </a:cxn>
              <a:cxn ang="0">
                <a:pos x="82" y="89"/>
              </a:cxn>
              <a:cxn ang="0">
                <a:pos x="124" y="50"/>
              </a:cxn>
              <a:cxn ang="0">
                <a:pos x="124" y="20"/>
              </a:cxn>
              <a:cxn ang="0">
                <a:pos x="100" y="2"/>
              </a:cxn>
              <a:cxn ang="0">
                <a:pos x="64" y="8"/>
              </a:cxn>
              <a:cxn ang="0">
                <a:pos x="43" y="38"/>
              </a:cxn>
              <a:cxn ang="0">
                <a:pos x="52" y="80"/>
              </a:cxn>
              <a:cxn ang="0">
                <a:pos x="97" y="110"/>
              </a:cxn>
              <a:cxn ang="0">
                <a:pos x="151" y="110"/>
              </a:cxn>
              <a:cxn ang="0">
                <a:pos x="205" y="47"/>
              </a:cxn>
            </a:cxnLst>
            <a:rect l="0" t="0" r="r" b="b"/>
            <a:pathLst>
              <a:path w="205" h="121">
                <a:moveTo>
                  <a:pt x="4" y="2"/>
                </a:moveTo>
                <a:cubicBezTo>
                  <a:pt x="4" y="12"/>
                  <a:pt x="0" y="48"/>
                  <a:pt x="7" y="62"/>
                </a:cubicBezTo>
                <a:cubicBezTo>
                  <a:pt x="14" y="76"/>
                  <a:pt x="34" y="85"/>
                  <a:pt x="46" y="89"/>
                </a:cubicBezTo>
                <a:cubicBezTo>
                  <a:pt x="58" y="93"/>
                  <a:pt x="69" y="95"/>
                  <a:pt x="82" y="89"/>
                </a:cubicBezTo>
                <a:cubicBezTo>
                  <a:pt x="95" y="83"/>
                  <a:pt x="117" y="61"/>
                  <a:pt x="124" y="50"/>
                </a:cubicBezTo>
                <a:cubicBezTo>
                  <a:pt x="131" y="39"/>
                  <a:pt x="128" y="28"/>
                  <a:pt x="124" y="20"/>
                </a:cubicBezTo>
                <a:cubicBezTo>
                  <a:pt x="120" y="12"/>
                  <a:pt x="110" y="4"/>
                  <a:pt x="100" y="2"/>
                </a:cubicBezTo>
                <a:cubicBezTo>
                  <a:pt x="90" y="0"/>
                  <a:pt x="73" y="2"/>
                  <a:pt x="64" y="8"/>
                </a:cubicBezTo>
                <a:cubicBezTo>
                  <a:pt x="55" y="14"/>
                  <a:pt x="45" y="26"/>
                  <a:pt x="43" y="38"/>
                </a:cubicBezTo>
                <a:cubicBezTo>
                  <a:pt x="41" y="50"/>
                  <a:pt x="43" y="68"/>
                  <a:pt x="52" y="80"/>
                </a:cubicBezTo>
                <a:cubicBezTo>
                  <a:pt x="61" y="92"/>
                  <a:pt x="81" y="105"/>
                  <a:pt x="97" y="110"/>
                </a:cubicBezTo>
                <a:cubicBezTo>
                  <a:pt x="113" y="115"/>
                  <a:pt x="133" y="121"/>
                  <a:pt x="151" y="110"/>
                </a:cubicBezTo>
                <a:cubicBezTo>
                  <a:pt x="169" y="99"/>
                  <a:pt x="187" y="73"/>
                  <a:pt x="205" y="47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 type="stealth" w="lg" len="lg"/>
          </a:ln>
          <a:effectLst>
            <a:prstShdw prst="shdw17" dist="17961" dir="2700000">
              <a:schemeClr val="bg1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19" name="Freeform 35"/>
          <p:cNvSpPr>
            <a:spLocks/>
          </p:cNvSpPr>
          <p:nvPr/>
        </p:nvSpPr>
        <p:spPr bwMode="auto">
          <a:xfrm>
            <a:off x="1905000" y="1600200"/>
            <a:ext cx="2519363" cy="2066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60"/>
              </a:cxn>
              <a:cxn ang="0">
                <a:pos x="201" y="243"/>
              </a:cxn>
              <a:cxn ang="0">
                <a:pos x="342" y="381"/>
              </a:cxn>
              <a:cxn ang="0">
                <a:pos x="504" y="531"/>
              </a:cxn>
              <a:cxn ang="0">
                <a:pos x="798" y="804"/>
              </a:cxn>
              <a:cxn ang="0">
                <a:pos x="978" y="933"/>
              </a:cxn>
              <a:cxn ang="0">
                <a:pos x="1233" y="1098"/>
              </a:cxn>
              <a:cxn ang="0">
                <a:pos x="1587" y="1302"/>
              </a:cxn>
            </a:cxnLst>
            <a:rect l="0" t="0" r="r" b="b"/>
            <a:pathLst>
              <a:path w="1587" h="1302">
                <a:moveTo>
                  <a:pt x="0" y="0"/>
                </a:moveTo>
                <a:cubicBezTo>
                  <a:pt x="4" y="10"/>
                  <a:pt x="9" y="20"/>
                  <a:pt x="42" y="60"/>
                </a:cubicBezTo>
                <a:cubicBezTo>
                  <a:pt x="75" y="100"/>
                  <a:pt x="151" y="189"/>
                  <a:pt x="201" y="243"/>
                </a:cubicBezTo>
                <a:cubicBezTo>
                  <a:pt x="251" y="297"/>
                  <a:pt x="292" y="333"/>
                  <a:pt x="342" y="381"/>
                </a:cubicBezTo>
                <a:cubicBezTo>
                  <a:pt x="392" y="429"/>
                  <a:pt x="428" y="461"/>
                  <a:pt x="504" y="531"/>
                </a:cubicBezTo>
                <a:cubicBezTo>
                  <a:pt x="580" y="601"/>
                  <a:pt x="719" y="737"/>
                  <a:pt x="798" y="804"/>
                </a:cubicBezTo>
                <a:cubicBezTo>
                  <a:pt x="877" y="871"/>
                  <a:pt x="906" y="884"/>
                  <a:pt x="978" y="933"/>
                </a:cubicBezTo>
                <a:cubicBezTo>
                  <a:pt x="1050" y="982"/>
                  <a:pt x="1132" y="1037"/>
                  <a:pt x="1233" y="1098"/>
                </a:cubicBezTo>
                <a:cubicBezTo>
                  <a:pt x="1334" y="1159"/>
                  <a:pt x="1460" y="1230"/>
                  <a:pt x="1587" y="1302"/>
                </a:cubicBezTo>
              </a:path>
            </a:pathLst>
          </a:custGeom>
          <a:noFill/>
          <a:ln w="889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prstShdw prst="shdw17" dist="40161" dir="11906097">
              <a:srgbClr val="FF00FF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20" name="Text Box 36"/>
          <p:cNvSpPr txBox="1">
            <a:spLocks noChangeArrowheads="1"/>
          </p:cNvSpPr>
          <p:nvPr/>
        </p:nvSpPr>
        <p:spPr bwMode="auto">
          <a:xfrm>
            <a:off x="2743200" y="2489200"/>
            <a:ext cx="862013" cy="3683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sz="1200" b="1" i="1">
                <a:latin typeface="Arial" charset="0"/>
              </a:rPr>
              <a:t>PW </a:t>
            </a:r>
          </a:p>
          <a:p>
            <a:pPr algn="l" eaLnBrk="0" hangingPunct="0">
              <a:lnSpc>
                <a:spcPct val="90000"/>
              </a:lnSpc>
            </a:pPr>
            <a:r>
              <a:rPr lang="en-US" sz="1200" b="1" i="1">
                <a:latin typeface="Arial" charset="0"/>
              </a:rPr>
              <a:t>   boundary</a:t>
            </a:r>
          </a:p>
        </p:txBody>
      </p:sp>
      <p:grpSp>
        <p:nvGrpSpPr>
          <p:cNvPr id="477224" name="Group 40"/>
          <p:cNvGrpSpPr>
            <a:grpSpLocks/>
          </p:cNvGrpSpPr>
          <p:nvPr/>
        </p:nvGrpSpPr>
        <p:grpSpPr bwMode="auto">
          <a:xfrm>
            <a:off x="1843088" y="3733800"/>
            <a:ext cx="150812" cy="827088"/>
            <a:chOff x="1161" y="2352"/>
            <a:chExt cx="95" cy="521"/>
          </a:xfrm>
        </p:grpSpPr>
        <p:sp>
          <p:nvSpPr>
            <p:cNvPr id="477225" name="Freeform 41"/>
            <p:cNvSpPr>
              <a:spLocks/>
            </p:cNvSpPr>
            <p:nvPr/>
          </p:nvSpPr>
          <p:spPr bwMode="auto">
            <a:xfrm>
              <a:off x="1161" y="2352"/>
              <a:ext cx="48" cy="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186"/>
                </a:cxn>
                <a:cxn ang="0">
                  <a:pos x="39" y="345"/>
                </a:cxn>
              </a:cxnLst>
              <a:rect l="0" t="0" r="r" b="b"/>
              <a:pathLst>
                <a:path w="48" h="345">
                  <a:moveTo>
                    <a:pt x="0" y="0"/>
                  </a:moveTo>
                  <a:cubicBezTo>
                    <a:pt x="7" y="31"/>
                    <a:pt x="36" y="129"/>
                    <a:pt x="42" y="186"/>
                  </a:cubicBezTo>
                  <a:cubicBezTo>
                    <a:pt x="48" y="243"/>
                    <a:pt x="40" y="312"/>
                    <a:pt x="39" y="345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26" name="Text Box 42"/>
            <p:cNvSpPr txBox="1">
              <a:spLocks noChangeArrowheads="1"/>
            </p:cNvSpPr>
            <p:nvPr/>
          </p:nvSpPr>
          <p:spPr bwMode="auto">
            <a:xfrm>
              <a:off x="1168" y="2700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477227" name="Group 43"/>
          <p:cNvGrpSpPr>
            <a:grpSpLocks/>
          </p:cNvGrpSpPr>
          <p:nvPr/>
        </p:nvGrpSpPr>
        <p:grpSpPr bwMode="auto">
          <a:xfrm>
            <a:off x="2489200" y="3771900"/>
            <a:ext cx="139700" cy="827088"/>
            <a:chOff x="1568" y="2376"/>
            <a:chExt cx="88" cy="521"/>
          </a:xfrm>
        </p:grpSpPr>
        <p:sp>
          <p:nvSpPr>
            <p:cNvPr id="477228" name="Freeform 44"/>
            <p:cNvSpPr>
              <a:spLocks/>
            </p:cNvSpPr>
            <p:nvPr/>
          </p:nvSpPr>
          <p:spPr bwMode="auto">
            <a:xfrm>
              <a:off x="1569" y="2376"/>
              <a:ext cx="48" cy="3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186"/>
                </a:cxn>
                <a:cxn ang="0">
                  <a:pos x="39" y="345"/>
                </a:cxn>
              </a:cxnLst>
              <a:rect l="0" t="0" r="r" b="b"/>
              <a:pathLst>
                <a:path w="48" h="345">
                  <a:moveTo>
                    <a:pt x="0" y="0"/>
                  </a:moveTo>
                  <a:cubicBezTo>
                    <a:pt x="7" y="31"/>
                    <a:pt x="36" y="129"/>
                    <a:pt x="42" y="186"/>
                  </a:cubicBezTo>
                  <a:cubicBezTo>
                    <a:pt x="48" y="243"/>
                    <a:pt x="40" y="312"/>
                    <a:pt x="39" y="345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29" name="Text Box 45"/>
            <p:cNvSpPr txBox="1">
              <a:spLocks noChangeArrowheads="1"/>
            </p:cNvSpPr>
            <p:nvPr/>
          </p:nvSpPr>
          <p:spPr bwMode="auto">
            <a:xfrm>
              <a:off x="1568" y="2724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477230" name="Group 46"/>
          <p:cNvGrpSpPr>
            <a:grpSpLocks/>
          </p:cNvGrpSpPr>
          <p:nvPr/>
        </p:nvGrpSpPr>
        <p:grpSpPr bwMode="auto">
          <a:xfrm>
            <a:off x="3543300" y="3762375"/>
            <a:ext cx="296863" cy="636588"/>
            <a:chOff x="2232" y="2370"/>
            <a:chExt cx="187" cy="401"/>
          </a:xfrm>
        </p:grpSpPr>
        <p:sp>
          <p:nvSpPr>
            <p:cNvPr id="477231" name="Freeform 47"/>
            <p:cNvSpPr>
              <a:spLocks/>
            </p:cNvSpPr>
            <p:nvPr/>
          </p:nvSpPr>
          <p:spPr bwMode="auto">
            <a:xfrm>
              <a:off x="2349" y="2370"/>
              <a:ext cx="70" cy="29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9" y="132"/>
                </a:cxn>
                <a:cxn ang="0">
                  <a:pos x="0" y="297"/>
                </a:cxn>
              </a:cxnLst>
              <a:rect l="0" t="0" r="r" b="b"/>
              <a:pathLst>
                <a:path w="70" h="297">
                  <a:moveTo>
                    <a:pt x="9" y="0"/>
                  </a:moveTo>
                  <a:cubicBezTo>
                    <a:pt x="19" y="22"/>
                    <a:pt x="70" y="83"/>
                    <a:pt x="69" y="132"/>
                  </a:cubicBezTo>
                  <a:cubicBezTo>
                    <a:pt x="68" y="181"/>
                    <a:pt x="14" y="263"/>
                    <a:pt x="0" y="297"/>
                  </a:cubicBezTo>
                </a:path>
              </a:pathLst>
            </a:custGeom>
            <a:noFill/>
            <a:ln w="38100" cmpd="sng">
              <a:solidFill>
                <a:srgbClr val="3333FF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32" name="Text Box 48"/>
            <p:cNvSpPr txBox="1">
              <a:spLocks noChangeArrowheads="1"/>
            </p:cNvSpPr>
            <p:nvPr/>
          </p:nvSpPr>
          <p:spPr bwMode="auto">
            <a:xfrm>
              <a:off x="2232" y="2598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grpSp>
        <p:nvGrpSpPr>
          <p:cNvPr id="477233" name="Group 49"/>
          <p:cNvGrpSpPr>
            <a:grpSpLocks/>
          </p:cNvGrpSpPr>
          <p:nvPr/>
        </p:nvGrpSpPr>
        <p:grpSpPr bwMode="auto">
          <a:xfrm>
            <a:off x="3743325" y="3752850"/>
            <a:ext cx="739775" cy="319088"/>
            <a:chOff x="2358" y="2364"/>
            <a:chExt cx="466" cy="201"/>
          </a:xfrm>
        </p:grpSpPr>
        <p:sp>
          <p:nvSpPr>
            <p:cNvPr id="477234" name="Freeform 50"/>
            <p:cNvSpPr>
              <a:spLocks/>
            </p:cNvSpPr>
            <p:nvPr/>
          </p:nvSpPr>
          <p:spPr bwMode="auto">
            <a:xfrm>
              <a:off x="2358" y="2364"/>
              <a:ext cx="372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6" y="57"/>
                </a:cxn>
                <a:cxn ang="0">
                  <a:pos x="372" y="45"/>
                </a:cxn>
              </a:cxnLst>
              <a:rect l="0" t="0" r="r" b="b"/>
              <a:pathLst>
                <a:path w="372" h="64">
                  <a:moveTo>
                    <a:pt x="0" y="0"/>
                  </a:moveTo>
                  <a:cubicBezTo>
                    <a:pt x="26" y="10"/>
                    <a:pt x="94" y="50"/>
                    <a:pt x="156" y="57"/>
                  </a:cubicBezTo>
                  <a:cubicBezTo>
                    <a:pt x="218" y="64"/>
                    <a:pt x="327" y="48"/>
                    <a:pt x="372" y="45"/>
                  </a:cubicBez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/>
              <a:tailEnd type="stealth" w="lg" len="lg"/>
            </a:ln>
            <a:effectLst>
              <a:prstShdw prst="shdw17" dist="17961" dir="2700000">
                <a:schemeClr val="bg1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7235" name="Text Box 51"/>
            <p:cNvSpPr txBox="1">
              <a:spLocks noChangeArrowheads="1"/>
            </p:cNvSpPr>
            <p:nvPr/>
          </p:nvSpPr>
          <p:spPr bwMode="auto">
            <a:xfrm>
              <a:off x="2736" y="2392"/>
              <a:ext cx="88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8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?</a:t>
              </a:r>
            </a:p>
          </p:txBody>
        </p:sp>
      </p:grpSp>
      <p:sp>
        <p:nvSpPr>
          <p:cNvPr id="477250" name="Text Box 66"/>
          <p:cNvSpPr txBox="1">
            <a:spLocks noChangeArrowheads="1"/>
          </p:cNvSpPr>
          <p:nvPr/>
        </p:nvSpPr>
        <p:spPr bwMode="auto">
          <a:xfrm>
            <a:off x="5003800" y="2349500"/>
            <a:ext cx="2003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sng"/>
              <a:t>Modeling sPW:</a:t>
            </a:r>
          </a:p>
        </p:txBody>
      </p:sp>
      <p:sp>
        <p:nvSpPr>
          <p:cNvPr id="477251" name="Text Box 67"/>
          <p:cNvSpPr txBox="1">
            <a:spLocks noChangeArrowheads="1"/>
          </p:cNvSpPr>
          <p:nvPr/>
        </p:nvSpPr>
        <p:spPr bwMode="auto">
          <a:xfrm>
            <a:off x="5138738" y="2794000"/>
            <a:ext cx="3070225" cy="29495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600" i="1" u="sng"/>
              <a:t>Chukchi/Beaufort area</a:t>
            </a:r>
            <a:r>
              <a:rPr lang="en-US" sz="1600"/>
              <a:t>: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Chapman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Gawarkiewicz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Maslowski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Spall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Watanabe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Winsor</a:t>
            </a:r>
          </a:p>
          <a:p>
            <a:pPr algn="l">
              <a:lnSpc>
                <a:spcPct val="130000"/>
              </a:lnSpc>
            </a:pPr>
            <a:r>
              <a:rPr lang="en-US" sz="1600" i="1" u="sng"/>
              <a:t>pan-arctic</a:t>
            </a:r>
            <a:r>
              <a:rPr lang="en-US" sz="1600" u="sng"/>
              <a:t>:</a:t>
            </a:r>
          </a:p>
          <a:p>
            <a:pPr marL="627063" lvl="2" indent="176213" algn="l">
              <a:lnSpc>
                <a:spcPct val="130000"/>
              </a:lnSpc>
              <a:buFontTx/>
              <a:buChar char="•"/>
            </a:pPr>
            <a:r>
              <a:rPr lang="en-US" sz="1600">
                <a:solidFill>
                  <a:srgbClr val="000066"/>
                </a:solidFill>
              </a:rPr>
              <a:t>Aksenov (tomorrow!)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772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77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72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772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77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1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9246</TotalTime>
  <Words>2444</Words>
  <Application>Microsoft Office PowerPoint</Application>
  <PresentationFormat>On-screen Show (4:3)</PresentationFormat>
  <Paragraphs>896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Times New Roman</vt:lpstr>
      <vt:lpstr>Arial</vt:lpstr>
      <vt:lpstr>ＭＳ Ｐゴシック</vt:lpstr>
      <vt:lpstr>Calibri</vt:lpstr>
      <vt:lpstr>Helvetica</vt:lpstr>
      <vt:lpstr>Monotype Corsiva</vt:lpstr>
      <vt:lpstr>Comic Sans MS</vt:lpstr>
      <vt:lpstr>Forte</vt:lpstr>
      <vt:lpstr>Arial Narrow</vt:lpstr>
      <vt:lpstr>Symbol</vt:lpstr>
      <vt:lpstr>Wingdings</vt:lpstr>
      <vt:lpstr>Arial Black</vt:lpstr>
      <vt:lpstr>Arial Rounded MT Bold</vt:lpstr>
      <vt:lpstr>Papyrus</vt:lpstr>
      <vt:lpstr>Default Design</vt:lpstr>
      <vt:lpstr>Slide 1</vt:lpstr>
      <vt:lpstr>Slide 2</vt:lpstr>
      <vt:lpstr>Slide 3</vt:lpstr>
      <vt:lpstr>Atlantic Water warming: The first paper</vt:lpstr>
      <vt:lpstr>Atlantic Water warming</vt:lpstr>
      <vt:lpstr>modeling Atlantic Water warming</vt:lpstr>
      <vt:lpstr>Slide 7</vt:lpstr>
      <vt:lpstr>summer Pacific Water</vt:lpstr>
      <vt:lpstr>summer Pacific Water circulation</vt:lpstr>
      <vt:lpstr>Is the sPW warming? </vt:lpstr>
      <vt:lpstr>Is sPW warming  related to upstream conditions?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August SST Anomaly (C) (relative to 1982-2006 mean)</vt:lpstr>
      <vt:lpstr>Slide 25</vt:lpstr>
      <vt:lpstr>Slide 26</vt:lpstr>
      <vt:lpstr>Slide 27</vt:lpstr>
      <vt:lpstr>Slide 28</vt:lpstr>
      <vt:lpstr>Slide 29</vt:lpstr>
      <vt:lpstr>Slide 30</vt:lpstr>
      <vt:lpstr>Observing upper ocean warming: the UpTempO buoy</vt:lpstr>
      <vt:lpstr>Slide 32</vt:lpstr>
      <vt:lpstr>Slide 33</vt:lpstr>
      <vt:lpstr>Slide 34</vt:lpstr>
      <vt:lpstr>Slide 35</vt:lpstr>
      <vt:lpstr>summer Pacific Water circulation</vt:lpstr>
      <vt:lpstr>Slide 37</vt:lpstr>
      <vt:lpstr>Slide 38</vt:lpstr>
      <vt:lpstr>Summer Ice Mass Balance</vt:lpstr>
      <vt:lpstr>Slide 40</vt:lpstr>
      <vt:lpstr>Slide 41</vt:lpstr>
      <vt:lpstr>Summer Upper Ocean Heat Balance</vt:lpstr>
      <vt:lpstr>Slide 43</vt:lpstr>
    </vt:vector>
  </TitlesOfParts>
  <Company>PSC/APL/UW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Steele</dc:creator>
  <cp:lastModifiedBy>Andrey</cp:lastModifiedBy>
  <cp:revision>1234</cp:revision>
  <dcterms:created xsi:type="dcterms:W3CDTF">2005-05-16T17:46:29Z</dcterms:created>
  <dcterms:modified xsi:type="dcterms:W3CDTF">2013-05-29T21:49:10Z</dcterms:modified>
</cp:coreProperties>
</file>