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8" r:id="rId4"/>
  </p:sldMasterIdLst>
  <p:notesMasterIdLst>
    <p:notesMasterId r:id="rId64"/>
  </p:notesMasterIdLst>
  <p:sldIdLst>
    <p:sldId id="306"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256" r:id="rId29"/>
    <p:sldId id="259" r:id="rId30"/>
    <p:sldId id="265" r:id="rId31"/>
    <p:sldId id="266" r:id="rId32"/>
    <p:sldId id="261" r:id="rId33"/>
    <p:sldId id="262" r:id="rId34"/>
    <p:sldId id="264" r:id="rId35"/>
    <p:sldId id="263"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312" r:id="rId53"/>
    <p:sldId id="313" r:id="rId54"/>
    <p:sldId id="314" r:id="rId55"/>
    <p:sldId id="315" r:id="rId56"/>
    <p:sldId id="316" r:id="rId57"/>
    <p:sldId id="317" r:id="rId58"/>
    <p:sldId id="307" r:id="rId59"/>
    <p:sldId id="308" r:id="rId60"/>
    <p:sldId id="309" r:id="rId61"/>
    <p:sldId id="310" r:id="rId62"/>
    <p:sldId id="318"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1" d="100"/>
          <a:sy n="71" d="100"/>
        </p:scale>
        <p:origin x="1140" y="52"/>
      </p:cViewPr>
      <p:guideLst>
        <p:guide orient="horz" pos="2160"/>
        <p:guide pos="2872"/>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F442ED-8073-A842-8BF0-B6002DF8D062}" type="datetimeFigureOut">
              <a:rPr lang="en-US" smtClean="0"/>
              <a:t>6/2/2015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93CC7C-1A78-2746-939E-4F53BD55563C}" type="slidenum">
              <a:rPr lang="en-US" smtClean="0"/>
              <a:t>‹#›</a:t>
            </a:fld>
            <a:endParaRPr lang="en-US"/>
          </a:p>
        </p:txBody>
      </p:sp>
    </p:spTree>
    <p:extLst>
      <p:ext uri="{BB962C8B-B14F-4D97-AF65-F5344CB8AC3E}">
        <p14:creationId xmlns:p14="http://schemas.microsoft.com/office/powerpoint/2010/main" val="27936499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dancers;;;the atmosphere, ocean…not showing the ice yet</a:t>
            </a:r>
          </a:p>
          <a:p>
            <a:endParaRPr lang="en-US" dirty="0" smtClean="0"/>
          </a:p>
          <a:p>
            <a:r>
              <a:rPr lang="en-US" dirty="0"/>
              <a:t>Our planet is a complex dynamic system of interactions between the atmosphere, the ocean, the land, snow and ice, everything that lives here, and even the deep earth.   In that planetary system we have a large knowledge gap about the ocean and about the connections with the ocean and these other planetary components.  The dance of the blue planet. </a:t>
            </a:r>
          </a:p>
          <a:p>
            <a:endParaRPr lang="en-US" dirty="0"/>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94696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22714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To understand how the ocean responds to changes in surface heating and surface winds, we must observe the surface forcing and the full water column.  Heat is now being carried into the ocean interior.</a:t>
            </a:r>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3718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The warming Arctic might be behind recent anomalies in the jet stream that caused the polar vortex to dip down into the continental U.S. last winter. Arctic warming is altering the heat balance between the North Pole and the equator, which is what drives the strong current of upper level winds in the northern hemisphere commonly known as the jet stream. Some studies show that if that balance is altered then some types of extreme weather events become more likely to occur.  The strength of the jet stream winds surrounding and driving the polar vortex is dependent on the difference in temperature between the Arctic and the Northern Hemisphere. As the Arctic warms, that gradient reduces those winds weaken, allowing air from the north to spill south. And even though it's warming in the Arctic, it is still cold up there. This does not mean that we are entering a period of global cooling—the anomalous cold was accompanied by unseasonable warmth in the Pacific Northwest and elsewhere in the Northern Hemisphere. And three years ago, we experienced the opposite conditions, also driven by changes in the jet stream. </a:t>
            </a:r>
            <a:r>
              <a:rPr lang="en-US" sz="1200" kern="1200" dirty="0" smtClean="0">
                <a:solidFill>
                  <a:schemeClr val="tx1"/>
                </a:solidFill>
                <a:effectLst/>
                <a:latin typeface="+mn-lt"/>
                <a:ea typeface="+mn-ea"/>
                <a:cs typeface="+mn-cs"/>
              </a:rPr>
              <a:t>In the winter of 2011-2012, the Jet Stream stayed farther north than usual, bringing relatively warm air to the Northeast. When spring came in 2012, and the water began to warm up, it had a head start—and ended up much warmer than usual. The spring ocean plankton bloom, which usually starts in April, began in February. Lobsters moved in earlier from deep offshore waters in to shallower coastal areas. Seabirds from Florida to Iceland were found far outside their usual range. Many commercially important species—hake, flounder, squid—moved further north.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665528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0413"/>
            <a:ext cx="5486400" cy="4114800"/>
          </a:xfrm>
        </p:spPr>
        <p:txBody>
          <a:bodyPr/>
          <a:lstStyle/>
          <a:p>
            <a:r>
              <a:rPr lang="en-US" b="1" dirty="0"/>
              <a:t>Arctic animation plays automatically]</a:t>
            </a:r>
            <a:r>
              <a:rPr lang="en-US" dirty="0"/>
              <a:t> Warming in the Arctic is also contributing to a decrease of sea ice in the Arctic. </a:t>
            </a:r>
            <a:endParaRPr lang="en-US" dirty="0" smtClean="0"/>
          </a:p>
          <a:p>
            <a:endParaRPr lang="en-US" dirty="0"/>
          </a:p>
          <a:p>
            <a:r>
              <a:rPr lang="en-US" dirty="0" smtClean="0"/>
              <a:t>A </a:t>
            </a:r>
            <a:r>
              <a:rPr lang="en-US" dirty="0"/>
              <a:t>warming Arctic is good news for anyone who relies on goods transported by ship—which is almost everyone. The retreating ice not only reveals new trade routes, but also previously unknown territorial claims. The Arctic could hold about 22 percent of the world’s undiscovered oil and natural gas resources, as well as untold mineral and biological resources. Cooperative agreements among the Arctic nations to understand changes in the region might be a way to help lessen territorial tensions</a:t>
            </a:r>
            <a:r>
              <a:rPr lang="en-US" dirty="0" smtClean="0"/>
              <a:t>.</a:t>
            </a:r>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58026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dances happening:</a:t>
            </a:r>
          </a:p>
          <a:p>
            <a:r>
              <a:rPr lang="en-US" dirty="0"/>
              <a:t>Ice melt via warming from atmosphere – and connection with surface lakes that will penetrate heat to ice;  cracking and instant release of surface lake through cracks that breaks off ice</a:t>
            </a:r>
          </a:p>
          <a:p>
            <a:r>
              <a:rPr lang="en-US" dirty="0"/>
              <a:t>Land-ice-ocean interface via water flow from ocean under ice</a:t>
            </a:r>
          </a:p>
          <a:p>
            <a:r>
              <a:rPr lang="en-US" dirty="0"/>
              <a:t> </a:t>
            </a:r>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009836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dances happening:</a:t>
            </a:r>
          </a:p>
          <a:p>
            <a:r>
              <a:rPr lang="en-US" dirty="0"/>
              <a:t>Ice melt via warming from atmosphere – and connection with surface lakes that will penetrate heat to ice;  cracking and instant release of surface lake through cracks that breaks off ice</a:t>
            </a:r>
          </a:p>
          <a:p>
            <a:r>
              <a:rPr lang="en-US" dirty="0"/>
              <a:t>Land-ice-ocean interface via water flow from ocean under ice</a:t>
            </a:r>
          </a:p>
          <a:p>
            <a:r>
              <a:rPr lang="en-US" dirty="0"/>
              <a:t> </a:t>
            </a:r>
          </a:p>
          <a:p>
            <a:r>
              <a:rPr lang="en-US" dirty="0"/>
              <a:t>Ice on land is also important, particularly to coastal cities, but previous IPCC reports had little data on glacial loss and impacts on sea level rise to make predictions with any confidence. In last decade, we've learned about the interaction of land glaciers with water to help us get a better handle on the mechanics at work.</a:t>
            </a:r>
            <a:endParaRPr lang="en-US" sz="1100" dirty="0"/>
          </a:p>
          <a:p>
            <a:pPr lvl="2"/>
            <a:r>
              <a:rPr lang="en-GB" dirty="0"/>
              <a:t> meltwater ponds cracking and adding water to base of glacier to lubricate and accelerate flow of glacier</a:t>
            </a:r>
            <a:endParaRPr lang="en-US" dirty="0"/>
          </a:p>
          <a:p>
            <a:pPr lvl="2"/>
            <a:r>
              <a:rPr lang="en-GB" dirty="0"/>
              <a:t>ocean warming impacts on melting terminus of glaciers in fjords, also accelerating flow</a:t>
            </a:r>
            <a:endParaRPr lang="en-US" dirty="0"/>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971018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winter…snow accumulates on</a:t>
            </a:r>
            <a:r>
              <a:rPr lang="en-US" baseline="0" dirty="0" smtClean="0"/>
              <a:t> Greenland, especially at higher elevations</a:t>
            </a:r>
          </a:p>
          <a:p>
            <a:r>
              <a:rPr lang="en-US" baseline="0" dirty="0" smtClean="0"/>
              <a:t>Snow’s weight  causes ice sheet to slowly and constantly move towards the coast where ice bergs break off</a:t>
            </a:r>
          </a:p>
          <a:p>
            <a:r>
              <a:rPr lang="en-US" baseline="0" dirty="0" smtClean="0"/>
              <a:t>Spring – reemergence of sun, causes melting of snow that pools into lakes and streams that increasingly get larger</a:t>
            </a:r>
          </a:p>
          <a:p>
            <a:r>
              <a:rPr lang="en-US" baseline="0" dirty="0" smtClean="0"/>
              <a:t>By summer several large lakes --- miles in size, 60 m deep…keep getting larger as continued melt occurs</a:t>
            </a:r>
          </a:p>
          <a:p>
            <a:r>
              <a:rPr lang="en-US" baseline="0" dirty="0" smtClean="0"/>
              <a:t>By late summer, weight of water causes crack in the ice creating a “drain”</a:t>
            </a:r>
          </a:p>
          <a:p>
            <a:r>
              <a:rPr lang="en-US" baseline="0" dirty="0" smtClean="0"/>
              <a:t>Within hours the lake will drain – a lake that took months to form.</a:t>
            </a:r>
          </a:p>
          <a:p>
            <a:r>
              <a:rPr lang="en-US" dirty="0" smtClean="0"/>
              <a:t>Water will drain down to bedrock and out beneath the ice into the ocean</a:t>
            </a:r>
          </a:p>
          <a:p>
            <a:r>
              <a:rPr lang="en-US" dirty="0" smtClean="0"/>
              <a:t>This water is like a lubricant causing the ice to move faster out to the sea</a:t>
            </a:r>
          </a:p>
          <a:p>
            <a:r>
              <a:rPr lang="en-US" baseline="0" dirty="0" smtClean="0"/>
              <a:t>Warming</a:t>
            </a:r>
            <a:r>
              <a:rPr lang="en-US" dirty="0" smtClean="0"/>
              <a:t> temperatures and warming water…accelerate this process further.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879494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With 1 meter rise:</a:t>
            </a:r>
          </a:p>
          <a:p>
            <a:r>
              <a:rPr lang="en-US" dirty="0"/>
              <a:t>All accelerate rate of SLR but how much we can expect over the coming decades and how projected increases will combine with changes in storm strength, track, and frequency to place coastal residents at risk is extremely </a:t>
            </a:r>
            <a:r>
              <a:rPr lang="en-US" dirty="0" err="1" smtClean="0"/>
              <a:t>uncertain.The</a:t>
            </a:r>
            <a:r>
              <a:rPr lang="en-US" dirty="0" smtClean="0"/>
              <a:t> </a:t>
            </a:r>
            <a:r>
              <a:rPr lang="en-US" dirty="0"/>
              <a:t>potential for displacement in many countries as a result of sea level rise is not a local issue. The Department of Defense is very concerned about the potential for increased regional conflict as a result of climate-driven disruptions like sea level rise. </a:t>
            </a:r>
          </a:p>
          <a:p>
            <a:endParaRPr lang="en-US" sz="1000" b="1" dirty="0" smtClean="0"/>
          </a:p>
          <a:p>
            <a:r>
              <a:rPr lang="en-US" b="1" dirty="0" smtClean="0"/>
              <a:t>India</a:t>
            </a:r>
            <a:r>
              <a:rPr lang="en-US" dirty="0"/>
              <a:t>: 600,000 hectares, 7 million </a:t>
            </a:r>
            <a:r>
              <a:rPr lang="en-US" dirty="0" smtClean="0"/>
              <a:t>people</a:t>
            </a:r>
          </a:p>
          <a:p>
            <a:r>
              <a:rPr lang="en-US" b="1" dirty="0" smtClean="0"/>
              <a:t>Indonesia</a:t>
            </a:r>
            <a:r>
              <a:rPr lang="en-US" b="1" dirty="0"/>
              <a:t>:</a:t>
            </a:r>
            <a:r>
              <a:rPr lang="en-US" dirty="0"/>
              <a:t> 3.4 million hectares, 2 million </a:t>
            </a:r>
            <a:r>
              <a:rPr lang="en-US" dirty="0" smtClean="0"/>
              <a:t>people</a:t>
            </a:r>
          </a:p>
          <a:p>
            <a:r>
              <a:rPr lang="en-US" b="1" dirty="0" smtClean="0"/>
              <a:t>Vietnam</a:t>
            </a:r>
            <a:r>
              <a:rPr lang="en-US" b="1" dirty="0"/>
              <a:t>:</a:t>
            </a:r>
            <a:r>
              <a:rPr lang="en-US" dirty="0"/>
              <a:t> 2.5 million hectares, 10 million </a:t>
            </a:r>
            <a:r>
              <a:rPr lang="en-US" dirty="0" smtClean="0"/>
              <a:t>people</a:t>
            </a:r>
          </a:p>
          <a:p>
            <a:r>
              <a:rPr lang="en-US" b="1" dirty="0" smtClean="0"/>
              <a:t>Nigeria</a:t>
            </a:r>
            <a:r>
              <a:rPr lang="en-US" b="1" dirty="0"/>
              <a:t>:</a:t>
            </a:r>
            <a:r>
              <a:rPr lang="en-US" dirty="0"/>
              <a:t> 2.7 million hectares, 4 million </a:t>
            </a:r>
            <a:r>
              <a:rPr lang="en-US" dirty="0" smtClean="0"/>
              <a:t>people</a:t>
            </a:r>
          </a:p>
          <a:p>
            <a:r>
              <a:rPr lang="en-US" b="1" dirty="0" smtClean="0"/>
              <a:t>Maldives</a:t>
            </a:r>
            <a:r>
              <a:rPr lang="en-US" b="1" dirty="0"/>
              <a:t>:</a:t>
            </a:r>
            <a:r>
              <a:rPr lang="en-US" dirty="0"/>
              <a:t> Completely </a:t>
            </a:r>
            <a:r>
              <a:rPr lang="en-US" dirty="0" err="1" smtClean="0"/>
              <a:t>submerged</a:t>
            </a:r>
            <a:r>
              <a:rPr lang="en-US" b="1" kern="1200" dirty="0" err="1" smtClean="0">
                <a:solidFill>
                  <a:srgbClr val="FFFFFF"/>
                </a:solidFill>
              </a:rPr>
              <a:t>adesh</a:t>
            </a:r>
            <a:r>
              <a:rPr lang="en-US" b="1" kern="1200" dirty="0" smtClean="0">
                <a:solidFill>
                  <a:srgbClr val="FFFFFF"/>
                </a:solidFill>
              </a:rPr>
              <a:t>:</a:t>
            </a:r>
            <a:r>
              <a:rPr lang="en-US" kern="1200" dirty="0" smtClean="0">
                <a:solidFill>
                  <a:srgbClr val="FFFFFF"/>
                </a:solidFill>
              </a:rPr>
              <a:t> 3 million hectares </a:t>
            </a:r>
            <a:r>
              <a:rPr lang="en-US" dirty="0">
                <a:solidFill>
                  <a:srgbClr val="FFFFFF"/>
                </a:solidFill>
              </a:rPr>
              <a:t>million people</a:t>
            </a:r>
          </a:p>
          <a:p>
            <a:pPr marL="800100" lvl="1" indent="-342900">
              <a:lnSpc>
                <a:spcPct val="150000"/>
              </a:lnSpc>
              <a:buFont typeface="Wingdings" charset="2"/>
              <a:buChar char="§"/>
            </a:pPr>
            <a:r>
              <a:rPr lang="en-US" b="1" dirty="0">
                <a:solidFill>
                  <a:srgbClr val="FFFFFF"/>
                </a:solidFill>
              </a:rPr>
              <a:t>Nigeria:</a:t>
            </a:r>
            <a:r>
              <a:rPr lang="en-US" dirty="0">
                <a:solidFill>
                  <a:srgbClr val="FFFFFF"/>
                </a:solidFill>
              </a:rPr>
              <a:t> 2.7 million hectares, 4 million </a:t>
            </a:r>
            <a:r>
              <a:rPr lang="en-US" sz="1000" dirty="0">
                <a:solidFill>
                  <a:srgbClr val="FFFFFF"/>
                </a:solidFill>
              </a:rPr>
              <a:t>people</a:t>
            </a:r>
          </a:p>
          <a:p>
            <a:pPr marL="800100" lvl="1" indent="-342900">
              <a:lnSpc>
                <a:spcPct val="150000"/>
              </a:lnSpc>
              <a:buFont typeface="Wingdings" charset="2"/>
              <a:buChar char="§"/>
            </a:pPr>
            <a:r>
              <a:rPr lang="en-US" sz="1000" b="1" dirty="0">
                <a:solidFill>
                  <a:srgbClr val="FFFFFF"/>
                </a:solidFill>
              </a:rPr>
              <a:t>Maldives:</a:t>
            </a:r>
            <a:r>
              <a:rPr lang="en-US" sz="1000" dirty="0">
                <a:solidFill>
                  <a:srgbClr val="FFFFFF"/>
                </a:solidFill>
              </a:rPr>
              <a:t> Completely submerged</a:t>
            </a:r>
          </a:p>
          <a:p>
            <a:endParaRPr lang="en-US" sz="1000" dirty="0"/>
          </a:p>
          <a:p>
            <a:pPr marL="800100" lvl="1" indent="-342900">
              <a:buFont typeface="Wingdings" charset="2"/>
              <a:buChar char="§"/>
            </a:pPr>
            <a:r>
              <a:rPr lang="en-US" sz="1000" kern="1200" dirty="0" smtClean="0">
                <a:solidFill>
                  <a:srgbClr val="FFFFFF"/>
                </a:solidFill>
              </a:rPr>
              <a:t>submerged,</a:t>
            </a:r>
            <a:br>
              <a:rPr lang="en-US" sz="1000" kern="1200" dirty="0" smtClean="0">
                <a:solidFill>
                  <a:srgbClr val="FFFFFF"/>
                </a:solidFill>
              </a:rPr>
            </a:br>
            <a:r>
              <a:rPr lang="en-US" sz="1000" kern="1200" dirty="0" smtClean="0">
                <a:solidFill>
                  <a:srgbClr val="FFFFFF"/>
                </a:solidFill>
              </a:rPr>
              <a:t>15-20 million people displaced</a:t>
            </a:r>
          </a:p>
          <a:p>
            <a:endParaRPr lang="en-US" sz="1000"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58247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0413"/>
            <a:ext cx="5486400" cy="4114800"/>
          </a:xfrm>
        </p:spPr>
        <p:txBody>
          <a:bodyPr/>
          <a:lstStyle/>
          <a:p>
            <a:r>
              <a:rPr lang="en-US" dirty="0" smtClean="0"/>
              <a:t>Again—changes to the ocean</a:t>
            </a:r>
            <a:r>
              <a:rPr lang="en-US" baseline="0" dirty="0" smtClean="0"/>
              <a:t> are occurring in some fundamental ways, including the chemistry of seawater.</a:t>
            </a:r>
            <a:endParaRPr lang="en-US" dirty="0" smtClean="0"/>
          </a:p>
          <a:p>
            <a:r>
              <a:rPr lang="en-US" dirty="0" smtClean="0"/>
              <a:t>Changing the dance between</a:t>
            </a:r>
            <a:r>
              <a:rPr lang="en-US" baseline="0" dirty="0" smtClean="0"/>
              <a:t> the atmosphere, ocean, and life within it…</a:t>
            </a:r>
          </a:p>
          <a:p>
            <a:endParaRPr lang="en-US" dirty="0"/>
          </a:p>
          <a:p>
            <a:r>
              <a:rPr lang="en-US" dirty="0"/>
              <a:t>Because the gases in the atmosphere are constantly mixing into the surface ocean and because the composition of those gases is changing, the chemical composition of seawater is changing before our eyes. </a:t>
            </a:r>
          </a:p>
          <a:p>
            <a:endParaRPr lang="en-US" dirty="0"/>
          </a:p>
          <a:p>
            <a:r>
              <a:rPr lang="en-US" dirty="0" smtClean="0"/>
              <a:t>Biogeochemical dance that emerges from the atmosphere-ocean dance</a:t>
            </a:r>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339881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 to macro life forms:</a:t>
            </a:r>
          </a:p>
          <a:p>
            <a:r>
              <a:rPr lang="en-US" dirty="0" err="1" smtClean="0"/>
              <a:t>Coccolithophore</a:t>
            </a:r>
            <a:r>
              <a:rPr lang="en-US" dirty="0" smtClean="0"/>
              <a:t> – single cell algae – an important primary producer, blooms can be</a:t>
            </a:r>
            <a:r>
              <a:rPr lang="en-US" baseline="0" dirty="0" smtClean="0"/>
              <a:t> seen from space station.</a:t>
            </a:r>
          </a:p>
          <a:p>
            <a:r>
              <a:rPr lang="en-US" baseline="0" dirty="0" smtClean="0"/>
              <a:t>Impacts echoing up the food chain to ecosystem-wide effects (coral reefs) and ultimately to humans (fisheries).</a:t>
            </a:r>
          </a:p>
          <a:p>
            <a:endParaRPr lang="en-US" dirty="0"/>
          </a:p>
          <a:p>
            <a:r>
              <a:rPr lang="en-US" dirty="0"/>
              <a:t>More CO2 means that more carbonic acid is being formed in surface waters. It also means less carbonate is available to shell-forming organisms like those that form the base of the marine food web, which presents the possibility for disruptions up the food chain to us</a:t>
            </a:r>
            <a:r>
              <a:rPr lang="en-US" dirty="0" smtClean="0"/>
              <a:t>.</a:t>
            </a:r>
          </a:p>
          <a:p>
            <a:r>
              <a:rPr lang="en-US" dirty="0"/>
              <a:t>We've already seen this play out in limited fashion in recent years when the shellfish industry in some parts of the Pacific Northwest crashed when changing coastal conditions combined with more acidic deep waters welling up naturally onto the coast to suddenly and dramatically drive down the pH in shellfish fisheries. In a way, the conditions that caused farmed oyster spat to die by the millions in recent years are a glimpse into the ocean of the not-too-distant future.</a:t>
            </a:r>
          </a:p>
          <a:p>
            <a:r>
              <a:rPr lang="en-US" dirty="0"/>
              <a:t> </a:t>
            </a:r>
          </a:p>
          <a:p>
            <a:endParaRPr lang="en-US"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98911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set…Sun</a:t>
            </a:r>
          </a:p>
          <a:p>
            <a:endParaRPr lang="en-US" dirty="0"/>
          </a:p>
          <a:p>
            <a:r>
              <a:rPr lang="en-US" dirty="0"/>
              <a:t>Heating from sun; redistribution of heat by winds/currents</a:t>
            </a:r>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682443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Mixing processes:  warmer layer stratifies</a:t>
            </a:r>
            <a:r>
              <a:rPr lang="en-US" baseline="0" dirty="0" smtClean="0"/>
              <a:t> density --- effectively puts a lid in place….</a:t>
            </a:r>
          </a:p>
          <a:p>
            <a:r>
              <a:rPr lang="en-US" baseline="0" dirty="0" smtClean="0"/>
              <a:t>Exacerbates one problem (coastal hypoxia) and adds in another (</a:t>
            </a:r>
            <a:r>
              <a:rPr lang="en-US" baseline="0" dirty="0" err="1" smtClean="0"/>
              <a:t>meso</a:t>
            </a:r>
            <a:r>
              <a:rPr lang="en-US" baseline="0" dirty="0" smtClean="0"/>
              <a:t>-scale deoxygenation).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Acidification also being driven by other distinctly human activities—again changing the</a:t>
            </a:r>
            <a:r>
              <a:rPr lang="en-US" baseline="0" dirty="0" smtClean="0"/>
              <a:t> tune to which the planet moves.</a:t>
            </a:r>
            <a:endParaRPr lang="en-US" dirty="0" smtClean="0"/>
          </a:p>
          <a:p>
            <a:endParaRPr lang="en-US" baseline="0" dirty="0" smtClean="0"/>
          </a:p>
          <a:p>
            <a:endParaRPr lang="en-US" dirty="0"/>
          </a:p>
          <a:p>
            <a:r>
              <a:rPr lang="en-US" dirty="0"/>
              <a:t>In all of those examples I just showed you, there are significant uncertainties surrounding predictions of how each one will play out, as well as unexpected ways in which each one will interact. Increased warming, for example, has been known to cause the oxygen minimum zone in the deep ocean to expand. This can cause naturally low-oxygen water to well up along the coasts and exacerbate places where human activity on land have caused low-oxygen surface waters like the "dead zone" in the Gulf of Mexico. </a:t>
            </a:r>
          </a:p>
          <a:p>
            <a:r>
              <a:rPr lang="en-US" dirty="0"/>
              <a:t> </a:t>
            </a:r>
          </a:p>
          <a:p>
            <a:r>
              <a:rPr lang="en-US" dirty="0"/>
              <a:t>Changes in marine ecosystems—from warming seawater, ocean acidification, harmful algal blooms—are disrupting the $200-billion-a-year U.S. commercial and recreational fisheries and threatening the health of coral reef systems, which alone provide about $375 billion to the global economy each year.</a:t>
            </a:r>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931566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222182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Comic Sans MS" charset="0"/>
                <a:ea typeface="ＭＳ Ｐゴシック" charset="0"/>
                <a:cs typeface="ＭＳ Ｐゴシック" charset="0"/>
              </a:defRPr>
            </a:lvl1pPr>
            <a:lvl2pPr marL="742950" indent="-285750" eaLnBrk="0" hangingPunct="0">
              <a:defRPr sz="2000">
                <a:solidFill>
                  <a:schemeClr val="tx1"/>
                </a:solidFill>
                <a:latin typeface="Comic Sans MS" charset="0"/>
                <a:ea typeface="ＭＳ Ｐゴシック" charset="0"/>
              </a:defRPr>
            </a:lvl2pPr>
            <a:lvl3pPr marL="1143000" indent="-228600" eaLnBrk="0" hangingPunct="0">
              <a:defRPr sz="2000">
                <a:solidFill>
                  <a:schemeClr val="tx1"/>
                </a:solidFill>
                <a:latin typeface="Comic Sans MS" charset="0"/>
                <a:ea typeface="ＭＳ Ｐゴシック" charset="0"/>
              </a:defRPr>
            </a:lvl3pPr>
            <a:lvl4pPr marL="1600200" indent="-228600" eaLnBrk="0" hangingPunct="0">
              <a:defRPr sz="2000">
                <a:solidFill>
                  <a:schemeClr val="tx1"/>
                </a:solidFill>
                <a:latin typeface="Comic Sans MS" charset="0"/>
                <a:ea typeface="ＭＳ Ｐゴシック" charset="0"/>
              </a:defRPr>
            </a:lvl4pPr>
            <a:lvl5pPr marL="2057400" indent="-228600" eaLnBrk="0" hangingPunct="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defRPr/>
            </a:pPr>
            <a:fld id="{49DE0166-66B8-5A48-B41D-25BE33C0816C}" type="slidenum">
              <a:rPr lang="en-US" sz="1200">
                <a:solidFill>
                  <a:prstClr val="black"/>
                </a:solidFill>
                <a:latin typeface="Times New Roman" charset="0"/>
              </a:rPr>
              <a:pPr eaLnBrk="1" hangingPunct="1">
                <a:defRPr/>
              </a:pPr>
              <a:t>36</a:t>
            </a:fld>
            <a:endParaRPr lang="en-US" sz="1200">
              <a:solidFill>
                <a:prstClr val="black"/>
              </a:solidFill>
              <a:latin typeface="Times New Roman" charset="0"/>
            </a:endParaRPr>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4408" tIns="42204" rIns="84408" bIns="42204"/>
          <a:lstStyle/>
          <a:p>
            <a:pPr>
              <a:defRPr/>
            </a:pPr>
            <a:endParaRPr lang="en-AU"/>
          </a:p>
        </p:txBody>
      </p:sp>
    </p:spTree>
    <p:extLst>
      <p:ext uri="{BB962C8B-B14F-4D97-AF65-F5344CB8AC3E}">
        <p14:creationId xmlns:p14="http://schemas.microsoft.com/office/powerpoint/2010/main" val="3418588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These are just some of the many indicators that have been measured globally over many decades and that show that Earth’s climate is warming. </a:t>
            </a:r>
            <a:r>
              <a:rPr lang="en-US" sz="1200" b="1" kern="1200" baseline="0" dirty="0" smtClean="0">
                <a:solidFill>
                  <a:schemeClr val="tx1"/>
                </a:solidFill>
                <a:latin typeface="+mn-lt"/>
                <a:ea typeface="+mn-ea"/>
                <a:cs typeface="+mn-cs"/>
              </a:rPr>
              <a:t>White arrows </a:t>
            </a:r>
            <a:r>
              <a:rPr lang="en-US" sz="1200" kern="1200" baseline="0" dirty="0" smtClean="0">
                <a:solidFill>
                  <a:schemeClr val="tx1"/>
                </a:solidFill>
                <a:latin typeface="+mn-lt"/>
                <a:ea typeface="+mn-ea"/>
                <a:cs typeface="+mn-cs"/>
              </a:rPr>
              <a:t>indicate increasing trends, </a:t>
            </a:r>
            <a:r>
              <a:rPr lang="en-US" sz="1200" b="1" kern="1200" baseline="0" dirty="0" smtClean="0">
                <a:solidFill>
                  <a:schemeClr val="tx1"/>
                </a:solidFill>
                <a:latin typeface="+mn-lt"/>
                <a:ea typeface="+mn-ea"/>
                <a:cs typeface="+mn-cs"/>
              </a:rPr>
              <a:t>black arrows </a:t>
            </a:r>
            <a:r>
              <a:rPr lang="en-US" sz="1200" kern="1200" baseline="0" dirty="0" smtClean="0">
                <a:solidFill>
                  <a:schemeClr val="tx1"/>
                </a:solidFill>
                <a:latin typeface="+mn-lt"/>
                <a:ea typeface="+mn-ea"/>
                <a:cs typeface="+mn-cs"/>
              </a:rPr>
              <a:t>indicate decreasing trends. All the indicators expected to increase in a warming world are increasing, and all those expected to decrease in a warming world are decreasing. (Figure source: NOAA NCDC)</a:t>
            </a:r>
          </a:p>
          <a:p>
            <a:r>
              <a:rPr lang="en-US" dirty="0" smtClean="0"/>
              <a:t> From Ch2:</a:t>
            </a:r>
            <a:r>
              <a:rPr lang="en-US" baseline="0" dirty="0" smtClean="0"/>
              <a:t> Our Changing Climate, KM #1</a:t>
            </a:r>
            <a:endParaRPr lang="en-US" dirty="0"/>
          </a:p>
        </p:txBody>
      </p:sp>
      <p:sp>
        <p:nvSpPr>
          <p:cNvPr id="4" name="Slide Number Placeholder 3"/>
          <p:cNvSpPr>
            <a:spLocks noGrp="1"/>
          </p:cNvSpPr>
          <p:nvPr>
            <p:ph type="sldNum" sz="quarter" idx="10"/>
          </p:nvPr>
        </p:nvSpPr>
        <p:spPr/>
        <p:txBody>
          <a:bodyPr/>
          <a:lstStyle/>
          <a:p>
            <a:fld id="{B5ABEDA9-2387-FD4F-B09C-82FC14EBCB2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43664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Observed changes, as analyzed by </a:t>
            </a:r>
            <a:r>
              <a:rPr lang="en-US" sz="1200" b="1" kern="1200" dirty="0" smtClean="0">
                <a:solidFill>
                  <a:schemeClr val="tx1"/>
                </a:solidFill>
                <a:latin typeface="+mn-lt"/>
                <a:ea typeface="+mn-ea"/>
                <a:cs typeface="+mn-cs"/>
              </a:rPr>
              <a:t>many independent groups in different ways</a:t>
            </a:r>
            <a:r>
              <a:rPr lang="en-US" sz="1200" kern="1200" dirty="0" smtClean="0">
                <a:solidFill>
                  <a:schemeClr val="tx1"/>
                </a:solidFill>
                <a:latin typeface="+mn-lt"/>
                <a:ea typeface="+mn-ea"/>
                <a:cs typeface="+mn-cs"/>
              </a:rPr>
              <a:t>, of a range of climate indicators. All of these are in fact changing in the ways that </a:t>
            </a:r>
            <a:r>
              <a:rPr lang="en-US" sz="1200" b="1" kern="1200" dirty="0" smtClean="0">
                <a:solidFill>
                  <a:schemeClr val="tx1"/>
                </a:solidFill>
                <a:latin typeface="+mn-lt"/>
                <a:ea typeface="+mn-ea"/>
                <a:cs typeface="+mn-cs"/>
              </a:rPr>
              <a:t>would be expected </a:t>
            </a:r>
            <a:r>
              <a:rPr lang="en-US" sz="1200" kern="1200" dirty="0" smtClean="0">
                <a:solidFill>
                  <a:schemeClr val="tx1"/>
                </a:solidFill>
                <a:latin typeface="+mn-lt"/>
                <a:ea typeface="+mn-ea"/>
                <a:cs typeface="+mn-cs"/>
              </a:rPr>
              <a:t>in a warming world. Further details underpinning this diagram can be found at http://</a:t>
            </a:r>
            <a:r>
              <a:rPr lang="en-US" sz="1200" kern="1200" dirty="0" err="1" smtClean="0">
                <a:solidFill>
                  <a:schemeClr val="tx1"/>
                </a:solidFill>
                <a:latin typeface="+mn-lt"/>
                <a:ea typeface="+mn-ea"/>
                <a:cs typeface="+mn-cs"/>
              </a:rPr>
              <a:t>www.ncdc.noaa.gov/bams</a:t>
            </a:r>
            <a:r>
              <a:rPr lang="en-US" sz="1200" kern="1200" dirty="0" smtClean="0">
                <a:solidFill>
                  <a:schemeClr val="tx1"/>
                </a:solidFill>
                <a:latin typeface="+mn-lt"/>
                <a:ea typeface="+mn-ea"/>
                <a:cs typeface="+mn-cs"/>
              </a:rPr>
              <a:t>-state-of-the-climate/. Updated from (Kennedy et al. 2010).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Rather than going into details, simply note everything is increasing</a:t>
            </a:r>
            <a:r>
              <a:rPr lang="en-US" sz="1200" kern="1200" baseline="0" dirty="0" smtClean="0">
                <a:solidFill>
                  <a:schemeClr val="tx1"/>
                </a:solidFill>
                <a:latin typeface="+mn-lt"/>
                <a:ea typeface="+mn-ea"/>
                <a:cs typeface="+mn-cs"/>
              </a:rPr>
              <a:t> EXCEPT for </a:t>
            </a:r>
            <a:r>
              <a:rPr lang="en-US" sz="1200" kern="1200" baseline="0" dirty="0" err="1" smtClean="0">
                <a:solidFill>
                  <a:schemeClr val="tx1"/>
                </a:solidFill>
                <a:latin typeface="+mn-lt"/>
                <a:ea typeface="+mn-ea"/>
                <a:cs typeface="+mn-cs"/>
              </a:rPr>
              <a:t>cryosphere</a:t>
            </a:r>
            <a:r>
              <a:rPr lang="en-US" sz="1200" kern="1200" baseline="0" dirty="0" smtClean="0">
                <a:solidFill>
                  <a:schemeClr val="tx1"/>
                </a:solidFill>
                <a:latin typeface="+mn-lt"/>
                <a:ea typeface="+mn-ea"/>
                <a:cs typeface="+mn-cs"/>
              </a:rPr>
              <a:t> which is decreasing as expected (Snow, sea-ice, glaciers)</a:t>
            </a:r>
            <a:endParaRPr lang="en-US" sz="1200" kern="1200" dirty="0" smtClean="0">
              <a:solidFill>
                <a:schemeClr val="tx1"/>
              </a:solidFill>
              <a:latin typeface="+mn-lt"/>
              <a:ea typeface="+mn-ea"/>
              <a:cs typeface="+mn-cs"/>
            </a:endParaRPr>
          </a:p>
          <a:p>
            <a:r>
              <a:rPr lang="en-US" dirty="0" smtClean="0"/>
              <a:t>From Appendix KM2</a:t>
            </a:r>
            <a:endParaRPr lang="en-US" dirty="0"/>
          </a:p>
        </p:txBody>
      </p:sp>
      <p:sp>
        <p:nvSpPr>
          <p:cNvPr id="4" name="Slide Number Placeholder 3"/>
          <p:cNvSpPr>
            <a:spLocks noGrp="1"/>
          </p:cNvSpPr>
          <p:nvPr>
            <p:ph type="sldNum" sz="quarter" idx="10"/>
          </p:nvPr>
        </p:nvSpPr>
        <p:spPr/>
        <p:txBody>
          <a:bodyPr/>
          <a:lstStyle/>
          <a:p>
            <a:fld id="{B5ABEDA9-2387-FD4F-B09C-82FC14EBCB2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50210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colors on the map show temperature changes over the past 22 years (1991-2012) compared to the 1901-1960 average. The bars on the graph show the average temperature changes by decade for 1901-2012 (relative to the 1901-1960 average). The far right bar (2000s decade) includes 2011 and 2012. The period from 2001 to 2012 was warmer than any previous decade in every region. (Figure source: NOAA NCDC / CICS-NC).</a:t>
            </a:r>
          </a:p>
          <a:p>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638449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colors on the map show annual total precipitation changes for 1991-2012 compared to the 1901-1960 average, and show wetter conditions in most areas. The bars on the graph show average precipitation differences by decade for 1901-2012 (relative to the 1901-1960 average). The far right bar is for 2001-2012. (Figure source: NOAA NCDC / CICS-NC).</a:t>
            </a:r>
          </a:p>
          <a:p>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41763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dancers begin to balance the uneven heating…</a:t>
            </a:r>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88315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73629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The fundamental reason that the atmosphere matters to the ocean, and the ocean to the atmosphere, is that they exchange heat, moisture, momentum, nutrients, and biogeochemical properties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In</a:t>
            </a:r>
            <a:r>
              <a:rPr lang="en-US" sz="1200" i="1" baseline="0" dirty="0" smtClean="0"/>
              <a:t> a ballet --- some solos and some group dances…can be occurring at the </a:t>
            </a:r>
            <a:r>
              <a:rPr lang="en-US" sz="1200" i="1" baseline="0" dirty="0" smtClean="0">
                <a:solidFill>
                  <a:schemeClr val="tx1"/>
                </a:solidFill>
              </a:rPr>
              <a:t>same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baseline="0" dirty="0" smtClean="0">
                <a:solidFill>
                  <a:schemeClr val="tx1"/>
                </a:solidFill>
              </a:rPr>
              <a:t>Who is leading, who is following will depend on the dance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baseline="0" dirty="0" smtClean="0">
                <a:solidFill>
                  <a:schemeClr val="tx1"/>
                </a:solidFill>
              </a:rPr>
              <a:t>But what connects the solo pieces to the group is the interaction….in this case the sea-air interface…</a:t>
            </a:r>
            <a:endParaRPr lang="en-US" dirty="0" smtClean="0"/>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7092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patterns that results is the global water cycle</a:t>
            </a:r>
          </a:p>
          <a:p>
            <a:r>
              <a:rPr lang="en-US" dirty="0"/>
              <a:t>Most importantly, however, the ocean is the largest component in the global water cycle. If the ocean is the flywheel in the climate system, then it is both the engine and the gas tank in the water cycle. Changes that occur in the ocean can play out far from any coastline. </a:t>
            </a:r>
          </a:p>
          <a:p>
            <a:r>
              <a:rPr lang="en-US" dirty="0"/>
              <a:t> </a:t>
            </a:r>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98392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Global circulation</a:t>
            </a:r>
            <a:r>
              <a:rPr lang="en-US" baseline="0" dirty="0" smtClean="0"/>
              <a:t> between atmosphere and ocean…</a:t>
            </a:r>
          </a:p>
          <a:p>
            <a:r>
              <a:rPr lang="en-US" baseline="0" dirty="0" smtClean="0"/>
              <a:t>Normal balance</a:t>
            </a:r>
          </a:p>
          <a:p>
            <a:r>
              <a:rPr lang="en-US" baseline="0" dirty="0" smtClean="0"/>
              <a:t>Perturbation in the trade winds….</a:t>
            </a:r>
          </a:p>
          <a:p>
            <a:endParaRPr lang="en-US" dirty="0" smtClean="0"/>
          </a:p>
          <a:p>
            <a:r>
              <a:rPr lang="en-US" dirty="0" smtClean="0"/>
              <a:t>These changes are taking place in a system that is already highly variable. Just one of the ocean oscillations that govern global weather patterns is ENSO (showing the patterns that develop in a positive, El Nino, phase). While folks in the western U.S. would be happy to see El Nino form, others fear El Nino years, as the weather patterns associated with it can be extremely costly and even deadly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98714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11701"/>
            <a:ext cx="5486400" cy="4114800"/>
          </a:xfrm>
        </p:spPr>
        <p:txBody>
          <a:bodyPr/>
          <a:lstStyle/>
          <a:p>
            <a:r>
              <a:rPr lang="en-US" sz="1200" kern="1200" dirty="0" smtClean="0">
                <a:solidFill>
                  <a:schemeClr val="tx1"/>
                </a:solidFill>
                <a:effectLst/>
                <a:latin typeface="+mn-lt"/>
                <a:ea typeface="+mn-ea"/>
                <a:cs typeface="+mn-cs"/>
              </a:rPr>
              <a:t>Not just an equatorial dance.  </a:t>
            </a:r>
          </a:p>
          <a:p>
            <a:r>
              <a:rPr lang="en-US" dirty="0" smtClean="0"/>
              <a:t>2014 ENSO did not occur even though it was expected given the patterns developing.</a:t>
            </a:r>
          </a:p>
          <a:p>
            <a:r>
              <a:rPr lang="en-US" dirty="0" smtClean="0"/>
              <a:t>Why did it not occur?  Trade winds did not weaken.</a:t>
            </a:r>
          </a:p>
          <a:p>
            <a:r>
              <a:rPr lang="en-US" dirty="0" smtClean="0"/>
              <a:t>One suggestion:  ocean gyres could be bringing warmer water into equatorial regions.   -- </a:t>
            </a:r>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66528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 changing the characteristics of the dancers of the blue planet….brings on different choreography</a:t>
            </a:r>
          </a:p>
          <a:p>
            <a:endParaRPr lang="en-US" dirty="0"/>
          </a:p>
        </p:txBody>
      </p:sp>
      <p:sp>
        <p:nvSpPr>
          <p:cNvPr id="4" name="Slide Number Placeholder 3"/>
          <p:cNvSpPr>
            <a:spLocks noGrp="1"/>
          </p:cNvSpPr>
          <p:nvPr>
            <p:ph type="sldNum" sz="quarter" idx="10"/>
          </p:nvPr>
        </p:nvSpPr>
        <p:spPr/>
        <p:txBody>
          <a:bodyPr/>
          <a:lstStyle/>
          <a:p>
            <a:fld id="{9C273B7B-6F59-C94E-AD42-DAE59B9C6D31}"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30686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59F501-A06F-E148-9695-0F27C00DC82F}"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1007933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59F501-A06F-E148-9695-0F27C00DC82F}"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412344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59F501-A06F-E148-9695-0F27C00DC82F}"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1982372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415F2C-1488-F744-B7F0-5CF48DDD88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668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8E032-E2BA-AA4F-A9C1-A54E11E9C3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684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2FBD61-9E21-094E-9CDA-A7764FAB9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523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E9E28-4A80-8D49-95EA-558A958655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49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06AAD6-FA03-C447-9C43-7649A576F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536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C80341-1996-3943-A522-F88EA636A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256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A8B942-1A6A-464C-B73B-3AAC0E0BD9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16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5CB34D-7154-5E4D-90C8-793F73E3C1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230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59F501-A06F-E148-9695-0F27C00DC82F}"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2656591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D57CF6-00AB-FF45-A8AC-8A925AFC5F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40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ABBF2-08E8-8B43-A601-A87CC594CC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534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February 19, 2004 </a:t>
            </a:r>
            <a:endParaRPr lang="en-US" sz="1400">
              <a:solidFill>
                <a:srgbClr val="000000"/>
              </a:solidFill>
              <a:latin typeface="Times New Roman"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Doney: Ocean Interannual Variability</a:t>
            </a:r>
            <a:endParaRPr lang="en-US" sz="1400">
              <a:solidFill>
                <a:srgbClr val="000000"/>
              </a:solidFill>
              <a:latin typeface="Times New Roman"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F76660-722E-CE40-A001-64F3496FE3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095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31C33"/>
        </a:solidFill>
        <a:effectLst/>
      </p:bgPr>
    </p:bg>
    <p:spTree>
      <p:nvGrpSpPr>
        <p:cNvPr id="1" name=""/>
        <p:cNvGrpSpPr/>
        <p:nvPr/>
      </p:nvGrpSpPr>
      <p:grpSpPr>
        <a:xfrm>
          <a:off x="0" y="0"/>
          <a:ext cx="0" cy="0"/>
          <a:chOff x="0" y="0"/>
          <a:chExt cx="0" cy="0"/>
        </a:xfrm>
      </p:grpSpPr>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11" name="Rectangle 10"/>
          <p:cNvSpPr/>
          <p:nvPr/>
        </p:nvSpPr>
        <p:spPr>
          <a:xfrm>
            <a:off x="2359152" y="6044184"/>
            <a:ext cx="6784848" cy="713232"/>
          </a:xfrm>
          <a:prstGeom prst="rect">
            <a:avLst/>
          </a:prstGeom>
          <a:solidFill>
            <a:srgbClr val="4980A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8" name="Title 7"/>
          <p:cNvSpPr>
            <a:spLocks noGrp="1"/>
          </p:cNvSpPr>
          <p:nvPr>
            <p:ph type="ctrTitle"/>
          </p:nvPr>
        </p:nvSpPr>
        <p:spPr>
          <a:xfrm>
            <a:off x="2362200" y="4038600"/>
            <a:ext cx="6477000" cy="1828800"/>
          </a:xfrm>
        </p:spPr>
        <p:txBody>
          <a:bodyPr anchor="b"/>
          <a:lstStyle>
            <a:lvl1pPr>
              <a:defRPr cap="all" baseline="0">
                <a:solidFill>
                  <a:srgbClr val="CDD74C"/>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7" name="Date Placeholder 27"/>
          <p:cNvSpPr>
            <a:spLocks noGrp="1"/>
          </p:cNvSpPr>
          <p:nvPr/>
        </p:nvSpPr>
        <p:spPr>
          <a:xfrm>
            <a:off x="86868" y="6092444"/>
            <a:ext cx="2057400" cy="685800"/>
          </a:xfrm>
          <a:prstGeom prst="rect">
            <a:avLst/>
          </a:prstGeom>
        </p:spPr>
        <p:txBody>
          <a:bodyPr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3242417-01B2-5A41-8BCE-5BB393B2DABC}" type="datetime3">
              <a:rPr lang="en-US" smtClean="0">
                <a:solidFill>
                  <a:prstClr val="white"/>
                </a:solidFill>
                <a:latin typeface="Calibri" pitchFamily="34" charset="0"/>
                <a:cs typeface="Calibri" pitchFamily="34" charset="0"/>
              </a:rPr>
              <a:pPr algn="ctr"/>
              <a:t>2 June 2015</a:t>
            </a:fld>
            <a:endParaRPr lang="en-US"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37226783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60770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Rectangle 4"/>
          <p:cNvSpPr/>
          <p:nvPr userDrawn="1"/>
        </p:nvSpPr>
        <p:spPr>
          <a:xfrm>
            <a:off x="0" y="946150"/>
            <a:ext cx="669798" cy="158750"/>
          </a:xfrm>
          <a:prstGeom prst="rect">
            <a:avLst/>
          </a:prstGeom>
          <a:solidFill>
            <a:srgbClr val="A2A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704850" y="946150"/>
            <a:ext cx="8439150" cy="1587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557505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0" y="946150"/>
            <a:ext cx="669798" cy="158750"/>
          </a:xfrm>
          <a:prstGeom prst="rect">
            <a:avLst/>
          </a:prstGeom>
          <a:solidFill>
            <a:srgbClr val="A2A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704850" y="946150"/>
            <a:ext cx="8439150" cy="1587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224026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0" y="946150"/>
            <a:ext cx="669798" cy="158750"/>
          </a:xfrm>
          <a:prstGeom prst="rect">
            <a:avLst/>
          </a:prstGeom>
          <a:solidFill>
            <a:srgbClr val="A2A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704850" y="946150"/>
            <a:ext cx="8439150" cy="1587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21461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031C3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normAutofit/>
          </a:bodyPr>
          <a:lstStyle>
            <a:lvl1pPr marL="0" indent="0">
              <a:buNone/>
              <a:defRPr sz="3600">
                <a:solidFill>
                  <a:schemeClr val="accent3"/>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9" name="Rectangle 8"/>
          <p:cNvSpPr/>
          <p:nvPr/>
        </p:nvSpPr>
        <p:spPr>
          <a:xfrm>
            <a:off x="1371600" y="1600200"/>
            <a:ext cx="7772400" cy="990600"/>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Tree>
    <p:extLst>
      <p:ext uri="{BB962C8B-B14F-4D97-AF65-F5344CB8AC3E}">
        <p14:creationId xmlns:p14="http://schemas.microsoft.com/office/powerpoint/2010/main" val="21869076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257026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59F501-A06F-E148-9695-0F27C00DC82F}"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2604524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0075" y="273050"/>
            <a:ext cx="8153400" cy="869950"/>
          </a:xfrm>
        </p:spPr>
        <p:txBody>
          <a:bodyPr anchor="ctr"/>
          <a:lstStyle>
            <a:lvl1pPr>
              <a:defRPr>
                <a:solidFill>
                  <a:srgbClr val="CDD74C"/>
                </a:solidFill>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7748579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7797774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a:xfrm>
            <a:off x="0" y="4165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4" name="Rectangle 3"/>
          <p:cNvSpPr/>
          <p:nvPr/>
        </p:nvSpPr>
        <p:spPr>
          <a:xfrm>
            <a:off x="590550" y="416560"/>
            <a:ext cx="855345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5" name="Rectangle 4"/>
          <p:cNvSpPr/>
          <p:nvPr/>
        </p:nvSpPr>
        <p:spPr>
          <a:xfrm>
            <a:off x="0" y="1104900"/>
            <a:ext cx="9144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2107590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_White 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smtClean="0"/>
              <a:t>Click to edit Master title style</a:t>
            </a:r>
            <a:endParaRPr kumimoji="0" lang="en-US"/>
          </a:p>
        </p:txBody>
      </p:sp>
      <p:sp>
        <p:nvSpPr>
          <p:cNvPr id="4" name="Rectangle 3"/>
          <p:cNvSpPr/>
          <p:nvPr/>
        </p:nvSpPr>
        <p:spPr>
          <a:xfrm>
            <a:off x="0" y="1333501"/>
            <a:ext cx="9144000" cy="4914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86207942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solidFill>
                  <a:schemeClr val="accent3"/>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6265525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4165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4" name="Rectangle 3"/>
          <p:cNvSpPr/>
          <p:nvPr userDrawn="1"/>
        </p:nvSpPr>
        <p:spPr>
          <a:xfrm>
            <a:off x="590550" y="416560"/>
            <a:ext cx="855345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5" name="Rectangle 4"/>
          <p:cNvSpPr/>
          <p:nvPr userDrawn="1"/>
        </p:nvSpPr>
        <p:spPr>
          <a:xfrm>
            <a:off x="0" y="1104900"/>
            <a:ext cx="9144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0" y="645161"/>
            <a:ext cx="9144000" cy="560324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3882404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0" y="1469073"/>
            <a:ext cx="9144000" cy="47412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15324791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42746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2700"/>
            <a:ext cx="8153400" cy="990600"/>
          </a:xfrm>
        </p:spPr>
        <p:txBody>
          <a:bodyPr>
            <a:normAutofit/>
          </a:bodyPr>
          <a:lstStyle>
            <a:lvl1pPr>
              <a:defRPr sz="3600">
                <a:solidFill>
                  <a:schemeClr val="accent3"/>
                </a:solidFill>
              </a:defRPr>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541821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Main Blank Main">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5400000" algn="t" rotWithShape="0">
              <a:prstClr val="black">
                <a:alpha val="40000"/>
              </a:prstClr>
            </a:outerShdw>
          </a:effectLst>
        </p:spPr>
        <p:txBody>
          <a:bodyPr/>
          <a:lstStyle>
            <a:lvl1pPr>
              <a:defRPr sz="3200">
                <a:latin typeface="Calibri"/>
                <a:cs typeface="Calibri"/>
              </a:defRPr>
            </a:lvl1pPr>
          </a:lstStyle>
          <a:p>
            <a:r>
              <a:rPr lang="en-US" smtClean="0"/>
              <a:t>Click to edit Master title style</a:t>
            </a:r>
            <a:endParaRPr lang="en-US" dirty="0"/>
          </a:p>
        </p:txBody>
      </p:sp>
    </p:spTree>
    <p:extLst>
      <p:ext uri="{BB962C8B-B14F-4D97-AF65-F5344CB8AC3E}">
        <p14:creationId xmlns:p14="http://schemas.microsoft.com/office/powerpoint/2010/main" val="3612504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59F501-A06F-E148-9695-0F27C00DC82F}" type="datetimeFigureOut">
              <a:rPr lang="en-US" smtClean="0"/>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2931187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09292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Rectangle 4"/>
          <p:cNvSpPr/>
          <p:nvPr userDrawn="1"/>
        </p:nvSpPr>
        <p:spPr>
          <a:xfrm>
            <a:off x="0" y="946150"/>
            <a:ext cx="669798" cy="158750"/>
          </a:xfrm>
          <a:prstGeom prst="rect">
            <a:avLst/>
          </a:prstGeom>
          <a:solidFill>
            <a:srgbClr val="A2A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704850" y="946150"/>
            <a:ext cx="8439150" cy="1587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668168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0" y="946150"/>
            <a:ext cx="669798" cy="158750"/>
          </a:xfrm>
          <a:prstGeom prst="rect">
            <a:avLst/>
          </a:prstGeom>
          <a:solidFill>
            <a:srgbClr val="A2A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704850" y="946150"/>
            <a:ext cx="8439150" cy="1587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897932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0" y="946150"/>
            <a:ext cx="669798" cy="158750"/>
          </a:xfrm>
          <a:prstGeom prst="rect">
            <a:avLst/>
          </a:prstGeom>
          <a:solidFill>
            <a:srgbClr val="A2A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704850" y="946150"/>
            <a:ext cx="8439150" cy="1587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270116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ectangle 2"/>
          <p:cNvSpPr/>
          <p:nvPr userDrawn="1"/>
        </p:nvSpPr>
        <p:spPr>
          <a:xfrm>
            <a:off x="0" y="4165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4" name="Rectangle 3"/>
          <p:cNvSpPr/>
          <p:nvPr userDrawn="1"/>
        </p:nvSpPr>
        <p:spPr>
          <a:xfrm>
            <a:off x="590550" y="416560"/>
            <a:ext cx="855345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Calibri"/>
            </a:endParaRPr>
          </a:p>
        </p:txBody>
      </p:sp>
      <p:sp>
        <p:nvSpPr>
          <p:cNvPr id="5" name="Rectangle 4"/>
          <p:cNvSpPr/>
          <p:nvPr userDrawn="1"/>
        </p:nvSpPr>
        <p:spPr>
          <a:xfrm>
            <a:off x="0" y="1104900"/>
            <a:ext cx="9144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userDrawn="1"/>
        </p:nvSpPr>
        <p:spPr>
          <a:xfrm>
            <a:off x="0" y="645161"/>
            <a:ext cx="9144000" cy="560324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19540881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4814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FFFFFF"/>
              </a:solidFill>
              <a:latin typeface="Calibri"/>
            </a:endParaRPr>
          </a:p>
        </p:txBody>
      </p:sp>
      <p:sp>
        <p:nvSpPr>
          <p:cNvPr id="4" name="Rectangle 5"/>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fld id="{20DEB1B9-B12E-4F98-B629-F99FCCE23A9C}" type="slidenum">
              <a:rPr lang="en-US">
                <a:solidFill>
                  <a:srgbClr val="FFFFFF"/>
                </a:solidFill>
                <a:latin typeface="Calibri"/>
              </a:rPr>
              <a:pPr/>
              <a:t>‹#›</a:t>
            </a:fld>
            <a:endParaRPr lang="en-US">
              <a:solidFill>
                <a:srgbClr val="FFFFFF"/>
              </a:solidFill>
              <a:latin typeface="Calibri"/>
            </a:endParaRPr>
          </a:p>
        </p:txBody>
      </p:sp>
    </p:spTree>
    <p:extLst>
      <p:ext uri="{BB962C8B-B14F-4D97-AF65-F5344CB8AC3E}">
        <p14:creationId xmlns:p14="http://schemas.microsoft.com/office/powerpoint/2010/main" val="1181156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FFFFFF"/>
              </a:solidFill>
              <a:latin typeface="Calibri"/>
            </a:endParaRPr>
          </a:p>
        </p:txBody>
      </p:sp>
      <p:sp>
        <p:nvSpPr>
          <p:cNvPr id="4" name="Rectangle 5"/>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fld id="{20DEB1B9-B12E-4F98-B629-F99FCCE23A9C}" type="slidenum">
              <a:rPr lang="en-US">
                <a:solidFill>
                  <a:srgbClr val="FFFFFF"/>
                </a:solidFill>
                <a:latin typeface="Calibri"/>
              </a:rPr>
              <a:pPr/>
              <a:t>‹#›</a:t>
            </a:fld>
            <a:endParaRPr lang="en-US">
              <a:solidFill>
                <a:srgbClr val="FFFFFF"/>
              </a:solidFill>
              <a:latin typeface="Calibri"/>
            </a:endParaRPr>
          </a:p>
        </p:txBody>
      </p:sp>
    </p:spTree>
    <p:extLst>
      <p:ext uri="{BB962C8B-B14F-4D97-AF65-F5344CB8AC3E}">
        <p14:creationId xmlns:p14="http://schemas.microsoft.com/office/powerpoint/2010/main" val="4064738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4" name="Picture 6" descr="WHOIropelogo.png"/>
          <p:cNvPicPr>
            <a:picLocks noChangeAspect="1"/>
          </p:cNvPicPr>
          <p:nvPr/>
        </p:nvPicPr>
        <p:blipFill>
          <a:blip r:embed="rId3">
            <a:extLst>
              <a:ext uri="{28A0092B-C50C-407E-A947-70E740481C1C}">
                <a14:useLocalDpi xmlns:a14="http://schemas.microsoft.com/office/drawing/2010/main" val="0"/>
              </a:ext>
            </a:extLst>
          </a:blip>
          <a:srcRect l="20428" t="19563" b="11095"/>
          <a:stretch>
            <a:fillRect/>
          </a:stretch>
        </p:blipFill>
        <p:spPr bwMode="auto">
          <a:xfrm>
            <a:off x="-127000" y="-196850"/>
            <a:ext cx="8135938" cy="705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0" y="5013325"/>
            <a:ext cx="9144000" cy="814388"/>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 name="Title 7"/>
          <p:cNvSpPr>
            <a:spLocks noGrp="1"/>
          </p:cNvSpPr>
          <p:nvPr>
            <p:ph type="ctrTitle"/>
          </p:nvPr>
        </p:nvSpPr>
        <p:spPr>
          <a:xfrm>
            <a:off x="2009425" y="2980266"/>
            <a:ext cx="6705600" cy="1828800"/>
          </a:xfrm>
        </p:spPr>
        <p:txBody>
          <a:bodyPr anchor="b"/>
          <a:lstStyle>
            <a:lvl1pPr>
              <a:defRPr sz="3600" cap="all" baseline="0">
                <a:solidFill>
                  <a:srgbClr val="4980A7"/>
                </a:solidFill>
              </a:defRPr>
            </a:lvl1pPr>
          </a:lstStyle>
          <a:p>
            <a:r>
              <a:rPr lang="en-US" smtClean="0"/>
              <a:t>Click to edit Master title style</a:t>
            </a:r>
            <a:endParaRPr lang="en-US" dirty="0"/>
          </a:p>
        </p:txBody>
      </p:sp>
      <p:sp>
        <p:nvSpPr>
          <p:cNvPr id="9" name="Subtitle 8"/>
          <p:cNvSpPr>
            <a:spLocks noGrp="1"/>
          </p:cNvSpPr>
          <p:nvPr>
            <p:ph type="subTitle" idx="1"/>
          </p:nvPr>
        </p:nvSpPr>
        <p:spPr>
          <a:xfrm>
            <a:off x="2009425" y="5019925"/>
            <a:ext cx="6705600" cy="807963"/>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Tree>
    <p:extLst>
      <p:ext uri="{BB962C8B-B14F-4D97-AF65-F5344CB8AC3E}">
        <p14:creationId xmlns:p14="http://schemas.microsoft.com/office/powerpoint/2010/main" val="36653476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747889"/>
          </a:xfrm>
        </p:spPr>
        <p:txBody>
          <a:bodyPr/>
          <a:lstStyle>
            <a:lvl1pPr>
              <a:defRPr>
                <a:solidFill>
                  <a:schemeClr val="bg1"/>
                </a:solidFill>
              </a:defRPr>
            </a:lvl1pPr>
          </a:lstStyle>
          <a:p>
            <a:r>
              <a:rPr lang="en-US" smtClean="0"/>
              <a:t>Click to edit Master title style</a:t>
            </a:r>
            <a:endParaRPr lang="en-US" dirty="0"/>
          </a:p>
        </p:txBody>
      </p:sp>
      <p:sp>
        <p:nvSpPr>
          <p:cNvPr id="8" name="Content Placeholder 7"/>
          <p:cNvSpPr>
            <a:spLocks noGrp="1"/>
          </p:cNvSpPr>
          <p:nvPr>
            <p:ph sz="quarter" idx="1"/>
          </p:nvPr>
        </p:nvSpPr>
        <p:spPr>
          <a:xfrm>
            <a:off x="612648" y="1157111"/>
            <a:ext cx="8153400" cy="4938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25755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9F501-A06F-E148-9695-0F27C00DC82F}" type="datetimeFigureOut">
              <a:rPr lang="en-US" smtClean="0"/>
              <a:t>6/2/2015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1641414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p:nvSpPr>
        <p:spPr>
          <a:xfrm>
            <a:off x="0" y="1058863"/>
            <a:ext cx="9144000" cy="1531937"/>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 name="Rectangle 4"/>
          <p:cNvSpPr/>
          <p:nvPr/>
        </p:nvSpPr>
        <p:spPr>
          <a:xfrm>
            <a:off x="0" y="0"/>
            <a:ext cx="9144000" cy="1058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 name="Text Placeholder 2"/>
          <p:cNvSpPr>
            <a:spLocks noGrp="1"/>
          </p:cNvSpPr>
          <p:nvPr>
            <p:ph type="body" idx="1"/>
          </p:nvPr>
        </p:nvSpPr>
        <p:spPr>
          <a:xfrm>
            <a:off x="520818" y="1058333"/>
            <a:ext cx="8205157" cy="1532467"/>
          </a:xfrm>
        </p:spPr>
        <p:txBody>
          <a:bodyPr anchor="ctr">
            <a:normAutofit/>
          </a:bodyPr>
          <a:lstStyle>
            <a:lvl1pPr marL="0" indent="0">
              <a:spcAft>
                <a:spcPts val="600"/>
              </a:spcAft>
              <a:buNone/>
              <a:defRPr sz="4000">
                <a:solidFill>
                  <a:srgbClr val="FFFFFF"/>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Text Placeholder 2"/>
          <p:cNvSpPr>
            <a:spLocks noGrp="1"/>
          </p:cNvSpPr>
          <p:nvPr>
            <p:ph type="body" idx="10"/>
          </p:nvPr>
        </p:nvSpPr>
        <p:spPr>
          <a:xfrm>
            <a:off x="520818" y="2590800"/>
            <a:ext cx="8205157" cy="1532467"/>
          </a:xfrm>
        </p:spPr>
        <p:txBody>
          <a:bodyPr anchor="ctr">
            <a:normAutofit/>
          </a:bodyPr>
          <a:lstStyle>
            <a:lvl1pPr marL="0" indent="0">
              <a:spcAft>
                <a:spcPts val="600"/>
              </a:spcAft>
              <a:buNone/>
              <a:defRPr sz="3200">
                <a:solidFill>
                  <a:srgbClr val="4980A7"/>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111582525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23319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0075" y="0"/>
            <a:ext cx="8153400" cy="776111"/>
          </a:xfrm>
        </p:spPr>
        <p:txBody>
          <a:bodyPr/>
          <a:lstStyle>
            <a:lvl1pPr>
              <a:defRPr>
                <a:solidFill>
                  <a:srgbClr val="FFFFFF"/>
                </a:solidFill>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1890240"/>
            <a:ext cx="3886200" cy="42220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1890240"/>
            <a:ext cx="3886200" cy="42220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204440"/>
            <a:ext cx="3886200" cy="640080"/>
          </a:xfrm>
          <a:solidFill>
            <a:srgbClr val="27668F"/>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204440"/>
            <a:ext cx="3886200" cy="640080"/>
          </a:xfrm>
          <a:solidFill>
            <a:srgbClr val="27668F"/>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487963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33085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p:nvSpPr>
        <p:spPr>
          <a:xfrm>
            <a:off x="0" y="1104900"/>
            <a:ext cx="9144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 name="Rectangle 4"/>
          <p:cNvSpPr/>
          <p:nvPr/>
        </p:nvSpPr>
        <p:spPr>
          <a:xfrm>
            <a:off x="0" y="749300"/>
            <a:ext cx="9144000" cy="56848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 name="Title 1"/>
          <p:cNvSpPr>
            <a:spLocks noGrp="1"/>
          </p:cNvSpPr>
          <p:nvPr>
            <p:ph type="title"/>
          </p:nvPr>
        </p:nvSpPr>
        <p:spPr>
          <a:xfrm>
            <a:off x="609600" y="0"/>
            <a:ext cx="8153400" cy="749184"/>
          </a:xfrm>
        </p:spPr>
        <p:txBody>
          <a:bodyPr/>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29085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p:nvSpPr>
        <p:spPr>
          <a:xfrm>
            <a:off x="0" y="-98425"/>
            <a:ext cx="9144000" cy="917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Calibri"/>
            </a:endParaRPr>
          </a:p>
        </p:txBody>
      </p:sp>
    </p:spTree>
    <p:extLst>
      <p:ext uri="{BB962C8B-B14F-4D97-AF65-F5344CB8AC3E}">
        <p14:creationId xmlns:p14="http://schemas.microsoft.com/office/powerpoint/2010/main" val="3872973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28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59F501-A06F-E148-9695-0F27C00DC82F}" type="datetimeFigureOut">
              <a:rPr lang="en-US" smtClean="0"/>
              <a:t>6/2/2015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330691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59F501-A06F-E148-9695-0F27C00DC82F}" type="datetimeFigureOut">
              <a:rPr lang="en-US" smtClean="0"/>
              <a:t>6/2/2015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308319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59F501-A06F-E148-9695-0F27C00DC82F}" type="datetimeFigureOut">
              <a:rPr lang="en-US" smtClean="0"/>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216746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59F501-A06F-E148-9695-0F27C00DC82F}" type="datetimeFigureOut">
              <a:rPr lang="en-US" smtClean="0"/>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FEC4E-43C7-3A47-8D8B-B6CFA29637D8}" type="slidenum">
              <a:rPr lang="en-US" smtClean="0"/>
              <a:t>‹#›</a:t>
            </a:fld>
            <a:endParaRPr lang="en-US"/>
          </a:p>
        </p:txBody>
      </p:sp>
    </p:spTree>
    <p:extLst>
      <p:ext uri="{BB962C8B-B14F-4D97-AF65-F5344CB8AC3E}">
        <p14:creationId xmlns:p14="http://schemas.microsoft.com/office/powerpoint/2010/main" val="397450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png"/><Relationship Id="rId5" Type="http://schemas.openxmlformats.org/officeDocument/2006/relationships/slideLayout" Target="../slideLayouts/slideLayout52.xml"/><Relationship Id="rId10"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9F501-A06F-E148-9695-0F27C00DC82F}" type="datetimeFigureOut">
              <a:rPr lang="en-US" smtClean="0"/>
              <a:t>6/2/2015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FEC4E-43C7-3A47-8D8B-B6CFA29637D8}" type="slidenum">
              <a:rPr lang="en-US" smtClean="0"/>
              <a:t>‹#›</a:t>
            </a:fld>
            <a:endParaRPr lang="en-US"/>
          </a:p>
        </p:txBody>
      </p:sp>
    </p:spTree>
    <p:extLst>
      <p:ext uri="{BB962C8B-B14F-4D97-AF65-F5344CB8AC3E}">
        <p14:creationId xmlns:p14="http://schemas.microsoft.com/office/powerpoint/2010/main" val="786110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9BCF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90600"/>
            <a:ext cx="7772400" cy="510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400800"/>
            <a:ext cx="2209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600" b="0" i="0">
                <a:cs typeface="+mn-cs"/>
              </a:defRPr>
            </a:lvl1pPr>
          </a:lstStyle>
          <a:p>
            <a:pPr defTabSz="914400" fontAlgn="base">
              <a:spcBef>
                <a:spcPct val="0"/>
              </a:spcBef>
              <a:spcAft>
                <a:spcPct val="0"/>
              </a:spcAft>
              <a:defRPr/>
            </a:pPr>
            <a:endParaRPr lang="en-US" sz="1400" dirty="0">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2667000" y="6400800"/>
            <a:ext cx="449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600" b="0" i="0">
                <a:cs typeface="+mn-cs"/>
              </a:defRPr>
            </a:lvl1pPr>
          </a:lstStyle>
          <a:p>
            <a:pPr defTabSz="914400" fontAlgn="base">
              <a:spcBef>
                <a:spcPct val="0"/>
              </a:spcBef>
              <a:spcAft>
                <a:spcPct val="0"/>
              </a:spcAft>
              <a:defRPr/>
            </a:pPr>
            <a:endParaRPr lang="en-US" sz="1400" dirty="0">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i="0">
                <a:latin typeface="Times New Roman" charset="0"/>
                <a:cs typeface="+mn-cs"/>
              </a:defRPr>
            </a:lvl1pPr>
          </a:lstStyle>
          <a:p>
            <a:pPr defTabSz="914400" fontAlgn="base">
              <a:spcBef>
                <a:spcPct val="0"/>
              </a:spcBef>
              <a:spcAft>
                <a:spcPct val="0"/>
              </a:spcAft>
              <a:defRPr/>
            </a:pPr>
            <a:fld id="{584A59A0-EC1D-CB44-9CEC-B8B99B6070B5}"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14873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800" b="1" u="sng">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2800" b="1" u="sng">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800" b="1" u="sng">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800" b="1" u="sng">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800" b="1" u="sng">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800" b="1" u="sng">
          <a:solidFill>
            <a:schemeClr val="tx2"/>
          </a:solidFill>
          <a:latin typeface="Comic Sans MS" charset="0"/>
          <a:ea typeface="ＭＳ Ｐゴシック" charset="0"/>
        </a:defRPr>
      </a:lvl6pPr>
      <a:lvl7pPr marL="914400" algn="ctr" rtl="0" fontAlgn="base">
        <a:spcBef>
          <a:spcPct val="0"/>
        </a:spcBef>
        <a:spcAft>
          <a:spcPct val="0"/>
        </a:spcAft>
        <a:defRPr sz="2800" b="1" u="sng">
          <a:solidFill>
            <a:schemeClr val="tx2"/>
          </a:solidFill>
          <a:latin typeface="Comic Sans MS" charset="0"/>
          <a:ea typeface="ＭＳ Ｐゴシック" charset="0"/>
        </a:defRPr>
      </a:lvl7pPr>
      <a:lvl8pPr marL="1371600" algn="ctr" rtl="0" fontAlgn="base">
        <a:spcBef>
          <a:spcPct val="0"/>
        </a:spcBef>
        <a:spcAft>
          <a:spcPct val="0"/>
        </a:spcAft>
        <a:defRPr sz="2800" b="1" u="sng">
          <a:solidFill>
            <a:schemeClr val="tx2"/>
          </a:solidFill>
          <a:latin typeface="Comic Sans MS" charset="0"/>
          <a:ea typeface="ＭＳ Ｐゴシック" charset="0"/>
        </a:defRPr>
      </a:lvl8pPr>
      <a:lvl9pPr marL="1828800" algn="ctr" rtl="0" fontAlgn="base">
        <a:spcBef>
          <a:spcPct val="0"/>
        </a:spcBef>
        <a:spcAft>
          <a:spcPct val="0"/>
        </a:spcAft>
        <a:defRPr sz="2800" b="1" u="sng">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31C33"/>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0"/>
            <a:ext cx="8153400" cy="94615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253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1" name="Rectangle 10"/>
          <p:cNvSpPr/>
          <p:nvPr userDrawn="1"/>
        </p:nvSpPr>
        <p:spPr>
          <a:xfrm>
            <a:off x="0" y="946150"/>
            <a:ext cx="669798" cy="158750"/>
          </a:xfrm>
          <a:prstGeom prst="rect">
            <a:avLst/>
          </a:prstGeom>
          <a:solidFill>
            <a:srgbClr val="A2A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userDrawn="1"/>
        </p:nvSpPr>
        <p:spPr>
          <a:xfrm>
            <a:off x="704850" y="946150"/>
            <a:ext cx="8439150" cy="1587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4053708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Lst>
  <p:timing>
    <p:tnLst>
      <p:par>
        <p:cTn id="1" dur="indefinite" restart="never" nodeType="tmRoot"/>
      </p:par>
    </p:tnLst>
  </p:timing>
  <p:hf sldNum="0" hdr="0" ftr="0"/>
  <p:txStyles>
    <p:titleStyle>
      <a:lvl1pPr algn="l" rtl="0" eaLnBrk="1" latinLnBrk="0" hangingPunct="1">
        <a:spcBef>
          <a:spcPct val="0"/>
        </a:spcBef>
        <a:buNone/>
        <a:defRPr kumimoji="0" sz="3600" kern="1200">
          <a:solidFill>
            <a:srgbClr val="CDD74C"/>
          </a:solidFill>
          <a:latin typeface="Calibri" pitchFamily="34" charset="0"/>
          <a:ea typeface="+mj-ea"/>
          <a:cs typeface="Calibri" pitchFamily="34" charset="0"/>
        </a:defRPr>
      </a:lvl1pPr>
    </p:titleStyle>
    <p:bodyStyle>
      <a:lvl1pPr marL="320040" indent="-320040" algn="l" rtl="0" eaLnBrk="1" latinLnBrk="0" hangingPunct="1">
        <a:spcBef>
          <a:spcPts val="700"/>
        </a:spcBef>
        <a:buClr>
          <a:schemeClr val="accent2"/>
        </a:buClr>
        <a:buSzPct val="60000"/>
        <a:buFont typeface="Wingdings"/>
        <a:buChar char=""/>
        <a:defRPr kumimoji="0" sz="2800" kern="1200">
          <a:solidFill>
            <a:schemeClr val="bg1"/>
          </a:solidFill>
          <a:latin typeface="Calibri" pitchFamily="34" charset="0"/>
          <a:ea typeface="+mn-ea"/>
          <a:cs typeface="Calibri" pitchFamily="34" charset="0"/>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bg1"/>
          </a:solidFill>
          <a:latin typeface="Calibri" pitchFamily="34" charset="0"/>
          <a:ea typeface="+mn-ea"/>
          <a:cs typeface="Calibri" pitchFamily="34" charset="0"/>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bg1"/>
          </a:solidFill>
          <a:latin typeface="Calibri" pitchFamily="34" charset="0"/>
          <a:ea typeface="+mn-ea"/>
          <a:cs typeface="Calibri" pitchFamily="34" charset="0"/>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bg1"/>
          </a:solidFill>
          <a:latin typeface="Calibri" pitchFamily="34" charset="0"/>
          <a:ea typeface="+mn-ea"/>
          <a:cs typeface="Calibri" pitchFamily="34" charset="0"/>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bg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749300"/>
          </a:xfrm>
          <a:prstGeom prst="rect">
            <a:avLst/>
          </a:prstGeom>
          <a:ln/>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olidFill>
                <a:prstClr val="white"/>
              </a:solidFill>
              <a:latin typeface="Calibri"/>
            </a:endParaRPr>
          </a:p>
        </p:txBody>
      </p:sp>
      <p:sp>
        <p:nvSpPr>
          <p:cNvPr id="1027" name="Title Placeholder 21"/>
          <p:cNvSpPr>
            <a:spLocks noGrp="1"/>
          </p:cNvSpPr>
          <p:nvPr>
            <p:ph type="title"/>
          </p:nvPr>
        </p:nvSpPr>
        <p:spPr bwMode="auto">
          <a:xfrm>
            <a:off x="609600" y="0"/>
            <a:ext cx="815340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12"/>
          <p:cNvSpPr>
            <a:spLocks noGrp="1"/>
          </p:cNvSpPr>
          <p:nvPr>
            <p:ph type="body" idx="1"/>
          </p:nvPr>
        </p:nvSpPr>
        <p:spPr bwMode="auto">
          <a:xfrm>
            <a:off x="612775" y="1196975"/>
            <a:ext cx="8153400" cy="492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9" name="Picture 1" descr="wordmark-onelineMedBlu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2775" y="6583363"/>
            <a:ext cx="2592388"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Slide Number Placeholder 16"/>
          <p:cNvSpPr>
            <a:spLocks noGrp="1"/>
          </p:cNvSpPr>
          <p:nvPr/>
        </p:nvSpPr>
        <p:spPr bwMode="auto">
          <a:xfrm>
            <a:off x="7161213" y="6521450"/>
            <a:ext cx="16049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r" fontAlgn="base">
              <a:spcBef>
                <a:spcPct val="0"/>
              </a:spcBef>
              <a:spcAft>
                <a:spcPct val="0"/>
              </a:spcAft>
            </a:pPr>
            <a:r>
              <a:rPr lang="en-US" sz="1000">
                <a:solidFill>
                  <a:srgbClr val="7F7F7F"/>
                </a:solidFill>
                <a:latin typeface="Calibri" charset="0"/>
                <a:ea typeface="ＭＳ Ｐゴシック" charset="0"/>
                <a:cs typeface="Calibri" charset="0"/>
              </a:rPr>
              <a:t>SLIDE </a:t>
            </a:r>
            <a:fld id="{954124FB-DC72-4F4E-9C40-5859EBD9779E}" type="slidenum">
              <a:rPr lang="en-US" sz="1000">
                <a:solidFill>
                  <a:srgbClr val="7F7F7F"/>
                </a:solidFill>
                <a:latin typeface="Calibri" charset="0"/>
                <a:ea typeface="ＭＳ Ｐゴシック" charset="0"/>
                <a:cs typeface="Calibri" charset="0"/>
              </a:rPr>
              <a:pPr algn="r" fontAlgn="base">
                <a:spcBef>
                  <a:spcPct val="0"/>
                </a:spcBef>
                <a:spcAft>
                  <a:spcPct val="0"/>
                </a:spcAft>
              </a:pPr>
              <a:t>‹#›</a:t>
            </a:fld>
            <a:endParaRPr lang="en-US" sz="1000">
              <a:solidFill>
                <a:srgbClr val="7F7F7F"/>
              </a:solidFill>
              <a:latin typeface="Calibri" charset="0"/>
              <a:ea typeface="ＭＳ Ｐゴシック" charset="0"/>
              <a:cs typeface="Calibri" charset="0"/>
            </a:endParaRPr>
          </a:p>
        </p:txBody>
      </p:sp>
    </p:spTree>
    <p:extLst>
      <p:ext uri="{BB962C8B-B14F-4D97-AF65-F5344CB8AC3E}">
        <p14:creationId xmlns:p14="http://schemas.microsoft.com/office/powerpoint/2010/main" val="32567869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kern="1200">
          <a:solidFill>
            <a:schemeClr val="bg1"/>
          </a:solidFill>
          <a:latin typeface="Calibri" pitchFamily="34" charset="0"/>
          <a:ea typeface="ＭＳ Ｐゴシック" charset="0"/>
          <a:cs typeface="Calibri" pitchFamily="34" charset="0"/>
        </a:defRPr>
      </a:lvl1pPr>
      <a:lvl2pPr algn="l" rtl="0" eaLnBrk="1" fontAlgn="base" hangingPunct="1">
        <a:spcBef>
          <a:spcPct val="0"/>
        </a:spcBef>
        <a:spcAft>
          <a:spcPct val="0"/>
        </a:spcAft>
        <a:defRPr sz="3200">
          <a:solidFill>
            <a:schemeClr val="bg1"/>
          </a:solidFill>
          <a:latin typeface="Calibri" charset="0"/>
          <a:ea typeface="ＭＳ Ｐゴシック" charset="0"/>
        </a:defRPr>
      </a:lvl2pPr>
      <a:lvl3pPr algn="l" rtl="0" eaLnBrk="1" fontAlgn="base" hangingPunct="1">
        <a:spcBef>
          <a:spcPct val="0"/>
        </a:spcBef>
        <a:spcAft>
          <a:spcPct val="0"/>
        </a:spcAft>
        <a:defRPr sz="3200">
          <a:solidFill>
            <a:schemeClr val="bg1"/>
          </a:solidFill>
          <a:latin typeface="Calibri" charset="0"/>
          <a:ea typeface="ＭＳ Ｐゴシック" charset="0"/>
        </a:defRPr>
      </a:lvl3pPr>
      <a:lvl4pPr algn="l" rtl="0" eaLnBrk="1" fontAlgn="base" hangingPunct="1">
        <a:spcBef>
          <a:spcPct val="0"/>
        </a:spcBef>
        <a:spcAft>
          <a:spcPct val="0"/>
        </a:spcAft>
        <a:defRPr sz="3200">
          <a:solidFill>
            <a:schemeClr val="bg1"/>
          </a:solidFill>
          <a:latin typeface="Calibri" charset="0"/>
          <a:ea typeface="ＭＳ Ｐゴシック" charset="0"/>
        </a:defRPr>
      </a:lvl4pPr>
      <a:lvl5pPr algn="l" rtl="0" eaLnBrk="1" fontAlgn="base" hangingPunct="1">
        <a:spcBef>
          <a:spcPct val="0"/>
        </a:spcBef>
        <a:spcAft>
          <a:spcPct val="0"/>
        </a:spcAft>
        <a:defRPr sz="3200">
          <a:solidFill>
            <a:schemeClr val="bg1"/>
          </a:solidFill>
          <a:latin typeface="Calibri" charset="0"/>
          <a:ea typeface="ＭＳ Ｐゴシック" charset="0"/>
        </a:defRPr>
      </a:lvl5pPr>
      <a:lvl6pPr marL="457200" algn="l" rtl="0" eaLnBrk="1" fontAlgn="base" hangingPunct="1">
        <a:spcBef>
          <a:spcPct val="0"/>
        </a:spcBef>
        <a:spcAft>
          <a:spcPct val="0"/>
        </a:spcAft>
        <a:defRPr sz="4400">
          <a:solidFill>
            <a:srgbClr val="CDD74C"/>
          </a:solidFill>
          <a:latin typeface="Calibri" charset="0"/>
          <a:ea typeface="ＭＳ Ｐゴシック" charset="0"/>
        </a:defRPr>
      </a:lvl6pPr>
      <a:lvl7pPr marL="914400" algn="l" rtl="0" eaLnBrk="1" fontAlgn="base" hangingPunct="1">
        <a:spcBef>
          <a:spcPct val="0"/>
        </a:spcBef>
        <a:spcAft>
          <a:spcPct val="0"/>
        </a:spcAft>
        <a:defRPr sz="4400">
          <a:solidFill>
            <a:srgbClr val="CDD74C"/>
          </a:solidFill>
          <a:latin typeface="Calibri" charset="0"/>
          <a:ea typeface="ＭＳ Ｐゴシック" charset="0"/>
        </a:defRPr>
      </a:lvl7pPr>
      <a:lvl8pPr marL="1371600" algn="l" rtl="0" eaLnBrk="1" fontAlgn="base" hangingPunct="1">
        <a:spcBef>
          <a:spcPct val="0"/>
        </a:spcBef>
        <a:spcAft>
          <a:spcPct val="0"/>
        </a:spcAft>
        <a:defRPr sz="4400">
          <a:solidFill>
            <a:srgbClr val="CDD74C"/>
          </a:solidFill>
          <a:latin typeface="Calibri" charset="0"/>
          <a:ea typeface="ＭＳ Ｐゴシック" charset="0"/>
        </a:defRPr>
      </a:lvl8pPr>
      <a:lvl9pPr marL="1828800" algn="l" rtl="0" eaLnBrk="1" fontAlgn="base" hangingPunct="1">
        <a:spcBef>
          <a:spcPct val="0"/>
        </a:spcBef>
        <a:spcAft>
          <a:spcPct val="0"/>
        </a:spcAft>
        <a:defRPr sz="4400">
          <a:solidFill>
            <a:srgbClr val="CDD74C"/>
          </a:solidFill>
          <a:latin typeface="Calibri" charset="0"/>
          <a:ea typeface="ＭＳ Ｐゴシック" charset="0"/>
        </a:defRPr>
      </a:lvl9pPr>
    </p:titleStyle>
    <p:bodyStyle>
      <a:lvl1pPr marL="319088" indent="-319088" algn="l" rtl="0" eaLnBrk="1" fontAlgn="base" hangingPunct="1">
        <a:spcBef>
          <a:spcPts val="700"/>
        </a:spcBef>
        <a:spcAft>
          <a:spcPct val="0"/>
        </a:spcAft>
        <a:buClr>
          <a:srgbClr val="4980A7"/>
        </a:buClr>
        <a:buSzPct val="60000"/>
        <a:buFont typeface="Wingdings" charset="0"/>
        <a:buChar char=""/>
        <a:defRPr sz="2800" kern="1200">
          <a:solidFill>
            <a:srgbClr val="031C33"/>
          </a:solidFill>
          <a:latin typeface="Calibri" pitchFamily="34" charset="0"/>
          <a:ea typeface="ＭＳ Ｐゴシック" charset="0"/>
          <a:cs typeface="Calibri" pitchFamily="34" charset="0"/>
        </a:defRPr>
      </a:lvl1pPr>
      <a:lvl2pPr marL="639763" indent="-273050" algn="l" rtl="0" eaLnBrk="1" fontAlgn="base" hangingPunct="1">
        <a:spcBef>
          <a:spcPts val="550"/>
        </a:spcBef>
        <a:spcAft>
          <a:spcPct val="0"/>
        </a:spcAft>
        <a:buClr>
          <a:srgbClr val="4980A7"/>
        </a:buClr>
        <a:buSzPct val="70000"/>
        <a:buFont typeface="Wingdings 2" charset="0"/>
        <a:buChar char=""/>
        <a:defRPr sz="2400" kern="1200">
          <a:solidFill>
            <a:srgbClr val="031C33"/>
          </a:solidFill>
          <a:latin typeface="Calibri" pitchFamily="34" charset="0"/>
          <a:ea typeface="ＭＳ Ｐゴシック" charset="0"/>
          <a:cs typeface="Calibri" pitchFamily="34" charset="0"/>
        </a:defRPr>
      </a:lvl2pPr>
      <a:lvl3pPr marL="914400" indent="-228600" algn="l" rtl="0" eaLnBrk="1" fontAlgn="base" hangingPunct="1">
        <a:spcBef>
          <a:spcPts val="500"/>
        </a:spcBef>
        <a:spcAft>
          <a:spcPct val="0"/>
        </a:spcAft>
        <a:buClr>
          <a:srgbClr val="4980A7"/>
        </a:buClr>
        <a:buSzPct val="75000"/>
        <a:buFont typeface="Wingdings" charset="0"/>
        <a:buChar char=""/>
        <a:defRPr sz="2300" kern="1200">
          <a:solidFill>
            <a:srgbClr val="031C33"/>
          </a:solidFill>
          <a:latin typeface="Calibri" pitchFamily="34" charset="0"/>
          <a:ea typeface="ＭＳ Ｐゴシック" charset="0"/>
          <a:cs typeface="Calibri" pitchFamily="34" charset="0"/>
        </a:defRPr>
      </a:lvl3pPr>
      <a:lvl4pPr marL="1371600" indent="-228600" algn="l" rtl="0" eaLnBrk="1" fontAlgn="base" hangingPunct="1">
        <a:spcBef>
          <a:spcPts val="400"/>
        </a:spcBef>
        <a:spcAft>
          <a:spcPct val="0"/>
        </a:spcAft>
        <a:buClr>
          <a:srgbClr val="4980A7"/>
        </a:buClr>
        <a:buSzPct val="75000"/>
        <a:buFont typeface="Wingdings" charset="0"/>
        <a:buChar char=""/>
        <a:defRPr sz="2000" kern="1200">
          <a:solidFill>
            <a:srgbClr val="031C33"/>
          </a:solidFill>
          <a:latin typeface="Calibri" pitchFamily="34" charset="0"/>
          <a:ea typeface="ＭＳ Ｐゴシック" charset="0"/>
          <a:cs typeface="Calibri" pitchFamily="34" charset="0"/>
        </a:defRPr>
      </a:lvl4pPr>
      <a:lvl5pPr marL="1828800" indent="-228600" algn="l" rtl="0" eaLnBrk="1" fontAlgn="base" hangingPunct="1">
        <a:spcBef>
          <a:spcPts val="400"/>
        </a:spcBef>
        <a:spcAft>
          <a:spcPct val="0"/>
        </a:spcAft>
        <a:buClr>
          <a:srgbClr val="4980A7"/>
        </a:buClr>
        <a:buSzPct val="65000"/>
        <a:buFont typeface="Wingdings" charset="0"/>
        <a:buChar char=""/>
        <a:defRPr sz="2000" kern="1200">
          <a:solidFill>
            <a:srgbClr val="031C33"/>
          </a:solidFill>
          <a:latin typeface="Calibri" pitchFamily="34" charset="0"/>
          <a:ea typeface="ＭＳ Ｐゴシック" charset="0"/>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wmv"/><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xml"/><Relationship Id="rId5" Type="http://schemas.openxmlformats.org/officeDocument/2006/relationships/slideLayout" Target="../slideLayouts/slideLayout31.xml"/><Relationship Id="rId4" Type="http://schemas.openxmlformats.org/officeDocument/2006/relationships/video" Target="../media/media2.wmv"/></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hyperlink" Target="http://www.realclimate.org/" TargetMode="External"/><Relationship Id="rId7" Type="http://schemas.openxmlformats.org/officeDocument/2006/relationships/hyperlink" Target="https://www2.ucar.edu/climate/faq" TargetMode="External"/><Relationship Id="rId2" Type="http://schemas.openxmlformats.org/officeDocument/2006/relationships/hyperlink" Target="http://www.climatecentral.org/" TargetMode="External"/><Relationship Id="rId1" Type="http://schemas.openxmlformats.org/officeDocument/2006/relationships/slideLayout" Target="../slideLayouts/slideLayout38.xml"/><Relationship Id="rId6" Type="http://schemas.openxmlformats.org/officeDocument/2006/relationships/hyperlink" Target="http://nca2014.globalchange.gov/" TargetMode="External"/><Relationship Id="rId5" Type="http://schemas.openxmlformats.org/officeDocument/2006/relationships/hyperlink" Target="http://whatweknow.aaas.org/get-the-facts/" TargetMode="External"/><Relationship Id="rId4" Type="http://schemas.openxmlformats.org/officeDocument/2006/relationships/hyperlink" Target="http://www.nap.edu/catalog/12781/americas-climate-choice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22.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realclimate.org/" TargetMode="External"/><Relationship Id="rId7" Type="http://schemas.openxmlformats.org/officeDocument/2006/relationships/hyperlink" Target="https://www2.ucar.edu/climate/faq" TargetMode="External"/><Relationship Id="rId2" Type="http://schemas.openxmlformats.org/officeDocument/2006/relationships/hyperlink" Target="http://www.climatecentral.org/" TargetMode="External"/><Relationship Id="rId1" Type="http://schemas.openxmlformats.org/officeDocument/2006/relationships/slideLayout" Target="../slideLayouts/slideLayout38.xml"/><Relationship Id="rId6" Type="http://schemas.openxmlformats.org/officeDocument/2006/relationships/hyperlink" Target="http://nca2014.globalchange.gov/" TargetMode="External"/><Relationship Id="rId5" Type="http://schemas.openxmlformats.org/officeDocument/2006/relationships/hyperlink" Target="http://whatweknow.aaas.org/get-the-facts/" TargetMode="External"/><Relationship Id="rId4" Type="http://schemas.openxmlformats.org/officeDocument/2006/relationships/hyperlink" Target="http://www.nap.edu/catalog/12781/americas-climate-choices"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Questions</a:t>
            </a:r>
            <a:endParaRPr lang="en-US" dirty="0"/>
          </a:p>
        </p:txBody>
      </p:sp>
      <p:sp>
        <p:nvSpPr>
          <p:cNvPr id="3" name="Content Placeholder 2"/>
          <p:cNvSpPr txBox="1">
            <a:spLocks/>
          </p:cNvSpPr>
          <p:nvPr/>
        </p:nvSpPr>
        <p:spPr>
          <a:xfrm>
            <a:off x="457200" y="1600200"/>
            <a:ext cx="8229600" cy="4525963"/>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800" kern="1200">
                <a:solidFill>
                  <a:schemeClr val="bg1"/>
                </a:solidFill>
                <a:latin typeface="Calibri" pitchFamily="34" charset="0"/>
                <a:ea typeface="+mn-ea"/>
                <a:cs typeface="Calibri" pitchFamily="34" charset="0"/>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bg1"/>
                </a:solidFill>
                <a:latin typeface="Calibri" pitchFamily="34" charset="0"/>
                <a:ea typeface="+mn-ea"/>
                <a:cs typeface="Calibri" pitchFamily="34" charset="0"/>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bg1"/>
                </a:solidFill>
                <a:latin typeface="Calibri" pitchFamily="34" charset="0"/>
                <a:ea typeface="+mn-ea"/>
                <a:cs typeface="Calibri" pitchFamily="34" charset="0"/>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bg1"/>
                </a:solidFill>
                <a:latin typeface="Calibri" pitchFamily="34" charset="0"/>
                <a:ea typeface="+mn-ea"/>
                <a:cs typeface="Calibri" pitchFamily="34" charset="0"/>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bg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1800" dirty="0" smtClean="0">
                <a:latin typeface="Calibri"/>
                <a:cs typeface="Calibri"/>
              </a:rPr>
              <a:t>1) What scientific justifications do the climate deniers cite (sunspots? normal earth temperature cycles?). Is there any credence to any? If so, what research is being done on those issues to correct / invalidate their arguments? What is Woods Hole’s role in educating key influencers and policy-makers with regard to proper science on the matter.</a:t>
            </a:r>
          </a:p>
          <a:p>
            <a:pPr marL="0" indent="0">
              <a:buFont typeface="Wingdings"/>
              <a:buNone/>
            </a:pPr>
            <a:endParaRPr lang="en-US" sz="1800" dirty="0" smtClean="0">
              <a:latin typeface="Calibri"/>
              <a:cs typeface="Calibri"/>
            </a:endParaRPr>
          </a:p>
          <a:p>
            <a:pPr marL="0" indent="0">
              <a:buFont typeface="Wingdings"/>
              <a:buNone/>
            </a:pPr>
            <a:r>
              <a:rPr lang="en-US" sz="1800" dirty="0" smtClean="0">
                <a:latin typeface="Calibri"/>
                <a:cs typeface="Calibri"/>
              </a:rPr>
              <a:t>2) One wonders if anthropogenic CO</a:t>
            </a:r>
            <a:r>
              <a:rPr lang="en-US" sz="1800" baseline="-25000" dirty="0" smtClean="0">
                <a:latin typeface="Calibri"/>
                <a:cs typeface="Calibri"/>
              </a:rPr>
              <a:t>2</a:t>
            </a:r>
            <a:r>
              <a:rPr lang="en-US" sz="1800" dirty="0" smtClean="0">
                <a:latin typeface="Calibri"/>
                <a:cs typeface="Calibri"/>
              </a:rPr>
              <a:t> really could be a tipping point - </a:t>
            </a:r>
            <a:r>
              <a:rPr lang="en-US" sz="1800" dirty="0" err="1" smtClean="0">
                <a:latin typeface="Calibri"/>
                <a:cs typeface="Calibri"/>
              </a:rPr>
              <a:t>vs</a:t>
            </a:r>
            <a:r>
              <a:rPr lang="en-US" sz="1800" dirty="0" smtClean="0">
                <a:latin typeface="Calibri"/>
                <a:cs typeface="Calibri"/>
              </a:rPr>
              <a:t> natural sources and other major factors. Natural sources of CO</a:t>
            </a:r>
            <a:r>
              <a:rPr lang="en-US" sz="1800" baseline="-25000" dirty="0" smtClean="0">
                <a:latin typeface="Calibri"/>
                <a:cs typeface="Calibri"/>
              </a:rPr>
              <a:t>2</a:t>
            </a:r>
            <a:r>
              <a:rPr lang="en-US" sz="1800" dirty="0" smtClean="0">
                <a:latin typeface="Calibri"/>
                <a:cs typeface="Calibri"/>
              </a:rPr>
              <a:t> include volcanic activity, decomposition of plants and animals, ocean releases, etc. Interested in a response to this observation. </a:t>
            </a:r>
          </a:p>
          <a:p>
            <a:pPr marL="0" indent="0">
              <a:buFont typeface="Wingdings"/>
              <a:buNone/>
            </a:pPr>
            <a:endParaRPr lang="en-US" sz="1800" dirty="0" smtClean="0">
              <a:latin typeface="Calibri"/>
              <a:cs typeface="Calibri"/>
            </a:endParaRPr>
          </a:p>
          <a:p>
            <a:pPr marL="0" indent="0">
              <a:buFont typeface="Wingdings"/>
              <a:buNone/>
            </a:pPr>
            <a:r>
              <a:rPr lang="en-US" sz="1800" dirty="0" smtClean="0">
                <a:latin typeface="Calibri"/>
                <a:cs typeface="Calibri"/>
              </a:rPr>
              <a:t>3) The carbon tax initiative – what is it really?</a:t>
            </a:r>
            <a:endParaRPr lang="en-US" sz="1800" dirty="0">
              <a:latin typeface="Calibri"/>
              <a:cs typeface="Calibri"/>
            </a:endParaRPr>
          </a:p>
        </p:txBody>
      </p:sp>
    </p:spTree>
    <p:extLst>
      <p:ext uri="{BB962C8B-B14F-4D97-AF65-F5344CB8AC3E}">
        <p14:creationId xmlns:p14="http://schemas.microsoft.com/office/powerpoint/2010/main" val="2404116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Humans changing the characteristics of the dancers of the blue planet…   </a:t>
            </a:r>
            <a:endParaRPr lang="en-US" dirty="0"/>
          </a:p>
        </p:txBody>
      </p:sp>
      <p:grpSp>
        <p:nvGrpSpPr>
          <p:cNvPr id="38915" name="Group 9"/>
          <p:cNvGrpSpPr>
            <a:grpSpLocks/>
          </p:cNvGrpSpPr>
          <p:nvPr/>
        </p:nvGrpSpPr>
        <p:grpSpPr bwMode="auto">
          <a:xfrm>
            <a:off x="933450" y="1563688"/>
            <a:ext cx="6972300" cy="4159250"/>
            <a:chOff x="396875" y="742950"/>
            <a:chExt cx="8175625" cy="5273675"/>
          </a:xfrm>
        </p:grpSpPr>
        <p:pic>
          <p:nvPicPr>
            <p:cNvPr id="3" name="Picture 4" descr="DEFORESTATION"/>
            <p:cNvPicPr>
              <a:picLocks noChangeAspect="1" noChangeArrowheads="1"/>
            </p:cNvPicPr>
            <p:nvPr/>
          </p:nvPicPr>
          <p:blipFill>
            <a:blip r:embed="rId3"/>
            <a:srcRect/>
            <a:stretch>
              <a:fillRect/>
            </a:stretch>
          </p:blipFill>
          <p:spPr bwMode="auto">
            <a:xfrm>
              <a:off x="396875" y="793271"/>
              <a:ext cx="2758715" cy="1936365"/>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grpSp>
          <p:nvGrpSpPr>
            <p:cNvPr id="38926" name="Group 6"/>
            <p:cNvGrpSpPr>
              <a:grpSpLocks/>
            </p:cNvGrpSpPr>
            <p:nvPr/>
          </p:nvGrpSpPr>
          <p:grpSpPr bwMode="auto">
            <a:xfrm>
              <a:off x="414338" y="3511550"/>
              <a:ext cx="2798762" cy="2387600"/>
              <a:chOff x="273" y="2331"/>
              <a:chExt cx="1763" cy="1504"/>
            </a:xfrm>
          </p:grpSpPr>
          <p:pic>
            <p:nvPicPr>
              <p:cNvPr id="5" name="Picture 7" descr="Smok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 y="2660"/>
                <a:ext cx="1765" cy="1175"/>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38931" name="Text Box 8"/>
              <p:cNvSpPr txBox="1">
                <a:spLocks noChangeArrowheads="1"/>
              </p:cNvSpPr>
              <p:nvPr/>
            </p:nvSpPr>
            <p:spPr bwMode="auto">
              <a:xfrm>
                <a:off x="284" y="2331"/>
                <a:ext cx="11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cs typeface="Geneva" charset="0"/>
                  </a:defRPr>
                </a:lvl2pPr>
                <a:lvl3pPr marL="1143000" indent="-228600" eaLnBrk="0" hangingPunct="0">
                  <a:defRPr sz="2400">
                    <a:solidFill>
                      <a:schemeClr val="tx1"/>
                    </a:solidFill>
                    <a:latin typeface="Arial" charset="0"/>
                    <a:ea typeface="Geneva" charset="0"/>
                    <a:cs typeface="Geneva" charset="0"/>
                  </a:defRPr>
                </a:lvl3pPr>
                <a:lvl4pPr marL="1600200" indent="-228600" eaLnBrk="0" hangingPunct="0">
                  <a:defRPr sz="2400">
                    <a:solidFill>
                      <a:schemeClr val="tx1"/>
                    </a:solidFill>
                    <a:latin typeface="Arial" charset="0"/>
                    <a:ea typeface="Geneva" charset="0"/>
                    <a:cs typeface="Geneva" charset="0"/>
                  </a:defRPr>
                </a:lvl4pPr>
                <a:lvl5pPr marL="2057400" indent="-228600" eaLnBrk="0" hangingPunct="0">
                  <a:defRPr sz="2400">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endParaRPr lang="en-AU" sz="3200">
                  <a:solidFill>
                    <a:prstClr val="black"/>
                  </a:solidFill>
                  <a:latin typeface="Arial Narrow" pitchFamily="34" charset="0"/>
                  <a:ea typeface="ＭＳ Ｐゴシック" pitchFamily="34" charset="-128"/>
                </a:endParaRPr>
              </a:p>
            </p:txBody>
          </p:sp>
        </p:grpSp>
        <p:pic>
          <p:nvPicPr>
            <p:cNvPr id="7" name="Picture 12" descr="sky-10"/>
            <p:cNvPicPr>
              <a:picLocks noChangeAspect="1" noChangeArrowheads="1"/>
            </p:cNvPicPr>
            <p:nvPr/>
          </p:nvPicPr>
          <p:blipFill>
            <a:blip r:embed="rId5"/>
            <a:srcRect/>
            <a:stretch>
              <a:fillRect/>
            </a:stretch>
          </p:blipFill>
          <p:spPr bwMode="auto">
            <a:xfrm>
              <a:off x="6214004" y="742950"/>
              <a:ext cx="2321266" cy="1561974"/>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pic>
          <p:nvPicPr>
            <p:cNvPr id="8" name="Picture 16" descr="Tropical forest on hillsides. Puerto Ric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84220" y="2612890"/>
              <a:ext cx="2371527" cy="1582103"/>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pic>
          <p:nvPicPr>
            <p:cNvPr id="9" name="Picture 20" descr="u160980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73051" y="4420432"/>
              <a:ext cx="2399449" cy="1596193"/>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grpSp>
      <p:sp>
        <p:nvSpPr>
          <p:cNvPr id="38916" name="Line 13"/>
          <p:cNvSpPr>
            <a:spLocks noChangeShapeType="1"/>
          </p:cNvSpPr>
          <p:nvPr/>
        </p:nvSpPr>
        <p:spPr bwMode="auto">
          <a:xfrm flipV="1">
            <a:off x="3357563" y="2516188"/>
            <a:ext cx="1298575" cy="950912"/>
          </a:xfrm>
          <a:prstGeom prst="line">
            <a:avLst/>
          </a:prstGeom>
          <a:noFill/>
          <a:ln w="57150">
            <a:solidFill>
              <a:schemeClr val="bg1"/>
            </a:solidFill>
            <a:round/>
            <a:headEnd/>
            <a:tailEnd type="stealth" w="lg" len="med"/>
          </a:ln>
          <a:extLst>
            <a:ext uri="{909E8E84-426E-40dd-AFC4-6F175D3DCCD1}">
              <a14:hiddenFill xmlns:a14="http://schemas.microsoft.com/office/drawing/2010/main" xmlns="">
                <a:noFill/>
              </a14:hiddenFill>
            </a:ext>
          </a:extLst>
        </p:spPr>
        <p:txBody>
          <a:bodyPr/>
          <a:lstStyle/>
          <a:p>
            <a:endParaRPr lang="en-US">
              <a:solidFill>
                <a:prstClr val="black"/>
              </a:solidFill>
              <a:latin typeface="Calibri"/>
            </a:endParaRPr>
          </a:p>
        </p:txBody>
      </p:sp>
      <p:sp>
        <p:nvSpPr>
          <p:cNvPr id="38917" name="Line 17"/>
          <p:cNvSpPr>
            <a:spLocks noChangeShapeType="1"/>
          </p:cNvSpPr>
          <p:nvPr/>
        </p:nvSpPr>
        <p:spPr bwMode="auto">
          <a:xfrm flipV="1">
            <a:off x="3344863" y="3603625"/>
            <a:ext cx="1463675" cy="12700"/>
          </a:xfrm>
          <a:prstGeom prst="line">
            <a:avLst/>
          </a:prstGeom>
          <a:noFill/>
          <a:ln w="57150">
            <a:solidFill>
              <a:schemeClr val="bg1"/>
            </a:solidFill>
            <a:round/>
            <a:headEnd/>
            <a:tailEnd type="stealth" w="lg" len="med"/>
          </a:ln>
          <a:extLst>
            <a:ext uri="{909E8E84-426E-40dd-AFC4-6F175D3DCCD1}">
              <a14:hiddenFill xmlns:a14="http://schemas.microsoft.com/office/drawing/2010/main" xmlns="">
                <a:noFill/>
              </a14:hiddenFill>
            </a:ext>
          </a:extLst>
        </p:spPr>
        <p:txBody>
          <a:bodyPr/>
          <a:lstStyle/>
          <a:p>
            <a:endParaRPr lang="en-US">
              <a:solidFill>
                <a:prstClr val="black"/>
              </a:solidFill>
              <a:latin typeface="Calibri"/>
            </a:endParaRPr>
          </a:p>
        </p:txBody>
      </p:sp>
      <p:sp>
        <p:nvSpPr>
          <p:cNvPr id="38918" name="Line 21"/>
          <p:cNvSpPr>
            <a:spLocks noChangeShapeType="1"/>
          </p:cNvSpPr>
          <p:nvPr/>
        </p:nvSpPr>
        <p:spPr bwMode="auto">
          <a:xfrm>
            <a:off x="3360738" y="3735388"/>
            <a:ext cx="1219200" cy="1066800"/>
          </a:xfrm>
          <a:prstGeom prst="line">
            <a:avLst/>
          </a:prstGeom>
          <a:noFill/>
          <a:ln w="57150">
            <a:solidFill>
              <a:schemeClr val="bg1"/>
            </a:solidFill>
            <a:round/>
            <a:headEnd/>
            <a:tailEnd type="stealth" w="lg" len="med"/>
          </a:ln>
          <a:extLst>
            <a:ext uri="{909E8E84-426E-40dd-AFC4-6F175D3DCCD1}">
              <a14:hiddenFill xmlns:a14="http://schemas.microsoft.com/office/drawing/2010/main" xmlns="">
                <a:noFill/>
              </a14:hiddenFill>
            </a:ext>
          </a:extLst>
        </p:spPr>
        <p:txBody>
          <a:bodyPr/>
          <a:lstStyle/>
          <a:p>
            <a:endParaRPr lang="en-US">
              <a:solidFill>
                <a:prstClr val="black"/>
              </a:solidFill>
              <a:latin typeface="Calibri"/>
            </a:endParaRPr>
          </a:p>
        </p:txBody>
      </p:sp>
      <p:sp>
        <p:nvSpPr>
          <p:cNvPr id="38919" name="Text Box 11"/>
          <p:cNvSpPr txBox="1">
            <a:spLocks noChangeArrowheads="1"/>
          </p:cNvSpPr>
          <p:nvPr/>
        </p:nvSpPr>
        <p:spPr bwMode="auto">
          <a:xfrm>
            <a:off x="3733800" y="1625600"/>
            <a:ext cx="198278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cs typeface="Geneva" charset="0"/>
              </a:defRPr>
            </a:lvl2pPr>
            <a:lvl3pPr marL="1143000" indent="-228600" eaLnBrk="0" hangingPunct="0">
              <a:defRPr sz="2400">
                <a:solidFill>
                  <a:schemeClr val="tx1"/>
                </a:solidFill>
                <a:latin typeface="Arial" charset="0"/>
                <a:ea typeface="Geneva" charset="0"/>
                <a:cs typeface="Geneva" charset="0"/>
              </a:defRPr>
            </a:lvl3pPr>
            <a:lvl4pPr marL="1600200" indent="-228600" eaLnBrk="0" hangingPunct="0">
              <a:defRPr sz="2400">
                <a:solidFill>
                  <a:schemeClr val="tx1"/>
                </a:solidFill>
                <a:latin typeface="Arial" charset="0"/>
                <a:ea typeface="Geneva" charset="0"/>
                <a:cs typeface="Geneva" charset="0"/>
              </a:defRPr>
            </a:lvl4pPr>
            <a:lvl5pPr marL="2057400" indent="-228600" eaLnBrk="0" hangingPunct="0">
              <a:defRPr sz="2400">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sz="2400">
                <a:solidFill>
                  <a:schemeClr val="tx1"/>
                </a:solidFill>
                <a:latin typeface="Arial" charset="0"/>
                <a:ea typeface="Geneva" charset="0"/>
                <a:cs typeface="Geneva" charset="0"/>
              </a:defRPr>
            </a:lvl9pPr>
          </a:lstStyle>
          <a:p>
            <a:pPr algn="r" eaLnBrk="1" hangingPunct="1"/>
            <a:r>
              <a:rPr lang="en-AU">
                <a:solidFill>
                  <a:prstClr val="white"/>
                </a:solidFill>
                <a:ea typeface="ＭＳ Ｐゴシック" pitchFamily="34" charset="-128"/>
                <a:cs typeface="Arial" charset="0"/>
              </a:rPr>
              <a:t>Atmosphere</a:t>
            </a:r>
          </a:p>
          <a:p>
            <a:pPr algn="r" eaLnBrk="1" hangingPunct="1"/>
            <a:r>
              <a:rPr lang="en-AU">
                <a:solidFill>
                  <a:prstClr val="white"/>
                </a:solidFill>
                <a:ea typeface="ＭＳ Ｐゴシック" pitchFamily="34" charset="-128"/>
                <a:cs typeface="Arial" charset="0"/>
              </a:rPr>
              <a:t>46%</a:t>
            </a:r>
          </a:p>
        </p:txBody>
      </p:sp>
      <p:sp>
        <p:nvSpPr>
          <p:cNvPr id="38920" name="Text Box 15"/>
          <p:cNvSpPr txBox="1">
            <a:spLocks noChangeArrowheads="1"/>
          </p:cNvSpPr>
          <p:nvPr/>
        </p:nvSpPr>
        <p:spPr bwMode="auto">
          <a:xfrm>
            <a:off x="4767263" y="3227388"/>
            <a:ext cx="88423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cs typeface="Geneva" charset="0"/>
              </a:defRPr>
            </a:lvl2pPr>
            <a:lvl3pPr marL="1143000" indent="-228600" eaLnBrk="0" hangingPunct="0">
              <a:defRPr sz="2400">
                <a:solidFill>
                  <a:schemeClr val="tx1"/>
                </a:solidFill>
                <a:latin typeface="Arial" charset="0"/>
                <a:ea typeface="Geneva" charset="0"/>
                <a:cs typeface="Geneva" charset="0"/>
              </a:defRPr>
            </a:lvl3pPr>
            <a:lvl4pPr marL="1600200" indent="-228600" eaLnBrk="0" hangingPunct="0">
              <a:defRPr sz="2400">
                <a:solidFill>
                  <a:schemeClr val="tx1"/>
                </a:solidFill>
                <a:latin typeface="Arial" charset="0"/>
                <a:ea typeface="Geneva" charset="0"/>
                <a:cs typeface="Geneva" charset="0"/>
              </a:defRPr>
            </a:lvl4pPr>
            <a:lvl5pPr marL="2057400" indent="-228600" eaLnBrk="0" hangingPunct="0">
              <a:defRPr sz="2400">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sz="2400">
                <a:solidFill>
                  <a:schemeClr val="tx1"/>
                </a:solidFill>
                <a:latin typeface="Arial" charset="0"/>
                <a:ea typeface="Geneva" charset="0"/>
                <a:cs typeface="Geneva" charset="0"/>
              </a:defRPr>
            </a:lvl9pPr>
          </a:lstStyle>
          <a:p>
            <a:pPr algn="r" eaLnBrk="1" hangingPunct="1"/>
            <a:r>
              <a:rPr lang="en-AU" dirty="0">
                <a:solidFill>
                  <a:prstClr val="white"/>
                </a:solidFill>
                <a:ea typeface="ＭＳ Ｐゴシック" pitchFamily="34" charset="-128"/>
                <a:cs typeface="Arial" charset="0"/>
              </a:rPr>
              <a:t>Land</a:t>
            </a:r>
          </a:p>
          <a:p>
            <a:pPr algn="r" eaLnBrk="1" hangingPunct="1"/>
            <a:r>
              <a:rPr lang="en-AU" dirty="0">
                <a:solidFill>
                  <a:prstClr val="white"/>
                </a:solidFill>
                <a:ea typeface="ＭＳ Ｐゴシック" pitchFamily="34" charset="-128"/>
                <a:cs typeface="Arial" charset="0"/>
              </a:rPr>
              <a:t>29%</a:t>
            </a:r>
          </a:p>
        </p:txBody>
      </p:sp>
      <p:sp>
        <p:nvSpPr>
          <p:cNvPr id="38921" name="Text Box 19"/>
          <p:cNvSpPr txBox="1">
            <a:spLocks noChangeArrowheads="1"/>
          </p:cNvSpPr>
          <p:nvPr/>
        </p:nvSpPr>
        <p:spPr bwMode="auto">
          <a:xfrm>
            <a:off x="4371975" y="4740275"/>
            <a:ext cx="13446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cs typeface="Geneva" charset="0"/>
              </a:defRPr>
            </a:lvl2pPr>
            <a:lvl3pPr marL="1143000" indent="-228600" eaLnBrk="0" hangingPunct="0">
              <a:defRPr sz="2400">
                <a:solidFill>
                  <a:schemeClr val="tx1"/>
                </a:solidFill>
                <a:latin typeface="Arial" charset="0"/>
                <a:ea typeface="Geneva" charset="0"/>
                <a:cs typeface="Geneva" charset="0"/>
              </a:defRPr>
            </a:lvl3pPr>
            <a:lvl4pPr marL="1600200" indent="-228600" eaLnBrk="0" hangingPunct="0">
              <a:defRPr sz="2400">
                <a:solidFill>
                  <a:schemeClr val="tx1"/>
                </a:solidFill>
                <a:latin typeface="Arial" charset="0"/>
                <a:ea typeface="Geneva" charset="0"/>
                <a:cs typeface="Geneva" charset="0"/>
              </a:defRPr>
            </a:lvl4pPr>
            <a:lvl5pPr marL="2057400" indent="-228600" eaLnBrk="0" hangingPunct="0">
              <a:defRPr sz="2400">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sz="2400">
                <a:solidFill>
                  <a:schemeClr val="tx1"/>
                </a:solidFill>
                <a:latin typeface="Arial" charset="0"/>
                <a:ea typeface="Geneva" charset="0"/>
                <a:cs typeface="Geneva" charset="0"/>
              </a:defRPr>
            </a:lvl9pPr>
          </a:lstStyle>
          <a:p>
            <a:pPr algn="r" eaLnBrk="1" hangingPunct="1"/>
            <a:r>
              <a:rPr lang="en-AU">
                <a:solidFill>
                  <a:prstClr val="white"/>
                </a:solidFill>
                <a:ea typeface="ＭＳ Ｐゴシック" pitchFamily="34" charset="-128"/>
                <a:cs typeface="Arial" charset="0"/>
              </a:rPr>
              <a:t>Oceans</a:t>
            </a:r>
          </a:p>
          <a:p>
            <a:pPr algn="r" eaLnBrk="1" hangingPunct="1"/>
            <a:r>
              <a:rPr lang="en-AU">
                <a:solidFill>
                  <a:prstClr val="white"/>
                </a:solidFill>
                <a:ea typeface="ＭＳ Ｐゴシック" pitchFamily="34" charset="-128"/>
                <a:cs typeface="Arial" charset="0"/>
              </a:rPr>
              <a:t>26%</a:t>
            </a:r>
          </a:p>
        </p:txBody>
      </p:sp>
      <p:sp>
        <p:nvSpPr>
          <p:cNvPr id="38922" name="Text Box 9"/>
          <p:cNvSpPr txBox="1">
            <a:spLocks noChangeArrowheads="1"/>
          </p:cNvSpPr>
          <p:nvPr/>
        </p:nvSpPr>
        <p:spPr bwMode="auto">
          <a:xfrm>
            <a:off x="827088" y="3413125"/>
            <a:ext cx="3635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cs typeface="Geneva" charset="0"/>
              </a:defRPr>
            </a:lvl2pPr>
            <a:lvl3pPr marL="1143000" indent="-228600" eaLnBrk="0" hangingPunct="0">
              <a:defRPr sz="2400">
                <a:solidFill>
                  <a:schemeClr val="tx1"/>
                </a:solidFill>
                <a:latin typeface="Arial" charset="0"/>
                <a:ea typeface="Geneva" charset="0"/>
                <a:cs typeface="Geneva" charset="0"/>
              </a:defRPr>
            </a:lvl3pPr>
            <a:lvl4pPr marL="1600200" indent="-228600" eaLnBrk="0" hangingPunct="0">
              <a:defRPr sz="2400">
                <a:solidFill>
                  <a:schemeClr val="tx1"/>
                </a:solidFill>
                <a:latin typeface="Arial" charset="0"/>
                <a:ea typeface="Geneva" charset="0"/>
                <a:cs typeface="Geneva" charset="0"/>
              </a:defRPr>
            </a:lvl4pPr>
            <a:lvl5pPr marL="2057400" indent="-228600" eaLnBrk="0" hangingPunct="0">
              <a:defRPr sz="2400">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AU">
                <a:solidFill>
                  <a:prstClr val="white"/>
                </a:solidFill>
                <a:ea typeface="ＭＳ Ｐゴシック" pitchFamily="34" charset="-128"/>
                <a:cs typeface="Arial" charset="0"/>
              </a:rPr>
              <a:t>+</a:t>
            </a:r>
          </a:p>
        </p:txBody>
      </p:sp>
      <p:sp>
        <p:nvSpPr>
          <p:cNvPr id="38923" name="Text Box 10"/>
          <p:cNvSpPr txBox="1">
            <a:spLocks noChangeArrowheads="1"/>
          </p:cNvSpPr>
          <p:nvPr/>
        </p:nvSpPr>
        <p:spPr bwMode="auto">
          <a:xfrm>
            <a:off x="1009650" y="3235325"/>
            <a:ext cx="23368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cs typeface="Geneva" charset="0"/>
              </a:defRPr>
            </a:lvl2pPr>
            <a:lvl3pPr marL="1143000" indent="-228600" eaLnBrk="0" hangingPunct="0">
              <a:defRPr sz="2400">
                <a:solidFill>
                  <a:schemeClr val="tx1"/>
                </a:solidFill>
                <a:latin typeface="Arial" charset="0"/>
                <a:ea typeface="Geneva" charset="0"/>
                <a:cs typeface="Geneva" charset="0"/>
              </a:defRPr>
            </a:lvl3pPr>
            <a:lvl4pPr marL="1600200" indent="-228600" eaLnBrk="0" hangingPunct="0">
              <a:defRPr sz="2400">
                <a:solidFill>
                  <a:schemeClr val="tx1"/>
                </a:solidFill>
                <a:latin typeface="Arial" charset="0"/>
                <a:ea typeface="Geneva" charset="0"/>
                <a:cs typeface="Geneva" charset="0"/>
              </a:defRPr>
            </a:lvl4pPr>
            <a:lvl5pPr marL="2057400" indent="-228600" eaLnBrk="0" hangingPunct="0">
              <a:defRPr sz="2400">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sz="2400">
                <a:solidFill>
                  <a:schemeClr val="tx1"/>
                </a:solidFill>
                <a:latin typeface="Arial" charset="0"/>
                <a:ea typeface="Geneva" charset="0"/>
                <a:cs typeface="Geneva" charset="0"/>
              </a:defRPr>
            </a:lvl9pPr>
          </a:lstStyle>
          <a:p>
            <a:pPr algn="r" eaLnBrk="1" hangingPunct="1"/>
            <a:r>
              <a:rPr lang="en-AU">
                <a:solidFill>
                  <a:prstClr val="white"/>
                </a:solidFill>
                <a:ea typeface="ＭＳ Ｐゴシック" pitchFamily="34" charset="-128"/>
                <a:cs typeface="Arial" charset="0"/>
              </a:rPr>
              <a:t>9 billion tons of carbon per year </a:t>
            </a:r>
            <a:endParaRPr lang="en-AU" baseline="30000">
              <a:solidFill>
                <a:prstClr val="white"/>
              </a:solidFill>
              <a:ea typeface="ＭＳ Ｐゴシック" pitchFamily="34" charset="-128"/>
              <a:cs typeface="Arial" charset="0"/>
            </a:endParaRPr>
          </a:p>
        </p:txBody>
      </p:sp>
      <p:sp>
        <p:nvSpPr>
          <p:cNvPr id="38924" name="Text Box 3"/>
          <p:cNvSpPr txBox="1">
            <a:spLocks noChangeArrowheads="1"/>
          </p:cNvSpPr>
          <p:nvPr/>
        </p:nvSpPr>
        <p:spPr bwMode="auto">
          <a:xfrm>
            <a:off x="863600" y="5811838"/>
            <a:ext cx="64706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cs typeface="Geneva" charset="0"/>
              </a:defRPr>
            </a:lvl2pPr>
            <a:lvl3pPr marL="1143000" indent="-228600" eaLnBrk="0" hangingPunct="0">
              <a:defRPr sz="2400">
                <a:solidFill>
                  <a:schemeClr val="tx1"/>
                </a:solidFill>
                <a:latin typeface="Arial" charset="0"/>
                <a:ea typeface="Geneva" charset="0"/>
                <a:cs typeface="Geneva" charset="0"/>
              </a:defRPr>
            </a:lvl3pPr>
            <a:lvl4pPr marL="1600200" indent="-228600" eaLnBrk="0" hangingPunct="0">
              <a:defRPr sz="2400">
                <a:solidFill>
                  <a:schemeClr val="tx1"/>
                </a:solidFill>
                <a:latin typeface="Arial" charset="0"/>
                <a:ea typeface="Geneva" charset="0"/>
                <a:cs typeface="Geneva" charset="0"/>
              </a:defRPr>
            </a:lvl4pPr>
            <a:lvl5pPr marL="2057400" indent="-228600" eaLnBrk="0" hangingPunct="0">
              <a:defRPr sz="2400">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AU" sz="1600" dirty="0" err="1">
                <a:solidFill>
                  <a:prstClr val="white"/>
                </a:solidFill>
                <a:ea typeface="ＭＳ Ｐゴシック" pitchFamily="34" charset="-128"/>
              </a:rPr>
              <a:t>Canadell</a:t>
            </a:r>
            <a:r>
              <a:rPr lang="en-AU" sz="1600" dirty="0">
                <a:solidFill>
                  <a:prstClr val="white"/>
                </a:solidFill>
                <a:ea typeface="ＭＳ Ｐゴシック" pitchFamily="34" charset="-128"/>
              </a:rPr>
              <a:t> et al. PNAS 2007</a:t>
            </a:r>
            <a:r>
              <a:rPr lang="en-US" sz="1600" dirty="0">
                <a:solidFill>
                  <a:prstClr val="white"/>
                </a:solidFill>
                <a:ea typeface="ＭＳ Ｐゴシック" pitchFamily="34" charset="-128"/>
              </a:rPr>
              <a:t>; </a:t>
            </a:r>
            <a:r>
              <a:rPr lang="en-US" sz="1600" dirty="0" err="1">
                <a:solidFill>
                  <a:prstClr val="white"/>
                </a:solidFill>
                <a:ea typeface="ＭＳ Ｐゴシック" pitchFamily="34" charset="-128"/>
              </a:rPr>
              <a:t>LeQuere</a:t>
            </a:r>
            <a:r>
              <a:rPr lang="en-US" sz="1600" dirty="0">
                <a:solidFill>
                  <a:prstClr val="white"/>
                </a:solidFill>
                <a:ea typeface="ＭＳ Ｐゴシック" pitchFamily="34" charset="-128"/>
              </a:rPr>
              <a:t> et al. Nature Geosciences 2009</a:t>
            </a:r>
            <a:r>
              <a:rPr lang="en-AU" sz="1600" dirty="0">
                <a:solidFill>
                  <a:prstClr val="white"/>
                </a:solidFill>
                <a:latin typeface="Arial Narrow" pitchFamily="34" charset="0"/>
                <a:ea typeface="ＭＳ Ｐゴシック" pitchFamily="34" charset="-128"/>
              </a:rPr>
              <a:t> </a:t>
            </a:r>
            <a:endParaRPr lang="en-US" sz="1600" dirty="0">
              <a:solidFill>
                <a:prstClr val="white"/>
              </a:solidFill>
              <a:latin typeface="Arial Narrow" pitchFamily="34" charset="0"/>
              <a:ea typeface="ＭＳ Ｐゴシック" pitchFamily="34" charset="-128"/>
            </a:endParaRPr>
          </a:p>
        </p:txBody>
      </p:sp>
      <p:sp>
        <p:nvSpPr>
          <p:cNvPr id="4" name="TextBox 3"/>
          <p:cNvSpPr txBox="1"/>
          <p:nvPr/>
        </p:nvSpPr>
        <p:spPr>
          <a:xfrm>
            <a:off x="2821299" y="1163530"/>
            <a:ext cx="3819122" cy="461665"/>
          </a:xfrm>
          <a:prstGeom prst="rect">
            <a:avLst/>
          </a:prstGeom>
          <a:noFill/>
        </p:spPr>
        <p:txBody>
          <a:bodyPr wrap="none" rtlCol="0">
            <a:spAutoFit/>
          </a:bodyPr>
          <a:lstStyle/>
          <a:p>
            <a:r>
              <a:rPr lang="en-US" sz="2400" dirty="0">
                <a:solidFill>
                  <a:prstClr val="white"/>
                </a:solidFill>
                <a:latin typeface="Calibri"/>
              </a:rPr>
              <a:t>Fate of human CO</a:t>
            </a:r>
            <a:r>
              <a:rPr lang="en-US" sz="2400" baseline="-25000" dirty="0">
                <a:solidFill>
                  <a:prstClr val="white"/>
                </a:solidFill>
                <a:latin typeface="Calibri"/>
              </a:rPr>
              <a:t>2</a:t>
            </a:r>
            <a:r>
              <a:rPr lang="en-US" sz="2400" dirty="0">
                <a:solidFill>
                  <a:prstClr val="white"/>
                </a:solidFill>
                <a:latin typeface="Calibri"/>
              </a:rPr>
              <a:t> emissions</a:t>
            </a:r>
          </a:p>
        </p:txBody>
      </p:sp>
    </p:spTree>
    <p:extLst>
      <p:ext uri="{BB962C8B-B14F-4D97-AF65-F5344CB8AC3E}">
        <p14:creationId xmlns:p14="http://schemas.microsoft.com/office/powerpoint/2010/main" val="22703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0625"/>
            <a:ext cx="8153400" cy="946150"/>
          </a:xfrm>
        </p:spPr>
        <p:txBody>
          <a:bodyPr>
            <a:noAutofit/>
          </a:bodyPr>
          <a:lstStyle/>
          <a:p>
            <a:r>
              <a:rPr lang="en-US" sz="3200" dirty="0" smtClean="0"/>
              <a:t/>
            </a:r>
            <a:br>
              <a:rPr lang="en-US" sz="3200" dirty="0" smtClean="0"/>
            </a:br>
            <a:r>
              <a:rPr lang="en-US" sz="3200" dirty="0" smtClean="0"/>
              <a:t>State of the planet</a:t>
            </a:r>
            <a:r>
              <a:rPr lang="en-US" sz="3200" dirty="0"/>
              <a:t>: </a:t>
            </a:r>
            <a:r>
              <a:rPr lang="en-US" sz="3200" dirty="0" smtClean="0"/>
              <a:t>Warming</a:t>
            </a:r>
            <a:r>
              <a:rPr lang="en-US" sz="3200" dirty="0"/>
              <a:t/>
            </a:r>
            <a:br>
              <a:rPr lang="en-US" sz="3200" dirty="0"/>
            </a:br>
            <a:r>
              <a:rPr lang="en-US" sz="3200" dirty="0" smtClean="0"/>
              <a:t/>
            </a:r>
            <a:br>
              <a:rPr lang="en-US" sz="3200" dirty="0" smtClean="0"/>
            </a:br>
            <a:endParaRPr lang="en-US" sz="3200" baseline="-25000" dirty="0"/>
          </a:p>
        </p:txBody>
      </p:sp>
      <p:pic>
        <p:nvPicPr>
          <p:cNvPr id="5" name="Picture 2" descr="Total_Heat_Content_20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4694" y="2263652"/>
            <a:ext cx="4038508" cy="3025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
          <p:cNvSpPr txBox="1">
            <a:spLocks noChangeArrowheads="1"/>
          </p:cNvSpPr>
          <p:nvPr/>
        </p:nvSpPr>
        <p:spPr bwMode="auto">
          <a:xfrm>
            <a:off x="6413499" y="5288886"/>
            <a:ext cx="2590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274320">
            <a:spAutoFit/>
          </a:bodyPr>
          <a:lstStyle>
            <a:lvl1pPr eaLnBrk="0" hangingPunct="0">
              <a:defRPr sz="2400">
                <a:solidFill>
                  <a:schemeClr val="tx1"/>
                </a:solidFill>
                <a:latin typeface="Arial" charset="0"/>
                <a:ea typeface="ＭＳ Ｐゴシック" pitchFamily="1" charset="-128"/>
              </a:defRPr>
            </a:lvl1pPr>
            <a:lvl2pPr marL="37931725" indent="-37474525" eaLnBrk="0" hangingPunct="0">
              <a:defRPr sz="2400">
                <a:solidFill>
                  <a:schemeClr val="tx1"/>
                </a:solidFill>
                <a:latin typeface="Arial" charset="0"/>
                <a:ea typeface="ＭＳ Ｐゴシック" pitchFamily="1" charset="-128"/>
              </a:defRPr>
            </a:lvl2pPr>
            <a:lvl3pPr eaLnBrk="0" hangingPunct="0">
              <a:defRPr sz="2400">
                <a:solidFill>
                  <a:schemeClr val="tx1"/>
                </a:solidFill>
                <a:latin typeface="Arial" charset="0"/>
                <a:ea typeface="ＭＳ Ｐゴシック" pitchFamily="1" charset="-128"/>
              </a:defRPr>
            </a:lvl3pPr>
            <a:lvl4pPr eaLnBrk="0" hangingPunct="0">
              <a:defRPr sz="2400">
                <a:solidFill>
                  <a:schemeClr val="tx1"/>
                </a:solidFill>
                <a:latin typeface="Arial" charset="0"/>
                <a:ea typeface="ＭＳ Ｐゴシック" pitchFamily="1" charset="-128"/>
              </a:defRPr>
            </a:lvl4pPr>
            <a:lvl5pPr eaLnBrk="0" hangingPunct="0">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r>
              <a:rPr lang="en-US" sz="1200" dirty="0">
                <a:solidFill>
                  <a:prstClr val="black"/>
                </a:solidFill>
                <a:latin typeface="Calibri" pitchFamily="1" charset="0"/>
              </a:rPr>
              <a:t>Source: Church et al., </a:t>
            </a:r>
            <a:r>
              <a:rPr lang="en-US" sz="1200" dirty="0" smtClean="0">
                <a:solidFill>
                  <a:prstClr val="black"/>
                </a:solidFill>
                <a:latin typeface="Calibri" pitchFamily="1" charset="0"/>
              </a:rPr>
              <a:t>2011 (right)</a:t>
            </a:r>
            <a:endParaRPr lang="en-US" sz="1200" dirty="0">
              <a:solidFill>
                <a:prstClr val="black"/>
              </a:solidFill>
              <a:latin typeface="Calibri" pitchFamily="1" charset="0"/>
            </a:endParaRPr>
          </a:p>
        </p:txBody>
      </p:sp>
      <p:sp>
        <p:nvSpPr>
          <p:cNvPr id="3" name="Rectangle 2"/>
          <p:cNvSpPr/>
          <p:nvPr/>
        </p:nvSpPr>
        <p:spPr>
          <a:xfrm>
            <a:off x="152399" y="1514539"/>
            <a:ext cx="8851899" cy="707886"/>
          </a:xfrm>
          <a:prstGeom prst="rect">
            <a:avLst/>
          </a:prstGeom>
        </p:spPr>
        <p:txBody>
          <a:bodyPr wrap="square">
            <a:spAutoFit/>
          </a:bodyPr>
          <a:lstStyle/>
          <a:p>
            <a:r>
              <a:rPr lang="en-US" sz="2000" dirty="0">
                <a:solidFill>
                  <a:prstClr val="black"/>
                </a:solidFill>
                <a:latin typeface="Calibri"/>
              </a:rPr>
              <a:t>The ocean is the flywheel of </a:t>
            </a:r>
            <a:r>
              <a:rPr lang="en-US" sz="2000" dirty="0" smtClean="0">
                <a:solidFill>
                  <a:prstClr val="black"/>
                </a:solidFill>
                <a:latin typeface="Calibri"/>
              </a:rPr>
              <a:t>the physical </a:t>
            </a:r>
            <a:r>
              <a:rPr lang="en-US" sz="2000" dirty="0">
                <a:solidFill>
                  <a:prstClr val="black"/>
                </a:solidFill>
                <a:latin typeface="Calibri"/>
              </a:rPr>
              <a:t>climate </a:t>
            </a:r>
            <a:r>
              <a:rPr lang="en-US" sz="2000" dirty="0" smtClean="0">
                <a:solidFill>
                  <a:prstClr val="black"/>
                </a:solidFill>
                <a:latin typeface="Calibri"/>
              </a:rPr>
              <a:t>system;  the atmosphere is the messenger</a:t>
            </a:r>
            <a:endParaRPr lang="en-US" sz="2000" dirty="0">
              <a:solidFill>
                <a:prstClr val="black"/>
              </a:solidFill>
              <a:latin typeface="Calibri"/>
            </a:endParaRPr>
          </a:p>
        </p:txBody>
      </p:sp>
      <p:pic>
        <p:nvPicPr>
          <p:cNvPr id="7" name="Picture 6"/>
          <p:cNvPicPr>
            <a:picLocks noChangeAspect="1"/>
          </p:cNvPicPr>
          <p:nvPr/>
        </p:nvPicPr>
        <p:blipFill rotWithShape="1">
          <a:blip r:embed="rId4"/>
          <a:srcRect l="5377" t="14521" r="6824" b="4359"/>
          <a:stretch/>
        </p:blipFill>
        <p:spPr>
          <a:xfrm>
            <a:off x="152399" y="2244436"/>
            <a:ext cx="4832295" cy="3449897"/>
          </a:xfrm>
          <a:prstGeom prst="rect">
            <a:avLst/>
          </a:prstGeom>
        </p:spPr>
      </p:pic>
      <p:sp>
        <p:nvSpPr>
          <p:cNvPr id="10" name="TextBox 9"/>
          <p:cNvSpPr txBox="1"/>
          <p:nvPr/>
        </p:nvSpPr>
        <p:spPr>
          <a:xfrm>
            <a:off x="843148" y="2565070"/>
            <a:ext cx="3218213" cy="523220"/>
          </a:xfrm>
          <a:prstGeom prst="rect">
            <a:avLst/>
          </a:prstGeom>
          <a:solidFill>
            <a:schemeClr val="bg1"/>
          </a:solidFill>
        </p:spPr>
        <p:txBody>
          <a:bodyPr wrap="square" rtlCol="0">
            <a:spAutoFit/>
          </a:bodyPr>
          <a:lstStyle/>
          <a:p>
            <a:r>
              <a:rPr lang="en-US" sz="1400" dirty="0" smtClean="0">
                <a:solidFill>
                  <a:prstClr val="black"/>
                </a:solidFill>
                <a:latin typeface="Calibri"/>
              </a:rPr>
              <a:t>Atmospheric CO</a:t>
            </a:r>
            <a:r>
              <a:rPr lang="en-US" sz="1400" baseline="-25000" dirty="0" smtClean="0">
                <a:solidFill>
                  <a:prstClr val="black"/>
                </a:solidFill>
                <a:latin typeface="Calibri"/>
              </a:rPr>
              <a:t>2</a:t>
            </a:r>
            <a:r>
              <a:rPr lang="en-US" sz="1400" dirty="0" smtClean="0">
                <a:solidFill>
                  <a:prstClr val="black"/>
                </a:solidFill>
                <a:latin typeface="Calibri"/>
              </a:rPr>
              <a:t> Mauna Loa Observatory</a:t>
            </a:r>
          </a:p>
          <a:p>
            <a:endParaRPr lang="en-US" sz="1400" dirty="0">
              <a:solidFill>
                <a:prstClr val="black"/>
              </a:solidFill>
              <a:latin typeface="Calibri"/>
            </a:endParaRPr>
          </a:p>
        </p:txBody>
      </p:sp>
    </p:spTree>
    <p:extLst>
      <p:ext uri="{BB962C8B-B14F-4D97-AF65-F5344CB8AC3E}">
        <p14:creationId xmlns:p14="http://schemas.microsoft.com/office/powerpoint/2010/main" val="35638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climate2155-f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8293" y="1403770"/>
            <a:ext cx="6191265" cy="4293308"/>
          </a:xfrm>
          <a:prstGeom prst="rect">
            <a:avLst/>
          </a:prstGeom>
        </p:spPr>
      </p:pic>
      <p:sp>
        <p:nvSpPr>
          <p:cNvPr id="7" name="TextBox 6"/>
          <p:cNvSpPr txBox="1"/>
          <p:nvPr/>
        </p:nvSpPr>
        <p:spPr>
          <a:xfrm>
            <a:off x="6731605" y="1871883"/>
            <a:ext cx="2570793" cy="2308324"/>
          </a:xfrm>
          <a:prstGeom prst="rect">
            <a:avLst/>
          </a:prstGeom>
          <a:noFill/>
        </p:spPr>
        <p:txBody>
          <a:bodyPr wrap="square" rtlCol="0">
            <a:spAutoFit/>
          </a:bodyPr>
          <a:lstStyle/>
          <a:p>
            <a:r>
              <a:rPr lang="en-US" sz="2400" dirty="0" smtClean="0">
                <a:solidFill>
                  <a:prstClr val="white"/>
                </a:solidFill>
                <a:latin typeface="Calibri"/>
              </a:rPr>
              <a:t>Warming of the surface ocean appears to have slowed, but the deeper ocean is now warming.</a:t>
            </a:r>
            <a:endParaRPr lang="en-US" sz="2400" dirty="0">
              <a:solidFill>
                <a:prstClr val="white"/>
              </a:solidFill>
              <a:latin typeface="Calibri"/>
            </a:endParaRPr>
          </a:p>
        </p:txBody>
      </p:sp>
      <p:sp>
        <p:nvSpPr>
          <p:cNvPr id="2" name="Rectangle 1"/>
          <p:cNvSpPr/>
          <p:nvPr/>
        </p:nvSpPr>
        <p:spPr>
          <a:xfrm>
            <a:off x="512382" y="6078326"/>
            <a:ext cx="8279030" cy="584775"/>
          </a:xfrm>
          <a:prstGeom prst="rect">
            <a:avLst/>
          </a:prstGeom>
        </p:spPr>
        <p:txBody>
          <a:bodyPr wrap="square">
            <a:spAutoFit/>
          </a:bodyPr>
          <a:lstStyle/>
          <a:p>
            <a:r>
              <a:rPr lang="en-US" sz="1600" dirty="0">
                <a:solidFill>
                  <a:prstClr val="white"/>
                </a:solidFill>
                <a:latin typeface="Calibri"/>
              </a:rPr>
              <a:t>Lisa Goddard</a:t>
            </a:r>
          </a:p>
          <a:p>
            <a:r>
              <a:rPr lang="en-US" sz="1600" i="1" dirty="0">
                <a:solidFill>
                  <a:prstClr val="white"/>
                </a:solidFill>
                <a:latin typeface="Calibri"/>
              </a:rPr>
              <a:t>Nature Climate Change</a:t>
            </a:r>
            <a:r>
              <a:rPr lang="en-US" sz="1600" dirty="0">
                <a:solidFill>
                  <a:prstClr val="white"/>
                </a:solidFill>
                <a:latin typeface="Calibri"/>
              </a:rPr>
              <a:t> </a:t>
            </a:r>
            <a:r>
              <a:rPr lang="en-US" sz="1600" b="1" dirty="0">
                <a:solidFill>
                  <a:prstClr val="white"/>
                </a:solidFill>
                <a:latin typeface="Calibri"/>
              </a:rPr>
              <a:t>4</a:t>
            </a:r>
            <a:r>
              <a:rPr lang="en-US" sz="1600" dirty="0">
                <a:solidFill>
                  <a:prstClr val="white"/>
                </a:solidFill>
                <a:latin typeface="Calibri"/>
              </a:rPr>
              <a:t>, 158–161 (2014) doi:10.1038/nclimate2155</a:t>
            </a:r>
          </a:p>
        </p:txBody>
      </p:sp>
      <p:sp>
        <p:nvSpPr>
          <p:cNvPr id="3" name="TextBox 2"/>
          <p:cNvSpPr txBox="1"/>
          <p:nvPr/>
        </p:nvSpPr>
        <p:spPr>
          <a:xfrm>
            <a:off x="700640" y="273136"/>
            <a:ext cx="8502136" cy="646331"/>
          </a:xfrm>
          <a:prstGeom prst="rect">
            <a:avLst/>
          </a:prstGeom>
          <a:noFill/>
        </p:spPr>
        <p:txBody>
          <a:bodyPr wrap="none" rtlCol="0">
            <a:spAutoFit/>
          </a:bodyPr>
          <a:lstStyle/>
          <a:p>
            <a:r>
              <a:rPr lang="en-US" sz="3600" dirty="0" smtClean="0">
                <a:solidFill>
                  <a:srgbClr val="CDD74C"/>
                </a:solidFill>
                <a:latin typeface="Calibri"/>
              </a:rPr>
              <a:t>Heat is being carried into the ocean interior</a:t>
            </a:r>
            <a:endParaRPr lang="en-US" sz="3600" dirty="0">
              <a:solidFill>
                <a:srgbClr val="CDD74C"/>
              </a:solidFill>
              <a:latin typeface="Calibri"/>
            </a:endParaRPr>
          </a:p>
        </p:txBody>
      </p:sp>
    </p:spTree>
    <p:extLst>
      <p:ext uri="{BB962C8B-B14F-4D97-AF65-F5344CB8AC3E}">
        <p14:creationId xmlns:p14="http://schemas.microsoft.com/office/powerpoint/2010/main" val="101410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345774"/>
            <a:ext cx="9144001" cy="4928188"/>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p>
            <a:r>
              <a:rPr lang="en-US" sz="3200" dirty="0" smtClean="0"/>
              <a:t>The cold in a warming planet</a:t>
            </a:r>
            <a:endParaRPr lang="en-US" sz="3200" dirty="0"/>
          </a:p>
        </p:txBody>
      </p:sp>
      <p:pic>
        <p:nvPicPr>
          <p:cNvPr id="3" name="Picture 2" descr="vortex-diagr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700" y="1842768"/>
            <a:ext cx="7340600" cy="3873500"/>
          </a:xfrm>
          <a:prstGeom prst="rect">
            <a:avLst/>
          </a:prstGeom>
        </p:spPr>
      </p:pic>
      <p:sp>
        <p:nvSpPr>
          <p:cNvPr id="4" name="TextBox 3"/>
          <p:cNvSpPr txBox="1"/>
          <p:nvPr/>
        </p:nvSpPr>
        <p:spPr>
          <a:xfrm>
            <a:off x="655272" y="5816697"/>
            <a:ext cx="1264814" cy="276999"/>
          </a:xfrm>
          <a:prstGeom prst="rect">
            <a:avLst/>
          </a:prstGeom>
          <a:noFill/>
        </p:spPr>
        <p:txBody>
          <a:bodyPr wrap="none" rtlCol="0">
            <a:spAutoFit/>
          </a:bodyPr>
          <a:lstStyle/>
          <a:p>
            <a:r>
              <a:rPr lang="en-US" sz="1200" dirty="0" smtClean="0">
                <a:solidFill>
                  <a:srgbClr val="A6A6A6"/>
                </a:solidFill>
                <a:latin typeface="Calibri"/>
              </a:rPr>
              <a:t>Source: NASA JPL</a:t>
            </a:r>
            <a:endParaRPr lang="en-US" sz="1200" dirty="0">
              <a:solidFill>
                <a:srgbClr val="A6A6A6"/>
              </a:solidFill>
              <a:latin typeface="Calibri"/>
            </a:endParaRPr>
          </a:p>
        </p:txBody>
      </p:sp>
    </p:spTree>
    <p:extLst>
      <p:ext uri="{BB962C8B-B14F-4D97-AF65-F5344CB8AC3E}">
        <p14:creationId xmlns:p14="http://schemas.microsoft.com/office/powerpoint/2010/main" val="50198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Loss of sea ice is the sentinel feature of </a:t>
            </a:r>
            <a:r>
              <a:rPr lang="en-US" altLang="en-US" dirty="0" smtClean="0"/>
              <a:t>warming in </a:t>
            </a:r>
            <a:r>
              <a:rPr lang="en-US" altLang="en-US" dirty="0"/>
              <a:t>the Arctic</a:t>
            </a:r>
            <a:endParaRPr lang="en-US" dirty="0"/>
          </a:p>
        </p:txBody>
      </p:sp>
      <p:pic>
        <p:nvPicPr>
          <p:cNvPr id="3" name="Sea Ic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1250"/>
            <a:ext cx="9144000" cy="5143500"/>
          </a:xfrm>
          <a:prstGeom prst="rect">
            <a:avLst/>
          </a:prstGeom>
        </p:spPr>
      </p:pic>
      <p:sp>
        <p:nvSpPr>
          <p:cNvPr id="4" name="Rectangle 3"/>
          <p:cNvSpPr/>
          <p:nvPr/>
        </p:nvSpPr>
        <p:spPr>
          <a:xfrm>
            <a:off x="7857236" y="1390650"/>
            <a:ext cx="1117600" cy="6223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Calibri"/>
            </a:endParaRPr>
          </a:p>
        </p:txBody>
      </p:sp>
    </p:spTree>
    <p:extLst>
      <p:ext uri="{BB962C8B-B14F-4D97-AF65-F5344CB8AC3E}">
        <p14:creationId xmlns:p14="http://schemas.microsoft.com/office/powerpoint/2010/main" val="287434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Accelerated sea ice loss:</a:t>
            </a:r>
            <a:r>
              <a:rPr lang="en-US" dirty="0" smtClean="0"/>
              <a:t/>
            </a:r>
            <a:br>
              <a:rPr lang="en-US" dirty="0" smtClean="0"/>
            </a:br>
            <a:r>
              <a:rPr lang="en-US" sz="2400" i="1" dirty="0" smtClean="0"/>
              <a:t>A dance between the atmosphere, the ocean, and land ice</a:t>
            </a:r>
            <a:endParaRPr lang="en-US" sz="2400" i="1" dirty="0"/>
          </a:p>
        </p:txBody>
      </p:sp>
      <p:pic>
        <p:nvPicPr>
          <p:cNvPr id="3" name="GreenlandCurren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7955"/>
            <a:ext cx="9144000" cy="5156200"/>
          </a:xfrm>
          <a:prstGeom prst="rect">
            <a:avLst/>
          </a:prstGeom>
        </p:spPr>
      </p:pic>
    </p:spTree>
    <p:extLst>
      <p:ext uri="{BB962C8B-B14F-4D97-AF65-F5344CB8AC3E}">
        <p14:creationId xmlns:p14="http://schemas.microsoft.com/office/powerpoint/2010/main" val="169342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dance of the ice and water:</a:t>
            </a:r>
            <a:br>
              <a:rPr lang="en-US" sz="3200" dirty="0" smtClean="0"/>
            </a:br>
            <a:r>
              <a:rPr lang="en-US" sz="2800" i="1" dirty="0" smtClean="0"/>
              <a:t>Greenland ice sheet melt</a:t>
            </a:r>
            <a:endParaRPr lang="en-US" sz="2800" i="1" dirty="0"/>
          </a:p>
        </p:txBody>
      </p:sp>
      <p:pic>
        <p:nvPicPr>
          <p:cNvPr id="4" name="Glacier2.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693738" y="1600200"/>
            <a:ext cx="7989887" cy="4495800"/>
          </a:xfrm>
        </p:spPr>
      </p:pic>
    </p:spTree>
    <p:extLst>
      <p:ext uri="{BB962C8B-B14F-4D97-AF65-F5344CB8AC3E}">
        <p14:creationId xmlns:p14="http://schemas.microsoft.com/office/powerpoint/2010/main" val="274047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The dance of the atmosphere and the ice:  </a:t>
            </a:r>
            <a:br>
              <a:rPr lang="en-US" sz="3200" dirty="0" smtClean="0"/>
            </a:br>
            <a:r>
              <a:rPr lang="en-US" sz="3100" i="1" dirty="0" smtClean="0"/>
              <a:t>Greenland lake drain </a:t>
            </a:r>
            <a:endParaRPr lang="en-US" sz="3100" i="1" dirty="0"/>
          </a:p>
        </p:txBody>
      </p:sp>
      <p:pic>
        <p:nvPicPr>
          <p:cNvPr id="3" name="IceMovie4A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4695"/>
            <a:ext cx="9144000" cy="5143500"/>
          </a:xfrm>
          <a:prstGeom prst="rect">
            <a:avLst/>
          </a:prstGeom>
        </p:spPr>
      </p:pic>
    </p:spTree>
    <p:extLst>
      <p:ext uri="{BB962C8B-B14F-4D97-AF65-F5344CB8AC3E}">
        <p14:creationId xmlns:p14="http://schemas.microsoft.com/office/powerpoint/2010/main" val="374776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Sea level rise 1993 - 2008 (cm)</a:t>
            </a:r>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7611"/>
          <a:stretch/>
        </p:blipFill>
        <p:spPr>
          <a:xfrm>
            <a:off x="379125" y="1650365"/>
            <a:ext cx="8293340" cy="4197918"/>
          </a:xfrm>
          <a:prstGeom prst="rect">
            <a:avLst/>
          </a:prstGeom>
        </p:spPr>
      </p:pic>
      <p:sp>
        <p:nvSpPr>
          <p:cNvPr id="6" name="TextBox 5"/>
          <p:cNvSpPr txBox="1"/>
          <p:nvPr/>
        </p:nvSpPr>
        <p:spPr>
          <a:xfrm>
            <a:off x="24647" y="5919673"/>
            <a:ext cx="2790825" cy="307777"/>
          </a:xfrm>
          <a:prstGeom prst="rect">
            <a:avLst/>
          </a:prstGeom>
          <a:noFill/>
        </p:spPr>
        <p:txBody>
          <a:bodyPr wrap="square" lIns="640080" rtlCol="0">
            <a:spAutoFit/>
          </a:bodyPr>
          <a:lstStyle/>
          <a:p>
            <a:r>
              <a:rPr lang="en-US" sz="1400" dirty="0" smtClean="0">
                <a:solidFill>
                  <a:srgbClr val="A6A6A6"/>
                </a:solidFill>
                <a:latin typeface="Calibri"/>
              </a:rPr>
              <a:t>Source: NASA</a:t>
            </a:r>
            <a:endParaRPr lang="en-US" sz="1400" dirty="0">
              <a:solidFill>
                <a:srgbClr val="A6A6A6"/>
              </a:solidFill>
              <a:latin typeface="Calibri"/>
            </a:endParaRPr>
          </a:p>
        </p:txBody>
      </p:sp>
    </p:spTree>
    <p:extLst>
      <p:ext uri="{BB962C8B-B14F-4D97-AF65-F5344CB8AC3E}">
        <p14:creationId xmlns:p14="http://schemas.microsoft.com/office/powerpoint/2010/main" val="410038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82" y="0"/>
            <a:ext cx="8319247" cy="946150"/>
          </a:xfrm>
        </p:spPr>
        <p:txBody>
          <a:bodyPr>
            <a:normAutofit/>
          </a:bodyPr>
          <a:lstStyle/>
          <a:p>
            <a:r>
              <a:rPr lang="en-US" sz="3000" dirty="0"/>
              <a:t>As </a:t>
            </a:r>
            <a:r>
              <a:rPr lang="en-US" sz="3000" dirty="0" smtClean="0"/>
              <a:t>atmospheric CO</a:t>
            </a:r>
            <a:r>
              <a:rPr lang="en-US" sz="3000" baseline="-25000" dirty="0" smtClean="0"/>
              <a:t>2</a:t>
            </a:r>
            <a:r>
              <a:rPr lang="en-US" sz="3000" dirty="0" smtClean="0"/>
              <a:t> increases</a:t>
            </a:r>
            <a:r>
              <a:rPr lang="en-US" sz="3000" dirty="0"/>
              <a:t>, ocean pH </a:t>
            </a:r>
            <a:r>
              <a:rPr lang="en-US" sz="3000" dirty="0" smtClean="0"/>
              <a:t>decreases…</a:t>
            </a:r>
            <a:endParaRPr lang="en-US" sz="3000" dirty="0"/>
          </a:p>
        </p:txBody>
      </p:sp>
      <p:pic>
        <p:nvPicPr>
          <p:cNvPr id="7" name="Picture 6" descr="Screen Shot 2014-10-17 at 2.46.2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6391" y="1418376"/>
            <a:ext cx="4479763" cy="4686402"/>
          </a:xfrm>
          <a:prstGeom prst="rect">
            <a:avLst/>
          </a:prstGeom>
        </p:spPr>
      </p:pic>
      <p:sp>
        <p:nvSpPr>
          <p:cNvPr id="9" name="TextBox 8"/>
          <p:cNvSpPr txBox="1"/>
          <p:nvPr/>
        </p:nvSpPr>
        <p:spPr>
          <a:xfrm>
            <a:off x="609600" y="5978658"/>
            <a:ext cx="3307600" cy="276999"/>
          </a:xfrm>
          <a:prstGeom prst="rect">
            <a:avLst/>
          </a:prstGeom>
          <a:noFill/>
        </p:spPr>
        <p:txBody>
          <a:bodyPr wrap="square" rtlCol="0">
            <a:spAutoFit/>
          </a:bodyPr>
          <a:lstStyle/>
          <a:p>
            <a:r>
              <a:rPr lang="en-US" sz="1200" dirty="0" smtClean="0">
                <a:solidFill>
                  <a:srgbClr val="A6A6A6"/>
                </a:solidFill>
                <a:latin typeface="Calibri"/>
              </a:rPr>
              <a:t>Sources: Dore</a:t>
            </a:r>
            <a:r>
              <a:rPr lang="en-US" sz="1200" dirty="0">
                <a:solidFill>
                  <a:srgbClr val="A6A6A6"/>
                </a:solidFill>
                <a:latin typeface="Calibri"/>
              </a:rPr>
              <a:t> </a:t>
            </a:r>
            <a:r>
              <a:rPr lang="en-US" sz="1200" dirty="0" smtClean="0">
                <a:solidFill>
                  <a:srgbClr val="A6A6A6"/>
                </a:solidFill>
                <a:latin typeface="Calibri"/>
              </a:rPr>
              <a:t>et al., 2009; Tans and Keeling</a:t>
            </a:r>
            <a:endParaRPr lang="en-US" sz="1200" dirty="0">
              <a:solidFill>
                <a:srgbClr val="A6A6A6"/>
              </a:solidFill>
              <a:latin typeface="Calibri"/>
            </a:endParaRPr>
          </a:p>
        </p:txBody>
      </p:sp>
    </p:spTree>
    <p:extLst>
      <p:ext uri="{BB962C8B-B14F-4D97-AF65-F5344CB8AC3E}">
        <p14:creationId xmlns:p14="http://schemas.microsoft.com/office/powerpoint/2010/main" val="3558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Vap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086" r="13891"/>
          <a:stretch/>
        </p:blipFill>
        <p:spPr>
          <a:xfrm>
            <a:off x="4475649" y="1543050"/>
            <a:ext cx="4668351" cy="4605552"/>
          </a:xfrm>
          <a:prstGeom prst="rect">
            <a:avLst/>
          </a:prstGeom>
        </p:spPr>
      </p:pic>
      <p:sp>
        <p:nvSpPr>
          <p:cNvPr id="2" name="Title 1"/>
          <p:cNvSpPr>
            <a:spLocks noGrp="1"/>
          </p:cNvSpPr>
          <p:nvPr>
            <p:ph type="title"/>
          </p:nvPr>
        </p:nvSpPr>
        <p:spPr/>
        <p:txBody>
          <a:bodyPr>
            <a:normAutofit/>
          </a:bodyPr>
          <a:lstStyle/>
          <a:p>
            <a:pPr eaLnBrk="1" hangingPunct="1">
              <a:defRPr/>
            </a:pPr>
            <a:r>
              <a:rPr lang="en-US" sz="3200" dirty="0" smtClean="0"/>
              <a:t>A dance between “blue” systems</a:t>
            </a:r>
            <a:endParaRPr lang="en-US" sz="3200" dirty="0"/>
          </a:p>
        </p:txBody>
      </p:sp>
      <p:sp>
        <p:nvSpPr>
          <p:cNvPr id="3" name="Rectangle 2"/>
          <p:cNvSpPr/>
          <p:nvPr/>
        </p:nvSpPr>
        <p:spPr>
          <a:xfrm>
            <a:off x="4352433" y="5168709"/>
            <a:ext cx="1117600" cy="482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9" name="Rectangle 8"/>
          <p:cNvSpPr/>
          <p:nvPr/>
        </p:nvSpPr>
        <p:spPr>
          <a:xfrm>
            <a:off x="3988986" y="1543050"/>
            <a:ext cx="486664" cy="482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Calibri"/>
            </a:endParaRPr>
          </a:p>
        </p:txBody>
      </p:sp>
      <p:pic>
        <p:nvPicPr>
          <p:cNvPr id="4" name="nasa.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1709" r="19467"/>
          <a:stretch/>
        </p:blipFill>
        <p:spPr>
          <a:xfrm>
            <a:off x="0" y="1543050"/>
            <a:ext cx="4776965" cy="4567936"/>
          </a:xfrm>
          <a:prstGeom prst="rect">
            <a:avLst/>
          </a:prstGeom>
        </p:spPr>
      </p:pic>
    </p:spTree>
    <p:extLst>
      <p:ext uri="{BB962C8B-B14F-4D97-AF65-F5344CB8AC3E}">
        <p14:creationId xmlns:p14="http://schemas.microsoft.com/office/powerpoint/2010/main" val="71118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4"/>
                                        </p:tgtEl>
                                      </p:cBhvr>
                                    </p:cmd>
                                  </p:childTnLst>
                                </p:cTn>
                              </p:par>
                            </p:childTnLst>
                          </p:cTn>
                        </p:par>
                        <p:par>
                          <p:cTn id="7" fill="hold">
                            <p:stCondLst>
                              <p:cond delay="2400"/>
                            </p:stCondLst>
                            <p:childTnLst>
                              <p:par>
                                <p:cTn id="8" presetID="1" presetClass="mediacall" presetSubtype="0" fill="hold" nodeType="afterEffect">
                                  <p:stCondLst>
                                    <p:cond delay="0"/>
                                  </p:stCondLst>
                                  <p:childTnLst>
                                    <p:cmd type="call" cmd="playFrom(0.0)">
                                      <p:cBhvr>
                                        <p:cTn id="9" dur="31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…with consequences for marine habitats</a:t>
            </a:r>
            <a:endParaRPr lang="en-US" sz="3200" dirty="0"/>
          </a:p>
        </p:txBody>
      </p:sp>
      <p:sp>
        <p:nvSpPr>
          <p:cNvPr id="6" name="TextBox 5"/>
          <p:cNvSpPr txBox="1">
            <a:spLocks noChangeArrowheads="1"/>
          </p:cNvSpPr>
          <p:nvPr/>
        </p:nvSpPr>
        <p:spPr bwMode="auto">
          <a:xfrm>
            <a:off x="63501" y="5079198"/>
            <a:ext cx="8763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0080" r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a:solidFill>
                  <a:srgbClr val="A6A6A6"/>
                </a:solidFill>
                <a:latin typeface="Calibri" charset="0"/>
                <a:cs typeface="Calibri" charset="0"/>
              </a:rPr>
              <a:t>Sources: University of Liege, Belgium </a:t>
            </a:r>
            <a:r>
              <a:rPr lang="en-US" sz="1200" dirty="0" smtClean="0">
                <a:solidFill>
                  <a:srgbClr val="A6A6A6"/>
                </a:solidFill>
                <a:latin typeface="Calibri" charset="0"/>
                <a:cs typeface="Calibri" charset="0"/>
              </a:rPr>
              <a:t>(left)</a:t>
            </a:r>
            <a:r>
              <a:rPr lang="en-US" sz="1200" dirty="0">
                <a:solidFill>
                  <a:srgbClr val="A6A6A6"/>
                </a:solidFill>
                <a:latin typeface="Calibri" charset="0"/>
                <a:cs typeface="Calibri" charset="0"/>
              </a:rPr>
              <a:t>; </a:t>
            </a:r>
            <a:r>
              <a:rPr lang="en-US" sz="1200" dirty="0" smtClean="0">
                <a:solidFill>
                  <a:srgbClr val="A6A6A6"/>
                </a:solidFill>
                <a:latin typeface="Calibri" charset="0"/>
                <a:cs typeface="Calibri" charset="0"/>
              </a:rPr>
              <a:t>A. </a:t>
            </a:r>
            <a:r>
              <a:rPr lang="en-US" sz="1200" dirty="0" err="1" smtClean="0">
                <a:solidFill>
                  <a:srgbClr val="A6A6A6"/>
                </a:solidFill>
                <a:latin typeface="Calibri" charset="0"/>
                <a:cs typeface="Calibri" charset="0"/>
              </a:rPr>
              <a:t>Apprill</a:t>
            </a:r>
            <a:r>
              <a:rPr lang="en-US" sz="1200" dirty="0">
                <a:solidFill>
                  <a:srgbClr val="A6A6A6"/>
                </a:solidFill>
                <a:latin typeface="Calibri" charset="0"/>
                <a:cs typeface="Calibri" charset="0"/>
              </a:rPr>
              <a:t> </a:t>
            </a:r>
            <a:r>
              <a:rPr lang="en-US" sz="1200" dirty="0" smtClean="0">
                <a:solidFill>
                  <a:srgbClr val="A6A6A6"/>
                </a:solidFill>
                <a:latin typeface="Calibri" charset="0"/>
                <a:cs typeface="Calibri" charset="0"/>
              </a:rPr>
              <a:t>(right)</a:t>
            </a:r>
            <a:endParaRPr lang="en-US" sz="1200" dirty="0">
              <a:solidFill>
                <a:srgbClr val="A6A6A6"/>
              </a:solidFill>
              <a:latin typeface="Calibri" charset="0"/>
              <a:cs typeface="Calibri" charset="0"/>
            </a:endParaRPr>
          </a:p>
        </p:txBody>
      </p:sp>
      <p:pic>
        <p:nvPicPr>
          <p:cNvPr id="4"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 y="1929286"/>
            <a:ext cx="4477083" cy="3098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IMG_3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7227" y="1929287"/>
            <a:ext cx="4579057" cy="3098856"/>
          </a:xfrm>
          <a:prstGeom prst="rect">
            <a:avLst/>
          </a:prstGeom>
        </p:spPr>
      </p:pic>
    </p:spTree>
    <p:extLst>
      <p:ext uri="{BB962C8B-B14F-4D97-AF65-F5344CB8AC3E}">
        <p14:creationId xmlns:p14="http://schemas.microsoft.com/office/powerpoint/2010/main" val="343898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“Triple Threat</a:t>
            </a:r>
            <a:r>
              <a:rPr lang="en-US" dirty="0" smtClean="0"/>
              <a:t>”: Unexpected consequences</a:t>
            </a:r>
            <a:endParaRPr lang="en-US" dirty="0"/>
          </a:p>
        </p:txBody>
      </p:sp>
      <p:pic>
        <p:nvPicPr>
          <p:cNvPr id="6" name="Picture 5" descr="OMZ-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54693"/>
            <a:ext cx="7960846" cy="4772850"/>
          </a:xfrm>
          <a:prstGeom prst="rect">
            <a:avLst/>
          </a:prstGeom>
        </p:spPr>
      </p:pic>
      <p:pic>
        <p:nvPicPr>
          <p:cNvPr id="7" name="Picture 6" descr="OMZ-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 y="1254693"/>
            <a:ext cx="7960846" cy="4772850"/>
          </a:xfrm>
          <a:prstGeom prst="rect">
            <a:avLst/>
          </a:prstGeom>
        </p:spPr>
      </p:pic>
      <p:pic>
        <p:nvPicPr>
          <p:cNvPr id="8" name="Picture 7" descr="OMZ-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 y="1254693"/>
            <a:ext cx="7960846" cy="4772850"/>
          </a:xfrm>
          <a:prstGeom prst="rect">
            <a:avLst/>
          </a:prstGeom>
        </p:spPr>
      </p:pic>
      <p:pic>
        <p:nvPicPr>
          <p:cNvPr id="9" name="Picture 8" descr="OMZ-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9600" y="1254693"/>
            <a:ext cx="7960846" cy="4772850"/>
          </a:xfrm>
          <a:prstGeom prst="rect">
            <a:avLst/>
          </a:prstGeom>
        </p:spPr>
      </p:pic>
      <p:pic>
        <p:nvPicPr>
          <p:cNvPr id="11" name="Picture 10" descr="OMZ-4.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9600" y="1254693"/>
            <a:ext cx="7960846" cy="4772850"/>
          </a:xfrm>
          <a:prstGeom prst="rect">
            <a:avLst/>
          </a:prstGeom>
        </p:spPr>
      </p:pic>
      <p:pic>
        <p:nvPicPr>
          <p:cNvPr id="12" name="Picture 11" descr="OMZ-5.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9600" y="1254693"/>
            <a:ext cx="7960846" cy="4772850"/>
          </a:xfrm>
          <a:prstGeom prst="rect">
            <a:avLst/>
          </a:prstGeom>
        </p:spPr>
      </p:pic>
      <p:pic>
        <p:nvPicPr>
          <p:cNvPr id="13" name="Picture 12" descr="OMZ-6.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9600" y="1254693"/>
            <a:ext cx="7960846" cy="4772850"/>
          </a:xfrm>
          <a:prstGeom prst="rect">
            <a:avLst/>
          </a:prstGeom>
        </p:spPr>
      </p:pic>
      <p:sp>
        <p:nvSpPr>
          <p:cNvPr id="4" name="TextBox 3"/>
          <p:cNvSpPr txBox="1"/>
          <p:nvPr/>
        </p:nvSpPr>
        <p:spPr>
          <a:xfrm>
            <a:off x="1336413" y="720274"/>
            <a:ext cx="184666" cy="369332"/>
          </a:xfrm>
          <a:prstGeom prst="rect">
            <a:avLst/>
          </a:prstGeom>
          <a:noFill/>
        </p:spPr>
        <p:txBody>
          <a:bodyPr wrap="non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350547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Connecting science to action</a:t>
            </a:r>
            <a:endParaRPr lang="en-US" sz="3200" dirty="0"/>
          </a:p>
        </p:txBody>
      </p:sp>
      <p:pic>
        <p:nvPicPr>
          <p:cNvPr id="3" name="Picture 6" descr="SciAction-Atl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60" y="1514417"/>
            <a:ext cx="8476090" cy="473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ciAction-Atl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66" y="1519578"/>
            <a:ext cx="8481081" cy="4737209"/>
          </a:xfrm>
          <a:prstGeom prst="rect">
            <a:avLst/>
          </a:prstGeom>
          <a:noFill/>
          <a:ln>
            <a:noFill/>
          </a:ln>
          <a:extLst/>
        </p:spPr>
      </p:pic>
      <p:pic>
        <p:nvPicPr>
          <p:cNvPr id="5" name="Picture 4" descr="SciAction-Atl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12" y="1506467"/>
            <a:ext cx="8434255" cy="4742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iAction-Atl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861" y="1508483"/>
            <a:ext cx="8504962" cy="475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6658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Separating Human and Natural Influences on Climate (NCA, 2014)</a:t>
            </a:r>
            <a:endParaRPr lang="en-US" dirty="0"/>
          </a:p>
        </p:txBody>
      </p:sp>
      <p:pic>
        <p:nvPicPr>
          <p:cNvPr id="3" name="Picture 2"/>
          <p:cNvPicPr>
            <a:picLocks noChangeAspect="1"/>
          </p:cNvPicPr>
          <p:nvPr/>
        </p:nvPicPr>
        <p:blipFill>
          <a:blip r:embed="rId2"/>
          <a:stretch>
            <a:fillRect/>
          </a:stretch>
        </p:blipFill>
        <p:spPr>
          <a:xfrm>
            <a:off x="419100" y="1280937"/>
            <a:ext cx="8343900" cy="5157963"/>
          </a:xfrm>
          <a:prstGeom prst="rect">
            <a:avLst/>
          </a:prstGeom>
        </p:spPr>
      </p:pic>
    </p:spTree>
    <p:extLst>
      <p:ext uri="{BB962C8B-B14F-4D97-AF65-F5344CB8AC3E}">
        <p14:creationId xmlns:p14="http://schemas.microsoft.com/office/powerpoint/2010/main" val="1779161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75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is a Carbon Tax?</a:t>
            </a:r>
            <a:endParaRPr lang="en-US" b="1" dirty="0"/>
          </a:p>
        </p:txBody>
      </p:sp>
      <p:sp>
        <p:nvSpPr>
          <p:cNvPr id="5" name="Content Placeholder 4"/>
          <p:cNvSpPr>
            <a:spLocks noGrp="1"/>
          </p:cNvSpPr>
          <p:nvPr>
            <p:ph sz="quarter" idx="1"/>
          </p:nvPr>
        </p:nvSpPr>
        <p:spPr>
          <a:xfrm>
            <a:off x="1121467" y="2229146"/>
            <a:ext cx="7565333" cy="3897017"/>
          </a:xfrm>
        </p:spPr>
        <p:txBody>
          <a:bodyPr>
            <a:normAutofit/>
          </a:bodyPr>
          <a:lstStyle/>
          <a:p>
            <a:pPr marL="0" indent="0">
              <a:buNone/>
            </a:pPr>
            <a:r>
              <a:rPr lang="en-US" sz="2800" dirty="0" smtClean="0"/>
              <a:t>A tax on C (or CO</a:t>
            </a:r>
            <a:r>
              <a:rPr lang="en-US" sz="2800" baseline="-25000" dirty="0" smtClean="0"/>
              <a:t>2</a:t>
            </a:r>
            <a:r>
              <a:rPr lang="en-US" sz="2800" dirty="0" smtClean="0"/>
              <a:t>) emissions</a:t>
            </a:r>
          </a:p>
          <a:p>
            <a:pPr marL="0" indent="0">
              <a:buNone/>
            </a:pPr>
            <a:endParaRPr lang="en-US" sz="2800" dirty="0"/>
          </a:p>
          <a:p>
            <a:pPr marL="0" indent="0">
              <a:buNone/>
            </a:pPr>
            <a:r>
              <a:rPr lang="en-US" sz="2800" dirty="0"/>
              <a:t>S</a:t>
            </a:r>
            <a:r>
              <a:rPr lang="en-US" sz="2800" dirty="0" smtClean="0"/>
              <a:t>et to reflect the true cost of those emissions</a:t>
            </a:r>
          </a:p>
          <a:p>
            <a:pPr marL="0" indent="0">
              <a:buNone/>
            </a:pPr>
            <a:endParaRPr lang="en-US" sz="2800" dirty="0"/>
          </a:p>
          <a:p>
            <a:pPr marL="0" indent="0">
              <a:buNone/>
            </a:pPr>
            <a:r>
              <a:rPr lang="en-US" sz="2800" dirty="0" smtClean="0"/>
              <a:t>Designed to achieve emission reduction </a:t>
            </a:r>
          </a:p>
          <a:p>
            <a:pPr marL="0" indent="0">
              <a:buNone/>
            </a:pPr>
            <a:r>
              <a:rPr lang="en-US" sz="2800" dirty="0" smtClean="0"/>
              <a:t>in an economically efficient way</a:t>
            </a:r>
            <a:endParaRPr lang="en-US" sz="2800" dirty="0"/>
          </a:p>
        </p:txBody>
      </p:sp>
    </p:spTree>
    <p:extLst>
      <p:ext uri="{BB962C8B-B14F-4D97-AF65-F5344CB8AC3E}">
        <p14:creationId xmlns:p14="http://schemas.microsoft.com/office/powerpoint/2010/main" val="3846233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85" y="-252412"/>
            <a:ext cx="9365965" cy="1751858"/>
          </a:xfrm>
        </p:spPr>
        <p:txBody>
          <a:bodyPr>
            <a:normAutofit/>
          </a:bodyPr>
          <a:lstStyle/>
          <a:p>
            <a:pPr algn="l"/>
            <a:r>
              <a:rPr lang="en-US" sz="3000" b="1" dirty="0" smtClean="0"/>
              <a:t>Climate Change =&gt; Risk of Future Losses</a:t>
            </a:r>
            <a:r>
              <a:rPr lang="en-US" sz="3000" b="1" dirty="0"/>
              <a:t>/</a:t>
            </a:r>
            <a:r>
              <a:rPr lang="en-US" sz="3000" b="1" dirty="0" smtClean="0"/>
              <a:t>Uncertainty</a:t>
            </a:r>
            <a:endParaRPr lang="en-US" sz="3000" b="1" dirty="0"/>
          </a:p>
        </p:txBody>
      </p:sp>
      <p:sp>
        <p:nvSpPr>
          <p:cNvPr id="5" name="Content Placeholder 4"/>
          <p:cNvSpPr>
            <a:spLocks noGrp="1"/>
          </p:cNvSpPr>
          <p:nvPr>
            <p:ph sz="quarter" idx="1"/>
          </p:nvPr>
        </p:nvSpPr>
        <p:spPr>
          <a:xfrm>
            <a:off x="1337652" y="1702257"/>
            <a:ext cx="7349147" cy="4099667"/>
          </a:xfrm>
        </p:spPr>
        <p:txBody>
          <a:bodyPr>
            <a:normAutofit/>
          </a:bodyPr>
          <a:lstStyle/>
          <a:p>
            <a:pPr marL="0" indent="0">
              <a:buNone/>
            </a:pPr>
            <a:endParaRPr lang="en-US" sz="2800" dirty="0" smtClean="0"/>
          </a:p>
          <a:p>
            <a:pPr marL="0" indent="0">
              <a:buNone/>
            </a:pPr>
            <a:r>
              <a:rPr lang="en-US" sz="2800" dirty="0" smtClean="0"/>
              <a:t>…is inherent to forecasts</a:t>
            </a:r>
          </a:p>
          <a:p>
            <a:pPr marL="0" indent="0">
              <a:buNone/>
            </a:pPr>
            <a:r>
              <a:rPr lang="en-US" sz="2800" dirty="0" smtClean="0"/>
              <a:t>…is part of the nature of “risk”</a:t>
            </a:r>
          </a:p>
          <a:p>
            <a:pPr marL="0" indent="0">
              <a:buNone/>
            </a:pPr>
            <a:endParaRPr lang="en-US" sz="2800" dirty="0"/>
          </a:p>
          <a:p>
            <a:pPr marL="0" indent="0">
              <a:buNone/>
            </a:pPr>
            <a:r>
              <a:rPr lang="en-US" sz="2800" dirty="0" smtClean="0"/>
              <a:t>Rational response to risk:</a:t>
            </a:r>
          </a:p>
          <a:p>
            <a:pPr marL="0" indent="0">
              <a:buNone/>
            </a:pPr>
            <a:endParaRPr lang="en-US" sz="2800" dirty="0"/>
          </a:p>
          <a:p>
            <a:pPr marL="0" indent="0">
              <a:buNone/>
            </a:pPr>
            <a:r>
              <a:rPr lang="en-US" sz="2800" dirty="0" smtClean="0"/>
              <a:t>			</a:t>
            </a:r>
            <a:endParaRPr lang="en-US" sz="2800" dirty="0"/>
          </a:p>
          <a:p>
            <a:pPr marL="0" indent="0">
              <a:buNone/>
            </a:pPr>
            <a:endParaRPr lang="en-US" sz="2800" dirty="0" smtClean="0"/>
          </a:p>
        </p:txBody>
      </p:sp>
      <p:sp>
        <p:nvSpPr>
          <p:cNvPr id="2" name="TextBox 1"/>
          <p:cNvSpPr txBox="1"/>
          <p:nvPr/>
        </p:nvSpPr>
        <p:spPr>
          <a:xfrm>
            <a:off x="3387344" y="4299697"/>
            <a:ext cx="5147563" cy="1846659"/>
          </a:xfrm>
          <a:prstGeom prst="rect">
            <a:avLst/>
          </a:prstGeom>
          <a:noFill/>
        </p:spPr>
        <p:txBody>
          <a:bodyPr wrap="none" rtlCol="0">
            <a:spAutoFit/>
          </a:bodyPr>
          <a:lstStyle/>
          <a:p>
            <a:pPr marL="342900" indent="-342900">
              <a:buFont typeface="Arial"/>
              <a:buChar char="•"/>
            </a:pPr>
            <a:r>
              <a:rPr lang="en-US" sz="2400" dirty="0" smtClean="0">
                <a:solidFill>
                  <a:schemeClr val="bg1"/>
                </a:solidFill>
              </a:rPr>
              <a:t>understand and reduce uncertainties</a:t>
            </a:r>
          </a:p>
          <a:p>
            <a:r>
              <a:rPr lang="en-US" sz="2400" dirty="0">
                <a:solidFill>
                  <a:schemeClr val="bg1"/>
                </a:solidFill>
              </a:rPr>
              <a:t>	</a:t>
            </a:r>
            <a:r>
              <a:rPr lang="en-US" sz="2400" dirty="0" smtClean="0">
                <a:solidFill>
                  <a:schemeClr val="bg1"/>
                </a:solidFill>
              </a:rPr>
              <a:t>		(invest in research)</a:t>
            </a:r>
          </a:p>
          <a:p>
            <a:pPr marL="342900" indent="-342900">
              <a:buFont typeface="Arial"/>
              <a:buChar char="•"/>
            </a:pPr>
            <a:r>
              <a:rPr lang="en-US" sz="2400" dirty="0" smtClean="0">
                <a:solidFill>
                  <a:schemeClr val="bg1"/>
                </a:solidFill>
              </a:rPr>
              <a:t>limit exposure</a:t>
            </a:r>
          </a:p>
          <a:p>
            <a:pPr marL="342900" indent="-342900">
              <a:buFont typeface="Arial"/>
              <a:buChar char="•"/>
            </a:pPr>
            <a:r>
              <a:rPr lang="en-US" sz="2400" dirty="0" smtClean="0">
                <a:solidFill>
                  <a:schemeClr val="bg1"/>
                </a:solidFill>
              </a:rPr>
              <a:t>buy insurance</a:t>
            </a:r>
          </a:p>
          <a:p>
            <a:endParaRPr lang="en-US" dirty="0">
              <a:solidFill>
                <a:schemeClr val="bg1"/>
              </a:solidFill>
            </a:endParaRPr>
          </a:p>
        </p:txBody>
      </p:sp>
    </p:spTree>
    <p:extLst>
      <p:ext uri="{BB962C8B-B14F-4D97-AF65-F5344CB8AC3E}">
        <p14:creationId xmlns:p14="http://schemas.microsoft.com/office/powerpoint/2010/main" val="3932346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are the Risks?</a:t>
            </a:r>
            <a:endParaRPr lang="en-US" b="1" dirty="0"/>
          </a:p>
        </p:txBody>
      </p:sp>
      <p:sp>
        <p:nvSpPr>
          <p:cNvPr id="5" name="Content Placeholder 4"/>
          <p:cNvSpPr>
            <a:spLocks noGrp="1"/>
          </p:cNvSpPr>
          <p:nvPr>
            <p:ph sz="quarter" idx="1"/>
          </p:nvPr>
        </p:nvSpPr>
        <p:spPr>
          <a:xfrm>
            <a:off x="457200" y="1202388"/>
            <a:ext cx="8229599" cy="4923775"/>
          </a:xfrm>
        </p:spPr>
        <p:txBody>
          <a:bodyPr>
            <a:normAutofit/>
          </a:bodyPr>
          <a:lstStyle/>
          <a:p>
            <a:pPr marL="0" indent="0">
              <a:buNone/>
            </a:pPr>
            <a:r>
              <a:rPr lang="en-US" sz="2800" dirty="0" smtClean="0"/>
              <a:t>Lots of different stories…</a:t>
            </a:r>
          </a:p>
          <a:p>
            <a:pPr marL="0" indent="0">
              <a:buNone/>
            </a:pPr>
            <a:r>
              <a:rPr lang="en-US" sz="2800" dirty="0"/>
              <a:t>n</a:t>
            </a:r>
            <a:r>
              <a:rPr lang="en-US" sz="2800" dirty="0" smtClean="0"/>
              <a:t>ot everyone is interested in the truth.</a:t>
            </a:r>
          </a:p>
          <a:p>
            <a:pPr marL="0" indent="0">
              <a:buNone/>
            </a:pPr>
            <a:endParaRPr lang="en-US" sz="2800" dirty="0"/>
          </a:p>
          <a:p>
            <a:pPr marL="0" indent="0">
              <a:buNone/>
            </a:pPr>
            <a:endParaRPr lang="en-US" sz="2800" dirty="0" smtClean="0"/>
          </a:p>
        </p:txBody>
      </p:sp>
      <p:sp>
        <p:nvSpPr>
          <p:cNvPr id="7" name="TextBox 6"/>
          <p:cNvSpPr txBox="1"/>
          <p:nvPr/>
        </p:nvSpPr>
        <p:spPr>
          <a:xfrm>
            <a:off x="4648003" y="5175992"/>
            <a:ext cx="2482763" cy="461665"/>
          </a:xfrm>
          <a:prstGeom prst="rect">
            <a:avLst/>
          </a:prstGeom>
          <a:noFill/>
        </p:spPr>
        <p:txBody>
          <a:bodyPr wrap="square" rtlCol="0">
            <a:spAutoFit/>
          </a:bodyPr>
          <a:lstStyle/>
          <a:p>
            <a:pPr algn="r"/>
            <a:r>
              <a:rPr lang="en-US" sz="2400" b="1" i="1" dirty="0" smtClean="0">
                <a:solidFill>
                  <a:schemeClr val="bg1"/>
                </a:solidFill>
              </a:rPr>
              <a:t>Upton Sinclair</a:t>
            </a:r>
            <a:endParaRPr lang="en-US" sz="2400" b="1" i="1" dirty="0">
              <a:solidFill>
                <a:schemeClr val="bg1"/>
              </a:solidFill>
            </a:endParaRPr>
          </a:p>
        </p:txBody>
      </p:sp>
      <p:sp>
        <p:nvSpPr>
          <p:cNvPr id="3" name="TextBox 2"/>
          <p:cNvSpPr txBox="1"/>
          <p:nvPr/>
        </p:nvSpPr>
        <p:spPr>
          <a:xfrm>
            <a:off x="1743001" y="2742524"/>
            <a:ext cx="6080237" cy="2308324"/>
          </a:xfrm>
          <a:prstGeom prst="rect">
            <a:avLst/>
          </a:prstGeom>
          <a:noFill/>
        </p:spPr>
        <p:txBody>
          <a:bodyPr wrap="square" rtlCol="0">
            <a:spAutoFit/>
          </a:bodyPr>
          <a:lstStyle/>
          <a:p>
            <a:r>
              <a:rPr lang="en-US" sz="3600" b="1" dirty="0" smtClean="0">
                <a:solidFill>
                  <a:schemeClr val="bg1"/>
                </a:solidFill>
              </a:rPr>
              <a:t>'It is difficult to get a man to understand something, when his salary depends on his not understanding it.'</a:t>
            </a:r>
            <a:endParaRPr lang="en-US" sz="3600" b="1" dirty="0">
              <a:solidFill>
                <a:schemeClr val="bg1"/>
              </a:solidFill>
            </a:endParaRPr>
          </a:p>
        </p:txBody>
      </p:sp>
    </p:spTree>
    <p:extLst>
      <p:ext uri="{BB962C8B-B14F-4D97-AF65-F5344CB8AC3E}">
        <p14:creationId xmlns:p14="http://schemas.microsoft.com/office/powerpoint/2010/main" val="978469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are the Risks?</a:t>
            </a:r>
            <a:endParaRPr lang="en-US" b="1" dirty="0"/>
          </a:p>
        </p:txBody>
      </p:sp>
      <p:sp>
        <p:nvSpPr>
          <p:cNvPr id="5" name="Content Placeholder 4"/>
          <p:cNvSpPr>
            <a:spLocks noGrp="1"/>
          </p:cNvSpPr>
          <p:nvPr>
            <p:ph sz="quarter" idx="1"/>
          </p:nvPr>
        </p:nvSpPr>
        <p:spPr>
          <a:xfrm>
            <a:off x="457200" y="1202389"/>
            <a:ext cx="8229599" cy="2175812"/>
          </a:xfrm>
        </p:spPr>
        <p:txBody>
          <a:bodyPr>
            <a:normAutofit/>
          </a:bodyPr>
          <a:lstStyle/>
          <a:p>
            <a:pPr marL="0" indent="0">
              <a:buNone/>
            </a:pPr>
            <a:r>
              <a:rPr lang="en-US" sz="2800" dirty="0" smtClean="0"/>
              <a:t>Where can you get real information?</a:t>
            </a:r>
          </a:p>
          <a:p>
            <a:pPr marL="0" indent="0">
              <a:buNone/>
            </a:pPr>
            <a:endParaRPr lang="en-US" sz="2800" dirty="0" smtClean="0"/>
          </a:p>
          <a:p>
            <a:pPr marL="0" indent="0">
              <a:buNone/>
            </a:pPr>
            <a:r>
              <a:rPr lang="en-US" sz="2800" dirty="0" smtClean="0"/>
              <a:t>Science is the most effective means we know of getting at truth; scientists are in the business of being skeptics.</a:t>
            </a: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800" dirty="0"/>
          </a:p>
          <a:p>
            <a:pPr marL="0" indent="0">
              <a:buNone/>
            </a:pPr>
            <a:endParaRPr lang="en-US" sz="2800" dirty="0" smtClean="0"/>
          </a:p>
        </p:txBody>
      </p:sp>
      <p:sp>
        <p:nvSpPr>
          <p:cNvPr id="7" name="Rectangle 6"/>
          <p:cNvSpPr/>
          <p:nvPr/>
        </p:nvSpPr>
        <p:spPr>
          <a:xfrm>
            <a:off x="4393148" y="3894957"/>
            <a:ext cx="1049686" cy="338554"/>
          </a:xfrm>
          <a:prstGeom prst="rect">
            <a:avLst/>
          </a:prstGeom>
        </p:spPr>
        <p:txBody>
          <a:bodyPr wrap="none">
            <a:spAutoFit/>
          </a:bodyPr>
          <a:lstStyle/>
          <a:p>
            <a:r>
              <a:rPr lang="en-US" sz="1600" b="1" dirty="0" smtClean="0">
                <a:solidFill>
                  <a:schemeClr val="bg1"/>
                </a:solidFill>
              </a:rPr>
              <a:t>Resources</a:t>
            </a:r>
            <a:endParaRPr lang="en-US" sz="1600" b="1" dirty="0">
              <a:solidFill>
                <a:schemeClr val="bg1"/>
              </a:solidFill>
            </a:endParaRPr>
          </a:p>
        </p:txBody>
      </p:sp>
      <p:sp>
        <p:nvSpPr>
          <p:cNvPr id="8" name="Rectangle 7"/>
          <p:cNvSpPr/>
          <p:nvPr/>
        </p:nvSpPr>
        <p:spPr>
          <a:xfrm>
            <a:off x="4393601" y="4193683"/>
            <a:ext cx="1150600" cy="276999"/>
          </a:xfrm>
          <a:prstGeom prst="rect">
            <a:avLst/>
          </a:prstGeom>
        </p:spPr>
        <p:txBody>
          <a:bodyPr wrap="none">
            <a:spAutoFit/>
          </a:bodyPr>
          <a:lstStyle/>
          <a:p>
            <a:r>
              <a:rPr lang="en-US" sz="1200" dirty="0" smtClean="0">
                <a:hlinkClick r:id="rId2"/>
              </a:rPr>
              <a:t>Climate Central</a:t>
            </a:r>
            <a:endParaRPr lang="en-US" sz="1200" dirty="0"/>
          </a:p>
        </p:txBody>
      </p:sp>
      <p:sp>
        <p:nvSpPr>
          <p:cNvPr id="9" name="Rectangle 8"/>
          <p:cNvSpPr/>
          <p:nvPr/>
        </p:nvSpPr>
        <p:spPr>
          <a:xfrm>
            <a:off x="4393601" y="4492048"/>
            <a:ext cx="966931" cy="276999"/>
          </a:xfrm>
          <a:prstGeom prst="rect">
            <a:avLst/>
          </a:prstGeom>
        </p:spPr>
        <p:txBody>
          <a:bodyPr wrap="none">
            <a:spAutoFit/>
          </a:bodyPr>
          <a:lstStyle/>
          <a:p>
            <a:r>
              <a:rPr lang="en-US" sz="1200" dirty="0" smtClean="0">
                <a:hlinkClick r:id="rId3"/>
              </a:rPr>
              <a:t>Real Climate</a:t>
            </a:r>
            <a:endParaRPr lang="en-US" sz="1200" dirty="0"/>
          </a:p>
        </p:txBody>
      </p:sp>
      <p:sp>
        <p:nvSpPr>
          <p:cNvPr id="10" name="Rectangle 9"/>
          <p:cNvSpPr/>
          <p:nvPr/>
        </p:nvSpPr>
        <p:spPr>
          <a:xfrm>
            <a:off x="684298" y="3894957"/>
            <a:ext cx="1548220" cy="338554"/>
          </a:xfrm>
          <a:prstGeom prst="rect">
            <a:avLst/>
          </a:prstGeom>
        </p:spPr>
        <p:txBody>
          <a:bodyPr wrap="none">
            <a:spAutoFit/>
          </a:bodyPr>
          <a:lstStyle/>
          <a:p>
            <a:r>
              <a:rPr lang="en-US" sz="1600" b="1" dirty="0" smtClean="0">
                <a:solidFill>
                  <a:schemeClr val="bg1"/>
                </a:solidFill>
              </a:rPr>
              <a:t>Climate Reports</a:t>
            </a:r>
            <a:endParaRPr lang="en-US" sz="1600" b="1" dirty="0">
              <a:solidFill>
                <a:schemeClr val="bg1"/>
              </a:solidFill>
            </a:endParaRPr>
          </a:p>
        </p:txBody>
      </p:sp>
      <p:sp>
        <p:nvSpPr>
          <p:cNvPr id="11" name="Rectangle 10"/>
          <p:cNvSpPr/>
          <p:nvPr/>
        </p:nvSpPr>
        <p:spPr>
          <a:xfrm>
            <a:off x="684751" y="4215144"/>
            <a:ext cx="5995303" cy="276999"/>
          </a:xfrm>
          <a:prstGeom prst="rect">
            <a:avLst/>
          </a:prstGeom>
        </p:spPr>
        <p:txBody>
          <a:bodyPr wrap="square">
            <a:spAutoFit/>
          </a:bodyPr>
          <a:lstStyle/>
          <a:p>
            <a:r>
              <a:rPr lang="en-US" sz="1200" dirty="0" smtClean="0">
                <a:hlinkClick r:id="rId4"/>
              </a:rPr>
              <a:t>America’s Climate Choices – National Academies Press</a:t>
            </a:r>
            <a:endParaRPr lang="en-US" sz="1200" dirty="0"/>
          </a:p>
        </p:txBody>
      </p:sp>
      <p:sp>
        <p:nvSpPr>
          <p:cNvPr id="12" name="Rectangle 11"/>
          <p:cNvSpPr/>
          <p:nvPr/>
        </p:nvSpPr>
        <p:spPr>
          <a:xfrm>
            <a:off x="685204" y="4492143"/>
            <a:ext cx="1617225" cy="276999"/>
          </a:xfrm>
          <a:prstGeom prst="rect">
            <a:avLst/>
          </a:prstGeom>
        </p:spPr>
        <p:txBody>
          <a:bodyPr wrap="none">
            <a:spAutoFit/>
          </a:bodyPr>
          <a:lstStyle/>
          <a:p>
            <a:r>
              <a:rPr lang="en-US" sz="1200" dirty="0" smtClean="0">
                <a:hlinkClick r:id="rId5"/>
              </a:rPr>
              <a:t>What We Know - AAAS</a:t>
            </a:r>
            <a:endParaRPr lang="en-US" sz="1200" dirty="0"/>
          </a:p>
        </p:txBody>
      </p:sp>
      <p:sp>
        <p:nvSpPr>
          <p:cNvPr id="13" name="Rectangle 12"/>
          <p:cNvSpPr/>
          <p:nvPr/>
        </p:nvSpPr>
        <p:spPr>
          <a:xfrm>
            <a:off x="685204" y="4781135"/>
            <a:ext cx="2005677" cy="276999"/>
          </a:xfrm>
          <a:prstGeom prst="rect">
            <a:avLst/>
          </a:prstGeom>
        </p:spPr>
        <p:txBody>
          <a:bodyPr wrap="none">
            <a:spAutoFit/>
          </a:bodyPr>
          <a:lstStyle/>
          <a:p>
            <a:r>
              <a:rPr lang="en-US" sz="1200" dirty="0" smtClean="0">
                <a:hlinkClick r:id="rId6"/>
              </a:rPr>
              <a:t>National Climate Assessment</a:t>
            </a:r>
            <a:endParaRPr lang="en-US" sz="1200" dirty="0"/>
          </a:p>
        </p:txBody>
      </p:sp>
      <p:sp>
        <p:nvSpPr>
          <p:cNvPr id="14" name="Rectangle 13"/>
          <p:cNvSpPr/>
          <p:nvPr/>
        </p:nvSpPr>
        <p:spPr>
          <a:xfrm>
            <a:off x="4393601" y="4782162"/>
            <a:ext cx="3762568" cy="276999"/>
          </a:xfrm>
          <a:prstGeom prst="rect">
            <a:avLst/>
          </a:prstGeom>
        </p:spPr>
        <p:txBody>
          <a:bodyPr wrap="none">
            <a:spAutoFit/>
          </a:bodyPr>
          <a:lstStyle/>
          <a:p>
            <a:r>
              <a:rPr lang="en-US" sz="1200" dirty="0" smtClean="0">
                <a:hlinkClick r:id="rId7"/>
              </a:rPr>
              <a:t>Global Warming and Climate Change FAQs – UCAR/NCAR</a:t>
            </a:r>
            <a:endParaRPr lang="en-US" sz="1200" dirty="0"/>
          </a:p>
        </p:txBody>
      </p:sp>
    </p:spTree>
    <p:extLst>
      <p:ext uri="{BB962C8B-B14F-4D97-AF65-F5344CB8AC3E}">
        <p14:creationId xmlns:p14="http://schemas.microsoft.com/office/powerpoint/2010/main" val="2050982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are the Risks?</a:t>
            </a:r>
            <a:endParaRPr lang="en-US" b="1" dirty="0"/>
          </a:p>
        </p:txBody>
      </p:sp>
      <p:sp>
        <p:nvSpPr>
          <p:cNvPr id="5" name="Content Placeholder 4"/>
          <p:cNvSpPr>
            <a:spLocks noGrp="1"/>
          </p:cNvSpPr>
          <p:nvPr>
            <p:ph sz="quarter" idx="1"/>
          </p:nvPr>
        </p:nvSpPr>
        <p:spPr>
          <a:xfrm>
            <a:off x="457200" y="1202388"/>
            <a:ext cx="8229599" cy="4923775"/>
          </a:xfrm>
        </p:spPr>
        <p:txBody>
          <a:bodyPr>
            <a:normAutofit/>
          </a:bodyPr>
          <a:lstStyle/>
          <a:p>
            <a:pPr marL="0" indent="0">
              <a:buNone/>
            </a:pPr>
            <a:r>
              <a:rPr lang="en-US" sz="2800" dirty="0" smtClean="0"/>
              <a:t>Or you can ask people in the risk management business:</a:t>
            </a:r>
          </a:p>
          <a:p>
            <a:pPr marL="0" indent="0">
              <a:buNone/>
            </a:pPr>
            <a:endParaRPr lang="en-US" sz="2800" dirty="0"/>
          </a:p>
          <a:p>
            <a:pPr marL="0" indent="0">
              <a:buNone/>
            </a:pPr>
            <a:endParaRPr lang="en-US" sz="2800" dirty="0" smtClean="0"/>
          </a:p>
        </p:txBody>
      </p:sp>
      <p:pic>
        <p:nvPicPr>
          <p:cNvPr id="2" name="Picture 1" descr="Screen Shot 2015-05-19 at 2.34.4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884" y="2094045"/>
            <a:ext cx="5940916" cy="4137991"/>
          </a:xfrm>
          <a:prstGeom prst="rect">
            <a:avLst/>
          </a:prstGeom>
        </p:spPr>
      </p:pic>
      <p:sp>
        <p:nvSpPr>
          <p:cNvPr id="7" name="TextBox 6"/>
          <p:cNvSpPr txBox="1"/>
          <p:nvPr/>
        </p:nvSpPr>
        <p:spPr>
          <a:xfrm>
            <a:off x="2442603" y="6310829"/>
            <a:ext cx="6323445" cy="369332"/>
          </a:xfrm>
          <a:prstGeom prst="rect">
            <a:avLst/>
          </a:prstGeom>
          <a:noFill/>
        </p:spPr>
        <p:txBody>
          <a:bodyPr wrap="square" rtlCol="0">
            <a:spAutoFit/>
          </a:bodyPr>
          <a:lstStyle/>
          <a:p>
            <a:pPr algn="r"/>
            <a:r>
              <a:rPr lang="en-US" dirty="0" smtClean="0">
                <a:solidFill>
                  <a:schemeClr val="bg1"/>
                </a:solidFill>
              </a:rPr>
              <a:t>http://</a:t>
            </a:r>
            <a:r>
              <a:rPr lang="en-US" dirty="0" err="1" smtClean="0">
                <a:solidFill>
                  <a:schemeClr val="bg1"/>
                </a:solidFill>
              </a:rPr>
              <a:t>www.munichre.com</a:t>
            </a:r>
            <a:r>
              <a:rPr lang="en-US" dirty="0" smtClean="0">
                <a:solidFill>
                  <a:schemeClr val="bg1"/>
                </a:solidFill>
              </a:rPr>
              <a:t>/en/group/focus/climate-change</a:t>
            </a:r>
            <a:endParaRPr lang="en-US" dirty="0">
              <a:solidFill>
                <a:schemeClr val="bg1"/>
              </a:solidFill>
            </a:endParaRPr>
          </a:p>
        </p:txBody>
      </p:sp>
    </p:spTree>
    <p:extLst>
      <p:ext uri="{BB962C8B-B14F-4D97-AF65-F5344CB8AC3E}">
        <p14:creationId xmlns:p14="http://schemas.microsoft.com/office/powerpoint/2010/main" val="486659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sun and planet sets the stage for the dance</a:t>
            </a:r>
            <a:endParaRPr lang="en-US" dirty="0"/>
          </a:p>
        </p:txBody>
      </p:sp>
      <p:pic>
        <p:nvPicPr>
          <p:cNvPr id="4" name="Picture 3" descr="radiation_budge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902" y="1559350"/>
            <a:ext cx="3465019" cy="2633414"/>
          </a:xfrm>
          <a:prstGeom prst="rect">
            <a:avLst/>
          </a:prstGeom>
        </p:spPr>
      </p:pic>
      <p:pic>
        <p:nvPicPr>
          <p:cNvPr id="5" name="Picture 4" descr="latest_720_ss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44488" y="3753497"/>
            <a:ext cx="5347892" cy="2291413"/>
          </a:xfrm>
          <a:prstGeom prst="rect">
            <a:avLst/>
          </a:prstGeom>
        </p:spPr>
      </p:pic>
      <p:sp>
        <p:nvSpPr>
          <p:cNvPr id="6" name="Rectangle 5"/>
          <p:cNvSpPr/>
          <p:nvPr/>
        </p:nvSpPr>
        <p:spPr>
          <a:xfrm>
            <a:off x="4376057" y="1858924"/>
            <a:ext cx="4572000" cy="1384995"/>
          </a:xfrm>
          <a:prstGeom prst="rect">
            <a:avLst/>
          </a:prstGeom>
        </p:spPr>
        <p:txBody>
          <a:bodyPr>
            <a:spAutoFit/>
          </a:bodyPr>
          <a:lstStyle/>
          <a:p>
            <a:r>
              <a:rPr lang="en-US" sz="2800" dirty="0">
                <a:solidFill>
                  <a:prstClr val="white"/>
                </a:solidFill>
                <a:latin typeface="Calibri"/>
              </a:rPr>
              <a:t>Sunlight heats the earth, making it warmer near </a:t>
            </a:r>
            <a:r>
              <a:rPr lang="en-US" sz="2800" dirty="0" smtClean="0">
                <a:solidFill>
                  <a:prstClr val="white"/>
                </a:solidFill>
                <a:latin typeface="Calibri"/>
              </a:rPr>
              <a:t/>
            </a:r>
            <a:br>
              <a:rPr lang="en-US" sz="2800" dirty="0" smtClean="0">
                <a:solidFill>
                  <a:prstClr val="white"/>
                </a:solidFill>
                <a:latin typeface="Calibri"/>
              </a:rPr>
            </a:br>
            <a:r>
              <a:rPr lang="en-US" sz="2800" dirty="0" smtClean="0">
                <a:solidFill>
                  <a:prstClr val="white"/>
                </a:solidFill>
                <a:latin typeface="Calibri"/>
              </a:rPr>
              <a:t>the </a:t>
            </a:r>
            <a:r>
              <a:rPr lang="en-US" sz="2800" dirty="0">
                <a:solidFill>
                  <a:prstClr val="white"/>
                </a:solidFill>
                <a:latin typeface="Calibri"/>
              </a:rPr>
              <a:t>equator.</a:t>
            </a:r>
          </a:p>
        </p:txBody>
      </p:sp>
      <p:sp>
        <p:nvSpPr>
          <p:cNvPr id="7" name="Rectangle 6"/>
          <p:cNvSpPr/>
          <p:nvPr/>
        </p:nvSpPr>
        <p:spPr>
          <a:xfrm>
            <a:off x="590644" y="4334919"/>
            <a:ext cx="2173417" cy="276999"/>
          </a:xfrm>
          <a:prstGeom prst="rect">
            <a:avLst/>
          </a:prstGeom>
        </p:spPr>
        <p:txBody>
          <a:bodyPr wrap="none">
            <a:spAutoFit/>
          </a:bodyPr>
          <a:lstStyle/>
          <a:p>
            <a:r>
              <a:rPr lang="en-US" sz="1200" dirty="0" smtClean="0">
                <a:solidFill>
                  <a:prstClr val="white"/>
                </a:solidFill>
                <a:latin typeface="Calibri"/>
              </a:rPr>
              <a:t>Global Ocean Observing System</a:t>
            </a:r>
            <a:endParaRPr lang="en-US" sz="1200" dirty="0">
              <a:solidFill>
                <a:prstClr val="white"/>
              </a:solidFill>
              <a:latin typeface="Calibri"/>
            </a:endParaRPr>
          </a:p>
        </p:txBody>
      </p:sp>
    </p:spTree>
    <p:extLst>
      <p:ext uri="{BB962C8B-B14F-4D97-AF65-F5344CB8AC3E}">
        <p14:creationId xmlns:p14="http://schemas.microsoft.com/office/powerpoint/2010/main" val="15105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are the Risks?</a:t>
            </a:r>
            <a:endParaRPr lang="en-US" b="1" dirty="0"/>
          </a:p>
        </p:txBody>
      </p:sp>
      <p:sp>
        <p:nvSpPr>
          <p:cNvPr id="5" name="Content Placeholder 4"/>
          <p:cNvSpPr>
            <a:spLocks noGrp="1"/>
          </p:cNvSpPr>
          <p:nvPr>
            <p:ph sz="quarter" idx="1"/>
          </p:nvPr>
        </p:nvSpPr>
        <p:spPr>
          <a:xfrm>
            <a:off x="457200" y="1202388"/>
            <a:ext cx="8229599" cy="4923775"/>
          </a:xfrm>
        </p:spPr>
        <p:txBody>
          <a:bodyPr>
            <a:normAutofit/>
          </a:bodyPr>
          <a:lstStyle/>
          <a:p>
            <a:pPr marL="0" indent="0">
              <a:buNone/>
            </a:pPr>
            <a:r>
              <a:rPr lang="en-US" sz="2800" dirty="0" smtClean="0"/>
              <a:t>Or you can ask people in the risk management business:</a:t>
            </a:r>
          </a:p>
          <a:p>
            <a:pPr marL="0" indent="0">
              <a:buNone/>
            </a:pPr>
            <a:endParaRPr lang="en-US" sz="2800" dirty="0"/>
          </a:p>
          <a:p>
            <a:pPr marL="0" indent="0">
              <a:buNone/>
            </a:pPr>
            <a:endParaRPr lang="en-US" sz="2800" dirty="0" smtClean="0"/>
          </a:p>
        </p:txBody>
      </p:sp>
      <p:sp>
        <p:nvSpPr>
          <p:cNvPr id="7" name="TextBox 6"/>
          <p:cNvSpPr txBox="1"/>
          <p:nvPr/>
        </p:nvSpPr>
        <p:spPr>
          <a:xfrm>
            <a:off x="1" y="6449328"/>
            <a:ext cx="9144000" cy="276999"/>
          </a:xfrm>
          <a:prstGeom prst="rect">
            <a:avLst/>
          </a:prstGeom>
          <a:noFill/>
        </p:spPr>
        <p:txBody>
          <a:bodyPr wrap="square" rtlCol="0">
            <a:spAutoFit/>
          </a:bodyPr>
          <a:lstStyle/>
          <a:p>
            <a:pPr algn="r"/>
            <a:r>
              <a:rPr lang="en-US" sz="1200" dirty="0" smtClean="0">
                <a:solidFill>
                  <a:schemeClr val="bg1"/>
                </a:solidFill>
              </a:rPr>
              <a:t>http://</a:t>
            </a:r>
            <a:r>
              <a:rPr lang="en-US" sz="1200" dirty="0" err="1" smtClean="0">
                <a:solidFill>
                  <a:schemeClr val="bg1"/>
                </a:solidFill>
              </a:rPr>
              <a:t>climateandsecurity.org</a:t>
            </a:r>
            <a:r>
              <a:rPr lang="en-US" sz="1200" dirty="0" smtClean="0">
                <a:solidFill>
                  <a:schemeClr val="bg1"/>
                </a:solidFill>
              </a:rPr>
              <a:t>/2014/10/13/military-leaders-agree-with-pentagon-climate-change-an-immediate-risk-to-national-security</a:t>
            </a:r>
            <a:endParaRPr lang="en-US" sz="1200" dirty="0">
              <a:solidFill>
                <a:schemeClr val="bg1"/>
              </a:solidFill>
            </a:endParaRPr>
          </a:p>
        </p:txBody>
      </p:sp>
      <p:pic>
        <p:nvPicPr>
          <p:cNvPr id="3" name="Picture 2" descr="Screen Shot 2015-05-19 at 2.40.1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584" y="1862078"/>
            <a:ext cx="4158961" cy="4264085"/>
          </a:xfrm>
          <a:prstGeom prst="rect">
            <a:avLst/>
          </a:prstGeom>
        </p:spPr>
      </p:pic>
    </p:spTree>
    <p:extLst>
      <p:ext uri="{BB962C8B-B14F-4D97-AF65-F5344CB8AC3E}">
        <p14:creationId xmlns:p14="http://schemas.microsoft.com/office/powerpoint/2010/main" val="1346718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are the Risks?</a:t>
            </a:r>
            <a:endParaRPr lang="en-US" b="1" dirty="0"/>
          </a:p>
        </p:txBody>
      </p:sp>
      <p:sp>
        <p:nvSpPr>
          <p:cNvPr id="5" name="Content Placeholder 4"/>
          <p:cNvSpPr>
            <a:spLocks noGrp="1"/>
          </p:cNvSpPr>
          <p:nvPr>
            <p:ph sz="quarter" idx="1"/>
          </p:nvPr>
        </p:nvSpPr>
        <p:spPr>
          <a:xfrm>
            <a:off x="457200" y="1202388"/>
            <a:ext cx="8229599" cy="4923775"/>
          </a:xfrm>
        </p:spPr>
        <p:txBody>
          <a:bodyPr>
            <a:normAutofit/>
          </a:bodyPr>
          <a:lstStyle/>
          <a:p>
            <a:pPr marL="0" indent="0">
              <a:buNone/>
            </a:pPr>
            <a:r>
              <a:rPr lang="en-US" sz="2800" dirty="0" smtClean="0"/>
              <a:t>Or you can ask people in the risk management business:</a:t>
            </a:r>
          </a:p>
          <a:p>
            <a:pPr marL="0" indent="0">
              <a:buNone/>
            </a:pPr>
            <a:endParaRPr lang="en-US" sz="2800" dirty="0"/>
          </a:p>
          <a:p>
            <a:pPr marL="0" indent="0">
              <a:buNone/>
            </a:pPr>
            <a:endParaRPr lang="en-US" sz="2800" dirty="0" smtClean="0"/>
          </a:p>
        </p:txBody>
      </p:sp>
      <p:sp>
        <p:nvSpPr>
          <p:cNvPr id="7" name="TextBox 6"/>
          <p:cNvSpPr txBox="1"/>
          <p:nvPr/>
        </p:nvSpPr>
        <p:spPr>
          <a:xfrm>
            <a:off x="256722" y="6449328"/>
            <a:ext cx="8728516" cy="276999"/>
          </a:xfrm>
          <a:prstGeom prst="rect">
            <a:avLst/>
          </a:prstGeom>
          <a:noFill/>
        </p:spPr>
        <p:txBody>
          <a:bodyPr wrap="square" rtlCol="0">
            <a:spAutoFit/>
          </a:bodyPr>
          <a:lstStyle/>
          <a:p>
            <a:pPr algn="r"/>
            <a:r>
              <a:rPr lang="en-US" sz="1200" dirty="0" smtClean="0">
                <a:solidFill>
                  <a:schemeClr val="bg1"/>
                </a:solidFill>
              </a:rPr>
              <a:t>http://www.c2es.org/international/key-country-policies/china/energy-climate-goals-twelfth-five-year-plan</a:t>
            </a:r>
            <a:endParaRPr lang="en-US" sz="1200" dirty="0">
              <a:solidFill>
                <a:schemeClr val="bg1"/>
              </a:solidFill>
            </a:endParaRPr>
          </a:p>
        </p:txBody>
      </p:sp>
      <p:pic>
        <p:nvPicPr>
          <p:cNvPr id="2" name="Picture 1" descr="Screen Shot 2015-05-19 at 3.07.48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559" y="2232564"/>
            <a:ext cx="7644208" cy="3194161"/>
          </a:xfrm>
          <a:prstGeom prst="rect">
            <a:avLst/>
          </a:prstGeom>
        </p:spPr>
      </p:pic>
    </p:spTree>
    <p:extLst>
      <p:ext uri="{BB962C8B-B14F-4D97-AF65-F5344CB8AC3E}">
        <p14:creationId xmlns:p14="http://schemas.microsoft.com/office/powerpoint/2010/main" val="284623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are the Risks?</a:t>
            </a:r>
            <a:endParaRPr lang="en-US" b="1" dirty="0"/>
          </a:p>
        </p:txBody>
      </p:sp>
      <p:sp>
        <p:nvSpPr>
          <p:cNvPr id="5" name="Content Placeholder 4"/>
          <p:cNvSpPr>
            <a:spLocks noGrp="1"/>
          </p:cNvSpPr>
          <p:nvPr>
            <p:ph sz="quarter" idx="1"/>
          </p:nvPr>
        </p:nvSpPr>
        <p:spPr>
          <a:xfrm>
            <a:off x="457200" y="1202388"/>
            <a:ext cx="8229599" cy="4923775"/>
          </a:xfrm>
        </p:spPr>
        <p:txBody>
          <a:bodyPr>
            <a:normAutofit/>
          </a:bodyPr>
          <a:lstStyle/>
          <a:p>
            <a:pPr marL="0" indent="0">
              <a:buNone/>
            </a:pPr>
            <a:r>
              <a:rPr lang="en-US" sz="2800" dirty="0" smtClean="0"/>
              <a:t>Or you can ask people in the risk management business:</a:t>
            </a:r>
          </a:p>
          <a:p>
            <a:pPr marL="0" indent="0">
              <a:buNone/>
            </a:pPr>
            <a:endParaRPr lang="en-US" sz="2800" dirty="0"/>
          </a:p>
          <a:p>
            <a:pPr marL="0" indent="0">
              <a:buNone/>
            </a:pPr>
            <a:endParaRPr lang="en-US" sz="2800" dirty="0" smtClean="0"/>
          </a:p>
        </p:txBody>
      </p:sp>
      <p:sp>
        <p:nvSpPr>
          <p:cNvPr id="7" name="TextBox 6"/>
          <p:cNvSpPr txBox="1"/>
          <p:nvPr/>
        </p:nvSpPr>
        <p:spPr>
          <a:xfrm>
            <a:off x="5102839" y="6360477"/>
            <a:ext cx="3583961" cy="369332"/>
          </a:xfrm>
          <a:prstGeom prst="rect">
            <a:avLst/>
          </a:prstGeom>
          <a:noFill/>
        </p:spPr>
        <p:txBody>
          <a:bodyPr wrap="square" rtlCol="0">
            <a:spAutoFit/>
          </a:bodyPr>
          <a:lstStyle/>
          <a:p>
            <a:pPr algn="r"/>
            <a:r>
              <a:rPr lang="en-US" dirty="0" smtClean="0">
                <a:solidFill>
                  <a:schemeClr val="bg1"/>
                </a:solidFill>
              </a:rPr>
              <a:t>http://</a:t>
            </a:r>
            <a:r>
              <a:rPr lang="en-US" dirty="0" err="1" smtClean="0">
                <a:solidFill>
                  <a:schemeClr val="bg1"/>
                </a:solidFill>
              </a:rPr>
              <a:t>riskybusiness.org</a:t>
            </a:r>
            <a:r>
              <a:rPr lang="en-US" dirty="0" smtClean="0">
                <a:solidFill>
                  <a:schemeClr val="bg1"/>
                </a:solidFill>
              </a:rPr>
              <a:t>/</a:t>
            </a:r>
            <a:endParaRPr lang="en-US" dirty="0">
              <a:solidFill>
                <a:schemeClr val="bg1"/>
              </a:solidFill>
            </a:endParaRPr>
          </a:p>
        </p:txBody>
      </p:sp>
      <p:pic>
        <p:nvPicPr>
          <p:cNvPr id="3" name="Picture 2" descr="Screen Shot 2015-05-19 at 2.46.0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981" y="1776544"/>
            <a:ext cx="3721818" cy="4534285"/>
          </a:xfrm>
          <a:prstGeom prst="rect">
            <a:avLst/>
          </a:prstGeom>
        </p:spPr>
      </p:pic>
      <p:pic>
        <p:nvPicPr>
          <p:cNvPr id="6" name="Picture 5" descr="Screen Shot 2015-05-19 at 3.02.38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02539"/>
            <a:ext cx="4178300" cy="1358900"/>
          </a:xfrm>
          <a:prstGeom prst="rect">
            <a:avLst/>
          </a:prstGeom>
        </p:spPr>
      </p:pic>
      <p:sp>
        <p:nvSpPr>
          <p:cNvPr id="8" name="TextBox 7"/>
          <p:cNvSpPr txBox="1"/>
          <p:nvPr/>
        </p:nvSpPr>
        <p:spPr>
          <a:xfrm>
            <a:off x="457200" y="6310829"/>
            <a:ext cx="4014877" cy="369332"/>
          </a:xfrm>
          <a:prstGeom prst="rect">
            <a:avLst/>
          </a:prstGeom>
          <a:noFill/>
        </p:spPr>
        <p:txBody>
          <a:bodyPr wrap="square" rtlCol="0">
            <a:spAutoFit/>
          </a:bodyPr>
          <a:lstStyle/>
          <a:p>
            <a:pPr algn="r"/>
            <a:r>
              <a:rPr lang="en-US" dirty="0" smtClean="0">
                <a:solidFill>
                  <a:schemeClr val="bg1"/>
                </a:solidFill>
              </a:rPr>
              <a:t>http://</a:t>
            </a:r>
            <a:r>
              <a:rPr lang="en-US" dirty="0" err="1" smtClean="0">
                <a:solidFill>
                  <a:schemeClr val="bg1"/>
                </a:solidFill>
              </a:rPr>
              <a:t>www.carbonpricingleadership.org</a:t>
            </a:r>
            <a:endParaRPr lang="en-US" dirty="0">
              <a:solidFill>
                <a:schemeClr val="bg1"/>
              </a:solidFill>
            </a:endParaRPr>
          </a:p>
        </p:txBody>
      </p:sp>
    </p:spTree>
    <p:extLst>
      <p:ext uri="{BB962C8B-B14F-4D97-AF65-F5344CB8AC3E}">
        <p14:creationId xmlns:p14="http://schemas.microsoft.com/office/powerpoint/2010/main" val="1346718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59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472" t="6791" r="8174" b="3391"/>
          <a:stretch/>
        </p:blipFill>
        <p:spPr>
          <a:xfrm>
            <a:off x="591825" y="530147"/>
            <a:ext cx="7804688" cy="6004218"/>
          </a:xfrm>
          <a:prstGeom prst="rect">
            <a:avLst/>
          </a:prstGeom>
        </p:spPr>
      </p:pic>
    </p:spTree>
    <p:extLst>
      <p:ext uri="{BB962C8B-B14F-4D97-AF65-F5344CB8AC3E}">
        <p14:creationId xmlns:p14="http://schemas.microsoft.com/office/powerpoint/2010/main" val="1129233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t>Preindustrial &amp; Geological </a:t>
            </a:r>
            <a:r>
              <a:rPr lang="en-US" u="none" smtClean="0"/>
              <a:t>Record for </a:t>
            </a:r>
            <a:r>
              <a:rPr lang="en-US" u="none" dirty="0" smtClean="0"/>
              <a:t>CO</a:t>
            </a:r>
            <a:r>
              <a:rPr lang="en-US" u="none" baseline="-25000" dirty="0" smtClean="0"/>
              <a:t>2</a:t>
            </a:r>
            <a:endParaRPr lang="en-US" u="none" baseline="-25000" dirty="0"/>
          </a:p>
        </p:txBody>
      </p:sp>
      <p:grpSp>
        <p:nvGrpSpPr>
          <p:cNvPr id="6" name="Group 5"/>
          <p:cNvGrpSpPr/>
          <p:nvPr/>
        </p:nvGrpSpPr>
        <p:grpSpPr>
          <a:xfrm>
            <a:off x="152400" y="685800"/>
            <a:ext cx="8824758" cy="2594190"/>
            <a:chOff x="152400" y="914400"/>
            <a:chExt cx="8824758" cy="2594190"/>
          </a:xfrm>
        </p:grpSpPr>
        <p:pic>
          <p:nvPicPr>
            <p:cNvPr id="4" name="Picture 3"/>
            <p:cNvPicPr>
              <a:picLocks noChangeAspect="1"/>
            </p:cNvPicPr>
            <p:nvPr/>
          </p:nvPicPr>
          <p:blipFill rotWithShape="1">
            <a:blip r:embed="rId2"/>
            <a:srcRect b="67862"/>
            <a:stretch/>
          </p:blipFill>
          <p:spPr>
            <a:xfrm>
              <a:off x="152400" y="914400"/>
              <a:ext cx="8824758" cy="2204024"/>
            </a:xfrm>
            <a:prstGeom prst="rect">
              <a:avLst/>
            </a:prstGeom>
          </p:spPr>
        </p:pic>
        <p:pic>
          <p:nvPicPr>
            <p:cNvPr id="5" name="Picture 4"/>
            <p:cNvPicPr>
              <a:picLocks noChangeAspect="1"/>
            </p:cNvPicPr>
            <p:nvPr/>
          </p:nvPicPr>
          <p:blipFill rotWithShape="1">
            <a:blip r:embed="rId2"/>
            <a:srcRect t="93465"/>
            <a:stretch/>
          </p:blipFill>
          <p:spPr>
            <a:xfrm>
              <a:off x="152400" y="3060452"/>
              <a:ext cx="8824758" cy="448138"/>
            </a:xfrm>
            <a:prstGeom prst="rect">
              <a:avLst/>
            </a:prstGeom>
          </p:spPr>
        </p:pic>
      </p:grpSp>
      <p:pic>
        <p:nvPicPr>
          <p:cNvPr id="7" name="Picture 6" descr="doney_fig_12_paleoCO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349382"/>
            <a:ext cx="5651500" cy="3203818"/>
          </a:xfrm>
          <a:prstGeom prst="rect">
            <a:avLst/>
          </a:prstGeom>
          <a:solidFill>
            <a:srgbClr val="FFFFFF"/>
          </a:solidFill>
        </p:spPr>
      </p:pic>
      <p:sp>
        <p:nvSpPr>
          <p:cNvPr id="8" name="TextBox 7"/>
          <p:cNvSpPr txBox="1"/>
          <p:nvPr/>
        </p:nvSpPr>
        <p:spPr>
          <a:xfrm>
            <a:off x="7315200" y="3276600"/>
            <a:ext cx="1738452" cy="707886"/>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IPCC AR5 </a:t>
            </a:r>
          </a:p>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WG1 Chap. 6</a:t>
            </a:r>
            <a:endParaRPr lang="en-US" sz="2000" dirty="0">
              <a:solidFill>
                <a:srgbClr val="000000"/>
              </a:solidFill>
              <a:latin typeface="Arial"/>
              <a:ea typeface="ＭＳ Ｐゴシック" charset="0"/>
              <a:cs typeface="ＭＳ Ｐゴシック" charset="0"/>
            </a:endParaRPr>
          </a:p>
        </p:txBody>
      </p:sp>
      <p:sp>
        <p:nvSpPr>
          <p:cNvPr id="9" name="TextBox 8"/>
          <p:cNvSpPr txBox="1"/>
          <p:nvPr/>
        </p:nvSpPr>
        <p:spPr>
          <a:xfrm>
            <a:off x="7010400" y="5334000"/>
            <a:ext cx="2286000" cy="1015663"/>
          </a:xfrm>
          <a:prstGeom prst="rect">
            <a:avLst/>
          </a:prstGeom>
          <a:noFill/>
        </p:spPr>
        <p:txBody>
          <a:bodyPr wrap="squar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Doney &amp; </a:t>
            </a:r>
            <a:r>
              <a:rPr lang="en-US" sz="2000" dirty="0" err="1" smtClean="0">
                <a:solidFill>
                  <a:srgbClr val="000000"/>
                </a:solidFill>
                <a:latin typeface="Arial"/>
                <a:ea typeface="ＭＳ Ｐゴシック" charset="0"/>
                <a:cs typeface="ＭＳ Ｐゴシック" charset="0"/>
              </a:rPr>
              <a:t>Schimel</a:t>
            </a:r>
            <a:r>
              <a:rPr lang="en-US" sz="2000" dirty="0" smtClean="0">
                <a:solidFill>
                  <a:srgbClr val="000000"/>
                </a:solidFill>
                <a:latin typeface="Arial"/>
                <a:ea typeface="ＭＳ Ｐゴシック" charset="0"/>
                <a:cs typeface="ＭＳ Ｐゴシック" charset="0"/>
              </a:rPr>
              <a:t> Ann. Rev. </a:t>
            </a:r>
            <a:r>
              <a:rPr lang="en-US" sz="2000" dirty="0" err="1" smtClean="0">
                <a:solidFill>
                  <a:srgbClr val="000000"/>
                </a:solidFill>
                <a:latin typeface="Arial"/>
                <a:ea typeface="ＭＳ Ｐゴシック" charset="0"/>
                <a:cs typeface="ＭＳ Ｐゴシック" charset="0"/>
              </a:rPr>
              <a:t>Env</a:t>
            </a:r>
            <a:r>
              <a:rPr lang="en-US" sz="2000" dirty="0" smtClean="0">
                <a:solidFill>
                  <a:srgbClr val="000000"/>
                </a:solidFill>
                <a:latin typeface="Arial"/>
                <a:ea typeface="ＭＳ Ｐゴシック" charset="0"/>
                <a:cs typeface="ＭＳ Ｐゴシック" charset="0"/>
              </a:rPr>
              <a:t>. &amp; Res. 2007</a:t>
            </a:r>
          </a:p>
        </p:txBody>
      </p:sp>
      <p:sp>
        <p:nvSpPr>
          <p:cNvPr id="10" name="Rectangle 9"/>
          <p:cNvSpPr/>
          <p:nvPr/>
        </p:nvSpPr>
        <p:spPr bwMode="auto">
          <a:xfrm>
            <a:off x="5105400" y="3733800"/>
            <a:ext cx="533400" cy="2362200"/>
          </a:xfrm>
          <a:prstGeom prst="rect">
            <a:avLst/>
          </a:prstGeom>
          <a:solidFill>
            <a:srgbClr val="2D2DB9">
              <a:alpha val="30000"/>
            </a:srgbClr>
          </a:solidFill>
          <a:ln w="9525" cap="flat" cmpd="sng" algn="ctr">
            <a:noFill/>
            <a:prstDash val="solid"/>
            <a:round/>
            <a:headEnd type="none" w="med" len="med"/>
            <a:tailEnd type="none" w="med" len="med"/>
          </a:ln>
          <a:effectLst>
            <a:outerShdw blurRad="63500" dist="38099" dir="2700000" algn="ctr" rotWithShape="0">
              <a:schemeClr val="bg2">
                <a:alpha val="74998"/>
              </a:schemeClr>
            </a:outerShdw>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300">
              <a:solidFill>
                <a:srgbClr val="3333CC"/>
              </a:solidFill>
              <a:latin typeface="Comic Sans MS" charset="0"/>
              <a:ea typeface="ＭＳ Ｐゴシック" charset="0"/>
              <a:cs typeface="ＭＳ Ｐゴシック" charset="0"/>
            </a:endParaRPr>
          </a:p>
        </p:txBody>
      </p:sp>
      <p:sp>
        <p:nvSpPr>
          <p:cNvPr id="11" name="Rectangle 10"/>
          <p:cNvSpPr/>
          <p:nvPr/>
        </p:nvSpPr>
        <p:spPr bwMode="auto">
          <a:xfrm>
            <a:off x="5638800" y="3733800"/>
            <a:ext cx="152400" cy="2362200"/>
          </a:xfrm>
          <a:prstGeom prst="rect">
            <a:avLst/>
          </a:prstGeom>
          <a:solidFill>
            <a:srgbClr val="FF0000">
              <a:alpha val="30000"/>
            </a:srgbClr>
          </a:solidFill>
          <a:ln w="9525" cap="flat" cmpd="sng" algn="ctr">
            <a:noFill/>
            <a:prstDash val="solid"/>
            <a:round/>
            <a:headEnd type="none" w="med" len="med"/>
            <a:tailEnd type="none" w="med" len="med"/>
          </a:ln>
          <a:effectLst>
            <a:outerShdw blurRad="63500" dist="38099" dir="2700000" algn="ctr" rotWithShape="0">
              <a:schemeClr val="bg2">
                <a:alpha val="74998"/>
              </a:schemeClr>
            </a:outerShdw>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300">
              <a:solidFill>
                <a:srgbClr val="3333CC"/>
              </a:solidFill>
              <a:latin typeface="Comic Sans MS" charset="0"/>
              <a:ea typeface="ＭＳ Ｐゴシック" charset="0"/>
              <a:cs typeface="ＭＳ Ｐゴシック" charset="0"/>
            </a:endParaRPr>
          </a:p>
        </p:txBody>
      </p:sp>
      <p:sp>
        <p:nvSpPr>
          <p:cNvPr id="12" name="Rectangle 11"/>
          <p:cNvSpPr/>
          <p:nvPr/>
        </p:nvSpPr>
        <p:spPr bwMode="auto">
          <a:xfrm>
            <a:off x="4876800" y="3733800"/>
            <a:ext cx="228600" cy="2362200"/>
          </a:xfrm>
          <a:prstGeom prst="rect">
            <a:avLst/>
          </a:prstGeom>
          <a:solidFill>
            <a:srgbClr val="FF0000">
              <a:alpha val="30000"/>
            </a:srgbClr>
          </a:solidFill>
          <a:ln w="9525" cap="flat" cmpd="sng" algn="ctr">
            <a:noFill/>
            <a:prstDash val="solid"/>
            <a:round/>
            <a:headEnd type="none" w="med" len="med"/>
            <a:tailEnd type="none" w="med" len="med"/>
          </a:ln>
          <a:effectLst>
            <a:outerShdw blurRad="63500" dist="38099" dir="2700000" algn="ctr" rotWithShape="0">
              <a:schemeClr val="bg2">
                <a:alpha val="74998"/>
              </a:schemeClr>
            </a:outerShdw>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300">
              <a:solidFill>
                <a:srgbClr val="3333CC"/>
              </a:solidFill>
              <a:latin typeface="Comic Sans MS" charset="0"/>
              <a:ea typeface="ＭＳ Ｐゴシック" charset="0"/>
              <a:cs typeface="ＭＳ Ｐゴシック" charset="0"/>
            </a:endParaRPr>
          </a:p>
        </p:txBody>
      </p:sp>
      <p:sp>
        <p:nvSpPr>
          <p:cNvPr id="13" name="Rectangle 12"/>
          <p:cNvSpPr/>
          <p:nvPr/>
        </p:nvSpPr>
        <p:spPr bwMode="auto">
          <a:xfrm>
            <a:off x="4572000" y="3733800"/>
            <a:ext cx="304800" cy="2362200"/>
          </a:xfrm>
          <a:prstGeom prst="rect">
            <a:avLst/>
          </a:prstGeom>
          <a:solidFill>
            <a:srgbClr val="2D2DB9">
              <a:alpha val="30000"/>
            </a:srgbClr>
          </a:solidFill>
          <a:ln w="9525" cap="flat" cmpd="sng" algn="ctr">
            <a:noFill/>
            <a:prstDash val="solid"/>
            <a:round/>
            <a:headEnd type="none" w="med" len="med"/>
            <a:tailEnd type="none" w="med" len="med"/>
          </a:ln>
          <a:effectLst>
            <a:outerShdw blurRad="63500" dist="38099" dir="2700000" algn="ctr" rotWithShape="0">
              <a:schemeClr val="bg2">
                <a:alpha val="74998"/>
              </a:schemeClr>
            </a:outerShdw>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300">
              <a:solidFill>
                <a:srgbClr val="3333CC"/>
              </a:solidFill>
              <a:latin typeface="Comic Sans MS" charset="0"/>
              <a:ea typeface="ＭＳ Ｐゴシック" charset="0"/>
              <a:cs typeface="ＭＳ Ｐゴシック" charset="0"/>
            </a:endParaRPr>
          </a:p>
        </p:txBody>
      </p:sp>
      <p:sp>
        <p:nvSpPr>
          <p:cNvPr id="14" name="TextBox 13"/>
          <p:cNvSpPr txBox="1"/>
          <p:nvPr/>
        </p:nvSpPr>
        <p:spPr>
          <a:xfrm>
            <a:off x="5867400" y="3581400"/>
            <a:ext cx="1447800" cy="707886"/>
          </a:xfrm>
          <a:prstGeom prst="rect">
            <a:avLst/>
          </a:prstGeom>
          <a:noFill/>
        </p:spPr>
        <p:txBody>
          <a:bodyPr wrap="square" rtlCol="0">
            <a:spAutoFit/>
          </a:bodyPr>
          <a:lstStyle/>
          <a:p>
            <a:pPr defTabSz="914400" fontAlgn="base">
              <a:spcBef>
                <a:spcPct val="0"/>
              </a:spcBef>
              <a:spcAft>
                <a:spcPct val="0"/>
              </a:spcAft>
            </a:pPr>
            <a:r>
              <a:rPr lang="en-US" sz="2000" dirty="0" smtClean="0">
                <a:solidFill>
                  <a:srgbClr val="F10A07"/>
                </a:solidFill>
                <a:latin typeface="Arial"/>
                <a:ea typeface="ＭＳ Ｐゴシック" charset="0"/>
                <a:cs typeface="ＭＳ Ｐゴシック" charset="0"/>
              </a:rPr>
              <a:t>Warm </a:t>
            </a:r>
          </a:p>
          <a:p>
            <a:pPr defTabSz="914400" fontAlgn="base">
              <a:spcBef>
                <a:spcPct val="0"/>
              </a:spcBef>
              <a:spcAft>
                <a:spcPct val="0"/>
              </a:spcAft>
            </a:pPr>
            <a:r>
              <a:rPr lang="en-US" sz="2000" dirty="0" smtClean="0">
                <a:solidFill>
                  <a:srgbClr val="F10A07"/>
                </a:solidFill>
                <a:latin typeface="Arial"/>
                <a:ea typeface="ＭＳ Ｐゴシック" charset="0"/>
                <a:cs typeface="ＭＳ Ｐゴシック" charset="0"/>
              </a:rPr>
              <a:t>interglacial</a:t>
            </a:r>
          </a:p>
        </p:txBody>
      </p:sp>
      <p:sp>
        <p:nvSpPr>
          <p:cNvPr id="15" name="TextBox 14"/>
          <p:cNvSpPr txBox="1"/>
          <p:nvPr/>
        </p:nvSpPr>
        <p:spPr>
          <a:xfrm>
            <a:off x="5867400" y="4495800"/>
            <a:ext cx="1447800" cy="707886"/>
          </a:xfrm>
          <a:prstGeom prst="rect">
            <a:avLst/>
          </a:prstGeom>
          <a:noFill/>
        </p:spPr>
        <p:txBody>
          <a:bodyPr wrap="square" rtlCol="0">
            <a:spAutoFit/>
          </a:bodyPr>
          <a:lstStyle/>
          <a:p>
            <a:pPr defTabSz="914400" fontAlgn="base">
              <a:spcBef>
                <a:spcPct val="0"/>
              </a:spcBef>
              <a:spcAft>
                <a:spcPct val="0"/>
              </a:spcAft>
            </a:pPr>
            <a:r>
              <a:rPr lang="en-US" sz="2000" dirty="0" smtClean="0">
                <a:solidFill>
                  <a:srgbClr val="2D2DB9"/>
                </a:solidFill>
                <a:latin typeface="Arial"/>
                <a:ea typeface="ＭＳ Ｐゴシック" charset="0"/>
                <a:cs typeface="ＭＳ Ｐゴシック" charset="0"/>
              </a:rPr>
              <a:t>Cold </a:t>
            </a:r>
          </a:p>
          <a:p>
            <a:pPr defTabSz="914400" fontAlgn="base">
              <a:spcBef>
                <a:spcPct val="0"/>
              </a:spcBef>
              <a:spcAft>
                <a:spcPct val="0"/>
              </a:spcAft>
            </a:pPr>
            <a:r>
              <a:rPr lang="en-US" sz="2000" dirty="0" smtClean="0">
                <a:solidFill>
                  <a:srgbClr val="2D2DB9"/>
                </a:solidFill>
                <a:latin typeface="Arial"/>
                <a:ea typeface="ＭＳ Ｐゴシック" charset="0"/>
                <a:cs typeface="ＭＳ Ｐゴシック" charset="0"/>
              </a:rPr>
              <a:t>glacial</a:t>
            </a:r>
          </a:p>
        </p:txBody>
      </p:sp>
      <p:sp>
        <p:nvSpPr>
          <p:cNvPr id="16" name="TextBox 15"/>
          <p:cNvSpPr txBox="1"/>
          <p:nvPr/>
        </p:nvSpPr>
        <p:spPr>
          <a:xfrm>
            <a:off x="762000" y="4495800"/>
            <a:ext cx="1447800" cy="369332"/>
          </a:xfrm>
          <a:prstGeom prst="rect">
            <a:avLst/>
          </a:prstGeom>
          <a:noFill/>
        </p:spPr>
        <p:txBody>
          <a:bodyPr wrap="square" rtlCol="0">
            <a:spAutoFit/>
          </a:bodyPr>
          <a:lstStyle/>
          <a:p>
            <a:pPr defTabSz="914400" fontAlgn="base">
              <a:spcBef>
                <a:spcPct val="0"/>
              </a:spcBef>
              <a:spcAft>
                <a:spcPct val="0"/>
              </a:spcAft>
            </a:pPr>
            <a:r>
              <a:rPr lang="en-US" dirty="0" smtClean="0">
                <a:solidFill>
                  <a:srgbClr val="000000"/>
                </a:solidFill>
                <a:latin typeface="Arial"/>
                <a:ea typeface="ＭＳ Ｐゴシック" charset="0"/>
                <a:cs typeface="ＭＳ Ｐゴシック" charset="0"/>
              </a:rPr>
              <a:t>CO</a:t>
            </a:r>
            <a:r>
              <a:rPr lang="en-US" baseline="-25000" dirty="0" smtClean="0">
                <a:solidFill>
                  <a:srgbClr val="000000"/>
                </a:solidFill>
                <a:latin typeface="Arial"/>
                <a:ea typeface="ＭＳ Ｐゴシック" charset="0"/>
                <a:cs typeface="ＭＳ Ｐゴシック" charset="0"/>
              </a:rPr>
              <a:t>2</a:t>
            </a:r>
          </a:p>
        </p:txBody>
      </p:sp>
      <p:sp>
        <p:nvSpPr>
          <p:cNvPr id="17" name="TextBox 16"/>
          <p:cNvSpPr txBox="1"/>
          <p:nvPr/>
        </p:nvSpPr>
        <p:spPr>
          <a:xfrm>
            <a:off x="762000" y="4953000"/>
            <a:ext cx="1676400" cy="369332"/>
          </a:xfrm>
          <a:prstGeom prst="rect">
            <a:avLst/>
          </a:prstGeom>
          <a:solidFill>
            <a:srgbClr val="FFFFFF"/>
          </a:solidFill>
          <a:ln>
            <a:solidFill>
              <a:srgbClr val="FFFFFF"/>
            </a:solidFill>
          </a:ln>
        </p:spPr>
        <p:txBody>
          <a:bodyPr wrap="square" rtlCol="0">
            <a:spAutoFit/>
          </a:bodyPr>
          <a:lstStyle/>
          <a:p>
            <a:pPr defTabSz="914400" fontAlgn="base">
              <a:spcBef>
                <a:spcPct val="0"/>
              </a:spcBef>
              <a:spcAft>
                <a:spcPct val="0"/>
              </a:spcAft>
            </a:pPr>
            <a:r>
              <a:rPr lang="en-US" dirty="0" smtClean="0">
                <a:solidFill>
                  <a:srgbClr val="000000"/>
                </a:solidFill>
                <a:latin typeface="Arial"/>
                <a:ea typeface="ＭＳ Ｐゴシック" charset="0"/>
                <a:cs typeface="ＭＳ Ｐゴシック" charset="0"/>
              </a:rPr>
              <a:t>Temperature</a:t>
            </a:r>
            <a:endParaRPr lang="en-US" baseline="-25000" dirty="0" smtClean="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1758654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p:cNvSpPr txBox="1">
            <a:spLocks noChangeArrowheads="1"/>
          </p:cNvSpPr>
          <p:nvPr/>
        </p:nvSpPr>
        <p:spPr bwMode="auto">
          <a:xfrm>
            <a:off x="0" y="76200"/>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algn="ctr" defTabSz="914400" fontAlgn="base">
              <a:spcBef>
                <a:spcPct val="0"/>
              </a:spcBef>
              <a:spcAft>
                <a:spcPct val="0"/>
              </a:spcAft>
            </a:pPr>
            <a:r>
              <a:rPr lang="en-AU" i="0" dirty="0">
                <a:solidFill>
                  <a:srgbClr val="000000"/>
                </a:solidFill>
                <a:latin typeface="Helvetica" charset="0"/>
                <a:cs typeface="Helvetica" charset="0"/>
              </a:rPr>
              <a:t>Fate of </a:t>
            </a:r>
            <a:r>
              <a:rPr lang="en-AU" i="0" dirty="0" smtClean="0">
                <a:solidFill>
                  <a:srgbClr val="000000"/>
                </a:solidFill>
                <a:latin typeface="Helvetica" charset="0"/>
                <a:cs typeface="Helvetica" charset="0"/>
              </a:rPr>
              <a:t>Human-Driven </a:t>
            </a:r>
            <a:r>
              <a:rPr lang="en-AU" i="0" dirty="0">
                <a:solidFill>
                  <a:srgbClr val="000000"/>
                </a:solidFill>
                <a:latin typeface="Helvetica" charset="0"/>
                <a:cs typeface="Helvetica" charset="0"/>
              </a:rPr>
              <a:t>CO</a:t>
            </a:r>
            <a:r>
              <a:rPr lang="en-AU" i="0" baseline="-25000" dirty="0">
                <a:solidFill>
                  <a:srgbClr val="000000"/>
                </a:solidFill>
                <a:latin typeface="Helvetica" charset="0"/>
                <a:cs typeface="Helvetica" charset="0"/>
              </a:rPr>
              <a:t>2</a:t>
            </a:r>
            <a:r>
              <a:rPr lang="en-AU" i="0" dirty="0">
                <a:solidFill>
                  <a:srgbClr val="000000"/>
                </a:solidFill>
                <a:latin typeface="Helvetica" charset="0"/>
                <a:cs typeface="Helvetica" charset="0"/>
              </a:rPr>
              <a:t> Emissions (</a:t>
            </a:r>
            <a:r>
              <a:rPr lang="en-AU" i="0" dirty="0" smtClean="0">
                <a:solidFill>
                  <a:srgbClr val="000000"/>
                </a:solidFill>
                <a:latin typeface="Helvetica" charset="0"/>
                <a:cs typeface="Helvetica" charset="0"/>
              </a:rPr>
              <a:t>2003-2012)</a:t>
            </a:r>
            <a:endParaRPr lang="en-AU" dirty="0">
              <a:solidFill>
                <a:srgbClr val="000000"/>
              </a:solidFill>
              <a:latin typeface="Helvetica" charset="0"/>
              <a:cs typeface="Helvetica" charset="0"/>
            </a:endParaRPr>
          </a:p>
        </p:txBody>
      </p:sp>
      <p:sp>
        <p:nvSpPr>
          <p:cNvPr id="41986" name="Text Box 3"/>
          <p:cNvSpPr txBox="1">
            <a:spLocks noChangeArrowheads="1"/>
          </p:cNvSpPr>
          <p:nvPr/>
        </p:nvSpPr>
        <p:spPr bwMode="auto">
          <a:xfrm>
            <a:off x="152400" y="6332538"/>
            <a:ext cx="8553343"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000" b="0" i="0" dirty="0" err="1">
                <a:solidFill>
                  <a:srgbClr val="000000"/>
                </a:solidFill>
                <a:latin typeface="Arial" charset="0"/>
                <a:cs typeface="Arial" charset="0"/>
              </a:rPr>
              <a:t>LeQuere</a:t>
            </a:r>
            <a:r>
              <a:rPr lang="en-US" sz="2000" b="0" i="0" dirty="0">
                <a:solidFill>
                  <a:srgbClr val="000000"/>
                </a:solidFill>
                <a:latin typeface="Arial" charset="0"/>
                <a:cs typeface="Arial" charset="0"/>
              </a:rPr>
              <a:t> et al</a:t>
            </a:r>
            <a:r>
              <a:rPr lang="en-US" sz="2000" b="0" i="0" dirty="0" smtClean="0">
                <a:solidFill>
                  <a:srgbClr val="000000"/>
                </a:solidFill>
                <a:latin typeface="Arial" charset="0"/>
                <a:cs typeface="Arial" charset="0"/>
              </a:rPr>
              <a:t>. Earth System Sci. Data 2014 ; </a:t>
            </a:r>
            <a:r>
              <a:rPr lang="en-US" sz="2000" b="0" i="0" dirty="0">
                <a:solidFill>
                  <a:srgbClr val="000000"/>
                </a:solidFill>
                <a:latin typeface="Arial" charset="0"/>
                <a:cs typeface="Arial" charset="0"/>
              </a:rPr>
              <a:t>Global Carbon Project </a:t>
            </a:r>
            <a:r>
              <a:rPr lang="en-US" sz="2000" b="0" i="0" dirty="0" smtClean="0">
                <a:solidFill>
                  <a:srgbClr val="000000"/>
                </a:solidFill>
                <a:latin typeface="Arial" charset="0"/>
                <a:cs typeface="Arial" charset="0"/>
              </a:rPr>
              <a:t>2014</a:t>
            </a:r>
            <a:r>
              <a:rPr lang="en-AU" sz="2000" b="0" i="0" dirty="0" smtClean="0">
                <a:solidFill>
                  <a:srgbClr val="000000"/>
                </a:solidFill>
                <a:latin typeface="Arial" charset="0"/>
                <a:cs typeface="Arial" charset="0"/>
              </a:rPr>
              <a:t> </a:t>
            </a:r>
            <a:endParaRPr lang="en-US" sz="2000" b="0" i="0" dirty="0">
              <a:solidFill>
                <a:srgbClr val="000000"/>
              </a:solidFill>
              <a:latin typeface="Arial" charset="0"/>
              <a:cs typeface="Arial" charset="0"/>
            </a:endParaRPr>
          </a:p>
        </p:txBody>
      </p:sp>
      <p:pic>
        <p:nvPicPr>
          <p:cNvPr id="1244164" name="Picture 4" descr="DEFORESTATION"/>
          <p:cNvPicPr>
            <a:picLocks noChangeAspect="1" noChangeArrowheads="1"/>
          </p:cNvPicPr>
          <p:nvPr/>
        </p:nvPicPr>
        <p:blipFill>
          <a:blip r:embed="rId3"/>
          <a:srcRect/>
          <a:stretch>
            <a:fillRect/>
          </a:stretch>
        </p:blipFill>
        <p:spPr bwMode="auto">
          <a:xfrm>
            <a:off x="396875" y="1181100"/>
            <a:ext cx="2759075" cy="1936750"/>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41988" name="Text Box 5"/>
          <p:cNvSpPr txBox="1">
            <a:spLocks noChangeArrowheads="1"/>
          </p:cNvSpPr>
          <p:nvPr/>
        </p:nvSpPr>
        <p:spPr bwMode="auto">
          <a:xfrm>
            <a:off x="838200" y="3200400"/>
            <a:ext cx="2514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defTabSz="914400" fontAlgn="base">
              <a:spcBef>
                <a:spcPct val="0"/>
              </a:spcBef>
              <a:spcAft>
                <a:spcPct val="0"/>
              </a:spcAft>
            </a:pPr>
            <a:r>
              <a:rPr lang="en-US" sz="2400" b="0" i="0" dirty="0" smtClean="0">
                <a:solidFill>
                  <a:srgbClr val="2D2DB9"/>
                </a:solidFill>
                <a:latin typeface="Arial" charset="0"/>
                <a:cs typeface="Arial" charset="0"/>
              </a:rPr>
              <a:t>~9.5 billion tons carbon per year</a:t>
            </a:r>
            <a:endParaRPr lang="en-AU" sz="2400" b="0" i="0" baseline="30000" dirty="0">
              <a:solidFill>
                <a:srgbClr val="2D2DB9"/>
              </a:solidFill>
              <a:latin typeface="Arial" charset="0"/>
              <a:cs typeface="Arial" charset="0"/>
            </a:endParaRPr>
          </a:p>
        </p:txBody>
      </p:sp>
      <p:grpSp>
        <p:nvGrpSpPr>
          <p:cNvPr id="41989" name="Group 6"/>
          <p:cNvGrpSpPr>
            <a:grpSpLocks/>
          </p:cNvGrpSpPr>
          <p:nvPr/>
        </p:nvGrpSpPr>
        <p:grpSpPr bwMode="auto">
          <a:xfrm>
            <a:off x="414338" y="3559175"/>
            <a:ext cx="2798762" cy="2387600"/>
            <a:chOff x="273" y="2331"/>
            <a:chExt cx="1763" cy="1504"/>
          </a:xfrm>
        </p:grpSpPr>
        <p:pic>
          <p:nvPicPr>
            <p:cNvPr id="1244167" name="Picture 7" descr="Smoke"/>
            <p:cNvPicPr>
              <a:picLocks noChangeAspect="1" noChangeArrowheads="1"/>
            </p:cNvPicPr>
            <p:nvPr/>
          </p:nvPicPr>
          <p:blipFill>
            <a:blip r:embed="rId4"/>
            <a:srcRect/>
            <a:stretch>
              <a:fillRect/>
            </a:stretch>
          </p:blipFill>
          <p:spPr bwMode="auto">
            <a:xfrm>
              <a:off x="273" y="2660"/>
              <a:ext cx="1763" cy="1175"/>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42005" name="Text Box 8"/>
            <p:cNvSpPr txBox="1">
              <a:spLocks noChangeArrowheads="1"/>
            </p:cNvSpPr>
            <p:nvPr/>
          </p:nvSpPr>
          <p:spPr bwMode="auto">
            <a:xfrm>
              <a:off x="284" y="2331"/>
              <a:ext cx="11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defTabSz="914400" eaLnBrk="1" fontAlgn="base" hangingPunct="1">
                <a:spcBef>
                  <a:spcPct val="0"/>
                </a:spcBef>
                <a:spcAft>
                  <a:spcPct val="0"/>
                </a:spcAft>
              </a:pPr>
              <a:endParaRPr lang="en-AU" sz="3200">
                <a:solidFill>
                  <a:srgbClr val="000000"/>
                </a:solidFill>
                <a:latin typeface="Arial Narrow" charset="0"/>
              </a:endParaRPr>
            </a:p>
          </p:txBody>
        </p:sp>
      </p:grpSp>
      <p:sp>
        <p:nvSpPr>
          <p:cNvPr id="41990" name="Text Box 9"/>
          <p:cNvSpPr txBox="1">
            <a:spLocks noChangeArrowheads="1"/>
          </p:cNvSpPr>
          <p:nvPr/>
        </p:nvSpPr>
        <p:spPr bwMode="auto">
          <a:xfrm>
            <a:off x="361950" y="3138488"/>
            <a:ext cx="47625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AU" sz="4800" dirty="0">
                <a:solidFill>
                  <a:srgbClr val="000000"/>
                </a:solidFill>
                <a:latin typeface="Arial Narrow" charset="0"/>
              </a:rPr>
              <a:t>+</a:t>
            </a:r>
          </a:p>
        </p:txBody>
      </p:sp>
      <p:sp>
        <p:nvSpPr>
          <p:cNvPr id="41992" name="Text Box 11"/>
          <p:cNvSpPr txBox="1">
            <a:spLocks noChangeArrowheads="1"/>
          </p:cNvSpPr>
          <p:nvPr/>
        </p:nvSpPr>
        <p:spPr bwMode="auto">
          <a:xfrm>
            <a:off x="4121150" y="1223963"/>
            <a:ext cx="1998663"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algn="r" defTabSz="914400" eaLnBrk="1" fontAlgn="base" hangingPunct="1">
              <a:spcBef>
                <a:spcPct val="0"/>
              </a:spcBef>
              <a:spcAft>
                <a:spcPct val="0"/>
              </a:spcAft>
            </a:pPr>
            <a:r>
              <a:rPr lang="en-AU" sz="3200" b="0" i="0" dirty="0">
                <a:solidFill>
                  <a:srgbClr val="000000"/>
                </a:solidFill>
                <a:latin typeface="Arial Narrow" charset="0"/>
              </a:rPr>
              <a:t>Atmosphere</a:t>
            </a:r>
          </a:p>
          <a:p>
            <a:pPr algn="r" defTabSz="914400" eaLnBrk="1" fontAlgn="base" hangingPunct="1">
              <a:spcBef>
                <a:spcPct val="0"/>
              </a:spcBef>
              <a:spcAft>
                <a:spcPct val="0"/>
              </a:spcAft>
            </a:pPr>
            <a:r>
              <a:rPr lang="en-AU" sz="3200" b="0" i="0" dirty="0" smtClean="0">
                <a:solidFill>
                  <a:srgbClr val="000000"/>
                </a:solidFill>
                <a:latin typeface="Arial Narrow" charset="0"/>
              </a:rPr>
              <a:t>45%</a:t>
            </a:r>
            <a:endParaRPr lang="en-AU" sz="3200" b="0" i="0" dirty="0">
              <a:solidFill>
                <a:srgbClr val="000000"/>
              </a:solidFill>
              <a:latin typeface="Arial Narrow" charset="0"/>
            </a:endParaRPr>
          </a:p>
        </p:txBody>
      </p:sp>
      <p:pic>
        <p:nvPicPr>
          <p:cNvPr id="1244172" name="Picture 12" descr="sky-10"/>
          <p:cNvPicPr>
            <a:picLocks noChangeAspect="1" noChangeArrowheads="1"/>
          </p:cNvPicPr>
          <p:nvPr/>
        </p:nvPicPr>
        <p:blipFill>
          <a:blip r:embed="rId5"/>
          <a:srcRect/>
          <a:stretch>
            <a:fillRect/>
          </a:stretch>
        </p:blipFill>
        <p:spPr bwMode="auto">
          <a:xfrm>
            <a:off x="6213475" y="939800"/>
            <a:ext cx="2320925" cy="1562100"/>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41994" name="Line 13"/>
          <p:cNvSpPr>
            <a:spLocks noChangeShapeType="1"/>
          </p:cNvSpPr>
          <p:nvPr/>
        </p:nvSpPr>
        <p:spPr bwMode="auto">
          <a:xfrm flipV="1">
            <a:off x="3246438" y="2117725"/>
            <a:ext cx="1622425" cy="1209675"/>
          </a:xfrm>
          <a:prstGeom prst="line">
            <a:avLst/>
          </a:prstGeom>
          <a:noFill/>
          <a:ln w="57150">
            <a:solidFill>
              <a:schemeClr val="tx1"/>
            </a:solidFill>
            <a:round/>
            <a:headEnd/>
            <a:tailEnd type="stealth" w="lg"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800" b="1" i="1">
              <a:solidFill>
                <a:srgbClr val="000000"/>
              </a:solidFill>
              <a:latin typeface="Comic Sans MS" charset="0"/>
              <a:ea typeface="ＭＳ Ｐゴシック" charset="0"/>
              <a:cs typeface="ＭＳ Ｐゴシック" charset="0"/>
            </a:endParaRPr>
          </a:p>
        </p:txBody>
      </p:sp>
      <p:sp>
        <p:nvSpPr>
          <p:cNvPr id="41996" name="Text Box 15"/>
          <p:cNvSpPr txBox="1">
            <a:spLocks noChangeArrowheads="1"/>
          </p:cNvSpPr>
          <p:nvPr/>
        </p:nvSpPr>
        <p:spPr bwMode="auto">
          <a:xfrm>
            <a:off x="5178425" y="2957513"/>
            <a:ext cx="936625"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algn="r" defTabSz="914400" eaLnBrk="1" fontAlgn="base" hangingPunct="1">
              <a:spcBef>
                <a:spcPct val="0"/>
              </a:spcBef>
              <a:spcAft>
                <a:spcPct val="0"/>
              </a:spcAft>
            </a:pPr>
            <a:r>
              <a:rPr lang="en-AU" sz="3200" b="0" i="0" dirty="0">
                <a:solidFill>
                  <a:srgbClr val="000000"/>
                </a:solidFill>
                <a:latin typeface="Arial Narrow" charset="0"/>
              </a:rPr>
              <a:t>Land</a:t>
            </a:r>
          </a:p>
          <a:p>
            <a:pPr algn="r" defTabSz="914400" eaLnBrk="1" fontAlgn="base" hangingPunct="1">
              <a:spcBef>
                <a:spcPct val="0"/>
              </a:spcBef>
              <a:spcAft>
                <a:spcPct val="0"/>
              </a:spcAft>
            </a:pPr>
            <a:r>
              <a:rPr lang="en-AU" sz="3200" b="0" i="0" dirty="0" smtClean="0">
                <a:solidFill>
                  <a:srgbClr val="000000"/>
                </a:solidFill>
                <a:latin typeface="Arial Narrow" charset="0"/>
              </a:rPr>
              <a:t>29%</a:t>
            </a:r>
            <a:endParaRPr lang="en-AU" sz="3200" b="0" dirty="0">
              <a:solidFill>
                <a:srgbClr val="000000"/>
              </a:solidFill>
              <a:latin typeface="Arial Narrow" charset="0"/>
            </a:endParaRPr>
          </a:p>
        </p:txBody>
      </p:sp>
      <p:pic>
        <p:nvPicPr>
          <p:cNvPr id="1244176" name="Picture 16" descr="Tropical forest on hillsides. Puerto Rico"/>
          <p:cNvPicPr>
            <a:picLocks noChangeAspect="1" noChangeArrowheads="1"/>
          </p:cNvPicPr>
          <p:nvPr/>
        </p:nvPicPr>
        <p:blipFill>
          <a:blip r:embed="rId6"/>
          <a:srcRect l="2756" t="3688" r="2756" b="3688"/>
          <a:stretch>
            <a:fillRect/>
          </a:stretch>
        </p:blipFill>
        <p:spPr bwMode="auto">
          <a:xfrm>
            <a:off x="6184900" y="2809875"/>
            <a:ext cx="2370138" cy="1581150"/>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41998" name="Line 17"/>
          <p:cNvSpPr>
            <a:spLocks noChangeShapeType="1"/>
          </p:cNvSpPr>
          <p:nvPr/>
        </p:nvSpPr>
        <p:spPr bwMode="auto">
          <a:xfrm flipV="1">
            <a:off x="3233738" y="3462338"/>
            <a:ext cx="1781175" cy="14287"/>
          </a:xfrm>
          <a:prstGeom prst="line">
            <a:avLst/>
          </a:prstGeom>
          <a:noFill/>
          <a:ln w="57150">
            <a:solidFill>
              <a:schemeClr val="tx1"/>
            </a:solidFill>
            <a:round/>
            <a:headEnd/>
            <a:tailEnd type="stealth" w="lg"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800" b="1" i="1">
              <a:solidFill>
                <a:srgbClr val="000000"/>
              </a:solidFill>
              <a:latin typeface="Comic Sans MS" charset="0"/>
              <a:ea typeface="ＭＳ Ｐゴシック" charset="0"/>
              <a:cs typeface="ＭＳ Ｐゴシック" charset="0"/>
            </a:endParaRPr>
          </a:p>
        </p:txBody>
      </p:sp>
      <p:sp>
        <p:nvSpPr>
          <p:cNvPr id="42000" name="Text Box 19"/>
          <p:cNvSpPr txBox="1">
            <a:spLocks noChangeArrowheads="1"/>
          </p:cNvSpPr>
          <p:nvPr/>
        </p:nvSpPr>
        <p:spPr bwMode="auto">
          <a:xfrm>
            <a:off x="4787900" y="4835525"/>
            <a:ext cx="1346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algn="r" defTabSz="914400" eaLnBrk="1" fontAlgn="base" hangingPunct="1">
              <a:spcBef>
                <a:spcPct val="0"/>
              </a:spcBef>
              <a:spcAft>
                <a:spcPct val="0"/>
              </a:spcAft>
            </a:pPr>
            <a:r>
              <a:rPr lang="en-AU" sz="3200" b="0" i="0" dirty="0">
                <a:solidFill>
                  <a:srgbClr val="000000"/>
                </a:solidFill>
                <a:latin typeface="Arial Narrow" charset="0"/>
              </a:rPr>
              <a:t>Oceans</a:t>
            </a:r>
          </a:p>
          <a:p>
            <a:pPr algn="r" defTabSz="914400" eaLnBrk="1" fontAlgn="base" hangingPunct="1">
              <a:spcBef>
                <a:spcPct val="0"/>
              </a:spcBef>
              <a:spcAft>
                <a:spcPct val="0"/>
              </a:spcAft>
            </a:pPr>
            <a:r>
              <a:rPr lang="en-AU" sz="3200" b="0" i="0" dirty="0">
                <a:solidFill>
                  <a:srgbClr val="000000"/>
                </a:solidFill>
                <a:latin typeface="Arial Narrow" charset="0"/>
              </a:rPr>
              <a:t>26%</a:t>
            </a:r>
          </a:p>
        </p:txBody>
      </p:sp>
      <p:pic>
        <p:nvPicPr>
          <p:cNvPr id="1244180" name="Picture 20" descr="u16098014"/>
          <p:cNvPicPr>
            <a:picLocks noChangeAspect="1" noChangeArrowheads="1"/>
          </p:cNvPicPr>
          <p:nvPr/>
        </p:nvPicPr>
        <p:blipFill>
          <a:blip r:embed="rId7"/>
          <a:srcRect b="5481"/>
          <a:stretch>
            <a:fillRect/>
          </a:stretch>
        </p:blipFill>
        <p:spPr bwMode="auto">
          <a:xfrm>
            <a:off x="6172200" y="4616450"/>
            <a:ext cx="2400300" cy="1597025"/>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42002" name="Line 21"/>
          <p:cNvSpPr>
            <a:spLocks noChangeShapeType="1"/>
          </p:cNvSpPr>
          <p:nvPr/>
        </p:nvSpPr>
        <p:spPr bwMode="auto">
          <a:xfrm>
            <a:off x="3249613" y="3595688"/>
            <a:ext cx="1458912" cy="1609725"/>
          </a:xfrm>
          <a:prstGeom prst="line">
            <a:avLst/>
          </a:prstGeom>
          <a:noFill/>
          <a:ln w="57150">
            <a:solidFill>
              <a:schemeClr val="tx1"/>
            </a:solidFill>
            <a:round/>
            <a:headEnd/>
            <a:tailEnd type="stealth" w="lg"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800" b="1" i="1">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925886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t>Human-Driven Carbon Sources &amp; Sinks</a:t>
            </a:r>
            <a:endParaRPr lang="en-US" u="none" dirty="0"/>
          </a:p>
        </p:txBody>
      </p:sp>
      <p:pic>
        <p:nvPicPr>
          <p:cNvPr id="4" name="Picture 3"/>
          <p:cNvPicPr>
            <a:picLocks noChangeAspect="1"/>
          </p:cNvPicPr>
          <p:nvPr/>
        </p:nvPicPr>
        <p:blipFill>
          <a:blip r:embed="rId2"/>
          <a:stretch>
            <a:fillRect/>
          </a:stretch>
        </p:blipFill>
        <p:spPr>
          <a:xfrm>
            <a:off x="613014" y="685800"/>
            <a:ext cx="7616586" cy="5791200"/>
          </a:xfrm>
          <a:prstGeom prst="rect">
            <a:avLst/>
          </a:prstGeom>
        </p:spPr>
      </p:pic>
    </p:spTree>
    <p:extLst>
      <p:ext uri="{BB962C8B-B14F-4D97-AF65-F5344CB8AC3E}">
        <p14:creationId xmlns:p14="http://schemas.microsoft.com/office/powerpoint/2010/main" val="1403762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76200" y="76200"/>
            <a:ext cx="8991600" cy="6210300"/>
          </a:xfrm>
          <a:prstGeom prst="rect">
            <a:avLst/>
          </a:prstGeom>
        </p:spPr>
      </p:pic>
      <p:sp>
        <p:nvSpPr>
          <p:cNvPr id="4" name="TextBox 3"/>
          <p:cNvSpPr txBox="1"/>
          <p:nvPr/>
        </p:nvSpPr>
        <p:spPr>
          <a:xfrm>
            <a:off x="6491148" y="6150114"/>
            <a:ext cx="1738452" cy="707886"/>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IPCC AR5 </a:t>
            </a:r>
          </a:p>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WG1 Chap. 6</a:t>
            </a:r>
            <a:endParaRPr lang="en-US" sz="20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1529135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76200"/>
            <a:ext cx="5715000" cy="685800"/>
          </a:xfrm>
        </p:spPr>
        <p:txBody>
          <a:bodyPr/>
          <a:lstStyle/>
          <a:p>
            <a:r>
              <a:rPr lang="en-US" u="none" dirty="0">
                <a:latin typeface="Helvetica"/>
                <a:cs typeface="Helvetica"/>
              </a:rPr>
              <a:t>Fossil Fuel Carbon Emissions</a:t>
            </a:r>
            <a:endParaRPr lang="en-US" dirty="0"/>
          </a:p>
        </p:txBody>
      </p:sp>
      <p:pic>
        <p:nvPicPr>
          <p:cNvPr id="4" name="Picture 3"/>
          <p:cNvPicPr>
            <a:picLocks noChangeAspect="1"/>
          </p:cNvPicPr>
          <p:nvPr/>
        </p:nvPicPr>
        <p:blipFill rotWithShape="1">
          <a:blip r:embed="rId2"/>
          <a:srcRect l="10732"/>
          <a:stretch/>
        </p:blipFill>
        <p:spPr>
          <a:xfrm>
            <a:off x="76200" y="685800"/>
            <a:ext cx="3390666" cy="5486400"/>
          </a:xfrm>
          <a:prstGeom prst="rect">
            <a:avLst/>
          </a:prstGeom>
        </p:spPr>
      </p:pic>
      <p:pic>
        <p:nvPicPr>
          <p:cNvPr id="6" name="Picture 5"/>
          <p:cNvPicPr>
            <a:picLocks noChangeAspect="1"/>
          </p:cNvPicPr>
          <p:nvPr/>
        </p:nvPicPr>
        <p:blipFill rotWithShape="1">
          <a:blip r:embed="rId3"/>
          <a:srcRect b="59736"/>
          <a:stretch/>
        </p:blipFill>
        <p:spPr>
          <a:xfrm>
            <a:off x="3402390" y="685801"/>
            <a:ext cx="3810000" cy="2618722"/>
          </a:xfrm>
          <a:prstGeom prst="rect">
            <a:avLst/>
          </a:prstGeom>
        </p:spPr>
      </p:pic>
      <p:pic>
        <p:nvPicPr>
          <p:cNvPr id="7" name="Picture 6"/>
          <p:cNvPicPr>
            <a:picLocks noChangeAspect="1"/>
          </p:cNvPicPr>
          <p:nvPr/>
        </p:nvPicPr>
        <p:blipFill rotWithShape="1">
          <a:blip r:embed="rId3"/>
          <a:srcRect t="45626"/>
          <a:stretch/>
        </p:blipFill>
        <p:spPr>
          <a:xfrm>
            <a:off x="3402391" y="3245436"/>
            <a:ext cx="3810000" cy="3536364"/>
          </a:xfrm>
          <a:prstGeom prst="rect">
            <a:avLst/>
          </a:prstGeom>
        </p:spPr>
      </p:pic>
      <p:sp>
        <p:nvSpPr>
          <p:cNvPr id="8" name="TextBox 7"/>
          <p:cNvSpPr txBox="1"/>
          <p:nvPr/>
        </p:nvSpPr>
        <p:spPr>
          <a:xfrm>
            <a:off x="7239000" y="5305961"/>
            <a:ext cx="1872991" cy="1323439"/>
          </a:xfrm>
          <a:prstGeom prst="rect">
            <a:avLst/>
          </a:prstGeom>
          <a:noFill/>
        </p:spPr>
        <p:txBody>
          <a:bodyPr wrap="squar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Arial"/>
              </a:rPr>
              <a:t>Le </a:t>
            </a:r>
            <a:r>
              <a:rPr lang="en-US" sz="2000" dirty="0" err="1" smtClean="0">
                <a:solidFill>
                  <a:srgbClr val="000000"/>
                </a:solidFill>
                <a:latin typeface="Arial"/>
                <a:ea typeface="ＭＳ Ｐゴシック" charset="0"/>
                <a:cs typeface="Arial"/>
              </a:rPr>
              <a:t>Quere</a:t>
            </a:r>
            <a:r>
              <a:rPr lang="en-US" sz="2000" dirty="0" smtClean="0">
                <a:solidFill>
                  <a:srgbClr val="000000"/>
                </a:solidFill>
                <a:latin typeface="Arial"/>
                <a:ea typeface="ＭＳ Ｐゴシック" charset="0"/>
                <a:cs typeface="Arial"/>
              </a:rPr>
              <a:t> et al.</a:t>
            </a:r>
          </a:p>
          <a:p>
            <a:pPr defTabSz="914400" fontAlgn="base">
              <a:spcBef>
                <a:spcPct val="0"/>
              </a:spcBef>
              <a:spcAft>
                <a:spcPct val="0"/>
              </a:spcAft>
            </a:pPr>
            <a:r>
              <a:rPr lang="en-US" sz="2000" dirty="0" smtClean="0">
                <a:solidFill>
                  <a:srgbClr val="000000"/>
                </a:solidFill>
                <a:latin typeface="Arial"/>
                <a:ea typeface="ＭＳ Ｐゴシック" charset="0"/>
                <a:cs typeface="Arial"/>
              </a:rPr>
              <a:t>Earth System Science Data</a:t>
            </a:r>
          </a:p>
          <a:p>
            <a:pPr defTabSz="914400" fontAlgn="base">
              <a:spcBef>
                <a:spcPct val="0"/>
              </a:spcBef>
              <a:spcAft>
                <a:spcPct val="0"/>
              </a:spcAft>
            </a:pPr>
            <a:r>
              <a:rPr lang="en-US" sz="2000" dirty="0" smtClean="0">
                <a:solidFill>
                  <a:srgbClr val="000000"/>
                </a:solidFill>
                <a:latin typeface="Arial"/>
                <a:ea typeface="ＭＳ Ｐゴシック" charset="0"/>
                <a:cs typeface="Arial"/>
              </a:rPr>
              <a:t>2014</a:t>
            </a:r>
            <a:endParaRPr lang="en-US" sz="2000" dirty="0">
              <a:solidFill>
                <a:srgbClr val="000000"/>
              </a:solidFill>
              <a:latin typeface="Arial"/>
              <a:ea typeface="ＭＳ Ｐゴシック" charset="0"/>
              <a:cs typeface="Arial"/>
            </a:endParaRPr>
          </a:p>
        </p:txBody>
      </p:sp>
      <p:sp>
        <p:nvSpPr>
          <p:cNvPr id="9" name="TextBox 8"/>
          <p:cNvSpPr txBox="1"/>
          <p:nvPr/>
        </p:nvSpPr>
        <p:spPr>
          <a:xfrm>
            <a:off x="381000" y="304800"/>
            <a:ext cx="2057400" cy="1015663"/>
          </a:xfrm>
          <a:prstGeom prst="rect">
            <a:avLst/>
          </a:prstGeom>
          <a:solidFill>
            <a:srgbClr val="FFFFFF"/>
          </a:solidFill>
        </p:spPr>
        <p:txBody>
          <a:bodyPr wrap="squar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Emissions in billion tons of carbon per year</a:t>
            </a:r>
            <a:endParaRPr lang="en-US" sz="20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586471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uneven heating gets redistributed…thru winds</a:t>
            </a:r>
            <a:endParaRPr lang="en-US" dirty="0"/>
          </a:p>
        </p:txBody>
      </p:sp>
      <p:pic>
        <p:nvPicPr>
          <p:cNvPr id="3" name="Picture 2" descr="Hadley Ce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0" y="1126852"/>
            <a:ext cx="5613400" cy="4939792"/>
          </a:xfrm>
          <a:prstGeom prst="rect">
            <a:avLst/>
          </a:prstGeom>
        </p:spPr>
      </p:pic>
      <p:sp>
        <p:nvSpPr>
          <p:cNvPr id="4" name="Rectangle 3"/>
          <p:cNvSpPr/>
          <p:nvPr/>
        </p:nvSpPr>
        <p:spPr>
          <a:xfrm>
            <a:off x="5896097" y="2048932"/>
            <a:ext cx="3069771" cy="1938992"/>
          </a:xfrm>
          <a:prstGeom prst="rect">
            <a:avLst/>
          </a:prstGeom>
        </p:spPr>
        <p:txBody>
          <a:bodyPr wrap="square">
            <a:spAutoFit/>
          </a:bodyPr>
          <a:lstStyle/>
          <a:p>
            <a:r>
              <a:rPr lang="en-US" sz="2400" dirty="0">
                <a:solidFill>
                  <a:prstClr val="white"/>
                </a:solidFill>
                <a:latin typeface="Calibri"/>
              </a:rPr>
              <a:t>One result of the heating, together with the earth’s rotation, is the pattern of global winds.</a:t>
            </a:r>
          </a:p>
        </p:txBody>
      </p:sp>
      <p:sp>
        <p:nvSpPr>
          <p:cNvPr id="5" name="Rectangle 4"/>
          <p:cNvSpPr/>
          <p:nvPr/>
        </p:nvSpPr>
        <p:spPr>
          <a:xfrm>
            <a:off x="106877" y="6086541"/>
            <a:ext cx="6911440" cy="369332"/>
          </a:xfrm>
          <a:prstGeom prst="rect">
            <a:avLst/>
          </a:prstGeom>
        </p:spPr>
        <p:txBody>
          <a:bodyPr wrap="square">
            <a:spAutoFit/>
          </a:bodyPr>
          <a:lstStyle/>
          <a:p>
            <a:r>
              <a:rPr lang="en-US" dirty="0">
                <a:solidFill>
                  <a:prstClr val="white"/>
                </a:solidFill>
                <a:latin typeface="Calibri"/>
              </a:rPr>
              <a:t>http://www.seas.harvard.edu/climate/eli/research/equable/hadley.html</a:t>
            </a:r>
          </a:p>
        </p:txBody>
      </p:sp>
    </p:spTree>
    <p:extLst>
      <p:ext uri="{BB962C8B-B14F-4D97-AF65-F5344CB8AC3E}">
        <p14:creationId xmlns:p14="http://schemas.microsoft.com/office/powerpoint/2010/main" val="2012244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325"/>
          </a:xfrm>
        </p:spPr>
        <p:txBody>
          <a:bodyPr/>
          <a:lstStyle/>
          <a:p>
            <a:r>
              <a:rPr lang="en-US" u="none" dirty="0" smtClean="0"/>
              <a:t>Global Climate is Changing</a:t>
            </a:r>
            <a:endParaRPr lang="en-US" u="none" dirty="0"/>
          </a:p>
        </p:txBody>
      </p:sp>
      <p:pic>
        <p:nvPicPr>
          <p:cNvPr id="3" name="Picture 2"/>
          <p:cNvPicPr>
            <a:picLocks noChangeAspect="1"/>
          </p:cNvPicPr>
          <p:nvPr/>
        </p:nvPicPr>
        <p:blipFill>
          <a:blip r:embed="rId3"/>
          <a:stretch>
            <a:fillRect/>
          </a:stretch>
        </p:blipFill>
        <p:spPr>
          <a:xfrm>
            <a:off x="0" y="762000"/>
            <a:ext cx="9144000" cy="5722012"/>
          </a:xfrm>
          <a:prstGeom prst="rect">
            <a:avLst/>
          </a:prstGeom>
        </p:spPr>
      </p:pic>
    </p:spTree>
    <p:extLst>
      <p:ext uri="{BB962C8B-B14F-4D97-AF65-F5344CB8AC3E}">
        <p14:creationId xmlns:p14="http://schemas.microsoft.com/office/powerpoint/2010/main" val="3176348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3780" b="22510"/>
          <a:stretch/>
        </p:blipFill>
        <p:spPr>
          <a:xfrm>
            <a:off x="-2462" y="685800"/>
            <a:ext cx="9123402" cy="4953000"/>
          </a:xfrm>
          <a:prstGeom prst="rect">
            <a:avLst/>
          </a:prstGeom>
        </p:spPr>
      </p:pic>
      <p:sp>
        <p:nvSpPr>
          <p:cNvPr id="8" name="Title 1"/>
          <p:cNvSpPr>
            <a:spLocks noGrp="1"/>
          </p:cNvSpPr>
          <p:nvPr>
            <p:ph type="title"/>
          </p:nvPr>
        </p:nvSpPr>
        <p:spPr>
          <a:xfrm>
            <a:off x="1371600" y="76200"/>
            <a:ext cx="6303859" cy="534544"/>
          </a:xfrm>
        </p:spPr>
        <p:txBody>
          <a:bodyPr>
            <a:noAutofit/>
          </a:bodyPr>
          <a:lstStyle/>
          <a:p>
            <a:r>
              <a:rPr lang="en-US" u="none" dirty="0" smtClean="0"/>
              <a:t>Global Climate is Changing</a:t>
            </a:r>
            <a:endParaRPr lang="en-US" u="none" dirty="0"/>
          </a:p>
        </p:txBody>
      </p:sp>
      <p:pic>
        <p:nvPicPr>
          <p:cNvPr id="5" name="Picture 4"/>
          <p:cNvPicPr>
            <a:picLocks noChangeAspect="1"/>
          </p:cNvPicPr>
          <p:nvPr/>
        </p:nvPicPr>
        <p:blipFill rotWithShape="1">
          <a:blip r:embed="rId3"/>
          <a:srcRect t="94953" b="5"/>
          <a:stretch/>
        </p:blipFill>
        <p:spPr>
          <a:xfrm>
            <a:off x="0" y="5638800"/>
            <a:ext cx="9139680" cy="465802"/>
          </a:xfrm>
          <a:prstGeom prst="rect">
            <a:avLst/>
          </a:prstGeom>
        </p:spPr>
      </p:pic>
      <p:sp>
        <p:nvSpPr>
          <p:cNvPr id="2" name="TextBox 1"/>
          <p:cNvSpPr txBox="1"/>
          <p:nvPr/>
        </p:nvSpPr>
        <p:spPr>
          <a:xfrm>
            <a:off x="685800" y="685800"/>
            <a:ext cx="3073954"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Sea-surface Temperature</a:t>
            </a:r>
            <a:endParaRPr lang="en-US" sz="2000" dirty="0">
              <a:solidFill>
                <a:srgbClr val="000000"/>
              </a:solidFill>
              <a:latin typeface="Arial"/>
              <a:ea typeface="ＭＳ Ｐゴシック" charset="0"/>
              <a:cs typeface="ＭＳ Ｐゴシック" charset="0"/>
            </a:endParaRPr>
          </a:p>
        </p:txBody>
      </p:sp>
      <p:sp>
        <p:nvSpPr>
          <p:cNvPr id="7" name="TextBox 6"/>
          <p:cNvSpPr txBox="1"/>
          <p:nvPr/>
        </p:nvSpPr>
        <p:spPr>
          <a:xfrm>
            <a:off x="685800" y="2286000"/>
            <a:ext cx="2845651"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Marine Air Temperature</a:t>
            </a:r>
            <a:endParaRPr lang="en-US" sz="2000" dirty="0">
              <a:solidFill>
                <a:srgbClr val="000000"/>
              </a:solidFill>
              <a:latin typeface="Arial"/>
              <a:ea typeface="ＭＳ Ｐゴシック" charset="0"/>
              <a:cs typeface="ＭＳ Ｐゴシック" charset="0"/>
            </a:endParaRPr>
          </a:p>
        </p:txBody>
      </p:sp>
      <p:sp>
        <p:nvSpPr>
          <p:cNvPr id="9" name="TextBox 8"/>
          <p:cNvSpPr txBox="1"/>
          <p:nvPr/>
        </p:nvSpPr>
        <p:spPr>
          <a:xfrm>
            <a:off x="685800" y="4019490"/>
            <a:ext cx="1371600" cy="400110"/>
          </a:xfrm>
          <a:prstGeom prst="rect">
            <a:avLst/>
          </a:prstGeom>
          <a:solidFill>
            <a:srgbClr val="FFFFFF"/>
          </a:solidFill>
        </p:spPr>
        <p:txBody>
          <a:bodyPr wrap="squar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Sea-level </a:t>
            </a:r>
            <a:endParaRPr lang="en-US" sz="2000" dirty="0">
              <a:solidFill>
                <a:srgbClr val="000000"/>
              </a:solidFill>
              <a:latin typeface="Arial"/>
              <a:ea typeface="ＭＳ Ｐゴシック" charset="0"/>
              <a:cs typeface="ＭＳ Ｐゴシック" charset="0"/>
            </a:endParaRPr>
          </a:p>
        </p:txBody>
      </p:sp>
      <p:sp>
        <p:nvSpPr>
          <p:cNvPr id="10" name="TextBox 9"/>
          <p:cNvSpPr txBox="1"/>
          <p:nvPr/>
        </p:nvSpPr>
        <p:spPr>
          <a:xfrm>
            <a:off x="5859079" y="685800"/>
            <a:ext cx="2522921"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Ocean Heat Content</a:t>
            </a:r>
            <a:endParaRPr lang="en-US" sz="2000" dirty="0">
              <a:solidFill>
                <a:srgbClr val="000000"/>
              </a:solidFill>
              <a:latin typeface="Arial"/>
              <a:ea typeface="ＭＳ Ｐゴシック" charset="0"/>
              <a:cs typeface="ＭＳ Ｐゴシック" charset="0"/>
            </a:endParaRPr>
          </a:p>
        </p:txBody>
      </p:sp>
      <p:sp>
        <p:nvSpPr>
          <p:cNvPr id="11" name="TextBox 10"/>
          <p:cNvSpPr txBox="1"/>
          <p:nvPr/>
        </p:nvSpPr>
        <p:spPr>
          <a:xfrm>
            <a:off x="6629400" y="2343090"/>
            <a:ext cx="1184940" cy="707886"/>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Specific</a:t>
            </a:r>
          </a:p>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Humidity</a:t>
            </a:r>
            <a:endParaRPr lang="en-US" sz="2000" dirty="0">
              <a:solidFill>
                <a:srgbClr val="000000"/>
              </a:solidFill>
              <a:latin typeface="Arial"/>
              <a:ea typeface="ＭＳ Ｐゴシック" charset="0"/>
              <a:cs typeface="ＭＳ Ｐゴシック" charset="0"/>
            </a:endParaRPr>
          </a:p>
        </p:txBody>
      </p:sp>
      <p:sp>
        <p:nvSpPr>
          <p:cNvPr id="12" name="TextBox 11"/>
          <p:cNvSpPr txBox="1"/>
          <p:nvPr/>
        </p:nvSpPr>
        <p:spPr>
          <a:xfrm>
            <a:off x="6629400" y="4876800"/>
            <a:ext cx="1481846" cy="707886"/>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Sept. Arctic</a:t>
            </a:r>
          </a:p>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Sea-ice</a:t>
            </a:r>
            <a:endParaRPr lang="en-US" sz="2000" dirty="0">
              <a:solidFill>
                <a:srgbClr val="000000"/>
              </a:solidFill>
              <a:latin typeface="Arial"/>
              <a:ea typeface="ＭＳ Ｐゴシック" charset="0"/>
              <a:cs typeface="ＭＳ Ｐゴシック" charset="0"/>
            </a:endParaRPr>
          </a:p>
        </p:txBody>
      </p:sp>
      <p:sp>
        <p:nvSpPr>
          <p:cNvPr id="13" name="TextBox 12"/>
          <p:cNvSpPr txBox="1"/>
          <p:nvPr/>
        </p:nvSpPr>
        <p:spPr>
          <a:xfrm>
            <a:off x="6248400" y="5638800"/>
            <a:ext cx="755235"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1940</a:t>
            </a:r>
          </a:p>
        </p:txBody>
      </p:sp>
      <p:sp>
        <p:nvSpPr>
          <p:cNvPr id="14" name="TextBox 13"/>
          <p:cNvSpPr txBox="1"/>
          <p:nvPr/>
        </p:nvSpPr>
        <p:spPr>
          <a:xfrm>
            <a:off x="8146797" y="5638800"/>
            <a:ext cx="755235"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2000</a:t>
            </a:r>
          </a:p>
        </p:txBody>
      </p:sp>
      <p:sp>
        <p:nvSpPr>
          <p:cNvPr id="15" name="TextBox 14"/>
          <p:cNvSpPr txBox="1"/>
          <p:nvPr/>
        </p:nvSpPr>
        <p:spPr>
          <a:xfrm>
            <a:off x="5055936" y="5638800"/>
            <a:ext cx="755235"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2000</a:t>
            </a:r>
          </a:p>
        </p:txBody>
      </p:sp>
      <p:sp>
        <p:nvSpPr>
          <p:cNvPr id="16" name="TextBox 15"/>
          <p:cNvSpPr txBox="1"/>
          <p:nvPr/>
        </p:nvSpPr>
        <p:spPr>
          <a:xfrm>
            <a:off x="3505200" y="5638800"/>
            <a:ext cx="755235"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1950</a:t>
            </a:r>
          </a:p>
        </p:txBody>
      </p:sp>
      <p:sp>
        <p:nvSpPr>
          <p:cNvPr id="17" name="TextBox 16"/>
          <p:cNvSpPr txBox="1"/>
          <p:nvPr/>
        </p:nvSpPr>
        <p:spPr>
          <a:xfrm>
            <a:off x="1981200" y="5638800"/>
            <a:ext cx="755235"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1900</a:t>
            </a:r>
          </a:p>
        </p:txBody>
      </p:sp>
      <p:sp>
        <p:nvSpPr>
          <p:cNvPr id="18" name="TextBox 17"/>
          <p:cNvSpPr txBox="1"/>
          <p:nvPr/>
        </p:nvSpPr>
        <p:spPr>
          <a:xfrm>
            <a:off x="423861" y="5619690"/>
            <a:ext cx="755235" cy="400110"/>
          </a:xfrm>
          <a:prstGeom prst="rect">
            <a:avLst/>
          </a:prstGeom>
          <a:solidFill>
            <a:srgbClr val="FFFFFF"/>
          </a:solid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1850</a:t>
            </a:r>
          </a:p>
        </p:txBody>
      </p:sp>
    </p:spTree>
    <p:extLst>
      <p:ext uri="{BB962C8B-B14F-4D97-AF65-F5344CB8AC3E}">
        <p14:creationId xmlns:p14="http://schemas.microsoft.com/office/powerpoint/2010/main" val="24279331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685800"/>
          </a:xfrm>
        </p:spPr>
        <p:txBody>
          <a:bodyPr/>
          <a:lstStyle/>
          <a:p>
            <a:r>
              <a:rPr lang="en-US" u="none" dirty="0" smtClean="0"/>
              <a:t>Long-Term Warming versus Short-Term Variation</a:t>
            </a:r>
            <a:endParaRPr lang="en-US" u="none" dirty="0"/>
          </a:p>
        </p:txBody>
      </p:sp>
      <p:pic>
        <p:nvPicPr>
          <p:cNvPr id="6" name="Picture 5"/>
          <p:cNvPicPr>
            <a:picLocks noChangeAspect="1"/>
          </p:cNvPicPr>
          <p:nvPr/>
        </p:nvPicPr>
        <p:blipFill rotWithShape="1">
          <a:blip r:embed="rId2"/>
          <a:srcRect l="3498" t="10454" r="5136" b="4680"/>
          <a:stretch/>
        </p:blipFill>
        <p:spPr>
          <a:xfrm>
            <a:off x="354835" y="1027065"/>
            <a:ext cx="8273254" cy="5097983"/>
          </a:xfrm>
          <a:prstGeom prst="rect">
            <a:avLst/>
          </a:prstGeom>
        </p:spPr>
      </p:pic>
    </p:spTree>
    <p:extLst>
      <p:ext uri="{BB962C8B-B14F-4D97-AF65-F5344CB8AC3E}">
        <p14:creationId xmlns:p14="http://schemas.microsoft.com/office/powerpoint/2010/main" val="28212934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t>Recent Climate Hiatus &amp; Ocean Warming</a:t>
            </a:r>
            <a:endParaRPr lang="en-US" u="none" dirty="0"/>
          </a:p>
        </p:txBody>
      </p:sp>
      <p:pic>
        <p:nvPicPr>
          <p:cNvPr id="3" name="Picture 2"/>
          <p:cNvPicPr>
            <a:picLocks noChangeAspect="1"/>
          </p:cNvPicPr>
          <p:nvPr/>
        </p:nvPicPr>
        <p:blipFill>
          <a:blip r:embed="rId2"/>
          <a:stretch>
            <a:fillRect/>
          </a:stretch>
        </p:blipFill>
        <p:spPr>
          <a:xfrm>
            <a:off x="0" y="835742"/>
            <a:ext cx="9144000" cy="2821858"/>
          </a:xfrm>
          <a:prstGeom prst="rect">
            <a:avLst/>
          </a:prstGeom>
        </p:spPr>
      </p:pic>
      <p:sp>
        <p:nvSpPr>
          <p:cNvPr id="5" name="Rectangle 4"/>
          <p:cNvSpPr/>
          <p:nvPr/>
        </p:nvSpPr>
        <p:spPr bwMode="auto">
          <a:xfrm>
            <a:off x="7391400" y="990600"/>
            <a:ext cx="1066800" cy="2438400"/>
          </a:xfrm>
          <a:prstGeom prst="rect">
            <a:avLst/>
          </a:prstGeom>
          <a:solidFill>
            <a:schemeClr val="accent6">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300">
              <a:solidFill>
                <a:srgbClr val="3333CC"/>
              </a:solidFill>
              <a:latin typeface="Comic Sans MS" charset="0"/>
              <a:ea typeface="ＭＳ Ｐゴシック" charset="0"/>
              <a:cs typeface="ＭＳ Ｐゴシック" charset="0"/>
            </a:endParaRPr>
          </a:p>
        </p:txBody>
      </p:sp>
      <p:sp>
        <p:nvSpPr>
          <p:cNvPr id="6" name="TextBox 5"/>
          <p:cNvSpPr txBox="1"/>
          <p:nvPr/>
        </p:nvSpPr>
        <p:spPr>
          <a:xfrm>
            <a:off x="5531809" y="3962400"/>
            <a:ext cx="3307391" cy="400110"/>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00"/>
                </a:solidFill>
                <a:latin typeface="Arial"/>
                <a:ea typeface="ＭＳ Ｐゴシック" charset="0"/>
                <a:cs typeface="ＭＳ Ｐゴシック" charset="0"/>
              </a:rPr>
              <a:t>Chen &amp; Tung Science 2014</a:t>
            </a:r>
            <a:endParaRPr lang="en-US" sz="2000" dirty="0">
              <a:solidFill>
                <a:srgbClr val="000000"/>
              </a:solidFill>
              <a:latin typeface="Arial"/>
              <a:ea typeface="ＭＳ Ｐゴシック" charset="0"/>
              <a:cs typeface="ＭＳ Ｐゴシック" charset="0"/>
            </a:endParaRPr>
          </a:p>
        </p:txBody>
      </p:sp>
      <p:sp>
        <p:nvSpPr>
          <p:cNvPr id="7" name="TextBox 6"/>
          <p:cNvSpPr txBox="1"/>
          <p:nvPr/>
        </p:nvSpPr>
        <p:spPr>
          <a:xfrm>
            <a:off x="1371600" y="4572000"/>
            <a:ext cx="6172200" cy="1200328"/>
          </a:xfrm>
          <a:prstGeom prst="rect">
            <a:avLst/>
          </a:prstGeom>
          <a:noFill/>
          <a:ln w="38100" cmpd="sng">
            <a:solidFill>
              <a:schemeClr val="accent6"/>
            </a:solidFill>
          </a:ln>
        </p:spPr>
        <p:txBody>
          <a:bodyPr wrap="square" rtlCol="0">
            <a:spAutoFit/>
          </a:bodyPr>
          <a:lstStyle/>
          <a:p>
            <a:pPr defTabSz="914400" fontAlgn="base">
              <a:spcBef>
                <a:spcPct val="0"/>
              </a:spcBef>
              <a:spcAft>
                <a:spcPct val="0"/>
              </a:spcAft>
            </a:pPr>
            <a:r>
              <a:rPr lang="en-US" sz="2400" dirty="0" smtClean="0">
                <a:solidFill>
                  <a:srgbClr val="2D2DB9"/>
                </a:solidFill>
                <a:latin typeface="Arial"/>
                <a:ea typeface="ＭＳ Ｐゴシック" charset="0"/>
                <a:cs typeface="ＭＳ Ｐゴシック" charset="0"/>
              </a:rPr>
              <a:t>Subsurface ocean warming has continued over the past 15 years despite slowing of surface air temperature</a:t>
            </a:r>
            <a:endParaRPr lang="en-US" sz="2400" dirty="0">
              <a:solidFill>
                <a:srgbClr val="2D2DB9"/>
              </a:solidFill>
              <a:latin typeface="Arial"/>
              <a:ea typeface="ＭＳ Ｐゴシック" charset="0"/>
              <a:cs typeface="ＭＳ Ｐゴシック" charset="0"/>
            </a:endParaRPr>
          </a:p>
        </p:txBody>
      </p:sp>
    </p:spTree>
    <p:extLst>
      <p:ext uri="{BB962C8B-B14F-4D97-AF65-F5344CB8AC3E}">
        <p14:creationId xmlns:p14="http://schemas.microsoft.com/office/powerpoint/2010/main" val="305439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406400"/>
            <a:ext cx="9144000" cy="6029011"/>
          </a:xfrm>
          <a:prstGeom prst="rect">
            <a:avLst/>
          </a:prstGeom>
        </p:spPr>
      </p:pic>
    </p:spTree>
    <p:extLst>
      <p:ext uri="{BB962C8B-B14F-4D97-AF65-F5344CB8AC3E}">
        <p14:creationId xmlns:p14="http://schemas.microsoft.com/office/powerpoint/2010/main" val="1498155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none" dirty="0" smtClean="0"/>
              <a:t>Third National Climate Assessment</a:t>
            </a:r>
            <a:endParaRPr lang="en-US" u="none"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85800"/>
            <a:ext cx="4709358" cy="6096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700" y="5105400"/>
            <a:ext cx="3830620" cy="857602"/>
          </a:xfrm>
          <a:prstGeom prst="rect">
            <a:avLst/>
          </a:prstGeom>
        </p:spPr>
      </p:pic>
      <p:sp>
        <p:nvSpPr>
          <p:cNvPr id="10" name="TextBox 9"/>
          <p:cNvSpPr txBox="1"/>
          <p:nvPr/>
        </p:nvSpPr>
        <p:spPr>
          <a:xfrm>
            <a:off x="5105400" y="4400490"/>
            <a:ext cx="3892362" cy="400110"/>
          </a:xfrm>
          <a:prstGeom prst="rect">
            <a:avLst/>
          </a:prstGeom>
          <a:noFill/>
        </p:spPr>
        <p:txBody>
          <a:bodyPr wrap="none" rtlCol="0">
            <a:spAutoFit/>
          </a:bodyPr>
          <a:lstStyle/>
          <a:p>
            <a:pPr defTabSz="914400" fontAlgn="base">
              <a:spcBef>
                <a:spcPct val="0"/>
              </a:spcBef>
              <a:spcAft>
                <a:spcPct val="0"/>
              </a:spcAft>
            </a:pPr>
            <a:r>
              <a:rPr lang="hr-HR" sz="2000" dirty="0">
                <a:solidFill>
                  <a:srgbClr val="000000"/>
                </a:solidFill>
                <a:latin typeface="Arial"/>
                <a:ea typeface="ＭＳ Ｐゴシック" charset="0"/>
                <a:cs typeface="Arial"/>
              </a:rPr>
              <a:t>http://nca2014.globalchange.gov </a:t>
            </a:r>
            <a:endParaRPr lang="en-US" sz="2000"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2910235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Observed U.S. Temperature Change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437" b="2922"/>
          <a:stretch/>
        </p:blipFill>
        <p:spPr>
          <a:xfrm>
            <a:off x="625929" y="1143000"/>
            <a:ext cx="7849493" cy="5181600"/>
          </a:xfrm>
          <a:prstGeom prst="rect">
            <a:avLst/>
          </a:prstGeom>
        </p:spPr>
      </p:pic>
    </p:spTree>
    <p:extLst>
      <p:ext uri="{BB962C8B-B14F-4D97-AF65-F5344CB8AC3E}">
        <p14:creationId xmlns:p14="http://schemas.microsoft.com/office/powerpoint/2010/main" val="3060695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Observed U.S. Precipitation Change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38200"/>
            <a:ext cx="7772400" cy="5176203"/>
          </a:xfrm>
          <a:prstGeom prst="rect">
            <a:avLst/>
          </a:prstGeom>
        </p:spPr>
      </p:pic>
    </p:spTree>
    <p:extLst>
      <p:ext uri="{BB962C8B-B14F-4D97-AF65-F5344CB8AC3E}">
        <p14:creationId xmlns:p14="http://schemas.microsoft.com/office/powerpoint/2010/main" val="5022884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117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Near-surface air temperature</a:t>
            </a:r>
            <a:endParaRPr lang="en-US" dirty="0"/>
          </a:p>
        </p:txBody>
      </p:sp>
      <p:pic>
        <p:nvPicPr>
          <p:cNvPr id="4" name="Content Placeholder 3" descr="Global-avg-temp-anamoly_1850-2012.gif"/>
          <p:cNvPicPr>
            <a:picLocks noGrp="1" noChangeAspect="1"/>
          </p:cNvPicPr>
          <p:nvPr>
            <p:ph idx="1"/>
          </p:nvPr>
        </p:nvPicPr>
        <p:blipFill rotWithShape="1">
          <a:blip r:embed="rId2">
            <a:extLst>
              <a:ext uri="{28A0092B-C50C-407E-A947-70E740481C1C}">
                <a14:useLocalDpi xmlns:a14="http://schemas.microsoft.com/office/drawing/2010/main" val="0"/>
              </a:ext>
            </a:extLst>
          </a:blip>
          <a:srcRect l="837" r="1540"/>
          <a:stretch/>
        </p:blipFill>
        <p:spPr>
          <a:xfrm>
            <a:off x="1219200" y="1447800"/>
            <a:ext cx="6705600" cy="4884475"/>
          </a:xfrm>
        </p:spPr>
      </p:pic>
      <p:sp>
        <p:nvSpPr>
          <p:cNvPr id="5" name="TextBox 4"/>
          <p:cNvSpPr txBox="1"/>
          <p:nvPr/>
        </p:nvSpPr>
        <p:spPr>
          <a:xfrm>
            <a:off x="163271" y="6348968"/>
            <a:ext cx="8904529" cy="369332"/>
          </a:xfrm>
          <a:prstGeom prst="rect">
            <a:avLst/>
          </a:prstGeom>
          <a:noFill/>
        </p:spPr>
        <p:txBody>
          <a:bodyPr wrap="none" rtlCol="0">
            <a:spAutoFit/>
          </a:bodyPr>
          <a:lstStyle/>
          <a:p>
            <a:r>
              <a:rPr lang="en-US" i="1" dirty="0" smtClean="0"/>
              <a:t>Source: Climate Change: Evidence and Causes, National Academy of Science, 2014</a:t>
            </a:r>
            <a:endParaRPr lang="en-US" i="1" dirty="0"/>
          </a:p>
        </p:txBody>
      </p:sp>
    </p:spTree>
    <p:extLst>
      <p:ext uri="{BB962C8B-B14F-4D97-AF65-F5344CB8AC3E}">
        <p14:creationId xmlns:p14="http://schemas.microsoft.com/office/powerpoint/2010/main" val="3502368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thru ocean currents</a:t>
            </a:r>
            <a:endParaRPr lang="en-US" dirty="0"/>
          </a:p>
        </p:txBody>
      </p:sp>
      <p:pic>
        <p:nvPicPr>
          <p:cNvPr id="3" name="Picture 2" descr="conveyo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14" y="1193089"/>
            <a:ext cx="7385964" cy="4895516"/>
          </a:xfrm>
          <a:prstGeom prst="rect">
            <a:avLst/>
          </a:prstGeom>
        </p:spPr>
      </p:pic>
      <p:sp>
        <p:nvSpPr>
          <p:cNvPr id="4" name="Rectangle 3"/>
          <p:cNvSpPr/>
          <p:nvPr/>
        </p:nvSpPr>
        <p:spPr>
          <a:xfrm>
            <a:off x="286085" y="6088605"/>
            <a:ext cx="8863850" cy="646331"/>
          </a:xfrm>
          <a:prstGeom prst="rect">
            <a:avLst/>
          </a:prstGeom>
        </p:spPr>
        <p:txBody>
          <a:bodyPr wrap="square">
            <a:spAutoFit/>
          </a:bodyPr>
          <a:lstStyle/>
          <a:p>
            <a:r>
              <a:rPr lang="en-US" dirty="0">
                <a:solidFill>
                  <a:prstClr val="white"/>
                </a:solidFill>
                <a:latin typeface="Calibri"/>
              </a:rPr>
              <a:t>Together, the cooler temperatures at the poles and the surface winds drive a global, three-dimensional circulation in the ocean – sometimes referred to as the conveyer belt.</a:t>
            </a:r>
          </a:p>
        </p:txBody>
      </p:sp>
    </p:spTree>
    <p:extLst>
      <p:ext uri="{BB962C8B-B14F-4D97-AF65-F5344CB8AC3E}">
        <p14:creationId xmlns:p14="http://schemas.microsoft.com/office/powerpoint/2010/main" val="2175464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Change in deep ocean processes?</a:t>
            </a:r>
            <a:endParaRPr lang="en-US" dirty="0"/>
          </a:p>
        </p:txBody>
      </p:sp>
      <p:pic>
        <p:nvPicPr>
          <p:cNvPr id="4" name="Content Placeholder 3" descr="Abraham_2013.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0" r="867"/>
          <a:stretch/>
        </p:blipFill>
        <p:spPr>
          <a:xfrm>
            <a:off x="609600" y="1447800"/>
            <a:ext cx="8001000" cy="5035594"/>
          </a:xfrm>
        </p:spPr>
      </p:pic>
    </p:spTree>
    <p:extLst>
      <p:ext uri="{BB962C8B-B14F-4D97-AF65-F5344CB8AC3E}">
        <p14:creationId xmlns:p14="http://schemas.microsoft.com/office/powerpoint/2010/main" val="29007468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Oceans store carbon as well</a:t>
            </a:r>
            <a:endParaRPr lang="en-US" dirty="0"/>
          </a:p>
        </p:txBody>
      </p:sp>
      <p:pic>
        <p:nvPicPr>
          <p:cNvPr id="6" name="Content Placeholder 5" descr="fig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498" r="122"/>
          <a:stretch/>
        </p:blipFill>
        <p:spPr>
          <a:xfrm>
            <a:off x="5257800" y="1447800"/>
            <a:ext cx="3733800" cy="5287374"/>
          </a:xfrm>
        </p:spPr>
      </p:pic>
      <p:sp>
        <p:nvSpPr>
          <p:cNvPr id="8" name="Rectangle 1027"/>
          <p:cNvSpPr txBox="1">
            <a:spLocks noChangeArrowheads="1"/>
          </p:cNvSpPr>
          <p:nvPr/>
        </p:nvSpPr>
        <p:spPr>
          <a:xfrm>
            <a:off x="381000" y="1447800"/>
            <a:ext cx="4953000" cy="5105400"/>
          </a:xfrm>
          <a:prstGeom prst="rect">
            <a:avLst/>
          </a:prstGeom>
        </p:spPr>
        <p:txBody>
          <a:bodyPr/>
          <a:lstStyle>
            <a:lvl1pPr marL="342900" indent="-342900" algn="l" rtl="0" fontAlgn="base">
              <a:spcBef>
                <a:spcPct val="20000"/>
              </a:spcBef>
              <a:spcAft>
                <a:spcPct val="0"/>
              </a:spcAft>
              <a:buClr>
                <a:srgbClr val="800040"/>
              </a:buClr>
              <a:buFont typeface="Wingdings" pitchFamily="-109"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pitchFamily="-109" charset="2"/>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pitchFamily="-109" charset="2"/>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pitchFamily="-109" charset="2"/>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pitchFamily="-109" charset="2"/>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09"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09"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09"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09" charset="2"/>
              <a:buChar char=""/>
              <a:defRPr sz="2000">
                <a:solidFill>
                  <a:schemeClr val="tx1"/>
                </a:solidFill>
                <a:latin typeface="+mn-lt"/>
                <a:ea typeface="+mn-ea"/>
              </a:defRPr>
            </a:lvl9pPr>
          </a:lstStyle>
          <a:p>
            <a:pPr>
              <a:lnSpc>
                <a:spcPct val="90000"/>
              </a:lnSpc>
            </a:pPr>
            <a:r>
              <a:rPr lang="en-US" sz="2800" dirty="0" smtClean="0">
                <a:cs typeface="ＭＳ Ｐゴシック" pitchFamily="-109" charset="-128"/>
              </a:rPr>
              <a:t>Oceans take up about 25% of the excess carbon dioxide</a:t>
            </a:r>
          </a:p>
          <a:p>
            <a:pPr>
              <a:lnSpc>
                <a:spcPct val="90000"/>
              </a:lnSpc>
            </a:pPr>
            <a:endParaRPr lang="en-US" sz="2800" dirty="0">
              <a:cs typeface="ＭＳ Ｐゴシック" pitchFamily="-109" charset="-128"/>
            </a:endParaRPr>
          </a:p>
          <a:p>
            <a:pPr>
              <a:lnSpc>
                <a:spcPct val="90000"/>
              </a:lnSpc>
            </a:pPr>
            <a:endParaRPr lang="en-US" sz="2800" dirty="0" smtClean="0">
              <a:cs typeface="ＭＳ Ｐゴシック" pitchFamily="-109" charset="-128"/>
            </a:endParaRPr>
          </a:p>
          <a:p>
            <a:pPr>
              <a:lnSpc>
                <a:spcPct val="90000"/>
              </a:lnSpc>
            </a:pPr>
            <a:r>
              <a:rPr lang="en-US" sz="2800" dirty="0" smtClean="0">
                <a:cs typeface="ＭＳ Ｐゴシック" pitchFamily="-109" charset="-128"/>
              </a:rPr>
              <a:t>In the past the oceans took up a higher percentage</a:t>
            </a:r>
          </a:p>
          <a:p>
            <a:pPr>
              <a:lnSpc>
                <a:spcPct val="90000"/>
              </a:lnSpc>
            </a:pPr>
            <a:endParaRPr lang="en-US" sz="2800" dirty="0">
              <a:cs typeface="ＭＳ Ｐゴシック" pitchFamily="-109" charset="-128"/>
            </a:endParaRPr>
          </a:p>
          <a:p>
            <a:pPr>
              <a:lnSpc>
                <a:spcPct val="90000"/>
              </a:lnSpc>
            </a:pPr>
            <a:r>
              <a:rPr lang="en-US" sz="2800" dirty="0" smtClean="0">
                <a:cs typeface="ＭＳ Ｐゴシック" pitchFamily="-109" charset="-128"/>
              </a:rPr>
              <a:t>What will they do in the future?</a:t>
            </a:r>
          </a:p>
          <a:p>
            <a:pPr>
              <a:lnSpc>
                <a:spcPct val="90000"/>
              </a:lnSpc>
            </a:pPr>
            <a:endParaRPr lang="en-US" sz="2800" dirty="0">
              <a:cs typeface="ＭＳ Ｐゴシック" pitchFamily="-109" charset="-128"/>
            </a:endParaRPr>
          </a:p>
          <a:p>
            <a:pPr marL="0" indent="0">
              <a:lnSpc>
                <a:spcPct val="90000"/>
              </a:lnSpc>
              <a:buNone/>
            </a:pPr>
            <a:endParaRPr lang="en-US" sz="2800" dirty="0" smtClean="0">
              <a:cs typeface="ＭＳ Ｐゴシック" pitchFamily="-109" charset="-128"/>
            </a:endParaRPr>
          </a:p>
        </p:txBody>
      </p:sp>
      <p:sp>
        <p:nvSpPr>
          <p:cNvPr id="5" name="TextBox 4"/>
          <p:cNvSpPr txBox="1"/>
          <p:nvPr/>
        </p:nvSpPr>
        <p:spPr>
          <a:xfrm>
            <a:off x="285750" y="6091019"/>
            <a:ext cx="5791200" cy="646331"/>
          </a:xfrm>
          <a:prstGeom prst="rect">
            <a:avLst/>
          </a:prstGeom>
          <a:noFill/>
        </p:spPr>
        <p:txBody>
          <a:bodyPr wrap="square" rtlCol="0">
            <a:spAutoFit/>
          </a:bodyPr>
          <a:lstStyle/>
          <a:p>
            <a:r>
              <a:rPr lang="en-US" i="1" dirty="0" smtClean="0"/>
              <a:t>Source: Climate Change: Evidence and Causes, National Academy of Science, 2014</a:t>
            </a:r>
            <a:endParaRPr lang="en-US" i="1" dirty="0"/>
          </a:p>
        </p:txBody>
      </p:sp>
    </p:spTree>
    <p:extLst>
      <p:ext uri="{BB962C8B-B14F-4D97-AF65-F5344CB8AC3E}">
        <p14:creationId xmlns:p14="http://schemas.microsoft.com/office/powerpoint/2010/main" val="3135961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20 at 6.32.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20879"/>
            <a:ext cx="9144000" cy="930869"/>
          </a:xfrm>
          <a:prstGeom prst="rect">
            <a:avLst/>
          </a:prstGeom>
        </p:spPr>
      </p:pic>
      <p:sp>
        <p:nvSpPr>
          <p:cNvPr id="2" name="Title 1"/>
          <p:cNvSpPr>
            <a:spLocks noGrp="1"/>
          </p:cNvSpPr>
          <p:nvPr>
            <p:ph type="title"/>
          </p:nvPr>
        </p:nvSpPr>
        <p:spPr>
          <a:xfrm>
            <a:off x="261865" y="0"/>
            <a:ext cx="8720106" cy="1143000"/>
          </a:xfrm>
        </p:spPr>
        <p:txBody>
          <a:bodyPr>
            <a:normAutofit fontScale="90000"/>
          </a:bodyPr>
          <a:lstStyle/>
          <a:p>
            <a:r>
              <a:rPr lang="en-US" dirty="0" smtClean="0"/>
              <a:t>Winter 2013-2014: California Drought</a:t>
            </a:r>
            <a:endParaRPr lang="en-US" dirty="0"/>
          </a:p>
        </p:txBody>
      </p:sp>
      <p:sp>
        <p:nvSpPr>
          <p:cNvPr id="3" name="Content Placeholder 2"/>
          <p:cNvSpPr>
            <a:spLocks noGrp="1"/>
          </p:cNvSpPr>
          <p:nvPr>
            <p:ph idx="1"/>
          </p:nvPr>
        </p:nvSpPr>
        <p:spPr>
          <a:xfrm>
            <a:off x="261865" y="5093578"/>
            <a:ext cx="8720106" cy="1764421"/>
          </a:xfrm>
        </p:spPr>
        <p:txBody>
          <a:bodyPr>
            <a:normAutofit/>
          </a:bodyPr>
          <a:lstStyle/>
          <a:p>
            <a:pPr marL="0" indent="0">
              <a:buNone/>
            </a:pPr>
            <a:r>
              <a:rPr lang="en-US" sz="2400" dirty="0" smtClean="0"/>
              <a:t>“. . . </a:t>
            </a:r>
            <a:r>
              <a:rPr lang="en-US" sz="2400" dirty="0"/>
              <a:t>now that this </a:t>
            </a:r>
            <a:r>
              <a:rPr lang="en-US" sz="2400" dirty="0" smtClean="0"/>
              <a:t>[California] drought</a:t>
            </a:r>
            <a:r>
              <a:rPr lang="en-US" sz="2400" dirty="0"/>
              <a:t>-inducing mode of SST-forcing has been identified, forecasters should be on the lookout for similar SST patterns in the future </a:t>
            </a:r>
            <a:r>
              <a:rPr lang="en-US" sz="2400" dirty="0" smtClean="0"/>
              <a:t>. . . because </a:t>
            </a:r>
            <a:r>
              <a:rPr lang="en-US" sz="2400" dirty="0"/>
              <a:t>the potential for improving seasonal prediction for the west coast is clearly there</a:t>
            </a:r>
            <a:r>
              <a:rPr lang="en-US" sz="2400" dirty="0" smtClean="0"/>
              <a:t>.”</a:t>
            </a:r>
          </a:p>
          <a:p>
            <a:endParaRPr lang="en-US" sz="2400" dirty="0"/>
          </a:p>
        </p:txBody>
      </p:sp>
      <p:pic>
        <p:nvPicPr>
          <p:cNvPr id="6" name="Picture 5" descr="Screen Shot 2015-05-20 at 6.32.02 PM.png"/>
          <p:cNvPicPr>
            <a:picLocks noChangeAspect="1"/>
          </p:cNvPicPr>
          <p:nvPr/>
        </p:nvPicPr>
        <p:blipFill rotWithShape="1">
          <a:blip r:embed="rId3">
            <a:extLst>
              <a:ext uri="{28A0092B-C50C-407E-A947-70E740481C1C}">
                <a14:useLocalDpi xmlns:a14="http://schemas.microsoft.com/office/drawing/2010/main" val="0"/>
              </a:ext>
            </a:extLst>
          </a:blip>
          <a:srcRect l="7922" t="12359" b="7648"/>
          <a:stretch/>
        </p:blipFill>
        <p:spPr>
          <a:xfrm>
            <a:off x="1767589" y="1034427"/>
            <a:ext cx="6140736" cy="3400226"/>
          </a:xfrm>
          <a:prstGeom prst="rect">
            <a:avLst/>
          </a:prstGeom>
        </p:spPr>
      </p:pic>
    </p:spTree>
    <p:extLst>
      <p:ext uri="{BB962C8B-B14F-4D97-AF65-F5344CB8AC3E}">
        <p14:creationId xmlns:p14="http://schemas.microsoft.com/office/powerpoint/2010/main" val="37635347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fig9.jpg"/>
          <p:cNvPicPr>
            <a:picLocks noChangeAspect="1"/>
          </p:cNvPicPr>
          <p:nvPr/>
        </p:nvPicPr>
        <p:blipFill rotWithShape="1">
          <a:blip r:embed="rId2">
            <a:extLst>
              <a:ext uri="{28A0092B-C50C-407E-A947-70E740481C1C}">
                <a14:useLocalDpi xmlns:a14="http://schemas.microsoft.com/office/drawing/2010/main" val="0"/>
              </a:ext>
            </a:extLst>
          </a:blip>
          <a:srcRect l="1875" t="65779" r="1875"/>
          <a:stretch/>
        </p:blipFill>
        <p:spPr bwMode="auto">
          <a:xfrm>
            <a:off x="4622515" y="3032486"/>
            <a:ext cx="4417589" cy="2014005"/>
          </a:xfrm>
          <a:prstGeom prst="rect">
            <a:avLst/>
          </a:prstGeom>
          <a:noFill/>
          <a:ln w="9525">
            <a:noFill/>
            <a:miter lim="800000"/>
            <a:headEnd/>
            <a:tailEnd/>
          </a:ln>
          <a:effectLst>
            <a:outerShdw blurRad="63500" dist="25399" dir="16200000" algn="ctr" rotWithShape="0">
              <a:srgbClr val="FFFFFF">
                <a:alpha val="75000"/>
              </a:srgbClr>
            </a:outerShdw>
          </a:effectLst>
        </p:spPr>
      </p:pic>
      <p:sp>
        <p:nvSpPr>
          <p:cNvPr id="2" name="Title 1"/>
          <p:cNvSpPr>
            <a:spLocks noGrp="1"/>
          </p:cNvSpPr>
          <p:nvPr>
            <p:ph type="title"/>
          </p:nvPr>
        </p:nvSpPr>
        <p:spPr>
          <a:xfrm>
            <a:off x="0" y="0"/>
            <a:ext cx="9144000" cy="1143000"/>
          </a:xfrm>
        </p:spPr>
        <p:txBody>
          <a:bodyPr/>
          <a:lstStyle/>
          <a:p>
            <a:r>
              <a:rPr lang="en-US" dirty="0" smtClean="0"/>
              <a:t>Oceans retain heat for centuries</a:t>
            </a:r>
            <a:endParaRPr lang="en-US" dirty="0"/>
          </a:p>
        </p:txBody>
      </p:sp>
      <p:pic>
        <p:nvPicPr>
          <p:cNvPr id="4" name="Content Placeholder 3" descr="fig9.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875" r="1875" b="33861"/>
          <a:stretch/>
        </p:blipFill>
        <p:spPr>
          <a:xfrm>
            <a:off x="103611" y="1682750"/>
            <a:ext cx="4417589" cy="3892501"/>
          </a:xfrm>
        </p:spPr>
      </p:pic>
      <p:sp>
        <p:nvSpPr>
          <p:cNvPr id="5" name="TextBox 4"/>
          <p:cNvSpPr txBox="1"/>
          <p:nvPr/>
        </p:nvSpPr>
        <p:spPr>
          <a:xfrm>
            <a:off x="163271" y="6324600"/>
            <a:ext cx="8904529" cy="369332"/>
          </a:xfrm>
          <a:prstGeom prst="rect">
            <a:avLst/>
          </a:prstGeom>
          <a:noFill/>
        </p:spPr>
        <p:txBody>
          <a:bodyPr wrap="none" rtlCol="0">
            <a:spAutoFit/>
          </a:bodyPr>
          <a:lstStyle/>
          <a:p>
            <a:r>
              <a:rPr lang="en-US" i="1" dirty="0" smtClean="0"/>
              <a:t>Source: Climate Change: Evidence and Causes, National Academy of Science, 2014</a:t>
            </a:r>
            <a:endParaRPr lang="en-US" i="1" dirty="0"/>
          </a:p>
        </p:txBody>
      </p:sp>
      <p:sp>
        <p:nvSpPr>
          <p:cNvPr id="3" name="TextBox 2"/>
          <p:cNvSpPr txBox="1"/>
          <p:nvPr/>
        </p:nvSpPr>
        <p:spPr>
          <a:xfrm>
            <a:off x="5486400" y="2686050"/>
            <a:ext cx="2913403" cy="369332"/>
          </a:xfrm>
          <a:prstGeom prst="rect">
            <a:avLst/>
          </a:prstGeom>
          <a:noFill/>
        </p:spPr>
        <p:txBody>
          <a:bodyPr wrap="none" rtlCol="0">
            <a:spAutoFit/>
          </a:bodyPr>
          <a:lstStyle/>
          <a:p>
            <a:r>
              <a:rPr lang="en-US" dirty="0" smtClean="0"/>
              <a:t>Ocean Thermal Expansion</a:t>
            </a:r>
            <a:endParaRPr lang="en-US" dirty="0"/>
          </a:p>
        </p:txBody>
      </p:sp>
      <p:sp>
        <p:nvSpPr>
          <p:cNvPr id="7" name="TextBox 6"/>
          <p:cNvSpPr txBox="1"/>
          <p:nvPr/>
        </p:nvSpPr>
        <p:spPr>
          <a:xfrm>
            <a:off x="1143000" y="3505200"/>
            <a:ext cx="2669496" cy="369332"/>
          </a:xfrm>
          <a:prstGeom prst="rect">
            <a:avLst/>
          </a:prstGeom>
          <a:noFill/>
        </p:spPr>
        <p:txBody>
          <a:bodyPr wrap="none" rtlCol="0">
            <a:spAutoFit/>
          </a:bodyPr>
          <a:lstStyle/>
          <a:p>
            <a:r>
              <a:rPr lang="en-US" dirty="0" smtClean="0"/>
              <a:t>Surface Air Temperature</a:t>
            </a:r>
            <a:endParaRPr lang="en-US" dirty="0"/>
          </a:p>
        </p:txBody>
      </p:sp>
      <p:sp>
        <p:nvSpPr>
          <p:cNvPr id="8" name="TextBox 7"/>
          <p:cNvSpPr txBox="1"/>
          <p:nvPr/>
        </p:nvSpPr>
        <p:spPr>
          <a:xfrm>
            <a:off x="590550" y="1447800"/>
            <a:ext cx="3700465" cy="369332"/>
          </a:xfrm>
          <a:prstGeom prst="rect">
            <a:avLst/>
          </a:prstGeom>
          <a:noFill/>
        </p:spPr>
        <p:txBody>
          <a:bodyPr wrap="none" rtlCol="0">
            <a:spAutoFit/>
          </a:bodyPr>
          <a:lstStyle/>
          <a:p>
            <a:r>
              <a:rPr lang="en-US" dirty="0" smtClean="0"/>
              <a:t>Carbon Dioxide in the Atmosphere</a:t>
            </a:r>
            <a:endParaRPr lang="en-US" dirty="0"/>
          </a:p>
        </p:txBody>
      </p:sp>
    </p:spTree>
    <p:extLst>
      <p:ext uri="{BB962C8B-B14F-4D97-AF65-F5344CB8AC3E}">
        <p14:creationId xmlns:p14="http://schemas.microsoft.com/office/powerpoint/2010/main" val="22619703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Why do we need models at all?</a:t>
            </a:r>
            <a:endParaRPr lang="en-US" dirty="0"/>
          </a:p>
        </p:txBody>
      </p:sp>
      <p:pic>
        <p:nvPicPr>
          <p:cNvPr id="4" name="Content Placeholder 3" descr="fig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75" r="1596"/>
          <a:stretch/>
        </p:blipFill>
        <p:spPr>
          <a:xfrm>
            <a:off x="457200" y="1035884"/>
            <a:ext cx="8305800" cy="5530303"/>
          </a:xfrm>
        </p:spPr>
      </p:pic>
      <p:sp>
        <p:nvSpPr>
          <p:cNvPr id="5" name="TextBox 4"/>
          <p:cNvSpPr txBox="1"/>
          <p:nvPr/>
        </p:nvSpPr>
        <p:spPr>
          <a:xfrm>
            <a:off x="163271" y="6488668"/>
            <a:ext cx="8904529" cy="369332"/>
          </a:xfrm>
          <a:prstGeom prst="rect">
            <a:avLst/>
          </a:prstGeom>
          <a:noFill/>
        </p:spPr>
        <p:txBody>
          <a:bodyPr wrap="none" rtlCol="0">
            <a:spAutoFit/>
          </a:bodyPr>
          <a:lstStyle/>
          <a:p>
            <a:r>
              <a:rPr lang="en-US" i="1" dirty="0" smtClean="0"/>
              <a:t>Source: Climate Change: Evidence and Causes, National Academy of Science, 2014</a:t>
            </a:r>
            <a:endParaRPr lang="en-US" i="1" dirty="0"/>
          </a:p>
        </p:txBody>
      </p:sp>
    </p:spTree>
    <p:extLst>
      <p:ext uri="{BB962C8B-B14F-4D97-AF65-F5344CB8AC3E}">
        <p14:creationId xmlns:p14="http://schemas.microsoft.com/office/powerpoint/2010/main" val="25607223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9655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t>What are the Risks?</a:t>
            </a:r>
            <a:endParaRPr lang="en-US" b="1" dirty="0"/>
          </a:p>
        </p:txBody>
      </p:sp>
      <p:sp>
        <p:nvSpPr>
          <p:cNvPr id="5" name="Content Placeholder 4"/>
          <p:cNvSpPr>
            <a:spLocks noGrp="1"/>
          </p:cNvSpPr>
          <p:nvPr>
            <p:ph sz="quarter" idx="1"/>
          </p:nvPr>
        </p:nvSpPr>
        <p:spPr>
          <a:xfrm>
            <a:off x="457200" y="1202389"/>
            <a:ext cx="8229599" cy="2175812"/>
          </a:xfrm>
        </p:spPr>
        <p:txBody>
          <a:bodyPr>
            <a:normAutofit/>
          </a:bodyPr>
          <a:lstStyle/>
          <a:p>
            <a:pPr marL="0" indent="0">
              <a:buNone/>
            </a:pPr>
            <a:r>
              <a:rPr lang="en-US" sz="2800" dirty="0" smtClean="0"/>
              <a:t>Where can you get real information?</a:t>
            </a:r>
          </a:p>
          <a:p>
            <a:pPr marL="0" indent="0">
              <a:buNone/>
            </a:pPr>
            <a:endParaRPr lang="en-US" sz="2800" dirty="0" smtClean="0"/>
          </a:p>
          <a:p>
            <a:pPr marL="0" indent="0">
              <a:buNone/>
            </a:pPr>
            <a:r>
              <a:rPr lang="en-US" sz="2800" dirty="0" smtClean="0"/>
              <a:t>Science is the most effective means we know of getting at truth; scientists are in the business of being skeptics.</a:t>
            </a: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800" dirty="0"/>
          </a:p>
          <a:p>
            <a:pPr marL="0" indent="0">
              <a:buNone/>
            </a:pPr>
            <a:endParaRPr lang="en-US" sz="2800" dirty="0" smtClean="0"/>
          </a:p>
        </p:txBody>
      </p:sp>
      <p:sp>
        <p:nvSpPr>
          <p:cNvPr id="7" name="Rectangle 6"/>
          <p:cNvSpPr/>
          <p:nvPr/>
        </p:nvSpPr>
        <p:spPr>
          <a:xfrm>
            <a:off x="4393148" y="3894957"/>
            <a:ext cx="1049686" cy="338554"/>
          </a:xfrm>
          <a:prstGeom prst="rect">
            <a:avLst/>
          </a:prstGeom>
        </p:spPr>
        <p:txBody>
          <a:bodyPr wrap="none">
            <a:spAutoFit/>
          </a:bodyPr>
          <a:lstStyle/>
          <a:p>
            <a:r>
              <a:rPr lang="en-US" sz="1600" b="1" dirty="0" smtClean="0">
                <a:solidFill>
                  <a:schemeClr val="bg1"/>
                </a:solidFill>
              </a:rPr>
              <a:t>Resources</a:t>
            </a:r>
            <a:endParaRPr lang="en-US" sz="1600" b="1" dirty="0">
              <a:solidFill>
                <a:schemeClr val="bg1"/>
              </a:solidFill>
            </a:endParaRPr>
          </a:p>
        </p:txBody>
      </p:sp>
      <p:sp>
        <p:nvSpPr>
          <p:cNvPr id="8" name="Rectangle 7"/>
          <p:cNvSpPr/>
          <p:nvPr/>
        </p:nvSpPr>
        <p:spPr>
          <a:xfrm>
            <a:off x="4393601" y="4193683"/>
            <a:ext cx="1150600" cy="276999"/>
          </a:xfrm>
          <a:prstGeom prst="rect">
            <a:avLst/>
          </a:prstGeom>
        </p:spPr>
        <p:txBody>
          <a:bodyPr wrap="none">
            <a:spAutoFit/>
          </a:bodyPr>
          <a:lstStyle/>
          <a:p>
            <a:r>
              <a:rPr lang="en-US" sz="1200" dirty="0" smtClean="0">
                <a:hlinkClick r:id="rId2"/>
              </a:rPr>
              <a:t>Climate Central</a:t>
            </a:r>
            <a:endParaRPr lang="en-US" sz="1200" dirty="0"/>
          </a:p>
        </p:txBody>
      </p:sp>
      <p:sp>
        <p:nvSpPr>
          <p:cNvPr id="9" name="Rectangle 8"/>
          <p:cNvSpPr/>
          <p:nvPr/>
        </p:nvSpPr>
        <p:spPr>
          <a:xfrm>
            <a:off x="4393601" y="4492048"/>
            <a:ext cx="966931" cy="276999"/>
          </a:xfrm>
          <a:prstGeom prst="rect">
            <a:avLst/>
          </a:prstGeom>
        </p:spPr>
        <p:txBody>
          <a:bodyPr wrap="none">
            <a:spAutoFit/>
          </a:bodyPr>
          <a:lstStyle/>
          <a:p>
            <a:r>
              <a:rPr lang="en-US" sz="1200" dirty="0" smtClean="0">
                <a:hlinkClick r:id="rId3"/>
              </a:rPr>
              <a:t>Real Climate</a:t>
            </a:r>
            <a:endParaRPr lang="en-US" sz="1200" dirty="0"/>
          </a:p>
        </p:txBody>
      </p:sp>
      <p:sp>
        <p:nvSpPr>
          <p:cNvPr id="10" name="Rectangle 9"/>
          <p:cNvSpPr/>
          <p:nvPr/>
        </p:nvSpPr>
        <p:spPr>
          <a:xfrm>
            <a:off x="684298" y="3894957"/>
            <a:ext cx="1548220" cy="338554"/>
          </a:xfrm>
          <a:prstGeom prst="rect">
            <a:avLst/>
          </a:prstGeom>
        </p:spPr>
        <p:txBody>
          <a:bodyPr wrap="none">
            <a:spAutoFit/>
          </a:bodyPr>
          <a:lstStyle/>
          <a:p>
            <a:r>
              <a:rPr lang="en-US" sz="1600" b="1" dirty="0" smtClean="0">
                <a:solidFill>
                  <a:schemeClr val="bg1"/>
                </a:solidFill>
              </a:rPr>
              <a:t>Climate Reports</a:t>
            </a:r>
            <a:endParaRPr lang="en-US" sz="1600" b="1" dirty="0">
              <a:solidFill>
                <a:schemeClr val="bg1"/>
              </a:solidFill>
            </a:endParaRPr>
          </a:p>
        </p:txBody>
      </p:sp>
      <p:sp>
        <p:nvSpPr>
          <p:cNvPr id="11" name="Rectangle 10"/>
          <p:cNvSpPr/>
          <p:nvPr/>
        </p:nvSpPr>
        <p:spPr>
          <a:xfrm>
            <a:off x="684751" y="4215144"/>
            <a:ext cx="5995303" cy="276999"/>
          </a:xfrm>
          <a:prstGeom prst="rect">
            <a:avLst/>
          </a:prstGeom>
        </p:spPr>
        <p:txBody>
          <a:bodyPr wrap="square">
            <a:spAutoFit/>
          </a:bodyPr>
          <a:lstStyle/>
          <a:p>
            <a:r>
              <a:rPr lang="en-US" sz="1200" dirty="0" smtClean="0">
                <a:hlinkClick r:id="rId4"/>
              </a:rPr>
              <a:t>America’s Climate Choices – National Academies Press</a:t>
            </a:r>
            <a:endParaRPr lang="en-US" sz="1200" dirty="0"/>
          </a:p>
        </p:txBody>
      </p:sp>
      <p:sp>
        <p:nvSpPr>
          <p:cNvPr id="12" name="Rectangle 11"/>
          <p:cNvSpPr/>
          <p:nvPr/>
        </p:nvSpPr>
        <p:spPr>
          <a:xfrm>
            <a:off x="685204" y="4492143"/>
            <a:ext cx="1617225" cy="276999"/>
          </a:xfrm>
          <a:prstGeom prst="rect">
            <a:avLst/>
          </a:prstGeom>
        </p:spPr>
        <p:txBody>
          <a:bodyPr wrap="none">
            <a:spAutoFit/>
          </a:bodyPr>
          <a:lstStyle/>
          <a:p>
            <a:r>
              <a:rPr lang="en-US" sz="1200" dirty="0" smtClean="0">
                <a:hlinkClick r:id="rId5"/>
              </a:rPr>
              <a:t>What We Know - AAAS</a:t>
            </a:r>
            <a:endParaRPr lang="en-US" sz="1200" dirty="0"/>
          </a:p>
        </p:txBody>
      </p:sp>
      <p:sp>
        <p:nvSpPr>
          <p:cNvPr id="13" name="Rectangle 12"/>
          <p:cNvSpPr/>
          <p:nvPr/>
        </p:nvSpPr>
        <p:spPr>
          <a:xfrm>
            <a:off x="685204" y="4781135"/>
            <a:ext cx="2005677" cy="276999"/>
          </a:xfrm>
          <a:prstGeom prst="rect">
            <a:avLst/>
          </a:prstGeom>
        </p:spPr>
        <p:txBody>
          <a:bodyPr wrap="none">
            <a:spAutoFit/>
          </a:bodyPr>
          <a:lstStyle/>
          <a:p>
            <a:r>
              <a:rPr lang="en-US" sz="1200" dirty="0" smtClean="0">
                <a:hlinkClick r:id="rId6"/>
              </a:rPr>
              <a:t>National Climate Assessment</a:t>
            </a:r>
            <a:endParaRPr lang="en-US" sz="1200" dirty="0"/>
          </a:p>
        </p:txBody>
      </p:sp>
      <p:sp>
        <p:nvSpPr>
          <p:cNvPr id="14" name="Rectangle 13"/>
          <p:cNvSpPr/>
          <p:nvPr/>
        </p:nvSpPr>
        <p:spPr>
          <a:xfrm>
            <a:off x="4393601" y="4782162"/>
            <a:ext cx="3762568" cy="276999"/>
          </a:xfrm>
          <a:prstGeom prst="rect">
            <a:avLst/>
          </a:prstGeom>
        </p:spPr>
        <p:txBody>
          <a:bodyPr wrap="none">
            <a:spAutoFit/>
          </a:bodyPr>
          <a:lstStyle/>
          <a:p>
            <a:r>
              <a:rPr lang="en-US" sz="1200" dirty="0" smtClean="0">
                <a:hlinkClick r:id="rId7"/>
              </a:rPr>
              <a:t>Global Warming and Climate Change FAQs – UCAR/NCAR</a:t>
            </a:r>
            <a:endParaRPr lang="en-US" sz="1200" dirty="0"/>
          </a:p>
        </p:txBody>
      </p:sp>
    </p:spTree>
    <p:extLst>
      <p:ext uri="{BB962C8B-B14F-4D97-AF65-F5344CB8AC3E}">
        <p14:creationId xmlns:p14="http://schemas.microsoft.com/office/powerpoint/2010/main" val="12050301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rend and vari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4885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teroids, baseball, and climate chang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143000"/>
            <a:ext cx="6858000" cy="4572000"/>
          </a:xfrm>
          <a:prstGeom prst="rect">
            <a:avLst/>
          </a:prstGeom>
        </p:spPr>
      </p:pic>
    </p:spTree>
    <p:extLst>
      <p:ext uri="{BB962C8B-B14F-4D97-AF65-F5344CB8AC3E}">
        <p14:creationId xmlns:p14="http://schemas.microsoft.com/office/powerpoint/2010/main" val="9579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Resolution honoring Dr. Susan K. Avery</a:t>
            </a:r>
            <a:endParaRPr lang="en-US" dirty="0"/>
          </a:p>
        </p:txBody>
      </p:sp>
      <p:sp>
        <p:nvSpPr>
          <p:cNvPr id="3" name="Content Placeholder 2"/>
          <p:cNvSpPr>
            <a:spLocks noGrp="1"/>
          </p:cNvSpPr>
          <p:nvPr>
            <p:ph sz="quarter" idx="1"/>
          </p:nvPr>
        </p:nvSpPr>
        <p:spPr>
          <a:xfrm>
            <a:off x="271988" y="932992"/>
            <a:ext cx="8638929" cy="5512631"/>
          </a:xfrm>
        </p:spPr>
        <p:txBody>
          <a:bodyPr>
            <a:normAutofit/>
          </a:bodyPr>
          <a:lstStyle/>
          <a:p>
            <a:pPr marL="0" indent="0">
              <a:buNone/>
            </a:pPr>
            <a:r>
              <a:rPr lang="en-US" sz="1700" dirty="0"/>
              <a:t>WHEREAS, since 2008, Dr. Susan K. Avery has served as the President and Director of Woods Hole Oceanographic Institution, offering innovative, collaborative leadership and leadership-by-example in steering the Institution successfully through multiple complex administrative, contractual, legal and financial challenges; and </a:t>
            </a:r>
          </a:p>
          <a:p>
            <a:pPr marL="0" indent="0">
              <a:buNone/>
            </a:pPr>
            <a:r>
              <a:rPr lang="en-US" sz="1700" dirty="0"/>
              <a:t>WHEREAS Dr. Avery has enhanced the Institution’s visibility and reputation </a:t>
            </a:r>
            <a:r>
              <a:rPr lang="en-US" sz="1700" dirty="0" smtClean="0"/>
              <a:t>among </a:t>
            </a:r>
            <a:r>
              <a:rPr lang="en-US" sz="1700" dirty="0"/>
              <a:t>peer research organizations, Congress, </a:t>
            </a:r>
            <a:r>
              <a:rPr lang="en-US" sz="1700" dirty="0" smtClean="0"/>
              <a:t>donors and lay audiences by </a:t>
            </a:r>
            <a:r>
              <a:rPr lang="en-US" sz="1700" dirty="0"/>
              <a:t>her tireless efforts to advocate for geosciences in general and ocean science in particular, </a:t>
            </a:r>
            <a:r>
              <a:rPr lang="en-US" sz="1700" dirty="0" smtClean="0"/>
              <a:t>both nationally and internationally, and </a:t>
            </a:r>
            <a:r>
              <a:rPr lang="en-US" sz="1700" dirty="0"/>
              <a:t>by her service on numerous scientific boards, committees and commissions at the highest levels, </a:t>
            </a:r>
            <a:r>
              <a:rPr lang="en-US" sz="1700" dirty="0" smtClean="0"/>
              <a:t>all </a:t>
            </a:r>
            <a:r>
              <a:rPr lang="en-US" sz="1700" dirty="0"/>
              <a:t>of which activities have led to major new philanthropic relationships and research collaborations; and</a:t>
            </a:r>
          </a:p>
          <a:p>
            <a:pPr marL="0" indent="0">
              <a:buNone/>
            </a:pPr>
            <a:r>
              <a:rPr lang="en-US" sz="1700" dirty="0"/>
              <a:t>WHEREAS, Dr. Avery has served the Woods Hole Oceanographic Institution with admirable dedication and energy, </a:t>
            </a:r>
            <a:r>
              <a:rPr lang="en-US" sz="1700" dirty="0" smtClean="0"/>
              <a:t>and is now stepping down </a:t>
            </a:r>
            <a:r>
              <a:rPr lang="en-US" sz="1700" dirty="0"/>
              <a:t>as the ninth President and Director of the Institution;</a:t>
            </a:r>
          </a:p>
          <a:p>
            <a:pPr marL="0" indent="0">
              <a:buNone/>
            </a:pPr>
            <a:r>
              <a:rPr lang="en-US" sz="1700" dirty="0"/>
              <a:t>NOW, THEREFORE,</a:t>
            </a:r>
          </a:p>
          <a:p>
            <a:pPr marL="0" indent="0">
              <a:buNone/>
            </a:pPr>
            <a:r>
              <a:rPr lang="en-US" sz="1700" dirty="0"/>
              <a:t>Be it resolved that the Trustees and Members of the Corporation of Woods Hole Oceanographic Institution gratefully recognize and congratulate Dr. Avery for her service to the Institution and her accomplishments on its behalf.</a:t>
            </a:r>
          </a:p>
          <a:p>
            <a:pPr marL="0" indent="0">
              <a:buNone/>
            </a:pPr>
            <a:r>
              <a:rPr lang="en-US" sz="1700" dirty="0"/>
              <a:t>Entered into the minutes of the Joint Meeting of the Board and Corporation </a:t>
            </a:r>
            <a:r>
              <a:rPr lang="en-US" sz="1700" dirty="0" smtClean="0"/>
              <a:t>May 21, </a:t>
            </a:r>
            <a:r>
              <a:rPr lang="en-US" sz="1700" dirty="0"/>
              <a:t>2015</a:t>
            </a:r>
            <a:r>
              <a:rPr lang="en-US" sz="1700" dirty="0" smtClean="0"/>
              <a:t>.</a:t>
            </a:r>
            <a:endParaRPr lang="en-US" sz="1700" dirty="0"/>
          </a:p>
        </p:txBody>
      </p:sp>
    </p:spTree>
    <p:extLst>
      <p:ext uri="{BB962C8B-B14F-4D97-AF65-F5344CB8AC3E}">
        <p14:creationId xmlns:p14="http://schemas.microsoft.com/office/powerpoint/2010/main" val="1335634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OceanAtmosphereInteraction5.png"/>
          <p:cNvPicPr>
            <a:picLocks noChangeAspect="1"/>
          </p:cNvPicPr>
          <p:nvPr/>
        </p:nvPicPr>
        <p:blipFill rotWithShape="1">
          <a:blip r:embed="rId3" cstate="screen">
            <a:extLst>
              <a:ext uri="{28A0092B-C50C-407E-A947-70E740481C1C}">
                <a14:useLocalDpi xmlns:a14="http://schemas.microsoft.com/office/drawing/2010/main"/>
              </a:ext>
            </a:extLst>
          </a:blip>
          <a:srcRect l="7414"/>
          <a:stretch/>
        </p:blipFill>
        <p:spPr>
          <a:xfrm>
            <a:off x="0" y="1224341"/>
            <a:ext cx="9240211" cy="5032911"/>
          </a:xfrm>
          <a:prstGeom prst="rect">
            <a:avLst/>
          </a:prstGeom>
        </p:spPr>
      </p:pic>
      <p:sp>
        <p:nvSpPr>
          <p:cNvPr id="2" name="Title 1"/>
          <p:cNvSpPr>
            <a:spLocks noGrp="1"/>
          </p:cNvSpPr>
          <p:nvPr>
            <p:ph type="title"/>
          </p:nvPr>
        </p:nvSpPr>
        <p:spPr/>
        <p:txBody>
          <a:bodyPr>
            <a:normAutofit fontScale="90000"/>
          </a:bodyPr>
          <a:lstStyle/>
          <a:p>
            <a:r>
              <a:rPr lang="en-US" dirty="0" smtClean="0"/>
              <a:t>The sea-air interface provides the connection</a:t>
            </a:r>
            <a:endParaRPr lang="en-US" dirty="0"/>
          </a:p>
        </p:txBody>
      </p:sp>
      <p:pic>
        <p:nvPicPr>
          <p:cNvPr id="15" name="Picture 14" descr="purpl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977320">
            <a:off x="2678064" y="3339608"/>
            <a:ext cx="665249" cy="619369"/>
          </a:xfrm>
          <a:prstGeom prst="rect">
            <a:avLst/>
          </a:prstGeom>
        </p:spPr>
      </p:pic>
      <p:pic>
        <p:nvPicPr>
          <p:cNvPr id="16" name="Picture 15" descr="purpl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622680" flipH="1">
            <a:off x="3473929" y="3023927"/>
            <a:ext cx="665249" cy="619369"/>
          </a:xfrm>
          <a:prstGeom prst="rect">
            <a:avLst/>
          </a:prstGeom>
        </p:spPr>
      </p:pic>
      <p:pic>
        <p:nvPicPr>
          <p:cNvPr id="17" name="Picture 16" descr="blue.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8720" y="3970865"/>
            <a:ext cx="759335" cy="706967"/>
          </a:xfrm>
          <a:prstGeom prst="rect">
            <a:avLst/>
          </a:prstGeom>
        </p:spPr>
      </p:pic>
      <p:pic>
        <p:nvPicPr>
          <p:cNvPr id="18" name="Picture 17" descr="blue.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343285" flipH="1">
            <a:off x="2280587" y="4187122"/>
            <a:ext cx="759335" cy="706967"/>
          </a:xfrm>
          <a:prstGeom prst="rect">
            <a:avLst/>
          </a:prstGeom>
        </p:spPr>
      </p:pic>
      <p:pic>
        <p:nvPicPr>
          <p:cNvPr id="21" name="Picture 20" descr="arrow.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3429" y="3213916"/>
            <a:ext cx="236399" cy="904621"/>
          </a:xfrm>
          <a:prstGeom prst="rect">
            <a:avLst/>
          </a:prstGeom>
        </p:spPr>
      </p:pic>
      <p:pic>
        <p:nvPicPr>
          <p:cNvPr id="22" name="Picture 21" descr="arrow.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1400" y="3066244"/>
            <a:ext cx="236399" cy="904621"/>
          </a:xfrm>
          <a:prstGeom prst="rect">
            <a:avLst/>
          </a:prstGeom>
        </p:spPr>
      </p:pic>
      <p:pic>
        <p:nvPicPr>
          <p:cNvPr id="23" name="Picture 22" descr="sun-arrow.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83866" y="1240333"/>
            <a:ext cx="1464733" cy="4143699"/>
          </a:xfrm>
          <a:prstGeom prst="rect">
            <a:avLst/>
          </a:prstGeom>
        </p:spPr>
      </p:pic>
      <p:pic>
        <p:nvPicPr>
          <p:cNvPr id="26" name="Picture 25" descr="squiggly-arrow.g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20102" y="2293634"/>
            <a:ext cx="163410" cy="1008362"/>
          </a:xfrm>
          <a:prstGeom prst="rect">
            <a:avLst/>
          </a:prstGeom>
        </p:spPr>
      </p:pic>
      <p:pic>
        <p:nvPicPr>
          <p:cNvPr id="27" name="Picture 26" descr="squiggly-arrow.g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flipV="1">
            <a:off x="7296578" y="3186378"/>
            <a:ext cx="163410" cy="1008362"/>
          </a:xfrm>
          <a:prstGeom prst="rect">
            <a:avLst/>
          </a:prstGeom>
        </p:spPr>
      </p:pic>
      <p:sp>
        <p:nvSpPr>
          <p:cNvPr id="3" name="Rectangle 2"/>
          <p:cNvSpPr/>
          <p:nvPr/>
        </p:nvSpPr>
        <p:spPr>
          <a:xfrm>
            <a:off x="4210573" y="4678707"/>
            <a:ext cx="4572000" cy="1477328"/>
          </a:xfrm>
          <a:prstGeom prst="rect">
            <a:avLst/>
          </a:prstGeom>
        </p:spPr>
        <p:txBody>
          <a:bodyPr>
            <a:spAutoFit/>
          </a:bodyPr>
          <a:lstStyle/>
          <a:p>
            <a:pPr>
              <a:defRPr/>
            </a:pPr>
            <a:r>
              <a:rPr lang="en-US" i="1" dirty="0">
                <a:solidFill>
                  <a:srgbClr val="FFFF00"/>
                </a:solidFill>
                <a:latin typeface="Calibri"/>
              </a:rPr>
              <a:t>The fundamental reason that the atmosphere matters to the ocean, and the ocean to the atmosphere, is that they exchange heat, moisture, momentum, nutrients, and biogeochemical properties</a:t>
            </a:r>
            <a:endParaRPr lang="en-US" i="1" dirty="0">
              <a:solidFill>
                <a:prstClr val="black"/>
              </a:solidFill>
              <a:latin typeface="Calibri"/>
            </a:endParaRPr>
          </a:p>
        </p:txBody>
      </p:sp>
    </p:spTree>
    <p:extLst>
      <p:ext uri="{BB962C8B-B14F-4D97-AF65-F5344CB8AC3E}">
        <p14:creationId xmlns:p14="http://schemas.microsoft.com/office/powerpoint/2010/main" val="99277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pattern that results is the global water cycle</a:t>
            </a:r>
            <a:endParaRPr lang="en-US" dirty="0"/>
          </a:p>
        </p:txBody>
      </p:sp>
      <p:pic>
        <p:nvPicPr>
          <p:cNvPr id="3" name="Picture 2" descr="Jack_WaterCycl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67361"/>
            <a:ext cx="9144000" cy="4889500"/>
          </a:xfrm>
          <a:prstGeom prst="rect">
            <a:avLst/>
          </a:prstGeom>
        </p:spPr>
      </p:pic>
      <p:sp>
        <p:nvSpPr>
          <p:cNvPr id="4" name="TextBox 3"/>
          <p:cNvSpPr txBox="1"/>
          <p:nvPr/>
        </p:nvSpPr>
        <p:spPr>
          <a:xfrm>
            <a:off x="1253067" y="5681135"/>
            <a:ext cx="1998133" cy="400110"/>
          </a:xfrm>
          <a:prstGeom prst="rect">
            <a:avLst/>
          </a:prstGeom>
          <a:noFill/>
        </p:spPr>
        <p:txBody>
          <a:bodyPr wrap="square" rtlCol="0">
            <a:spAutoFit/>
          </a:bodyPr>
          <a:lstStyle/>
          <a:p>
            <a:r>
              <a:rPr lang="en-US" sz="2000" dirty="0" smtClean="0">
                <a:solidFill>
                  <a:prstClr val="black"/>
                </a:solidFill>
                <a:latin typeface="Calibri"/>
              </a:rPr>
              <a:t>Groundwater</a:t>
            </a:r>
            <a:endParaRPr lang="en-US" sz="2000" dirty="0">
              <a:solidFill>
                <a:prstClr val="black"/>
              </a:solidFill>
              <a:latin typeface="Calibri"/>
            </a:endParaRPr>
          </a:p>
        </p:txBody>
      </p:sp>
      <p:sp>
        <p:nvSpPr>
          <p:cNvPr id="5" name="TextBox 4"/>
          <p:cNvSpPr txBox="1"/>
          <p:nvPr/>
        </p:nvSpPr>
        <p:spPr>
          <a:xfrm>
            <a:off x="567271" y="2726268"/>
            <a:ext cx="838200" cy="400110"/>
          </a:xfrm>
          <a:prstGeom prst="rect">
            <a:avLst/>
          </a:prstGeom>
          <a:noFill/>
        </p:spPr>
        <p:txBody>
          <a:bodyPr wrap="square" rtlCol="0">
            <a:spAutoFit/>
          </a:bodyPr>
          <a:lstStyle/>
          <a:p>
            <a:r>
              <a:rPr lang="en-US" sz="2000" dirty="0" smtClean="0">
                <a:solidFill>
                  <a:prstClr val="black"/>
                </a:solidFill>
                <a:latin typeface="Calibri"/>
              </a:rPr>
              <a:t>Ice</a:t>
            </a:r>
            <a:endParaRPr lang="en-US" sz="2000" dirty="0">
              <a:solidFill>
                <a:prstClr val="black"/>
              </a:solidFill>
              <a:latin typeface="Calibri"/>
            </a:endParaRPr>
          </a:p>
        </p:txBody>
      </p:sp>
      <p:sp>
        <p:nvSpPr>
          <p:cNvPr id="6" name="TextBox 5"/>
          <p:cNvSpPr txBox="1"/>
          <p:nvPr/>
        </p:nvSpPr>
        <p:spPr>
          <a:xfrm>
            <a:off x="1701800" y="2726268"/>
            <a:ext cx="2607733" cy="400110"/>
          </a:xfrm>
          <a:prstGeom prst="rect">
            <a:avLst/>
          </a:prstGeom>
          <a:noFill/>
        </p:spPr>
        <p:txBody>
          <a:bodyPr wrap="square" rtlCol="0">
            <a:spAutoFit/>
          </a:bodyPr>
          <a:lstStyle/>
          <a:p>
            <a:r>
              <a:rPr lang="en-US" sz="2000" dirty="0" smtClean="0">
                <a:solidFill>
                  <a:prstClr val="black"/>
                </a:solidFill>
                <a:latin typeface="Calibri"/>
              </a:rPr>
              <a:t>Evapotranspiration</a:t>
            </a:r>
            <a:endParaRPr lang="en-US" sz="2000" dirty="0">
              <a:solidFill>
                <a:prstClr val="black"/>
              </a:solidFill>
              <a:latin typeface="Calibri"/>
            </a:endParaRPr>
          </a:p>
        </p:txBody>
      </p:sp>
      <p:sp>
        <p:nvSpPr>
          <p:cNvPr id="7" name="TextBox 6"/>
          <p:cNvSpPr txBox="1"/>
          <p:nvPr/>
        </p:nvSpPr>
        <p:spPr>
          <a:xfrm>
            <a:off x="3200400" y="3208857"/>
            <a:ext cx="2607733" cy="400110"/>
          </a:xfrm>
          <a:prstGeom prst="rect">
            <a:avLst/>
          </a:prstGeom>
          <a:noFill/>
        </p:spPr>
        <p:txBody>
          <a:bodyPr wrap="square" rtlCol="0">
            <a:spAutoFit/>
          </a:bodyPr>
          <a:lstStyle/>
          <a:p>
            <a:r>
              <a:rPr lang="en-US" sz="2000" dirty="0" smtClean="0">
                <a:solidFill>
                  <a:prstClr val="black"/>
                </a:solidFill>
                <a:latin typeface="Calibri"/>
              </a:rPr>
              <a:t>Land Precipitation</a:t>
            </a:r>
            <a:endParaRPr lang="en-US" sz="2000" dirty="0">
              <a:solidFill>
                <a:prstClr val="black"/>
              </a:solidFill>
              <a:latin typeface="Calibri"/>
            </a:endParaRPr>
          </a:p>
        </p:txBody>
      </p:sp>
      <p:sp>
        <p:nvSpPr>
          <p:cNvPr id="8" name="TextBox 7"/>
          <p:cNvSpPr txBox="1"/>
          <p:nvPr/>
        </p:nvSpPr>
        <p:spPr>
          <a:xfrm>
            <a:off x="4868332" y="4250267"/>
            <a:ext cx="2607733" cy="400110"/>
          </a:xfrm>
          <a:prstGeom prst="rect">
            <a:avLst/>
          </a:prstGeom>
          <a:noFill/>
        </p:spPr>
        <p:txBody>
          <a:bodyPr wrap="square" rtlCol="0">
            <a:spAutoFit/>
          </a:bodyPr>
          <a:lstStyle/>
          <a:p>
            <a:r>
              <a:rPr lang="en-US" sz="2000" dirty="0" smtClean="0">
                <a:solidFill>
                  <a:prstClr val="white"/>
                </a:solidFill>
                <a:latin typeface="Calibri"/>
              </a:rPr>
              <a:t>Human Use</a:t>
            </a:r>
            <a:endParaRPr lang="en-US" sz="2000" dirty="0">
              <a:solidFill>
                <a:prstClr val="white"/>
              </a:solidFill>
              <a:latin typeface="Calibri"/>
            </a:endParaRPr>
          </a:p>
        </p:txBody>
      </p:sp>
      <p:sp>
        <p:nvSpPr>
          <p:cNvPr id="9" name="TextBox 8"/>
          <p:cNvSpPr txBox="1"/>
          <p:nvPr/>
        </p:nvSpPr>
        <p:spPr>
          <a:xfrm>
            <a:off x="3632200" y="4953000"/>
            <a:ext cx="2607733" cy="400110"/>
          </a:xfrm>
          <a:prstGeom prst="rect">
            <a:avLst/>
          </a:prstGeom>
          <a:noFill/>
        </p:spPr>
        <p:txBody>
          <a:bodyPr wrap="square" rtlCol="0">
            <a:spAutoFit/>
          </a:bodyPr>
          <a:lstStyle/>
          <a:p>
            <a:r>
              <a:rPr lang="en-US" sz="2000" dirty="0" smtClean="0">
                <a:solidFill>
                  <a:prstClr val="white"/>
                </a:solidFill>
                <a:latin typeface="Calibri"/>
              </a:rPr>
              <a:t>Rivers and Runoff</a:t>
            </a:r>
            <a:endParaRPr lang="en-US" sz="2000" dirty="0">
              <a:solidFill>
                <a:prstClr val="white"/>
              </a:solidFill>
              <a:latin typeface="Calibri"/>
            </a:endParaRPr>
          </a:p>
        </p:txBody>
      </p:sp>
      <p:sp>
        <p:nvSpPr>
          <p:cNvPr id="10" name="TextBox 9"/>
          <p:cNvSpPr txBox="1"/>
          <p:nvPr/>
        </p:nvSpPr>
        <p:spPr>
          <a:xfrm>
            <a:off x="6239933" y="3208857"/>
            <a:ext cx="2904067" cy="400110"/>
          </a:xfrm>
          <a:prstGeom prst="rect">
            <a:avLst/>
          </a:prstGeom>
          <a:noFill/>
        </p:spPr>
        <p:txBody>
          <a:bodyPr wrap="square" rtlCol="0">
            <a:spAutoFit/>
          </a:bodyPr>
          <a:lstStyle/>
          <a:p>
            <a:r>
              <a:rPr lang="en-US" sz="2000" dirty="0" smtClean="0">
                <a:solidFill>
                  <a:prstClr val="black"/>
                </a:solidFill>
                <a:latin typeface="Calibri"/>
              </a:rPr>
              <a:t>Ocean Precipitation</a:t>
            </a:r>
            <a:endParaRPr lang="en-US" sz="2000" dirty="0">
              <a:solidFill>
                <a:prstClr val="black"/>
              </a:solidFill>
              <a:latin typeface="Calibri"/>
            </a:endParaRPr>
          </a:p>
        </p:txBody>
      </p:sp>
      <p:sp>
        <p:nvSpPr>
          <p:cNvPr id="11" name="TextBox 10"/>
          <p:cNvSpPr txBox="1"/>
          <p:nvPr/>
        </p:nvSpPr>
        <p:spPr>
          <a:xfrm>
            <a:off x="7023097" y="4645054"/>
            <a:ext cx="2281770" cy="400110"/>
          </a:xfrm>
          <a:prstGeom prst="rect">
            <a:avLst/>
          </a:prstGeom>
          <a:noFill/>
        </p:spPr>
        <p:txBody>
          <a:bodyPr wrap="square" rtlCol="0">
            <a:spAutoFit/>
          </a:bodyPr>
          <a:lstStyle/>
          <a:p>
            <a:r>
              <a:rPr lang="en-US" sz="2000" dirty="0" smtClean="0">
                <a:solidFill>
                  <a:prstClr val="white"/>
                </a:solidFill>
                <a:latin typeface="Calibri"/>
              </a:rPr>
              <a:t>Ocean Evaporation</a:t>
            </a:r>
            <a:endParaRPr lang="en-US" sz="2000" dirty="0">
              <a:solidFill>
                <a:prstClr val="white"/>
              </a:solidFill>
              <a:latin typeface="Calibri"/>
            </a:endParaRPr>
          </a:p>
        </p:txBody>
      </p:sp>
      <p:sp>
        <p:nvSpPr>
          <p:cNvPr id="12" name="TextBox 11"/>
          <p:cNvSpPr txBox="1"/>
          <p:nvPr/>
        </p:nvSpPr>
        <p:spPr>
          <a:xfrm>
            <a:off x="5528731" y="1752601"/>
            <a:ext cx="2607733" cy="400110"/>
          </a:xfrm>
          <a:prstGeom prst="rect">
            <a:avLst/>
          </a:prstGeom>
          <a:noFill/>
        </p:spPr>
        <p:txBody>
          <a:bodyPr wrap="square" rtlCol="0">
            <a:spAutoFit/>
          </a:bodyPr>
          <a:lstStyle/>
          <a:p>
            <a:r>
              <a:rPr lang="en-US" sz="2000" dirty="0" smtClean="0">
                <a:solidFill>
                  <a:prstClr val="black"/>
                </a:solidFill>
                <a:latin typeface="Calibri"/>
              </a:rPr>
              <a:t>Wind Transport</a:t>
            </a:r>
            <a:endParaRPr lang="en-US" sz="2000" dirty="0">
              <a:solidFill>
                <a:prstClr val="black"/>
              </a:solidFill>
              <a:latin typeface="Calibri"/>
            </a:endParaRPr>
          </a:p>
        </p:txBody>
      </p:sp>
    </p:spTree>
    <p:extLst>
      <p:ext uri="{BB962C8B-B14F-4D97-AF65-F5344CB8AC3E}">
        <p14:creationId xmlns:p14="http://schemas.microsoft.com/office/powerpoint/2010/main" val="230871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Niño Southern Oscillation is one dance</a:t>
            </a:r>
            <a:endParaRPr lang="en-US" dirty="0"/>
          </a:p>
        </p:txBody>
      </p:sp>
      <p:pic>
        <p:nvPicPr>
          <p:cNvPr id="4" name="Picture 3" descr="04-elninopheno.png"/>
          <p:cNvPicPr>
            <a:picLocks noChangeAspect="1"/>
          </p:cNvPicPr>
          <p:nvPr/>
        </p:nvPicPr>
        <p:blipFill rotWithShape="1">
          <a:blip r:embed="rId3">
            <a:extLst>
              <a:ext uri="{28A0092B-C50C-407E-A947-70E740481C1C}">
                <a14:useLocalDpi xmlns:a14="http://schemas.microsoft.com/office/drawing/2010/main" val="0"/>
              </a:ext>
            </a:extLst>
          </a:blip>
          <a:srcRect l="4337" t="48642" r="2378" b="8148"/>
          <a:stretch/>
        </p:blipFill>
        <p:spPr>
          <a:xfrm>
            <a:off x="3810440" y="3395136"/>
            <a:ext cx="5265831" cy="2809513"/>
          </a:xfrm>
          <a:prstGeom prst="rect">
            <a:avLst/>
          </a:prstGeom>
        </p:spPr>
      </p:pic>
      <p:pic>
        <p:nvPicPr>
          <p:cNvPr id="3" name="Picture 2" descr="04-elninopheno.png"/>
          <p:cNvPicPr>
            <a:picLocks noChangeAspect="1"/>
          </p:cNvPicPr>
          <p:nvPr/>
        </p:nvPicPr>
        <p:blipFill rotWithShape="1">
          <a:blip r:embed="rId3">
            <a:extLst>
              <a:ext uri="{28A0092B-C50C-407E-A947-70E740481C1C}">
                <a14:useLocalDpi xmlns:a14="http://schemas.microsoft.com/office/drawing/2010/main" val="0"/>
              </a:ext>
            </a:extLst>
          </a:blip>
          <a:srcRect l="4196" t="6790" r="3373" b="55802"/>
          <a:stretch/>
        </p:blipFill>
        <p:spPr>
          <a:xfrm>
            <a:off x="59269" y="1354667"/>
            <a:ext cx="5140072" cy="2396066"/>
          </a:xfrm>
          <a:prstGeom prst="rect">
            <a:avLst/>
          </a:prstGeom>
        </p:spPr>
      </p:pic>
    </p:spTree>
    <p:extLst>
      <p:ext uri="{BB962C8B-B14F-4D97-AF65-F5344CB8AC3E}">
        <p14:creationId xmlns:p14="http://schemas.microsoft.com/office/powerpoint/2010/main" val="1533946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This dance is seen in many locations through different perspectives</a:t>
            </a:r>
            <a:endParaRPr lang="en-US" sz="3200" dirty="0"/>
          </a:p>
        </p:txBody>
      </p:sp>
      <p:pic>
        <p:nvPicPr>
          <p:cNvPr id="3" name="Picture 2" descr="ElNin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379" y="1470855"/>
            <a:ext cx="7885782" cy="4274838"/>
          </a:xfrm>
          <a:prstGeom prst="rect">
            <a:avLst/>
          </a:prstGeom>
        </p:spPr>
      </p:pic>
      <p:sp>
        <p:nvSpPr>
          <p:cNvPr id="6" name="TextBox 5"/>
          <p:cNvSpPr txBox="1"/>
          <p:nvPr/>
        </p:nvSpPr>
        <p:spPr>
          <a:xfrm>
            <a:off x="600122" y="5836832"/>
            <a:ext cx="4160113" cy="276999"/>
          </a:xfrm>
          <a:prstGeom prst="rect">
            <a:avLst/>
          </a:prstGeom>
          <a:noFill/>
        </p:spPr>
        <p:txBody>
          <a:bodyPr wrap="none" rtlCol="0">
            <a:spAutoFit/>
          </a:bodyPr>
          <a:lstStyle/>
          <a:p>
            <a:r>
              <a:rPr lang="en-US" sz="1200" dirty="0" smtClean="0">
                <a:solidFill>
                  <a:srgbClr val="A6A6A6"/>
                </a:solidFill>
                <a:latin typeface="Calibri"/>
              </a:rPr>
              <a:t>Source: International Research Institute for Climate and Society</a:t>
            </a:r>
            <a:endParaRPr lang="en-US" sz="1200" dirty="0">
              <a:solidFill>
                <a:srgbClr val="A6A6A6"/>
              </a:solidFill>
              <a:latin typeface="Calibri"/>
            </a:endParaRPr>
          </a:p>
        </p:txBody>
      </p:sp>
    </p:spTree>
    <p:extLst>
      <p:ext uri="{BB962C8B-B14F-4D97-AF65-F5344CB8AC3E}">
        <p14:creationId xmlns:p14="http://schemas.microsoft.com/office/powerpoint/2010/main" val="282509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00" b="0" i="0" u="none" strike="noStrike" cap="none" normalizeH="0" baseline="0">
            <a:ln>
              <a:noFill/>
            </a:ln>
            <a:solidFill>
              <a:srgbClr val="3333CC"/>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00" b="0" i="0" u="none" strike="noStrike" cap="none" normalizeH="0" baseline="0">
            <a:ln>
              <a:noFill/>
            </a:ln>
            <a:solidFill>
              <a:srgbClr val="3333CC"/>
            </a:solidFill>
            <a:effectLst/>
            <a:latin typeface="Comic Sans MS"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KAveryTemplate_0212">
  <a:themeElements>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HOI-white">
  <a:themeElements>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themeOverride>
</file>

<file path=docProps/app.xml><?xml version="1.0" encoding="utf-8"?>
<Properties xmlns="http://schemas.openxmlformats.org/officeDocument/2006/extended-properties" xmlns:vt="http://schemas.openxmlformats.org/officeDocument/2006/docPropsVTypes">
  <TotalTime>613</TotalTime>
  <Words>3148</Words>
  <Application>Microsoft Office PowerPoint</Application>
  <PresentationFormat>On-screen Show (4:3)</PresentationFormat>
  <Paragraphs>332</Paragraphs>
  <Slides>59</Slides>
  <Notes>26</Notes>
  <HiddenSlides>0</HiddenSlides>
  <MMClips>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59</vt:i4>
      </vt:variant>
    </vt:vector>
  </HeadingPairs>
  <TitlesOfParts>
    <vt:vector size="73" baseType="lpstr">
      <vt:lpstr>ＭＳ Ｐゴシック</vt:lpstr>
      <vt:lpstr>Arial</vt:lpstr>
      <vt:lpstr>Arial Narrow</vt:lpstr>
      <vt:lpstr>Calibri</vt:lpstr>
      <vt:lpstr>Comic Sans MS</vt:lpstr>
      <vt:lpstr>Geneva</vt:lpstr>
      <vt:lpstr>Helvetica</vt:lpstr>
      <vt:lpstr>Times New Roman</vt:lpstr>
      <vt:lpstr>Wingdings</vt:lpstr>
      <vt:lpstr>Wingdings 2</vt:lpstr>
      <vt:lpstr>Office Theme</vt:lpstr>
      <vt:lpstr>Default Design</vt:lpstr>
      <vt:lpstr>SKAveryTemplate_0212</vt:lpstr>
      <vt:lpstr>WHOI-white</vt:lpstr>
      <vt:lpstr>Climate Questions</vt:lpstr>
      <vt:lpstr>A dance between “blue” systems</vt:lpstr>
      <vt:lpstr>The sun and planet sets the stage for the dance</vt:lpstr>
      <vt:lpstr>The uneven heating gets redistributed…thru winds</vt:lpstr>
      <vt:lpstr>…and thru ocean currents</vt:lpstr>
      <vt:lpstr>The sea-air interface provides the connection</vt:lpstr>
      <vt:lpstr>One pattern that results is the global water cycle</vt:lpstr>
      <vt:lpstr>El Niño Southern Oscillation is one dance</vt:lpstr>
      <vt:lpstr>This dance is seen in many locations through different perspectives</vt:lpstr>
      <vt:lpstr>Humans changing the characteristics of the dancers of the blue planet…   </vt:lpstr>
      <vt:lpstr> State of the planet: Warming  </vt:lpstr>
      <vt:lpstr>PowerPoint Presentation</vt:lpstr>
      <vt:lpstr>The cold in a warming planet</vt:lpstr>
      <vt:lpstr>Loss of sea ice is the sentinel feature of warming in the Arctic</vt:lpstr>
      <vt:lpstr>Accelerated sea ice loss: A dance between the atmosphere, the ocean, and land ice</vt:lpstr>
      <vt:lpstr>The dance of the ice and water: Greenland ice sheet melt</vt:lpstr>
      <vt:lpstr>The dance of the atmosphere and the ice:   Greenland lake drain </vt:lpstr>
      <vt:lpstr>Sea level rise 1993 - 2008 (cm)</vt:lpstr>
      <vt:lpstr>As atmospheric CO2 increases, ocean pH decreases…</vt:lpstr>
      <vt:lpstr>…with consequences for marine habitats</vt:lpstr>
      <vt:lpstr>The “Triple Threat”: Unexpected consequences</vt:lpstr>
      <vt:lpstr>Connecting science to action</vt:lpstr>
      <vt:lpstr>Separating Human and Natural Influences on Climate (NCA, 2014)</vt:lpstr>
      <vt:lpstr>PowerPoint Presentation</vt:lpstr>
      <vt:lpstr>What is a Carbon Tax?</vt:lpstr>
      <vt:lpstr>Climate Change =&gt; Risk of Future Losses/Uncertainty</vt:lpstr>
      <vt:lpstr>What are the Risks?</vt:lpstr>
      <vt:lpstr>What are the Risks?</vt:lpstr>
      <vt:lpstr>What are the Risks?</vt:lpstr>
      <vt:lpstr>What are the Risks?</vt:lpstr>
      <vt:lpstr>What are the Risks?</vt:lpstr>
      <vt:lpstr>What are the Risks?</vt:lpstr>
      <vt:lpstr>PowerPoint Presentation</vt:lpstr>
      <vt:lpstr>PowerPoint Presentation</vt:lpstr>
      <vt:lpstr>Preindustrial &amp; Geological Record for CO2</vt:lpstr>
      <vt:lpstr>PowerPoint Presentation</vt:lpstr>
      <vt:lpstr>Human-Driven Carbon Sources &amp; Sinks</vt:lpstr>
      <vt:lpstr>PowerPoint Presentation</vt:lpstr>
      <vt:lpstr>Fossil Fuel Carbon Emissions</vt:lpstr>
      <vt:lpstr>Global Climate is Changing</vt:lpstr>
      <vt:lpstr>Global Climate is Changing</vt:lpstr>
      <vt:lpstr>Long-Term Warming versus Short-Term Variation</vt:lpstr>
      <vt:lpstr>Recent Climate Hiatus &amp; Ocean Warming</vt:lpstr>
      <vt:lpstr>PowerPoint Presentation</vt:lpstr>
      <vt:lpstr>Third National Climate Assessment</vt:lpstr>
      <vt:lpstr>Observed U.S. Temperature Change</vt:lpstr>
      <vt:lpstr>Observed U.S. Precipitation Change</vt:lpstr>
      <vt:lpstr>PowerPoint Presentation</vt:lpstr>
      <vt:lpstr>Near-surface air temperature</vt:lpstr>
      <vt:lpstr>Change in deep ocean processes?</vt:lpstr>
      <vt:lpstr>Oceans store carbon as well</vt:lpstr>
      <vt:lpstr>Winter 2013-2014: California Drought</vt:lpstr>
      <vt:lpstr>Oceans retain heat for centuries</vt:lpstr>
      <vt:lpstr>Why do we need models at all?</vt:lpstr>
      <vt:lpstr>PowerPoint Presentation</vt:lpstr>
      <vt:lpstr>What are the Risks?</vt:lpstr>
      <vt:lpstr>PowerPoint Presentation</vt:lpstr>
      <vt:lpstr>PowerPoint Presentation</vt:lpstr>
      <vt:lpstr>A Resolution honoring Dr. Susan K. Avery</vt:lpstr>
    </vt:vector>
  </TitlesOfParts>
  <Company>WHOI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Tax</dc:title>
  <dc:creator>Hauke Kite-Powell</dc:creator>
  <cp:lastModifiedBy>Tom Nemmers</cp:lastModifiedBy>
  <cp:revision>18</cp:revision>
  <dcterms:created xsi:type="dcterms:W3CDTF">2015-05-19T17:43:18Z</dcterms:created>
  <dcterms:modified xsi:type="dcterms:W3CDTF">2015-06-02T14:27:30Z</dcterms:modified>
</cp:coreProperties>
</file>