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1"/>
  </p:notesMasterIdLst>
  <p:handoutMasterIdLst>
    <p:handoutMasterId r:id="rId82"/>
  </p:handoutMasterIdLst>
  <p:sldIdLst>
    <p:sldId id="257" r:id="rId2"/>
    <p:sldId id="301" r:id="rId3"/>
    <p:sldId id="454" r:id="rId4"/>
    <p:sldId id="455" r:id="rId5"/>
    <p:sldId id="456" r:id="rId6"/>
    <p:sldId id="457" r:id="rId7"/>
    <p:sldId id="458" r:id="rId8"/>
    <p:sldId id="459" r:id="rId9"/>
    <p:sldId id="461" r:id="rId10"/>
    <p:sldId id="462" r:id="rId11"/>
    <p:sldId id="463" r:id="rId12"/>
    <p:sldId id="464" r:id="rId13"/>
    <p:sldId id="465" r:id="rId14"/>
    <p:sldId id="466" r:id="rId15"/>
    <p:sldId id="467" r:id="rId16"/>
    <p:sldId id="468" r:id="rId17"/>
    <p:sldId id="469" r:id="rId18"/>
    <p:sldId id="470" r:id="rId19"/>
    <p:sldId id="471" r:id="rId20"/>
    <p:sldId id="472" r:id="rId21"/>
    <p:sldId id="473" r:id="rId22"/>
    <p:sldId id="474" r:id="rId23"/>
    <p:sldId id="475" r:id="rId24"/>
    <p:sldId id="476" r:id="rId25"/>
    <p:sldId id="477" r:id="rId26"/>
    <p:sldId id="482" r:id="rId27"/>
    <p:sldId id="483" r:id="rId28"/>
    <p:sldId id="484" r:id="rId29"/>
    <p:sldId id="486" r:id="rId30"/>
    <p:sldId id="487" r:id="rId31"/>
    <p:sldId id="488" r:id="rId32"/>
    <p:sldId id="493" r:id="rId33"/>
    <p:sldId id="498" r:id="rId34"/>
    <p:sldId id="499" r:id="rId35"/>
    <p:sldId id="491" r:id="rId36"/>
    <p:sldId id="492" r:id="rId37"/>
    <p:sldId id="501" r:id="rId38"/>
    <p:sldId id="500" r:id="rId39"/>
    <p:sldId id="341" r:id="rId40"/>
    <p:sldId id="342" r:id="rId41"/>
    <p:sldId id="351" r:id="rId42"/>
    <p:sldId id="350" r:id="rId43"/>
    <p:sldId id="343" r:id="rId44"/>
    <p:sldId id="360" r:id="rId45"/>
    <p:sldId id="361" r:id="rId46"/>
    <p:sldId id="362" r:id="rId47"/>
    <p:sldId id="363" r:id="rId48"/>
    <p:sldId id="364" r:id="rId49"/>
    <p:sldId id="365" r:id="rId50"/>
    <p:sldId id="366" r:id="rId51"/>
    <p:sldId id="367" r:id="rId52"/>
    <p:sldId id="368" r:id="rId53"/>
    <p:sldId id="369" r:id="rId54"/>
    <p:sldId id="370" r:id="rId55"/>
    <p:sldId id="371" r:id="rId56"/>
    <p:sldId id="372" r:id="rId57"/>
    <p:sldId id="373" r:id="rId58"/>
    <p:sldId id="374" r:id="rId59"/>
    <p:sldId id="375" r:id="rId60"/>
    <p:sldId id="376" r:id="rId61"/>
    <p:sldId id="377" r:id="rId62"/>
    <p:sldId id="378" r:id="rId63"/>
    <p:sldId id="379" r:id="rId64"/>
    <p:sldId id="380" r:id="rId65"/>
    <p:sldId id="381" r:id="rId66"/>
    <p:sldId id="382" r:id="rId67"/>
    <p:sldId id="383" r:id="rId68"/>
    <p:sldId id="384" r:id="rId69"/>
    <p:sldId id="385" r:id="rId70"/>
    <p:sldId id="386" r:id="rId71"/>
    <p:sldId id="387" r:id="rId72"/>
    <p:sldId id="388" r:id="rId73"/>
    <p:sldId id="389" r:id="rId74"/>
    <p:sldId id="390" r:id="rId75"/>
    <p:sldId id="352" r:id="rId76"/>
    <p:sldId id="315" r:id="rId77"/>
    <p:sldId id="353" r:id="rId78"/>
    <p:sldId id="354" r:id="rId79"/>
    <p:sldId id="502" r:id="rId80"/>
  </p:sldIdLst>
  <p:sldSz cx="9144000" cy="6858000" type="screen4x3"/>
  <p:notesSz cx="6858000" cy="9144000"/>
  <p:defaultTextStyle>
    <a:defPPr>
      <a:defRPr lang="en-US"/>
    </a:defPPr>
    <a:lvl1pPr algn="l" rtl="0" eaLnBrk="0" fontAlgn="base" hangingPunct="0">
      <a:spcBef>
        <a:spcPct val="0"/>
      </a:spcBef>
      <a:spcAft>
        <a:spcPct val="0"/>
      </a:spcAft>
      <a:defRPr sz="48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48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48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48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4800" kern="1200">
        <a:solidFill>
          <a:schemeClr val="tx1"/>
        </a:solidFill>
        <a:latin typeface="Times" pitchFamily="18" charset="0"/>
        <a:ea typeface="+mn-ea"/>
        <a:cs typeface="+mn-cs"/>
      </a:defRPr>
    </a:lvl5pPr>
    <a:lvl6pPr marL="2286000" algn="l" defTabSz="914400" rtl="0" eaLnBrk="1" latinLnBrk="0" hangingPunct="1">
      <a:defRPr sz="4800" kern="1200">
        <a:solidFill>
          <a:schemeClr val="tx1"/>
        </a:solidFill>
        <a:latin typeface="Times" pitchFamily="18" charset="0"/>
        <a:ea typeface="+mn-ea"/>
        <a:cs typeface="+mn-cs"/>
      </a:defRPr>
    </a:lvl6pPr>
    <a:lvl7pPr marL="2743200" algn="l" defTabSz="914400" rtl="0" eaLnBrk="1" latinLnBrk="0" hangingPunct="1">
      <a:defRPr sz="4800" kern="1200">
        <a:solidFill>
          <a:schemeClr val="tx1"/>
        </a:solidFill>
        <a:latin typeface="Times" pitchFamily="18" charset="0"/>
        <a:ea typeface="+mn-ea"/>
        <a:cs typeface="+mn-cs"/>
      </a:defRPr>
    </a:lvl7pPr>
    <a:lvl8pPr marL="3200400" algn="l" defTabSz="914400" rtl="0" eaLnBrk="1" latinLnBrk="0" hangingPunct="1">
      <a:defRPr sz="4800" kern="1200">
        <a:solidFill>
          <a:schemeClr val="tx1"/>
        </a:solidFill>
        <a:latin typeface="Times" pitchFamily="18" charset="0"/>
        <a:ea typeface="+mn-ea"/>
        <a:cs typeface="+mn-cs"/>
      </a:defRPr>
    </a:lvl8pPr>
    <a:lvl9pPr marL="3657600" algn="l" defTabSz="914400" rtl="0" eaLnBrk="1" latinLnBrk="0" hangingPunct="1">
      <a:defRPr sz="48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5FEA"/>
    <a:srgbClr val="2F20F8"/>
    <a:srgbClr val="F00000"/>
    <a:srgbClr val="080371"/>
    <a:srgbClr val="323232"/>
    <a:srgbClr val="4C4C4C"/>
    <a:srgbClr val="F7F347"/>
    <a:srgbClr val="885AD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43" autoAdjust="0"/>
    <p:restoredTop sz="94620" autoAdjust="0"/>
  </p:normalViewPr>
  <p:slideViewPr>
    <p:cSldViewPr>
      <p:cViewPr>
        <p:scale>
          <a:sx n="66" d="100"/>
          <a:sy n="66" d="100"/>
        </p:scale>
        <p:origin x="-994" y="-5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1046"/>
    </p:cViewPr>
  </p:sorter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401E97E-8EAB-4205-8F39-21E0C793FF93}"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C5E3416-D158-46BF-9B8A-751889782BE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8" charset="0"/>
        <a:ea typeface="+mn-ea"/>
        <a:cs typeface="+mn-cs"/>
      </a:defRPr>
    </a:lvl1pPr>
    <a:lvl2pPr marL="457200" algn="l" rtl="0" fontAlgn="base">
      <a:spcBef>
        <a:spcPct val="30000"/>
      </a:spcBef>
      <a:spcAft>
        <a:spcPct val="0"/>
      </a:spcAft>
      <a:defRPr sz="1200" kern="1200">
        <a:solidFill>
          <a:schemeClr val="tx1"/>
        </a:solidFill>
        <a:latin typeface="Times" pitchFamily="18" charset="0"/>
        <a:ea typeface="+mn-ea"/>
        <a:cs typeface="+mn-cs"/>
      </a:defRPr>
    </a:lvl2pPr>
    <a:lvl3pPr marL="914400" algn="l" rtl="0" fontAlgn="base">
      <a:spcBef>
        <a:spcPct val="30000"/>
      </a:spcBef>
      <a:spcAft>
        <a:spcPct val="0"/>
      </a:spcAft>
      <a:defRPr sz="1200" kern="1200">
        <a:solidFill>
          <a:schemeClr val="tx1"/>
        </a:solidFill>
        <a:latin typeface="Times" pitchFamily="18" charset="0"/>
        <a:ea typeface="+mn-ea"/>
        <a:cs typeface="+mn-cs"/>
      </a:defRPr>
    </a:lvl3pPr>
    <a:lvl4pPr marL="1371600" algn="l" rtl="0" fontAlgn="base">
      <a:spcBef>
        <a:spcPct val="30000"/>
      </a:spcBef>
      <a:spcAft>
        <a:spcPct val="0"/>
      </a:spcAft>
      <a:defRPr sz="1200" kern="1200">
        <a:solidFill>
          <a:schemeClr val="tx1"/>
        </a:solidFill>
        <a:latin typeface="Times" pitchFamily="18" charset="0"/>
        <a:ea typeface="+mn-ea"/>
        <a:cs typeface="+mn-cs"/>
      </a:defRPr>
    </a:lvl4pPr>
    <a:lvl5pPr marL="1828800" algn="l" rtl="0" fontAlgn="base">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92993-F436-4406-A4B1-7C95205F4437}" type="slidenum">
              <a:rPr lang="en-US"/>
              <a:pPr/>
              <a:t>1</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4C81FA-EC82-4E25-B2BF-6D457553D686}" type="slidenum">
              <a:rPr lang="en-US"/>
              <a:pPr/>
              <a:t>10</a:t>
            </a:fld>
            <a:endParaRPr lang="en-US"/>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DE62D-5409-4721-9CD5-B263F5D5E5BA}" type="slidenum">
              <a:rPr lang="en-US"/>
              <a:pPr/>
              <a:t>11</a:t>
            </a:fld>
            <a:endParaRPr lang="en-US"/>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DB6F1-637B-4B07-A17F-3DD9AF177629}" type="slidenum">
              <a:rPr lang="en-US"/>
              <a:pPr/>
              <a:t>12</a:t>
            </a:fld>
            <a:endParaRPr lang="en-US"/>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F7B1A-7965-43DC-89A5-CF93FD9514F6}" type="slidenum">
              <a:rPr lang="en-US"/>
              <a:pPr/>
              <a:t>13</a:t>
            </a:fld>
            <a:endParaRPr lang="en-US"/>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3DE04E-0CB1-4B32-BC1C-1EB52C0A1B2D}" type="slidenum">
              <a:rPr lang="en-US"/>
              <a:pPr/>
              <a:t>14</a:t>
            </a:fld>
            <a:endParaRPr lang="en-US"/>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ECAEB-A191-4F25-86B3-BE797B42E28C}" type="slidenum">
              <a:rPr lang="en-US"/>
              <a:pPr/>
              <a:t>15</a:t>
            </a:fld>
            <a:endParaRPr lang="en-US"/>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E5604-B8AF-4F3A-8239-75263CDC3EF5}" type="slidenum">
              <a:rPr lang="en-US"/>
              <a:pPr/>
              <a:t>16</a:t>
            </a:fld>
            <a:endParaRPr lang="en-US"/>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9A670D-FFA9-4E56-800B-7CC63475A3BA}" type="slidenum">
              <a:rPr lang="en-US"/>
              <a:pPr/>
              <a:t>17</a:t>
            </a:fld>
            <a:endParaRPr lang="en-US"/>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4B448-663D-4F4A-8CFA-53E2BB267216}" type="slidenum">
              <a:rPr lang="en-US"/>
              <a:pPr/>
              <a:t>18</a:t>
            </a:fld>
            <a:endParaRPr lang="en-US"/>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F9F12-1451-4750-8C79-DDA487D053D1}" type="slidenum">
              <a:rPr lang="en-US"/>
              <a:pPr/>
              <a:t>19</a:t>
            </a:fld>
            <a:endParaRPr lang="en-US"/>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DE7D95-A80A-4E3D-B500-BBCE3B498D0F}" type="slidenum">
              <a:rPr lang="en-US"/>
              <a:pPr/>
              <a:t>2</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87D545-DED3-451F-AFA7-ED26E4BFCD5D}" type="slidenum">
              <a:rPr lang="en-US"/>
              <a:pPr/>
              <a:t>20</a:t>
            </a:fld>
            <a:endParaRPr lang="en-US"/>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730D8-B59F-4F33-B534-7B8424BBA67C}" type="slidenum">
              <a:rPr lang="en-US"/>
              <a:pPr/>
              <a:t>21</a:t>
            </a:fld>
            <a:endParaRPr lang="en-US"/>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64869-51E8-4834-8FC6-3A7CFEFA5FA5}" type="slidenum">
              <a:rPr lang="en-US"/>
              <a:pPr/>
              <a:t>22</a:t>
            </a:fld>
            <a:endParaRPr lang="en-US"/>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4FA75-7324-46C3-B7E8-AB5D1A0CE34C}" type="slidenum">
              <a:rPr lang="en-US"/>
              <a:pPr/>
              <a:t>23</a:t>
            </a:fld>
            <a:endParaRPr lang="en-US"/>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2AEBE-440C-431A-BC06-5636FFF230F5}" type="slidenum">
              <a:rPr lang="en-US"/>
              <a:pPr/>
              <a:t>24</a:t>
            </a:fld>
            <a:endParaRPr lang="en-US"/>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C4D67-6C3E-4AE2-B72F-382AA947DC4B}" type="slidenum">
              <a:rPr lang="en-US"/>
              <a:pPr/>
              <a:t>25</a:t>
            </a:fld>
            <a:endParaRPr lang="en-US"/>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5D0961-E718-4A03-8F22-85D9E6D6A451}" type="slidenum">
              <a:rPr lang="en-US"/>
              <a:pPr/>
              <a:t>26</a:t>
            </a:fld>
            <a:endParaRPr lang="en-US"/>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3FC9ED-FBF3-430B-9DE0-9334536FFEB1}" type="slidenum">
              <a:rPr lang="en-US"/>
              <a:pPr/>
              <a:t>27</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C19D6-E2EE-407C-806E-2A8E4B6AF940}" type="slidenum">
              <a:rPr lang="en-US"/>
              <a:pPr/>
              <a:t>28</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FB30F9-7CE1-4896-A248-CA6852B26E6E}" type="slidenum">
              <a:rPr lang="en-US"/>
              <a:pPr/>
              <a:t>29</a:t>
            </a:fld>
            <a:endParaRPr lang="en-US"/>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C7B9F7-1080-4FAA-BC29-D6971C659E57}" type="slidenum">
              <a:rPr lang="en-US"/>
              <a:pPr/>
              <a:t>3</a:t>
            </a:fld>
            <a:endParaRPr lang="en-US"/>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746275-D7A2-479A-ADED-67781F667153}" type="slidenum">
              <a:rPr lang="en-US"/>
              <a:pPr/>
              <a:t>30</a:t>
            </a:fld>
            <a:endParaRPr lang="en-US"/>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E973FD-962C-4D14-A4F4-B6776EFCE8ED}" type="slidenum">
              <a:rPr lang="en-US"/>
              <a:pPr/>
              <a:t>31</a:t>
            </a:fld>
            <a:endParaRPr lang="en-US"/>
          </a:p>
        </p:txBody>
      </p:sp>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B5BD0D-2F6E-4296-BD41-8547A65BA579}" type="slidenum">
              <a:rPr lang="en-US"/>
              <a:pPr/>
              <a:t>32</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39334C-FA98-4405-A747-365BB8E739BC}" type="slidenum">
              <a:rPr lang="en-US"/>
              <a:pPr/>
              <a:t>33</a:t>
            </a:fld>
            <a:endParaRPr lang="en-US"/>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58DF1-82FD-4023-AE3C-764F6B8C1FAF}" type="slidenum">
              <a:rPr lang="en-US"/>
              <a:pPr/>
              <a:t>34</a:t>
            </a:fld>
            <a:endParaRPr lang="en-US"/>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7E2DCC-2E39-4827-96DA-229BDF7E62F1}" type="slidenum">
              <a:rPr lang="en-US"/>
              <a:pPr/>
              <a:t>35</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BCC766-794D-4403-B270-81EB8E776248}" type="slidenum">
              <a:rPr lang="en-US"/>
              <a:pPr/>
              <a:t>36</a:t>
            </a:fld>
            <a:endParaRPr lang="en-US"/>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4559BB-7CEA-4932-8F79-4232598FA236}" type="slidenum">
              <a:rPr lang="en-US"/>
              <a:pPr/>
              <a:t>37</a:t>
            </a:fld>
            <a:endParaRPr lang="en-US"/>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441D3E-B45F-4BC1-AC30-03175FF4C8B3}" type="slidenum">
              <a:rPr lang="en-US"/>
              <a:pPr/>
              <a:t>38</a:t>
            </a:fld>
            <a:endParaRPr lang="en-US"/>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F44E01-9C4B-4122-A3A9-20DE0C7082AF}" type="slidenum">
              <a:rPr lang="en-US"/>
              <a:pPr/>
              <a:t>39</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D350C-D265-4839-8E55-830B5124C81C}" type="slidenum">
              <a:rPr lang="en-US"/>
              <a:pPr/>
              <a:t>4</a:t>
            </a:fld>
            <a:endParaRPr lang="en-US"/>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9AC50-2A37-47C9-A702-B53B3CF51BD0}" type="slidenum">
              <a:rPr lang="en-US"/>
              <a:pPr/>
              <a:t>40</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AAB4C9-BC58-480D-AE7E-DBB23648B7B9}" type="slidenum">
              <a:rPr lang="en-US"/>
              <a:pPr/>
              <a:t>41</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BAC64-7D3B-4715-9B23-EC8A97B348ED}" type="slidenum">
              <a:rPr lang="en-US"/>
              <a:pPr/>
              <a:t>42</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793A9A-CC94-4583-9FC1-A1413F214ECE}" type="slidenum">
              <a:rPr lang="en-US"/>
              <a:pPr/>
              <a:t>43</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90335D-EAAA-408F-B2C8-F35ED30A4E3B}" type="slidenum">
              <a:rPr lang="en-US"/>
              <a:pPr/>
              <a:t>44</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9976BE-0644-4968-87C0-56B9B356B35A}" type="slidenum">
              <a:rPr lang="en-US"/>
              <a:pPr/>
              <a:t>45</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9B82A-F460-4DBF-AFDE-96621705F70A}" type="slidenum">
              <a:rPr lang="en-US"/>
              <a:pPr/>
              <a:t>46</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6001D-DBD5-43CA-9019-51069BA25CD2}" type="slidenum">
              <a:rPr lang="en-US"/>
              <a:pPr/>
              <a:t>47</a:t>
            </a:fld>
            <a:endParaRPr 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5303B4-FBEA-4E59-B484-56423E5E8BAC}" type="slidenum">
              <a:rPr lang="en-US"/>
              <a:pPr/>
              <a:t>48</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73FE8-900C-4187-894F-37DC88BD4150}" type="slidenum">
              <a:rPr lang="en-US"/>
              <a:pPr/>
              <a:t>49</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4A2B75-E3CE-4936-98F6-DBF6C28A8057}" type="slidenum">
              <a:rPr lang="en-US"/>
              <a:pPr/>
              <a:t>5</a:t>
            </a:fld>
            <a:endParaRPr lang="en-US"/>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EAA71-1052-4A86-A2CD-C1FCA2B75FC3}" type="slidenum">
              <a:rPr lang="en-US"/>
              <a:pPr/>
              <a:t>50</a:t>
            </a:fld>
            <a:endParaRPr 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B1D4E5-42AE-4C7F-8131-0A0651DC0EA3}" type="slidenum">
              <a:rPr lang="en-US"/>
              <a:pPr/>
              <a:t>51</a:t>
            </a:fld>
            <a:endParaRPr 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FACC5-BCD0-41DF-8554-15B957B2B710}" type="slidenum">
              <a:rPr lang="en-US"/>
              <a:pPr/>
              <a:t>52</a:t>
            </a:fld>
            <a:endParaRPr lang="en-US"/>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9F8A9A-8026-48C1-8F7D-3A1B04355342}" type="slidenum">
              <a:rPr lang="en-US"/>
              <a:pPr/>
              <a:t>53</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ADFB0-F3F1-493D-A737-DE8C974118A2}" type="slidenum">
              <a:rPr lang="en-US"/>
              <a:pPr/>
              <a:t>54</a:t>
            </a:fld>
            <a:endParaRPr 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B16E62-C2E1-4A5B-AE02-71D780E6E8D8}" type="slidenum">
              <a:rPr lang="en-US"/>
              <a:pPr/>
              <a:t>55</a:t>
            </a:fld>
            <a:endParaRPr lang="en-US"/>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17AD4-C89C-441B-850E-38C347125CE9}" type="slidenum">
              <a:rPr lang="en-US"/>
              <a:pPr/>
              <a:t>56</a:t>
            </a:fld>
            <a:endParaRPr 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2CD029-4EA3-48A6-9241-AD474916D084}" type="slidenum">
              <a:rPr lang="en-US"/>
              <a:pPr/>
              <a:t>57</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49EB7E-B202-424F-8546-AF2932553EEE}" type="slidenum">
              <a:rPr lang="en-US"/>
              <a:pPr/>
              <a:t>58</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8EC5E-C98A-4A13-AF3E-F562FBE38FAD}" type="slidenum">
              <a:rPr lang="en-US"/>
              <a:pPr/>
              <a:t>59</a:t>
            </a:fld>
            <a:endParaRPr 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340663-0CBB-46B8-811F-FD8A02382182}" type="slidenum">
              <a:rPr lang="en-US"/>
              <a:pPr/>
              <a:t>6</a:t>
            </a:fld>
            <a:endParaRPr 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3FCA5E-2B0A-4A9C-96F8-D923C3EA2A3A}" type="slidenum">
              <a:rPr lang="en-US"/>
              <a:pPr/>
              <a:t>60</a:t>
            </a:fld>
            <a:endParaRPr lang="en-US"/>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A6365-C85C-485E-AF41-7E1BE23DEAF9}" type="slidenum">
              <a:rPr lang="en-US"/>
              <a:pPr/>
              <a:t>61</a:t>
            </a:fld>
            <a:endParaRPr lang="en-US"/>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F9858-5A3F-4016-846D-4B79F4A53C6A}" type="slidenum">
              <a:rPr lang="en-US"/>
              <a:pPr/>
              <a:t>62</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72E76-C3CD-4906-8E1C-209C49088ABC}" type="slidenum">
              <a:rPr lang="en-US"/>
              <a:pPr/>
              <a:t>63</a:t>
            </a:fld>
            <a:endParaRPr 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016AEA-D9D9-41F0-841F-F6C6E779A468}" type="slidenum">
              <a:rPr lang="en-US"/>
              <a:pPr/>
              <a:t>64</a:t>
            </a:fld>
            <a:endParaRPr 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3F2E54-F9AB-4B9F-83D0-306257A75060}" type="slidenum">
              <a:rPr lang="en-US"/>
              <a:pPr/>
              <a:t>65</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EFAF0F-9557-4C39-B44A-C3D2967D5B71}" type="slidenum">
              <a:rPr lang="en-US"/>
              <a:pPr/>
              <a:t>66</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036722-E7B2-4CF3-A916-45AA4E1D8605}" type="slidenum">
              <a:rPr lang="en-US"/>
              <a:pPr/>
              <a:t>67</a:t>
            </a:fld>
            <a:endParaRPr lang="en-US"/>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37B3A7-4D9C-4872-AB9A-95435108BD61}" type="slidenum">
              <a:rPr lang="en-US"/>
              <a:pPr/>
              <a:t>68</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DAB26D-1E8B-4647-8CFC-4B46A7829192}" type="slidenum">
              <a:rPr lang="en-US"/>
              <a:pPr/>
              <a:t>69</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C8721-A20B-498B-9B08-AF9BD83F110C}" type="slidenum">
              <a:rPr lang="en-US"/>
              <a:pPr/>
              <a:t>7</a:t>
            </a:fld>
            <a:endParaRPr lang="en-US"/>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4DFEA9-9F83-49B8-A8CD-DD66B1E3C96C}" type="slidenum">
              <a:rPr lang="en-US"/>
              <a:pPr/>
              <a:t>70</a:t>
            </a:fld>
            <a:endParaRPr 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A21351-DE95-43FA-8A7A-458D0EDD5009}" type="slidenum">
              <a:rPr lang="en-US"/>
              <a:pPr/>
              <a:t>71</a:t>
            </a:fld>
            <a:endParaRPr 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930365-AF8D-41B3-9A9A-802BE5346DB2}" type="slidenum">
              <a:rPr lang="en-US"/>
              <a:pPr/>
              <a:t>72</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806950-D4BE-4F8B-A2BE-752C7C0071E5}" type="slidenum">
              <a:rPr lang="en-US"/>
              <a:pPr/>
              <a:t>73</a:t>
            </a:fld>
            <a:endParaRPr 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0D47CA-4AB2-441B-8EE7-1F007845242E}" type="slidenum">
              <a:rPr lang="en-US"/>
              <a:pPr/>
              <a:t>74</a:t>
            </a:fld>
            <a:endParaRPr lang="en-US"/>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30AC95-D432-43D0-9D31-9BDA2AD5CBBC}" type="slidenum">
              <a:rPr lang="en-US"/>
              <a:pPr/>
              <a:t>75</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9B8FD-46CB-44D1-B782-5E85ABBABB9A}" type="slidenum">
              <a:rPr lang="en-US"/>
              <a:pPr/>
              <a:t>76</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6AB3D-0B7B-4A97-8851-77AFF5E39992}" type="slidenum">
              <a:rPr lang="en-US"/>
              <a:pPr/>
              <a:t>77</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6AE335-EF8B-4B2D-9FA0-4B90F46B292E}" type="slidenum">
              <a:rPr lang="en-US"/>
              <a:pPr/>
              <a:t>78</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EABC40-3145-48CB-AB7F-C3E6C0B7F228}" type="slidenum">
              <a:rPr lang="en-US"/>
              <a:pPr/>
              <a:t>8</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610B2A-46AA-4505-90C6-D098EE9949A7}" type="slidenum">
              <a:rPr lang="en-US"/>
              <a:pPr/>
              <a:t>9</a:t>
            </a:fld>
            <a:endParaRPr lang="en-US"/>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757238"/>
            <a:ext cx="7772400" cy="1905000"/>
          </a:xfrm>
        </p:spPr>
        <p:txBody>
          <a:bodyPr/>
          <a:lstStyle>
            <a:lvl1pPr>
              <a:defRPr sz="5600"/>
            </a:lvl1pPr>
          </a:lstStyle>
          <a:p>
            <a:r>
              <a:rPr lang="en-US"/>
              <a:t>Click to edit Master title style</a:t>
            </a:r>
          </a:p>
        </p:txBody>
      </p:sp>
      <p:sp>
        <p:nvSpPr>
          <p:cNvPr id="3075" name="Rectangle 3"/>
          <p:cNvSpPr>
            <a:spLocks noGrp="1" noChangeArrowheads="1"/>
          </p:cNvSpPr>
          <p:nvPr>
            <p:ph type="subTitle" idx="1"/>
          </p:nvPr>
        </p:nvSpPr>
        <p:spPr>
          <a:xfrm>
            <a:off x="1371600" y="3427413"/>
            <a:ext cx="6400800" cy="1752600"/>
          </a:xfrm>
        </p:spPr>
        <p:txBody>
          <a:bodyPr/>
          <a:lstStyle>
            <a:lvl1pPr marL="0" indent="0" algn="ctr">
              <a:buFontTx/>
              <a:buNone/>
              <a:defRPr sz="2600" i="1"/>
            </a:lvl1pPr>
          </a:lstStyle>
          <a:p>
            <a:r>
              <a:rPr lang="en-US"/>
              <a:t>Click to edit Master subtitle style</a:t>
            </a:r>
          </a:p>
        </p:txBody>
      </p:sp>
      <p:pic>
        <p:nvPicPr>
          <p:cNvPr id="3078" name="Picture 6"/>
          <p:cNvPicPr>
            <a:picLocks noChangeAspect="1" noChangeArrowheads="1"/>
          </p:cNvPicPr>
          <p:nvPr/>
        </p:nvPicPr>
        <p:blipFill>
          <a:blip r:embed="rId2" cstate="print">
            <a:clrChange>
              <a:clrFrom>
                <a:srgbClr val="313B9C"/>
              </a:clrFrom>
              <a:clrTo>
                <a:srgbClr val="313B9C">
                  <a:alpha val="0"/>
                </a:srgbClr>
              </a:clrTo>
            </a:clrChange>
          </a:blip>
          <a:srcRect/>
          <a:stretch>
            <a:fillRect/>
          </a:stretch>
        </p:blipFill>
        <p:spPr bwMode="auto">
          <a:xfrm>
            <a:off x="3898900" y="4953000"/>
            <a:ext cx="1344613" cy="122872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47CC8"/>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143000"/>
          </a:xfrm>
          <a:prstGeom prst="rect">
            <a:avLst/>
          </a:prstGeom>
          <a:noFill/>
          <a:ln w="9525">
            <a:noFill/>
            <a:miter lim="800000"/>
            <a:headEnd/>
            <a:tailEnd/>
          </a:ln>
          <a:effectLst>
            <a:outerShdw dist="28398" dir="1593903" algn="ctr" rotWithShape="0">
              <a:srgbClr val="32323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28398" dir="1593903" algn="ctr" rotWithShape="0">
              <a:srgbClr val="323232"/>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1" name="Picture 7"/>
          <p:cNvPicPr>
            <a:picLocks noChangeAspect="1" noChangeArrowheads="1"/>
          </p:cNvPicPr>
          <p:nvPr/>
        </p:nvPicPr>
        <p:blipFill>
          <a:blip r:embed="rId13" cstate="print"/>
          <a:srcRect/>
          <a:stretch>
            <a:fillRect/>
          </a:stretch>
        </p:blipFill>
        <p:spPr bwMode="auto">
          <a:xfrm>
            <a:off x="0" y="0"/>
            <a:ext cx="9145588" cy="779463"/>
          </a:xfrm>
          <a:prstGeom prst="rect">
            <a:avLst/>
          </a:prstGeom>
          <a:noFill/>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rgbClr val="FCFAB7"/>
          </a:solidFill>
          <a:latin typeface="+mj-lt"/>
          <a:ea typeface="+mj-ea"/>
          <a:cs typeface="+mj-cs"/>
        </a:defRPr>
      </a:lvl1pPr>
      <a:lvl2pPr algn="ctr" rtl="0" fontAlgn="base">
        <a:spcBef>
          <a:spcPct val="0"/>
        </a:spcBef>
        <a:spcAft>
          <a:spcPct val="0"/>
        </a:spcAft>
        <a:defRPr sz="4400">
          <a:solidFill>
            <a:srgbClr val="FCFAB7"/>
          </a:solidFill>
          <a:latin typeface="Times" pitchFamily="18" charset="0"/>
        </a:defRPr>
      </a:lvl2pPr>
      <a:lvl3pPr algn="ctr" rtl="0" fontAlgn="base">
        <a:spcBef>
          <a:spcPct val="0"/>
        </a:spcBef>
        <a:spcAft>
          <a:spcPct val="0"/>
        </a:spcAft>
        <a:defRPr sz="4400">
          <a:solidFill>
            <a:srgbClr val="FCFAB7"/>
          </a:solidFill>
          <a:latin typeface="Times" pitchFamily="18" charset="0"/>
        </a:defRPr>
      </a:lvl3pPr>
      <a:lvl4pPr algn="ctr" rtl="0" fontAlgn="base">
        <a:spcBef>
          <a:spcPct val="0"/>
        </a:spcBef>
        <a:spcAft>
          <a:spcPct val="0"/>
        </a:spcAft>
        <a:defRPr sz="4400">
          <a:solidFill>
            <a:srgbClr val="FCFAB7"/>
          </a:solidFill>
          <a:latin typeface="Times" pitchFamily="18" charset="0"/>
        </a:defRPr>
      </a:lvl4pPr>
      <a:lvl5pPr algn="ctr" rtl="0" fontAlgn="base">
        <a:spcBef>
          <a:spcPct val="0"/>
        </a:spcBef>
        <a:spcAft>
          <a:spcPct val="0"/>
        </a:spcAft>
        <a:defRPr sz="4400">
          <a:solidFill>
            <a:srgbClr val="FCFAB7"/>
          </a:solidFill>
          <a:latin typeface="Times" pitchFamily="18" charset="0"/>
        </a:defRPr>
      </a:lvl5pPr>
      <a:lvl6pPr marL="457200" algn="ctr" rtl="0" fontAlgn="base">
        <a:spcBef>
          <a:spcPct val="0"/>
        </a:spcBef>
        <a:spcAft>
          <a:spcPct val="0"/>
        </a:spcAft>
        <a:defRPr sz="4400">
          <a:solidFill>
            <a:srgbClr val="FCFAB7"/>
          </a:solidFill>
          <a:latin typeface="Times" pitchFamily="18" charset="0"/>
        </a:defRPr>
      </a:lvl6pPr>
      <a:lvl7pPr marL="914400" algn="ctr" rtl="0" fontAlgn="base">
        <a:spcBef>
          <a:spcPct val="0"/>
        </a:spcBef>
        <a:spcAft>
          <a:spcPct val="0"/>
        </a:spcAft>
        <a:defRPr sz="4400">
          <a:solidFill>
            <a:srgbClr val="FCFAB7"/>
          </a:solidFill>
          <a:latin typeface="Times" pitchFamily="18" charset="0"/>
        </a:defRPr>
      </a:lvl7pPr>
      <a:lvl8pPr marL="1371600" algn="ctr" rtl="0" fontAlgn="base">
        <a:spcBef>
          <a:spcPct val="0"/>
        </a:spcBef>
        <a:spcAft>
          <a:spcPct val="0"/>
        </a:spcAft>
        <a:defRPr sz="4400">
          <a:solidFill>
            <a:srgbClr val="FCFAB7"/>
          </a:solidFill>
          <a:latin typeface="Times" pitchFamily="18" charset="0"/>
        </a:defRPr>
      </a:lvl8pPr>
      <a:lvl9pPr marL="1828800" algn="ctr" rtl="0" fontAlgn="base">
        <a:spcBef>
          <a:spcPct val="0"/>
        </a:spcBef>
        <a:spcAft>
          <a:spcPct val="0"/>
        </a:spcAft>
        <a:defRPr sz="4400">
          <a:solidFill>
            <a:srgbClr val="FCFAB7"/>
          </a:solidFill>
          <a:latin typeface="Times" pitchFamily="18" charset="0"/>
        </a:defRPr>
      </a:lvl9pPr>
    </p:titleStyle>
    <p:bodyStyle>
      <a:lvl1pPr marL="342900" indent="-342900" algn="l" rtl="0" fontAlgn="base">
        <a:spcBef>
          <a:spcPct val="20000"/>
        </a:spcBef>
        <a:spcAft>
          <a:spcPct val="0"/>
        </a:spcAft>
        <a:buChar char="•"/>
        <a:defRPr sz="3200">
          <a:solidFill>
            <a:srgbClr val="FCFAB7"/>
          </a:solidFill>
          <a:latin typeface="+mn-lt"/>
          <a:ea typeface="+mn-ea"/>
          <a:cs typeface="+mn-cs"/>
        </a:defRPr>
      </a:lvl1pPr>
      <a:lvl2pPr marL="742950" indent="-285750" algn="l" rtl="0" fontAlgn="base">
        <a:spcBef>
          <a:spcPct val="20000"/>
        </a:spcBef>
        <a:spcAft>
          <a:spcPct val="0"/>
        </a:spcAft>
        <a:defRPr sz="2800">
          <a:solidFill>
            <a:srgbClr val="FCFAB7"/>
          </a:solidFill>
          <a:latin typeface="+mn-lt"/>
        </a:defRPr>
      </a:lvl2pPr>
      <a:lvl3pPr marL="1143000" indent="-228600" algn="l" rtl="0" fontAlgn="base">
        <a:spcBef>
          <a:spcPct val="20000"/>
        </a:spcBef>
        <a:spcAft>
          <a:spcPct val="0"/>
        </a:spcAft>
        <a:buChar char="•"/>
        <a:defRPr sz="2400">
          <a:solidFill>
            <a:srgbClr val="FCFAB7"/>
          </a:solidFill>
          <a:latin typeface="+mn-lt"/>
        </a:defRPr>
      </a:lvl3pPr>
      <a:lvl4pPr marL="1600200" indent="-228600" algn="l" rtl="0" fontAlgn="base">
        <a:spcBef>
          <a:spcPct val="20000"/>
        </a:spcBef>
        <a:spcAft>
          <a:spcPct val="0"/>
        </a:spcAft>
        <a:buChar char="–"/>
        <a:defRPr sz="2000">
          <a:solidFill>
            <a:srgbClr val="FCFAB7"/>
          </a:solidFill>
          <a:latin typeface="+mn-lt"/>
        </a:defRPr>
      </a:lvl4pPr>
      <a:lvl5pPr marL="2057400" indent="-228600" algn="l" rtl="0" fontAlgn="base">
        <a:spcBef>
          <a:spcPct val="20000"/>
        </a:spcBef>
        <a:spcAft>
          <a:spcPct val="0"/>
        </a:spcAft>
        <a:buChar char="»"/>
        <a:defRPr sz="2000">
          <a:solidFill>
            <a:srgbClr val="FCFAB7"/>
          </a:solidFill>
          <a:latin typeface="+mn-lt"/>
        </a:defRPr>
      </a:lvl5pPr>
      <a:lvl6pPr marL="2514600" indent="-228600" algn="l" rtl="0" fontAlgn="base">
        <a:spcBef>
          <a:spcPct val="20000"/>
        </a:spcBef>
        <a:spcAft>
          <a:spcPct val="0"/>
        </a:spcAft>
        <a:buChar char="»"/>
        <a:defRPr sz="2000">
          <a:solidFill>
            <a:srgbClr val="FCFAB7"/>
          </a:solidFill>
          <a:latin typeface="+mn-lt"/>
        </a:defRPr>
      </a:lvl6pPr>
      <a:lvl7pPr marL="2971800" indent="-228600" algn="l" rtl="0" fontAlgn="base">
        <a:spcBef>
          <a:spcPct val="20000"/>
        </a:spcBef>
        <a:spcAft>
          <a:spcPct val="0"/>
        </a:spcAft>
        <a:buChar char="»"/>
        <a:defRPr sz="2000">
          <a:solidFill>
            <a:srgbClr val="FCFAB7"/>
          </a:solidFill>
          <a:latin typeface="+mn-lt"/>
        </a:defRPr>
      </a:lvl7pPr>
      <a:lvl8pPr marL="3429000" indent="-228600" algn="l" rtl="0" fontAlgn="base">
        <a:spcBef>
          <a:spcPct val="20000"/>
        </a:spcBef>
        <a:spcAft>
          <a:spcPct val="0"/>
        </a:spcAft>
        <a:buChar char="»"/>
        <a:defRPr sz="2000">
          <a:solidFill>
            <a:srgbClr val="FCFAB7"/>
          </a:solidFill>
          <a:latin typeface="+mn-lt"/>
        </a:defRPr>
      </a:lvl8pPr>
      <a:lvl9pPr marL="3886200" indent="-228600" algn="l" rtl="0" fontAlgn="base">
        <a:spcBef>
          <a:spcPct val="20000"/>
        </a:spcBef>
        <a:spcAft>
          <a:spcPct val="0"/>
        </a:spcAft>
        <a:buChar char="»"/>
        <a:defRPr sz="2000">
          <a:solidFill>
            <a:srgbClr val="FCFAB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6.wmf"/></Relationships>
</file>

<file path=ppt/slides/_rels/slide3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6.wmf"/></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r>
              <a:rPr lang="en-US" b="1">
                <a:effectLst>
                  <a:outerShdw blurRad="38100" dist="38100" dir="2700000" algn="tl">
                    <a:srgbClr val="000000"/>
                  </a:outerShdw>
                </a:effectLst>
              </a:rPr>
              <a:t>Wind-forced dynamics of the Arctic Ocean</a:t>
            </a:r>
            <a:endParaRPr lang="en-US"/>
          </a:p>
        </p:txBody>
      </p:sp>
      <p:sp>
        <p:nvSpPr>
          <p:cNvPr id="12291" name="Rectangle 3"/>
          <p:cNvSpPr>
            <a:spLocks noGrp="1" noChangeArrowheads="1"/>
          </p:cNvSpPr>
          <p:nvPr>
            <p:ph type="subTitle" idx="1"/>
          </p:nvPr>
        </p:nvSpPr>
        <p:spPr/>
        <p:txBody>
          <a:bodyPr/>
          <a:lstStyle/>
          <a:p>
            <a:r>
              <a:rPr lang="en-US" sz="2000">
                <a:effectLst>
                  <a:outerShdw blurRad="38100" dist="38100" dir="2700000" algn="tl">
                    <a:srgbClr val="000000"/>
                  </a:outerShdw>
                </a:effectLst>
              </a:rPr>
              <a:t>Andrey Proshutinsky</a:t>
            </a:r>
          </a:p>
          <a:p>
            <a:r>
              <a:rPr lang="en-US" sz="1600">
                <a:effectLst>
                  <a:outerShdw blurRad="38100" dist="38100" dir="2700000" algn="tl">
                    <a:srgbClr val="000000"/>
                  </a:outerShdw>
                </a:effectLst>
              </a:rPr>
              <a:t>Physical Oceanography Department</a:t>
            </a:r>
          </a:p>
        </p:txBody>
      </p:sp>
      <p:sp>
        <p:nvSpPr>
          <p:cNvPr id="12292" name="Text Box 4"/>
          <p:cNvSpPr txBox="1">
            <a:spLocks noChangeArrowheads="1"/>
          </p:cNvSpPr>
          <p:nvPr/>
        </p:nvSpPr>
        <p:spPr bwMode="auto">
          <a:xfrm>
            <a:off x="838200" y="6262688"/>
            <a:ext cx="8153400" cy="366712"/>
          </a:xfrm>
          <a:prstGeom prst="rect">
            <a:avLst/>
          </a:prstGeom>
          <a:noFill/>
          <a:ln w="9525">
            <a:noFill/>
            <a:miter lim="800000"/>
            <a:headEnd/>
            <a:tailEnd/>
          </a:ln>
          <a:effectLst/>
        </p:spPr>
        <p:txBody>
          <a:bodyPr>
            <a:spAutoFit/>
          </a:bodyPr>
          <a:lstStyle/>
          <a:p>
            <a:pPr algn="ctr" eaLnBrk="1" hangingPunct="1"/>
            <a:r>
              <a:rPr lang="en-US" sz="1800" b="1">
                <a:latin typeface="Arial" charset="0"/>
              </a:rPr>
              <a:t>AOMIP young scientists school. Tuesday October 20, 2009</a:t>
            </a:r>
            <a:endParaRPr lang="en-US" sz="1400" b="1">
              <a:latin typeface="Arial" charset="0"/>
            </a:endParaRPr>
          </a:p>
        </p:txBody>
      </p:sp>
      <p:sp>
        <p:nvSpPr>
          <p:cNvPr id="12294" name="Text Box 6"/>
          <p:cNvSpPr txBox="1">
            <a:spLocks noChangeArrowheads="1"/>
          </p:cNvSpPr>
          <p:nvPr/>
        </p:nvSpPr>
        <p:spPr bwMode="auto">
          <a:xfrm>
            <a:off x="76200" y="6400800"/>
            <a:ext cx="457200" cy="366713"/>
          </a:xfrm>
          <a:prstGeom prst="rect">
            <a:avLst/>
          </a:prstGeom>
          <a:noFill/>
          <a:ln w="9525">
            <a:noFill/>
            <a:miter lim="800000"/>
            <a:headEnd/>
            <a:tailEnd/>
          </a:ln>
          <a:effectLst/>
        </p:spPr>
        <p:txBody>
          <a:bodyPr>
            <a:spAutoFit/>
          </a:bodyPr>
          <a:lstStyle/>
          <a:p>
            <a:pPr eaLnBrk="1" hangingPunct="1">
              <a:spcBef>
                <a:spcPct val="50000"/>
              </a:spcBef>
            </a:pPr>
            <a:r>
              <a:rPr lang="en-US" sz="1800" b="1">
                <a:effectLst>
                  <a:outerShdw blurRad="38100" dist="38100" dir="2700000" algn="tl">
                    <a:srgbClr val="000000"/>
                  </a:outerShdw>
                </a:effectLst>
                <a:latin typeface="Arial" charset="0"/>
              </a:rPr>
              <a:t>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endParaRPr lang="en-US"/>
          </a:p>
        </p:txBody>
      </p:sp>
      <p:graphicFrame>
        <p:nvGraphicFramePr>
          <p:cNvPr id="470019" name="Object 3"/>
          <p:cNvGraphicFramePr>
            <a:graphicFrameLocks noChangeAspect="1"/>
          </p:cNvGraphicFramePr>
          <p:nvPr>
            <p:ph idx="1"/>
          </p:nvPr>
        </p:nvGraphicFramePr>
        <p:xfrm>
          <a:off x="76200" y="228600"/>
          <a:ext cx="8991600" cy="3773488"/>
        </p:xfrm>
        <a:graphic>
          <a:graphicData uri="http://schemas.openxmlformats.org/presentationml/2006/ole">
            <p:oleObj spid="_x0000_s470019" name="Photo Editor Photo" r:id="rId4" imgW="9906859" imgH="3886537" progId="">
              <p:embed/>
            </p:oleObj>
          </a:graphicData>
        </a:graphic>
      </p:graphicFrame>
      <p:sp>
        <p:nvSpPr>
          <p:cNvPr id="470020" name="Text Box 4"/>
          <p:cNvSpPr txBox="1">
            <a:spLocks noChangeArrowheads="1"/>
          </p:cNvSpPr>
          <p:nvPr/>
        </p:nvSpPr>
        <p:spPr bwMode="auto">
          <a:xfrm>
            <a:off x="457200" y="4311650"/>
            <a:ext cx="8229600" cy="915988"/>
          </a:xfrm>
          <a:prstGeom prst="rect">
            <a:avLst/>
          </a:prstGeom>
          <a:noFill/>
          <a:ln w="9525">
            <a:noFill/>
            <a:miter lim="800000"/>
            <a:headEnd/>
            <a:tailEnd/>
          </a:ln>
          <a:effectLst/>
        </p:spPr>
        <p:txBody>
          <a:bodyPr>
            <a:spAutoFit/>
          </a:bodyPr>
          <a:lstStyle/>
          <a:p>
            <a:pPr eaLnBrk="1" hangingPunct="1">
              <a:spcBef>
                <a:spcPct val="50000"/>
              </a:spcBef>
            </a:pPr>
            <a:r>
              <a:rPr lang="en-US" sz="1800">
                <a:latin typeface="Arial" charset="0"/>
              </a:rPr>
              <a:t>This figure shows distribution of maximum sea surface heights measured by  coastal stations in the Siberian sector of the Arctic Ocean. The absolute maximum was observed in the southern part of the Laptev Sea.</a:t>
            </a:r>
          </a:p>
        </p:txBody>
      </p:sp>
      <p:sp>
        <p:nvSpPr>
          <p:cNvPr id="470021" name="Line 5"/>
          <p:cNvSpPr>
            <a:spLocks noChangeShapeType="1"/>
          </p:cNvSpPr>
          <p:nvPr/>
        </p:nvSpPr>
        <p:spPr bwMode="auto">
          <a:xfrm flipV="1">
            <a:off x="1295400" y="3276600"/>
            <a:ext cx="4038600" cy="1676400"/>
          </a:xfrm>
          <a:prstGeom prst="line">
            <a:avLst/>
          </a:prstGeom>
          <a:noFill/>
          <a:ln w="28575">
            <a:solidFill>
              <a:srgbClr val="323232"/>
            </a:solidFill>
            <a:prstDash val="dash"/>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lstStyle/>
          <a:p>
            <a:endParaRPr lang="en-US"/>
          </a:p>
        </p:txBody>
      </p:sp>
      <p:graphicFrame>
        <p:nvGraphicFramePr>
          <p:cNvPr id="472067" name="Object 3"/>
          <p:cNvGraphicFramePr>
            <a:graphicFrameLocks noChangeAspect="1"/>
          </p:cNvGraphicFramePr>
          <p:nvPr>
            <p:ph idx="1"/>
          </p:nvPr>
        </p:nvGraphicFramePr>
        <p:xfrm>
          <a:off x="-381000" y="261938"/>
          <a:ext cx="9625013" cy="3776662"/>
        </p:xfrm>
        <a:graphic>
          <a:graphicData uri="http://schemas.openxmlformats.org/presentationml/2006/ole">
            <p:oleObj spid="_x0000_s472067" name="Photo Editor Photo" r:id="rId4" imgW="9906859" imgH="3886537" progId="">
              <p:embed/>
            </p:oleObj>
          </a:graphicData>
        </a:graphic>
      </p:graphicFrame>
      <p:sp>
        <p:nvSpPr>
          <p:cNvPr id="472068" name="Text Box 4"/>
          <p:cNvSpPr txBox="1">
            <a:spLocks noChangeArrowheads="1"/>
          </p:cNvSpPr>
          <p:nvPr/>
        </p:nvSpPr>
        <p:spPr bwMode="auto">
          <a:xfrm>
            <a:off x="457200" y="4311650"/>
            <a:ext cx="8229600" cy="915988"/>
          </a:xfrm>
          <a:prstGeom prst="rect">
            <a:avLst/>
          </a:prstGeom>
          <a:noFill/>
          <a:ln w="9525">
            <a:noFill/>
            <a:miter lim="800000"/>
            <a:headEnd/>
            <a:tailEnd/>
          </a:ln>
          <a:effectLst/>
        </p:spPr>
        <p:txBody>
          <a:bodyPr>
            <a:spAutoFit/>
          </a:bodyPr>
          <a:lstStyle/>
          <a:p>
            <a:pPr eaLnBrk="1" hangingPunct="1">
              <a:spcBef>
                <a:spcPct val="50000"/>
              </a:spcBef>
            </a:pPr>
            <a:r>
              <a:rPr lang="en-US" sz="1800">
                <a:latin typeface="Arial" charset="0"/>
              </a:rPr>
              <a:t>This figure shows distribution of minimum sea surface heights measured by  coastal stations in the Siberian sector of the Arctic Ocean. The absolute minimum was observed in the southern part of the Laptev Sea.</a:t>
            </a:r>
          </a:p>
        </p:txBody>
      </p:sp>
      <p:sp>
        <p:nvSpPr>
          <p:cNvPr id="472069" name="Line 5"/>
          <p:cNvSpPr>
            <a:spLocks noChangeShapeType="1"/>
          </p:cNvSpPr>
          <p:nvPr/>
        </p:nvSpPr>
        <p:spPr bwMode="auto">
          <a:xfrm flipV="1">
            <a:off x="1371600" y="3276600"/>
            <a:ext cx="3962400" cy="1676400"/>
          </a:xfrm>
          <a:prstGeom prst="line">
            <a:avLst/>
          </a:prstGeom>
          <a:noFill/>
          <a:ln w="28575">
            <a:solidFill>
              <a:srgbClr val="FFFF00"/>
            </a:solidFill>
            <a:prstDash val="dash"/>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lstStyle/>
          <a:p>
            <a:endParaRPr lang="en-US"/>
          </a:p>
        </p:txBody>
      </p:sp>
      <p:graphicFrame>
        <p:nvGraphicFramePr>
          <p:cNvPr id="474115" name="Object 3"/>
          <p:cNvGraphicFramePr>
            <a:graphicFrameLocks noChangeAspect="1"/>
          </p:cNvGraphicFramePr>
          <p:nvPr>
            <p:ph idx="1"/>
          </p:nvPr>
        </p:nvGraphicFramePr>
        <p:xfrm>
          <a:off x="-404813" y="261938"/>
          <a:ext cx="9625013" cy="3776662"/>
        </p:xfrm>
        <a:graphic>
          <a:graphicData uri="http://schemas.openxmlformats.org/presentationml/2006/ole">
            <p:oleObj spid="_x0000_s474115" name="Photo Editor Photo" r:id="rId4" imgW="9906859" imgH="3886537" progId="">
              <p:embed/>
            </p:oleObj>
          </a:graphicData>
        </a:graphic>
      </p:graphicFrame>
      <p:sp>
        <p:nvSpPr>
          <p:cNvPr id="474116" name="Rectangle 4"/>
          <p:cNvSpPr>
            <a:spLocks noChangeArrowheads="1"/>
          </p:cNvSpPr>
          <p:nvPr/>
        </p:nvSpPr>
        <p:spPr bwMode="auto">
          <a:xfrm>
            <a:off x="228600" y="4570413"/>
            <a:ext cx="8534400" cy="915987"/>
          </a:xfrm>
          <a:prstGeom prst="rect">
            <a:avLst/>
          </a:prstGeom>
          <a:noFill/>
          <a:ln w="9525">
            <a:noFill/>
            <a:miter lim="800000"/>
            <a:headEnd/>
            <a:tailEnd/>
          </a:ln>
          <a:effectLst/>
        </p:spPr>
        <p:txBody>
          <a:bodyPr>
            <a:spAutoFit/>
          </a:bodyPr>
          <a:lstStyle/>
          <a:p>
            <a:pPr eaLnBrk="1" hangingPunct="1">
              <a:spcBef>
                <a:spcPct val="50000"/>
              </a:spcBef>
            </a:pPr>
            <a:r>
              <a:rPr lang="en-US" sz="1800">
                <a:latin typeface="Arial" charset="0"/>
              </a:rPr>
              <a:t>Magnitude of the observed variability of sea surface heights from observations in the Siberian sector of the Arctic Ocean. Maximum magnitude reaches 5.5 meters in the southern Laptev Sea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p:txBody>
          <a:bodyPr/>
          <a:lstStyle/>
          <a:p>
            <a:endParaRPr lang="en-US"/>
          </a:p>
        </p:txBody>
      </p:sp>
      <p:pic>
        <p:nvPicPr>
          <p:cNvPr id="476163" name="Picture 3"/>
          <p:cNvPicPr>
            <a:picLocks noGrp="1" noChangeAspect="1" noChangeArrowheads="1"/>
          </p:cNvPicPr>
          <p:nvPr>
            <p:ph idx="1"/>
          </p:nvPr>
        </p:nvPicPr>
        <p:blipFill>
          <a:blip r:embed="rId3" cstate="print"/>
          <a:srcRect l="10500" t="12892" r="12000" b="7033"/>
          <a:stretch>
            <a:fillRect/>
          </a:stretch>
        </p:blipFill>
        <p:spPr>
          <a:xfrm>
            <a:off x="-258763" y="106363"/>
            <a:ext cx="9250363" cy="6116637"/>
          </a:xfrm>
          <a:noFill/>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96" name="Rectangle 88"/>
          <p:cNvSpPr>
            <a:spLocks noChangeArrowheads="1"/>
          </p:cNvSpPr>
          <p:nvPr/>
        </p:nvSpPr>
        <p:spPr bwMode="auto">
          <a:xfrm>
            <a:off x="0" y="762000"/>
            <a:ext cx="8686800" cy="5715000"/>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478210" name="Rectangle 2"/>
          <p:cNvSpPr>
            <a:spLocks noGrp="1" noChangeArrowheads="1"/>
          </p:cNvSpPr>
          <p:nvPr>
            <p:ph type="title"/>
          </p:nvPr>
        </p:nvSpPr>
        <p:spPr>
          <a:xfrm>
            <a:off x="457200" y="-228600"/>
            <a:ext cx="8229600" cy="1143000"/>
          </a:xfrm>
        </p:spPr>
        <p:txBody>
          <a:bodyPr/>
          <a:lstStyle/>
          <a:p>
            <a:r>
              <a:rPr lang="en-US" sz="3200">
                <a:solidFill>
                  <a:schemeClr val="tx1"/>
                </a:solidFill>
              </a:rPr>
              <a:t>Model calibration and validation</a:t>
            </a:r>
          </a:p>
        </p:txBody>
      </p:sp>
      <p:graphicFrame>
        <p:nvGraphicFramePr>
          <p:cNvPr id="478211" name="Group 3"/>
          <p:cNvGraphicFramePr>
            <a:graphicFrameLocks noGrp="1"/>
          </p:cNvGraphicFramePr>
          <p:nvPr>
            <p:ph sz="half" idx="1"/>
          </p:nvPr>
        </p:nvGraphicFramePr>
        <p:xfrm>
          <a:off x="457200" y="1700213"/>
          <a:ext cx="4876800" cy="4624389"/>
        </p:xfrm>
        <a:graphic>
          <a:graphicData uri="http://schemas.openxmlformats.org/drawingml/2006/table">
            <a:tbl>
              <a:tblPr/>
              <a:tblGrid>
                <a:gridCol w="685800"/>
                <a:gridCol w="550863"/>
                <a:gridCol w="519112"/>
                <a:gridCol w="558800"/>
                <a:gridCol w="719138"/>
                <a:gridCol w="917575"/>
                <a:gridCol w="925512"/>
              </a:tblGrid>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Dates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Experiment conditions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Observed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SSH,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Simulated,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SSH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Mean absolute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error,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MSR error,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Cm^2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4C4C4C"/>
                          </a:solidFill>
                          <a:effectLst/>
                          <a:latin typeface="Arial" charset="0"/>
                        </a:rPr>
                        <a:t>Correlation coefficient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1-11 01.71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No 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1" i="0" u="none" strike="noStrike" cap="none" normalizeH="0" baseline="0" smtClean="0">
                          <a:ln>
                            <a:noFill/>
                          </a:ln>
                          <a:solidFill>
                            <a:srgbClr val="4C4C4C"/>
                          </a:solidFill>
                          <a:effectLst/>
                          <a:latin typeface="Arial" charset="0"/>
                        </a:rPr>
                        <a:t>76</a:t>
                      </a:r>
                      <a:r>
                        <a:rPr kumimoji="0" lang="en-US" sz="1200" b="1" i="0" u="none" strike="noStrike" cap="none" normalizeH="0" baseline="0" smtClean="0">
                          <a:ln>
                            <a:noFill/>
                          </a:ln>
                          <a:solidFill>
                            <a:srgbClr val="4C4C4C"/>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1" i="0" u="none" strike="noStrike" cap="none" normalizeH="0" baseline="0" smtClean="0">
                          <a:ln>
                            <a:noFill/>
                          </a:ln>
                          <a:solidFill>
                            <a:srgbClr val="4C4C4C"/>
                          </a:solidFill>
                          <a:effectLst/>
                          <a:latin typeface="Arial" charset="0"/>
                        </a:rPr>
                        <a:t>141</a:t>
                      </a:r>
                      <a:r>
                        <a:rPr kumimoji="0" lang="en-US" sz="1200" b="1" i="0" u="none" strike="noStrike" cap="none" normalizeH="0" baseline="0" smtClean="0">
                          <a:ln>
                            <a:noFill/>
                          </a:ln>
                          <a:solidFill>
                            <a:srgbClr val="4C4C4C"/>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24.9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29.2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95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4C4C4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With 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1" i="0" u="none" strike="noStrike" cap="none" normalizeH="0" baseline="0" smtClean="0">
                          <a:ln>
                            <a:noFill/>
                          </a:ln>
                          <a:solidFill>
                            <a:srgbClr val="4C4C4C"/>
                          </a:solidFill>
                          <a:effectLst/>
                          <a:latin typeface="Arial" charset="0"/>
                        </a:rPr>
                        <a:t>76</a:t>
                      </a:r>
                      <a:r>
                        <a:rPr kumimoji="0" lang="en-US" sz="1200" b="1" i="0" u="none" strike="noStrike" cap="none" normalizeH="0" baseline="0" smtClean="0">
                          <a:ln>
                            <a:noFill/>
                          </a:ln>
                          <a:solidFill>
                            <a:srgbClr val="4C4C4C"/>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0.89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66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13-16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12.84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No 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1" i="0" u="none" strike="noStrike" cap="none" normalizeH="0" baseline="0" smtClean="0">
                          <a:ln>
                            <a:noFill/>
                          </a:ln>
                          <a:solidFill>
                            <a:srgbClr val="4C4C4C"/>
                          </a:solidFill>
                          <a:effectLst/>
                          <a:latin typeface="Arial" charset="0"/>
                        </a:rPr>
                        <a:t>1</a:t>
                      </a:r>
                      <a:r>
                        <a:rPr kumimoji="0" lang="en-US" sz="1200" b="1" i="0" u="none" strike="noStrike" cap="none" normalizeH="0" baseline="0" smtClean="0">
                          <a:ln>
                            <a:noFill/>
                          </a:ln>
                          <a:solidFill>
                            <a:srgbClr val="4C4C4C"/>
                          </a:solidFill>
                          <a:effectLst/>
                          <a:latin typeface="Arial" charset="0"/>
                        </a:rPr>
                        <a:t>78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32.2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40.4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0.89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4C4C4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With 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25.1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0.85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6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9-19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09.90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No 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1" i="0" u="none" strike="noStrike" cap="none" normalizeH="0" baseline="0" smtClean="0">
                          <a:ln>
                            <a:noFill/>
                          </a:ln>
                          <a:solidFill>
                            <a:srgbClr val="4C4C4C"/>
                          </a:solidFill>
                          <a:effectLst/>
                          <a:latin typeface="Arial" charset="0"/>
                        </a:rPr>
                        <a:t>1</a:t>
                      </a:r>
                      <a:r>
                        <a:rPr kumimoji="0" lang="en-US" sz="1200" b="1" i="0" u="none" strike="noStrike" cap="none" normalizeH="0" baseline="0" smtClean="0">
                          <a:ln>
                            <a:noFill/>
                          </a:ln>
                          <a:solidFill>
                            <a:srgbClr val="4C4C4C"/>
                          </a:solidFill>
                          <a:effectLst/>
                          <a:latin typeface="Arial"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0.94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592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4C4C4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With 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16.9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4C4C4C"/>
                          </a:solidFill>
                          <a:effectLst/>
                          <a:latin typeface="Arial" charset="0"/>
                        </a:rPr>
                        <a:t>0.94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pic>
        <p:nvPicPr>
          <p:cNvPr id="478277" name="Picture 69"/>
          <p:cNvPicPr>
            <a:picLocks noGrp="1" noChangeAspect="1" noChangeArrowheads="1"/>
          </p:cNvPicPr>
          <p:nvPr>
            <p:ph sz="half" idx="2"/>
          </p:nvPr>
        </p:nvPicPr>
        <p:blipFill>
          <a:blip r:embed="rId3" cstate="print"/>
          <a:srcRect/>
          <a:stretch>
            <a:fillRect/>
          </a:stretch>
        </p:blipFill>
        <p:spPr>
          <a:xfrm>
            <a:off x="6200775" y="1981200"/>
            <a:ext cx="2041525" cy="4114800"/>
          </a:xfrm>
          <a:noFill/>
          <a:ln/>
          <a:effectLst>
            <a:outerShdw dist="28398" dir="1593903" algn="ctr" rotWithShape="0">
              <a:srgbClr val="808080"/>
            </a:outerShdw>
          </a:effectLst>
        </p:spPr>
      </p:pic>
      <p:sp>
        <p:nvSpPr>
          <p:cNvPr id="478278" name="Line 70"/>
          <p:cNvSpPr>
            <a:spLocks noChangeShapeType="1"/>
          </p:cNvSpPr>
          <p:nvPr/>
        </p:nvSpPr>
        <p:spPr bwMode="auto">
          <a:xfrm>
            <a:off x="5943600" y="1295400"/>
            <a:ext cx="0" cy="4953000"/>
          </a:xfrm>
          <a:prstGeom prst="line">
            <a:avLst/>
          </a:prstGeom>
          <a:noFill/>
          <a:ln w="9525">
            <a:solidFill>
              <a:schemeClr val="bg2"/>
            </a:solidFill>
            <a:round/>
            <a:headEnd type="triangle" w="med" len="med"/>
            <a:tailEnd/>
          </a:ln>
          <a:effectLst/>
        </p:spPr>
        <p:txBody>
          <a:bodyPr/>
          <a:lstStyle/>
          <a:p>
            <a:endParaRPr lang="en-US"/>
          </a:p>
        </p:txBody>
      </p:sp>
      <p:sp>
        <p:nvSpPr>
          <p:cNvPr id="478279" name="Line 71"/>
          <p:cNvSpPr>
            <a:spLocks noChangeShapeType="1"/>
          </p:cNvSpPr>
          <p:nvPr/>
        </p:nvSpPr>
        <p:spPr bwMode="auto">
          <a:xfrm>
            <a:off x="5867400" y="6172200"/>
            <a:ext cx="76200" cy="0"/>
          </a:xfrm>
          <a:prstGeom prst="line">
            <a:avLst/>
          </a:prstGeom>
          <a:noFill/>
          <a:ln w="28575">
            <a:solidFill>
              <a:schemeClr val="tx1"/>
            </a:solidFill>
            <a:round/>
            <a:headEnd/>
            <a:tailEnd/>
          </a:ln>
          <a:effectLst/>
        </p:spPr>
        <p:txBody>
          <a:bodyPr/>
          <a:lstStyle/>
          <a:p>
            <a:endParaRPr lang="en-US"/>
          </a:p>
        </p:txBody>
      </p:sp>
      <p:sp>
        <p:nvSpPr>
          <p:cNvPr id="478280" name="Line 72"/>
          <p:cNvSpPr>
            <a:spLocks noChangeShapeType="1"/>
          </p:cNvSpPr>
          <p:nvPr/>
        </p:nvSpPr>
        <p:spPr bwMode="auto">
          <a:xfrm>
            <a:off x="5867400" y="5257800"/>
            <a:ext cx="76200" cy="0"/>
          </a:xfrm>
          <a:prstGeom prst="line">
            <a:avLst/>
          </a:prstGeom>
          <a:noFill/>
          <a:ln w="28575">
            <a:solidFill>
              <a:schemeClr val="tx1"/>
            </a:solidFill>
            <a:round/>
            <a:headEnd/>
            <a:tailEnd/>
          </a:ln>
          <a:effectLst/>
        </p:spPr>
        <p:txBody>
          <a:bodyPr/>
          <a:lstStyle/>
          <a:p>
            <a:endParaRPr lang="en-US"/>
          </a:p>
        </p:txBody>
      </p:sp>
      <p:sp>
        <p:nvSpPr>
          <p:cNvPr id="478281" name="Line 73"/>
          <p:cNvSpPr>
            <a:spLocks noChangeShapeType="1"/>
          </p:cNvSpPr>
          <p:nvPr/>
        </p:nvSpPr>
        <p:spPr bwMode="auto">
          <a:xfrm>
            <a:off x="5867400" y="4343400"/>
            <a:ext cx="76200" cy="0"/>
          </a:xfrm>
          <a:prstGeom prst="line">
            <a:avLst/>
          </a:prstGeom>
          <a:noFill/>
          <a:ln w="28575">
            <a:solidFill>
              <a:schemeClr val="tx1"/>
            </a:solidFill>
            <a:round/>
            <a:headEnd/>
            <a:tailEnd/>
          </a:ln>
          <a:effectLst/>
        </p:spPr>
        <p:txBody>
          <a:bodyPr/>
          <a:lstStyle/>
          <a:p>
            <a:endParaRPr lang="en-US"/>
          </a:p>
        </p:txBody>
      </p:sp>
      <p:sp>
        <p:nvSpPr>
          <p:cNvPr id="478282" name="Line 74"/>
          <p:cNvSpPr>
            <a:spLocks noChangeShapeType="1"/>
          </p:cNvSpPr>
          <p:nvPr/>
        </p:nvSpPr>
        <p:spPr bwMode="auto">
          <a:xfrm>
            <a:off x="5867400" y="3429000"/>
            <a:ext cx="76200" cy="0"/>
          </a:xfrm>
          <a:prstGeom prst="line">
            <a:avLst/>
          </a:prstGeom>
          <a:noFill/>
          <a:ln w="28575">
            <a:solidFill>
              <a:schemeClr val="tx1"/>
            </a:solidFill>
            <a:round/>
            <a:headEnd/>
            <a:tailEnd/>
          </a:ln>
          <a:effectLst/>
        </p:spPr>
        <p:txBody>
          <a:bodyPr/>
          <a:lstStyle/>
          <a:p>
            <a:endParaRPr lang="en-US"/>
          </a:p>
        </p:txBody>
      </p:sp>
      <p:sp>
        <p:nvSpPr>
          <p:cNvPr id="478283" name="Line 75"/>
          <p:cNvSpPr>
            <a:spLocks noChangeShapeType="1"/>
          </p:cNvSpPr>
          <p:nvPr/>
        </p:nvSpPr>
        <p:spPr bwMode="auto">
          <a:xfrm>
            <a:off x="5867400" y="2514600"/>
            <a:ext cx="76200" cy="0"/>
          </a:xfrm>
          <a:prstGeom prst="line">
            <a:avLst/>
          </a:prstGeom>
          <a:noFill/>
          <a:ln w="28575">
            <a:solidFill>
              <a:schemeClr val="tx1"/>
            </a:solidFill>
            <a:round/>
            <a:headEnd/>
            <a:tailEnd/>
          </a:ln>
          <a:effectLst/>
        </p:spPr>
        <p:txBody>
          <a:bodyPr/>
          <a:lstStyle/>
          <a:p>
            <a:endParaRPr lang="en-US"/>
          </a:p>
        </p:txBody>
      </p:sp>
      <p:sp>
        <p:nvSpPr>
          <p:cNvPr id="478284" name="Line 76"/>
          <p:cNvSpPr>
            <a:spLocks noChangeShapeType="1"/>
          </p:cNvSpPr>
          <p:nvPr/>
        </p:nvSpPr>
        <p:spPr bwMode="auto">
          <a:xfrm>
            <a:off x="5867400" y="1600200"/>
            <a:ext cx="76200" cy="0"/>
          </a:xfrm>
          <a:prstGeom prst="line">
            <a:avLst/>
          </a:prstGeom>
          <a:noFill/>
          <a:ln w="28575">
            <a:solidFill>
              <a:schemeClr val="tx1"/>
            </a:solidFill>
            <a:round/>
            <a:headEnd/>
            <a:tailEnd/>
          </a:ln>
          <a:effectLst/>
        </p:spPr>
        <p:txBody>
          <a:bodyPr/>
          <a:lstStyle/>
          <a:p>
            <a:endParaRPr lang="en-US"/>
          </a:p>
        </p:txBody>
      </p:sp>
      <p:sp>
        <p:nvSpPr>
          <p:cNvPr id="478285" name="Text Box 77"/>
          <p:cNvSpPr txBox="1">
            <a:spLocks noChangeArrowheads="1"/>
          </p:cNvSpPr>
          <p:nvPr/>
        </p:nvSpPr>
        <p:spPr bwMode="auto">
          <a:xfrm>
            <a:off x="5486400" y="1508125"/>
            <a:ext cx="457200" cy="244475"/>
          </a:xfrm>
          <a:prstGeom prst="rect">
            <a:avLst/>
          </a:prstGeom>
          <a:noFill/>
          <a:ln w="9525">
            <a:noFill/>
            <a:miter lim="800000"/>
            <a:headEnd/>
            <a:tailEnd/>
          </a:ln>
          <a:effectLst/>
        </p:spPr>
        <p:txBody>
          <a:bodyPr>
            <a:spAutoFit/>
          </a:bodyPr>
          <a:lstStyle/>
          <a:p>
            <a:pPr eaLnBrk="1" hangingPunct="1">
              <a:spcBef>
                <a:spcPct val="50000"/>
              </a:spcBef>
            </a:pPr>
            <a:r>
              <a:rPr lang="en-US" sz="1000" b="1">
                <a:solidFill>
                  <a:srgbClr val="4C4C4C"/>
                </a:solidFill>
                <a:latin typeface="Arial" charset="0"/>
              </a:rPr>
              <a:t>500</a:t>
            </a:r>
          </a:p>
        </p:txBody>
      </p:sp>
      <p:sp>
        <p:nvSpPr>
          <p:cNvPr id="478286" name="Text Box 78"/>
          <p:cNvSpPr txBox="1">
            <a:spLocks noChangeArrowheads="1"/>
          </p:cNvSpPr>
          <p:nvPr/>
        </p:nvSpPr>
        <p:spPr bwMode="auto">
          <a:xfrm>
            <a:off x="5486400" y="2362200"/>
            <a:ext cx="457200" cy="244475"/>
          </a:xfrm>
          <a:prstGeom prst="rect">
            <a:avLst/>
          </a:prstGeom>
          <a:noFill/>
          <a:ln w="9525">
            <a:noFill/>
            <a:miter lim="800000"/>
            <a:headEnd/>
            <a:tailEnd/>
          </a:ln>
          <a:effectLst/>
        </p:spPr>
        <p:txBody>
          <a:bodyPr>
            <a:spAutoFit/>
          </a:bodyPr>
          <a:lstStyle/>
          <a:p>
            <a:pPr eaLnBrk="1" hangingPunct="1">
              <a:spcBef>
                <a:spcPct val="50000"/>
              </a:spcBef>
            </a:pPr>
            <a:r>
              <a:rPr lang="en-US" sz="1000" b="1">
                <a:solidFill>
                  <a:srgbClr val="4C4C4C"/>
                </a:solidFill>
                <a:latin typeface="Arial" charset="0"/>
              </a:rPr>
              <a:t>400</a:t>
            </a:r>
          </a:p>
        </p:txBody>
      </p:sp>
      <p:sp>
        <p:nvSpPr>
          <p:cNvPr id="478287" name="Text Box 79"/>
          <p:cNvSpPr txBox="1">
            <a:spLocks noChangeArrowheads="1"/>
          </p:cNvSpPr>
          <p:nvPr/>
        </p:nvSpPr>
        <p:spPr bwMode="auto">
          <a:xfrm>
            <a:off x="5486400" y="3276600"/>
            <a:ext cx="457200" cy="244475"/>
          </a:xfrm>
          <a:prstGeom prst="rect">
            <a:avLst/>
          </a:prstGeom>
          <a:noFill/>
          <a:ln w="9525">
            <a:noFill/>
            <a:miter lim="800000"/>
            <a:headEnd/>
            <a:tailEnd/>
          </a:ln>
          <a:effectLst/>
        </p:spPr>
        <p:txBody>
          <a:bodyPr>
            <a:spAutoFit/>
          </a:bodyPr>
          <a:lstStyle/>
          <a:p>
            <a:pPr eaLnBrk="1" hangingPunct="1">
              <a:spcBef>
                <a:spcPct val="50000"/>
              </a:spcBef>
            </a:pPr>
            <a:r>
              <a:rPr lang="en-US" sz="1000" b="1">
                <a:solidFill>
                  <a:srgbClr val="4C4C4C"/>
                </a:solidFill>
                <a:latin typeface="Arial" charset="0"/>
              </a:rPr>
              <a:t>300</a:t>
            </a:r>
          </a:p>
        </p:txBody>
      </p:sp>
      <p:sp>
        <p:nvSpPr>
          <p:cNvPr id="478288" name="Text Box 80"/>
          <p:cNvSpPr txBox="1">
            <a:spLocks noChangeArrowheads="1"/>
          </p:cNvSpPr>
          <p:nvPr/>
        </p:nvSpPr>
        <p:spPr bwMode="auto">
          <a:xfrm>
            <a:off x="5486400" y="4191000"/>
            <a:ext cx="457200" cy="244475"/>
          </a:xfrm>
          <a:prstGeom prst="rect">
            <a:avLst/>
          </a:prstGeom>
          <a:noFill/>
          <a:ln w="9525">
            <a:noFill/>
            <a:miter lim="800000"/>
            <a:headEnd/>
            <a:tailEnd/>
          </a:ln>
          <a:effectLst/>
        </p:spPr>
        <p:txBody>
          <a:bodyPr>
            <a:spAutoFit/>
          </a:bodyPr>
          <a:lstStyle/>
          <a:p>
            <a:pPr eaLnBrk="1" hangingPunct="1">
              <a:spcBef>
                <a:spcPct val="50000"/>
              </a:spcBef>
            </a:pPr>
            <a:r>
              <a:rPr lang="en-US" sz="1000" b="1">
                <a:solidFill>
                  <a:srgbClr val="4C4C4C"/>
                </a:solidFill>
                <a:latin typeface="Arial" charset="0"/>
              </a:rPr>
              <a:t>200</a:t>
            </a:r>
          </a:p>
        </p:txBody>
      </p:sp>
      <p:sp>
        <p:nvSpPr>
          <p:cNvPr id="478289" name="Text Box 81"/>
          <p:cNvSpPr txBox="1">
            <a:spLocks noChangeArrowheads="1"/>
          </p:cNvSpPr>
          <p:nvPr/>
        </p:nvSpPr>
        <p:spPr bwMode="auto">
          <a:xfrm>
            <a:off x="5486400" y="5105400"/>
            <a:ext cx="457200" cy="244475"/>
          </a:xfrm>
          <a:prstGeom prst="rect">
            <a:avLst/>
          </a:prstGeom>
          <a:noFill/>
          <a:ln w="9525">
            <a:noFill/>
            <a:miter lim="800000"/>
            <a:headEnd/>
            <a:tailEnd/>
          </a:ln>
          <a:effectLst/>
        </p:spPr>
        <p:txBody>
          <a:bodyPr>
            <a:spAutoFit/>
          </a:bodyPr>
          <a:lstStyle/>
          <a:p>
            <a:pPr eaLnBrk="1" hangingPunct="1">
              <a:spcBef>
                <a:spcPct val="50000"/>
              </a:spcBef>
            </a:pPr>
            <a:r>
              <a:rPr lang="en-US" sz="1000" b="1">
                <a:solidFill>
                  <a:srgbClr val="4C4C4C"/>
                </a:solidFill>
                <a:latin typeface="Arial" charset="0"/>
              </a:rPr>
              <a:t>100</a:t>
            </a:r>
          </a:p>
        </p:txBody>
      </p:sp>
      <p:sp>
        <p:nvSpPr>
          <p:cNvPr id="478290" name="Text Box 82"/>
          <p:cNvSpPr txBox="1">
            <a:spLocks noChangeArrowheads="1"/>
          </p:cNvSpPr>
          <p:nvPr/>
        </p:nvSpPr>
        <p:spPr bwMode="auto">
          <a:xfrm>
            <a:off x="5486400" y="990600"/>
            <a:ext cx="9144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4C4C4C"/>
                </a:solidFill>
                <a:latin typeface="Arial" charset="0"/>
              </a:rPr>
              <a:t>SSH, cm</a:t>
            </a:r>
          </a:p>
        </p:txBody>
      </p:sp>
      <p:sp>
        <p:nvSpPr>
          <p:cNvPr id="478291" name="Line 83"/>
          <p:cNvSpPr>
            <a:spLocks noChangeShapeType="1"/>
          </p:cNvSpPr>
          <p:nvPr/>
        </p:nvSpPr>
        <p:spPr bwMode="auto">
          <a:xfrm flipV="1">
            <a:off x="5029200" y="3124200"/>
            <a:ext cx="1905000" cy="76200"/>
          </a:xfrm>
          <a:prstGeom prst="line">
            <a:avLst/>
          </a:prstGeom>
          <a:noFill/>
          <a:ln w="38100">
            <a:solidFill>
              <a:schemeClr val="bg2"/>
            </a:solidFill>
            <a:round/>
            <a:headEnd/>
            <a:tailEnd type="triangle" w="med" len="med"/>
          </a:ln>
          <a:effectLst/>
        </p:spPr>
        <p:txBody>
          <a:bodyPr/>
          <a:lstStyle/>
          <a:p>
            <a:endParaRPr lang="en-US"/>
          </a:p>
        </p:txBody>
      </p:sp>
      <p:sp>
        <p:nvSpPr>
          <p:cNvPr id="478292" name="Line 84"/>
          <p:cNvSpPr>
            <a:spLocks noChangeShapeType="1"/>
          </p:cNvSpPr>
          <p:nvPr/>
        </p:nvSpPr>
        <p:spPr bwMode="auto">
          <a:xfrm flipV="1">
            <a:off x="5181600" y="4343400"/>
            <a:ext cx="1905000" cy="1828800"/>
          </a:xfrm>
          <a:prstGeom prst="line">
            <a:avLst/>
          </a:prstGeom>
          <a:noFill/>
          <a:ln w="38100">
            <a:solidFill>
              <a:schemeClr val="bg2"/>
            </a:solidFill>
            <a:round/>
            <a:headEnd/>
            <a:tailEnd type="triangle" w="med" len="med"/>
          </a:ln>
          <a:effectLst/>
        </p:spPr>
        <p:txBody>
          <a:bodyPr/>
          <a:lstStyle/>
          <a:p>
            <a:endParaRPr lang="en-US"/>
          </a:p>
        </p:txBody>
      </p:sp>
      <p:sp>
        <p:nvSpPr>
          <p:cNvPr id="478293" name="Text Box 85"/>
          <p:cNvSpPr txBox="1">
            <a:spLocks noChangeArrowheads="1"/>
          </p:cNvSpPr>
          <p:nvPr/>
        </p:nvSpPr>
        <p:spPr bwMode="auto">
          <a:xfrm>
            <a:off x="6400800" y="990600"/>
            <a:ext cx="1905000" cy="623888"/>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4C4C4C"/>
                </a:solidFill>
                <a:latin typeface="Arial" charset="0"/>
              </a:rPr>
              <a:t>Solid – observations</a:t>
            </a:r>
          </a:p>
          <a:p>
            <a:pPr eaLnBrk="1" hangingPunct="1">
              <a:spcBef>
                <a:spcPct val="50000"/>
              </a:spcBef>
            </a:pPr>
            <a:r>
              <a:rPr lang="en-US" sz="1400">
                <a:solidFill>
                  <a:srgbClr val="4C4C4C"/>
                </a:solidFill>
                <a:latin typeface="Arial" charset="0"/>
              </a:rPr>
              <a:t>Dashed - simulated</a:t>
            </a:r>
          </a:p>
        </p:txBody>
      </p:sp>
      <p:sp>
        <p:nvSpPr>
          <p:cNvPr id="478294" name="Line 86"/>
          <p:cNvSpPr>
            <a:spLocks noChangeShapeType="1"/>
          </p:cNvSpPr>
          <p:nvPr/>
        </p:nvSpPr>
        <p:spPr bwMode="auto">
          <a:xfrm flipV="1">
            <a:off x="4876800" y="3810000"/>
            <a:ext cx="2209800" cy="533400"/>
          </a:xfrm>
          <a:prstGeom prst="line">
            <a:avLst/>
          </a:prstGeom>
          <a:noFill/>
          <a:ln w="38100">
            <a:solidFill>
              <a:schemeClr val="bg2"/>
            </a:solidFill>
            <a:round/>
            <a:headEnd/>
            <a:tailEnd type="triangle" w="med" len="med"/>
          </a:ln>
          <a:effectLst/>
        </p:spPr>
        <p:txBody>
          <a:bodyPr/>
          <a:lstStyle/>
          <a:p>
            <a:endParaRPr lang="en-US"/>
          </a:p>
        </p:txBody>
      </p:sp>
      <p:sp>
        <p:nvSpPr>
          <p:cNvPr id="478295" name="Text Box 87"/>
          <p:cNvSpPr txBox="1">
            <a:spLocks noChangeArrowheads="1"/>
          </p:cNvSpPr>
          <p:nvPr/>
        </p:nvSpPr>
        <p:spPr bwMode="auto">
          <a:xfrm>
            <a:off x="457200" y="1219200"/>
            <a:ext cx="4800600" cy="396875"/>
          </a:xfrm>
          <a:prstGeom prst="rect">
            <a:avLst/>
          </a:prstGeom>
          <a:noFill/>
          <a:ln w="9525">
            <a:noFill/>
            <a:miter lim="800000"/>
            <a:headEnd/>
            <a:tailEnd/>
          </a:ln>
          <a:effectLst/>
        </p:spPr>
        <p:txBody>
          <a:bodyPr>
            <a:spAutoFit/>
          </a:bodyPr>
          <a:lstStyle/>
          <a:p>
            <a:pPr eaLnBrk="1" hangingPunct="1">
              <a:spcBef>
                <a:spcPct val="50000"/>
              </a:spcBef>
            </a:pPr>
            <a:r>
              <a:rPr lang="en-US" sz="2000">
                <a:solidFill>
                  <a:srgbClr val="4C4C4C"/>
                </a:solidFill>
                <a:latin typeface="Arial" charset="0"/>
              </a:rPr>
              <a:t>The Laptev Sea, station Tiksi: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2" descr="august-7-2figs"/>
          <p:cNvPicPr>
            <a:picLocks noGrp="1" noChangeAspect="1" noChangeArrowheads="1"/>
          </p:cNvPicPr>
          <p:nvPr>
            <p:ph idx="1"/>
          </p:nvPr>
        </p:nvPicPr>
        <p:blipFill>
          <a:blip r:embed="rId3" cstate="print"/>
          <a:srcRect/>
          <a:stretch>
            <a:fillRect/>
          </a:stretch>
        </p:blipFill>
        <p:spPr>
          <a:xfrm rot="16200000">
            <a:off x="1274762" y="-782637"/>
            <a:ext cx="6289675" cy="8534400"/>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endParaRPr lang="en-US"/>
          </a:p>
        </p:txBody>
      </p:sp>
      <p:pic>
        <p:nvPicPr>
          <p:cNvPr id="482307" name="Picture 3" descr="august-9-2figs"/>
          <p:cNvPicPr>
            <a:picLocks noGrp="1" noChangeAspect="1" noChangeArrowheads="1"/>
          </p:cNvPicPr>
          <p:nvPr>
            <p:ph idx="1"/>
          </p:nvPr>
        </p:nvPicPr>
        <p:blipFill>
          <a:blip r:embed="rId3" cstate="print"/>
          <a:srcRect/>
          <a:stretch>
            <a:fillRect/>
          </a:stretch>
        </p:blipFill>
        <p:spPr>
          <a:xfrm rot="16200000">
            <a:off x="1275556" y="-783431"/>
            <a:ext cx="6289675" cy="8535988"/>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p:txBody>
          <a:bodyPr/>
          <a:lstStyle/>
          <a:p>
            <a:endParaRPr lang="en-US"/>
          </a:p>
        </p:txBody>
      </p:sp>
      <p:pic>
        <p:nvPicPr>
          <p:cNvPr id="484355" name="Picture 3" descr="august-11-2figs"/>
          <p:cNvPicPr>
            <a:picLocks noGrp="1" noChangeAspect="1" noChangeArrowheads="1"/>
          </p:cNvPicPr>
          <p:nvPr>
            <p:ph idx="1"/>
          </p:nvPr>
        </p:nvPicPr>
        <p:blipFill>
          <a:blip r:embed="rId3" cstate="print"/>
          <a:srcRect/>
          <a:stretch>
            <a:fillRect/>
          </a:stretch>
        </p:blipFill>
        <p:spPr>
          <a:xfrm rot="16200000">
            <a:off x="1275556" y="-783431"/>
            <a:ext cx="6289675" cy="8535988"/>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endParaRPr lang="en-US"/>
          </a:p>
        </p:txBody>
      </p:sp>
      <p:pic>
        <p:nvPicPr>
          <p:cNvPr id="486403" name="Picture 3" descr="august-13-2figs"/>
          <p:cNvPicPr>
            <a:picLocks noGrp="1" noChangeAspect="1" noChangeArrowheads="1"/>
          </p:cNvPicPr>
          <p:nvPr>
            <p:ph idx="1"/>
          </p:nvPr>
        </p:nvPicPr>
        <p:blipFill>
          <a:blip r:embed="rId3" cstate="print"/>
          <a:srcRect/>
          <a:stretch>
            <a:fillRect/>
          </a:stretch>
        </p:blipFill>
        <p:spPr>
          <a:xfrm rot="16200000">
            <a:off x="1275556" y="-783431"/>
            <a:ext cx="6289675" cy="8535988"/>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2" descr="model-data-sealevel-NCAR-pressure"/>
          <p:cNvPicPr>
            <a:picLocks noGrp="1" noChangeAspect="1" noChangeArrowheads="1"/>
          </p:cNvPicPr>
          <p:nvPr>
            <p:ph idx="1"/>
          </p:nvPr>
        </p:nvPicPr>
        <p:blipFill>
          <a:blip r:embed="rId3" cstate="print"/>
          <a:srcRect t="-5714"/>
          <a:stretch>
            <a:fillRect/>
          </a:stretch>
        </p:blipFill>
        <p:spPr>
          <a:xfrm>
            <a:off x="533400" y="838200"/>
            <a:ext cx="8001000" cy="8458200"/>
          </a:xfrm>
          <a:solidFill>
            <a:srgbClr val="FFFFFF"/>
          </a:solidFill>
          <a:ln/>
          <a:effectLst>
            <a:outerShdw dist="28398" dir="1593903" algn="ctr" rotWithShape="0">
              <a:srgbClr val="808080"/>
            </a:outerShdw>
          </a:effectLst>
        </p:spPr>
      </p:pic>
      <p:sp>
        <p:nvSpPr>
          <p:cNvPr id="488451" name="Text Box 3"/>
          <p:cNvSpPr txBox="1">
            <a:spLocks noChangeArrowheads="1"/>
          </p:cNvSpPr>
          <p:nvPr/>
        </p:nvSpPr>
        <p:spPr bwMode="auto">
          <a:xfrm>
            <a:off x="838200" y="304800"/>
            <a:ext cx="7696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tx2"/>
                </a:solidFill>
                <a:latin typeface="Arial" charset="0"/>
              </a:rPr>
              <a:t>Sea level variability at the Beaufort Sea stations in August, 2000.</a:t>
            </a:r>
            <a:br>
              <a:rPr lang="en-US" sz="1800">
                <a:solidFill>
                  <a:schemeClr val="tx2"/>
                </a:solidFill>
                <a:latin typeface="Arial" charset="0"/>
              </a:rPr>
            </a:br>
            <a:r>
              <a:rPr lang="en-US" sz="1800">
                <a:solidFill>
                  <a:schemeClr val="tx2"/>
                </a:solidFill>
                <a:latin typeface="Arial" charset="0"/>
              </a:rPr>
              <a:t>Dotted – observations, solid NCAR’s SLP, and dashed – ECMWF’s SLP</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228600"/>
            <a:ext cx="7772400" cy="1143000"/>
          </a:xfrm>
        </p:spPr>
        <p:txBody>
          <a:bodyPr/>
          <a:lstStyle/>
          <a:p>
            <a:r>
              <a:rPr lang="en-US" sz="2800" b="1">
                <a:effectLst>
                  <a:outerShdw blurRad="38100" dist="38100" dir="2700000" algn="tl">
                    <a:srgbClr val="000000"/>
                  </a:outerShdw>
                </a:effectLst>
                <a:latin typeface="Arial" charset="0"/>
              </a:rPr>
              <a:t>Major themes:</a:t>
            </a:r>
          </a:p>
        </p:txBody>
      </p:sp>
      <p:sp>
        <p:nvSpPr>
          <p:cNvPr id="57355" name="Rectangle 11"/>
          <p:cNvSpPr>
            <a:spLocks noChangeArrowheads="1"/>
          </p:cNvSpPr>
          <p:nvPr/>
        </p:nvSpPr>
        <p:spPr bwMode="auto">
          <a:xfrm>
            <a:off x="533400" y="914400"/>
            <a:ext cx="8001000" cy="5216525"/>
          </a:xfrm>
          <a:prstGeom prst="rect">
            <a:avLst/>
          </a:prstGeom>
          <a:noFill/>
          <a:ln w="9525">
            <a:noFill/>
            <a:miter lim="800000"/>
            <a:headEnd/>
            <a:tailEnd/>
          </a:ln>
          <a:effectLst/>
        </p:spPr>
        <p:txBody>
          <a:bodyPr>
            <a:spAutoFit/>
          </a:bodyPr>
          <a:lstStyle/>
          <a:p>
            <a:pPr marL="457200" indent="-457200"/>
            <a:endParaRPr lang="en-US" sz="2800" b="1">
              <a:solidFill>
                <a:srgbClr val="FCFAB7"/>
              </a:solidFill>
              <a:latin typeface="Arial Unicode MS" pitchFamily="34" charset="-128"/>
              <a:ea typeface="Arial Unicode MS" pitchFamily="34" charset="-128"/>
              <a:cs typeface="Arial Unicode MS" pitchFamily="34" charset="-128"/>
            </a:endParaRPr>
          </a:p>
          <a:p>
            <a:pPr marL="457200" indent="-457200"/>
            <a:endParaRPr lang="en-US" sz="2800" b="1">
              <a:solidFill>
                <a:srgbClr val="FCFAB7"/>
              </a:solidFill>
              <a:latin typeface="Arial Unicode MS" pitchFamily="34" charset="-128"/>
              <a:ea typeface="Arial Unicode MS" pitchFamily="34" charset="-128"/>
              <a:cs typeface="Arial Unicode MS" pitchFamily="34" charset="-128"/>
            </a:endParaRPr>
          </a:p>
          <a:p>
            <a:pPr marL="457200" indent="-457200">
              <a:buFontTx/>
              <a:buAutoNum type="arabicPeriod"/>
            </a:pPr>
            <a:r>
              <a:rPr lang="en-US" sz="2800" b="1">
                <a:solidFill>
                  <a:srgbClr val="FCFAB7"/>
                </a:solidFill>
                <a:latin typeface="Arial Unicode MS" pitchFamily="34" charset="-128"/>
                <a:ea typeface="Arial Unicode MS" pitchFamily="34" charset="-128"/>
                <a:cs typeface="Arial Unicode MS" pitchFamily="34" charset="-128"/>
              </a:rPr>
              <a:t>Wind blows – ice goes: synoptic scales of variability</a:t>
            </a:r>
          </a:p>
          <a:p>
            <a:pPr marL="457200" indent="-457200">
              <a:buFontTx/>
              <a:buAutoNum type="arabicPeriod"/>
            </a:pPr>
            <a:r>
              <a:rPr lang="en-US" sz="2800" b="1">
                <a:solidFill>
                  <a:srgbClr val="FCFAB7"/>
                </a:solidFill>
                <a:latin typeface="Arial Unicode MS" pitchFamily="34" charset="-128"/>
                <a:ea typeface="Arial Unicode MS" pitchFamily="34" charset="-128"/>
                <a:cs typeface="Arial Unicode MS" pitchFamily="34" charset="-128"/>
              </a:rPr>
              <a:t>Seasonal changes and effects</a:t>
            </a:r>
          </a:p>
          <a:p>
            <a:pPr marL="457200" indent="-457200">
              <a:buFontTx/>
              <a:buAutoNum type="arabicPeriod"/>
            </a:pPr>
            <a:r>
              <a:rPr lang="en-US" sz="2800" b="1">
                <a:solidFill>
                  <a:srgbClr val="FCFAB7"/>
                </a:solidFill>
                <a:latin typeface="Arial Unicode MS" pitchFamily="34" charset="-128"/>
                <a:ea typeface="Arial Unicode MS" pitchFamily="34" charset="-128"/>
                <a:cs typeface="Arial Unicode MS" pitchFamily="34" charset="-128"/>
              </a:rPr>
              <a:t>Inter-annual and decadal variability of wind forcing and ocean conditions</a:t>
            </a:r>
          </a:p>
          <a:p>
            <a:pPr marL="457200" indent="-457200">
              <a:buFontTx/>
              <a:buAutoNum type="arabicPeriod"/>
            </a:pPr>
            <a:endParaRPr lang="en-US" sz="2800" b="1">
              <a:solidFill>
                <a:srgbClr val="FCFAB7"/>
              </a:solidFill>
              <a:latin typeface="Arial Unicode MS" pitchFamily="34" charset="-128"/>
              <a:ea typeface="Arial Unicode MS" pitchFamily="34" charset="-128"/>
              <a:cs typeface="Arial Unicode MS" pitchFamily="34" charset="-128"/>
            </a:endParaRPr>
          </a:p>
          <a:p>
            <a:pPr marL="457200" indent="-457200"/>
            <a:endParaRPr lang="en-US" sz="2800" b="1">
              <a:solidFill>
                <a:srgbClr val="FCFAB7"/>
              </a:solidFill>
              <a:latin typeface="Arial Unicode MS" pitchFamily="34" charset="-128"/>
              <a:ea typeface="Arial Unicode MS" pitchFamily="34" charset="-128"/>
              <a:cs typeface="Arial Unicode MS" pitchFamily="34" charset="-128"/>
            </a:endParaRPr>
          </a:p>
          <a:p>
            <a:pPr marL="457200" indent="-457200"/>
            <a:endParaRPr lang="en-US" sz="2800" b="1">
              <a:solidFill>
                <a:srgbClr val="FCFAB7"/>
              </a:solidFill>
              <a:latin typeface="Arial Unicode MS" pitchFamily="34" charset="-128"/>
              <a:ea typeface="Arial Unicode MS" pitchFamily="34" charset="-128"/>
              <a:cs typeface="Arial Unicode MS" pitchFamily="34" charset="-128"/>
            </a:endParaRPr>
          </a:p>
          <a:p>
            <a:pPr marL="457200" indent="-457200"/>
            <a:endParaRPr lang="en-US" sz="2800" b="1">
              <a:solidFill>
                <a:srgbClr val="FCFAB7"/>
              </a:solidFill>
              <a:latin typeface="Arial Unicode MS" pitchFamily="34" charset="-128"/>
              <a:ea typeface="Arial Unicode MS" pitchFamily="34" charset="-128"/>
              <a:cs typeface="Arial Unicode MS" pitchFamily="34" charset="-128"/>
            </a:endParaRPr>
          </a:p>
          <a:p>
            <a:pPr marL="457200" indent="-457200"/>
            <a:r>
              <a:rPr lang="en-US" sz="2800" b="1">
                <a:solidFill>
                  <a:srgbClr val="FCFAB7"/>
                </a:solidFill>
                <a:latin typeface="Arial Unicode MS" pitchFamily="34" charset="-128"/>
                <a:ea typeface="Arial Unicode MS" pitchFamily="34" charset="-128"/>
                <a:cs typeface="Arial Unicode MS" pitchFamily="34" charset="-128"/>
              </a:rPr>
              <a:t>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xfrm>
            <a:off x="685800" y="0"/>
            <a:ext cx="7772400" cy="1143000"/>
          </a:xfrm>
        </p:spPr>
        <p:txBody>
          <a:bodyPr/>
          <a:lstStyle/>
          <a:p>
            <a:r>
              <a:rPr lang="en-US" sz="3600"/>
              <a:t>Simulated SSH under winds of 15 m/s</a:t>
            </a:r>
          </a:p>
        </p:txBody>
      </p:sp>
      <p:pic>
        <p:nvPicPr>
          <p:cNvPr id="490499" name="Picture 3"/>
          <p:cNvPicPr>
            <a:picLocks noGrp="1" noChangeAspect="1" noChangeArrowheads="1"/>
          </p:cNvPicPr>
          <p:nvPr>
            <p:ph idx="1"/>
          </p:nvPr>
        </p:nvPicPr>
        <p:blipFill>
          <a:blip r:embed="rId3" cstate="print"/>
          <a:srcRect l="26248" t="23441" r="28497" b="17580"/>
          <a:stretch>
            <a:fillRect/>
          </a:stretch>
        </p:blipFill>
        <p:spPr>
          <a:xfrm>
            <a:off x="1230313" y="1338263"/>
            <a:ext cx="6624637" cy="5519737"/>
          </a:xfrm>
          <a:noFill/>
          <a:ln/>
          <a:effectLst/>
        </p:spPr>
      </p:pic>
      <p:sp>
        <p:nvSpPr>
          <p:cNvPr id="490500" name="Line 4"/>
          <p:cNvSpPr>
            <a:spLocks noChangeShapeType="1"/>
          </p:cNvSpPr>
          <p:nvPr/>
        </p:nvSpPr>
        <p:spPr bwMode="auto">
          <a:xfrm>
            <a:off x="914400" y="2057400"/>
            <a:ext cx="0" cy="914400"/>
          </a:xfrm>
          <a:prstGeom prst="line">
            <a:avLst/>
          </a:prstGeom>
          <a:noFill/>
          <a:ln w="38100">
            <a:solidFill>
              <a:srgbClr val="CC0000"/>
            </a:solidFill>
            <a:round/>
            <a:headEnd type="triangle" w="med" len="med"/>
            <a:tailEnd type="triangle" w="med" len="med"/>
          </a:ln>
          <a:effectLst/>
        </p:spPr>
        <p:txBody>
          <a:bodyPr/>
          <a:lstStyle/>
          <a:p>
            <a:endParaRPr lang="en-US"/>
          </a:p>
        </p:txBody>
      </p:sp>
      <p:sp>
        <p:nvSpPr>
          <p:cNvPr id="490501" name="Line 5"/>
          <p:cNvSpPr>
            <a:spLocks noChangeShapeType="1"/>
          </p:cNvSpPr>
          <p:nvPr/>
        </p:nvSpPr>
        <p:spPr bwMode="auto">
          <a:xfrm>
            <a:off x="457200" y="2514600"/>
            <a:ext cx="914400" cy="0"/>
          </a:xfrm>
          <a:prstGeom prst="line">
            <a:avLst/>
          </a:prstGeom>
          <a:noFill/>
          <a:ln w="38100">
            <a:solidFill>
              <a:srgbClr val="CC0000"/>
            </a:solidFill>
            <a:round/>
            <a:headEnd type="triangle" w="med" len="med"/>
            <a:tailEnd type="triangle" w="med" len="med"/>
          </a:ln>
          <a:effectLst/>
        </p:spPr>
        <p:txBody>
          <a:bodyPr/>
          <a:lstStyle/>
          <a:p>
            <a:endParaRPr lang="en-US"/>
          </a:p>
        </p:txBody>
      </p:sp>
      <p:sp>
        <p:nvSpPr>
          <p:cNvPr id="490502" name="Line 6"/>
          <p:cNvSpPr>
            <a:spLocks noChangeShapeType="1"/>
          </p:cNvSpPr>
          <p:nvPr/>
        </p:nvSpPr>
        <p:spPr bwMode="auto">
          <a:xfrm rot="19065284">
            <a:off x="457200" y="2514600"/>
            <a:ext cx="914400" cy="0"/>
          </a:xfrm>
          <a:prstGeom prst="line">
            <a:avLst/>
          </a:prstGeom>
          <a:noFill/>
          <a:ln w="38100">
            <a:solidFill>
              <a:srgbClr val="CC0000"/>
            </a:solidFill>
            <a:round/>
            <a:headEnd type="triangle" w="med" len="med"/>
            <a:tailEnd type="triangle" w="med" len="med"/>
          </a:ln>
          <a:effectLst/>
        </p:spPr>
        <p:txBody>
          <a:bodyPr/>
          <a:lstStyle/>
          <a:p>
            <a:endParaRPr lang="en-US"/>
          </a:p>
        </p:txBody>
      </p:sp>
      <p:sp>
        <p:nvSpPr>
          <p:cNvPr id="490503" name="Line 7"/>
          <p:cNvSpPr>
            <a:spLocks noChangeShapeType="1"/>
          </p:cNvSpPr>
          <p:nvPr/>
        </p:nvSpPr>
        <p:spPr bwMode="auto">
          <a:xfrm rot="2359651">
            <a:off x="457200" y="2514600"/>
            <a:ext cx="914400" cy="0"/>
          </a:xfrm>
          <a:prstGeom prst="line">
            <a:avLst/>
          </a:prstGeom>
          <a:noFill/>
          <a:ln w="38100">
            <a:solidFill>
              <a:srgbClr val="CC0000"/>
            </a:solidFill>
            <a:round/>
            <a:headEnd type="triangle" w="med" len="med"/>
            <a:tailEnd type="triangle" w="med" len="med"/>
          </a:ln>
          <a:effectLst/>
        </p:spPr>
        <p:txBody>
          <a:bodyPr/>
          <a:lstStyle/>
          <a:p>
            <a:endParaRPr lang="en-US"/>
          </a:p>
        </p:txBody>
      </p:sp>
      <p:sp>
        <p:nvSpPr>
          <p:cNvPr id="490504" name="Text Box 8"/>
          <p:cNvSpPr txBox="1">
            <a:spLocks noChangeArrowheads="1"/>
          </p:cNvSpPr>
          <p:nvPr/>
        </p:nvSpPr>
        <p:spPr bwMode="auto">
          <a:xfrm>
            <a:off x="304800" y="1295400"/>
            <a:ext cx="1676400" cy="517525"/>
          </a:xfrm>
          <a:prstGeom prst="rect">
            <a:avLst/>
          </a:prstGeom>
          <a:solidFill>
            <a:srgbClr val="FFFFFF"/>
          </a:solidFill>
          <a:ln w="9525">
            <a:noFill/>
            <a:miter lim="800000"/>
            <a:headEnd/>
            <a:tailEnd/>
          </a:ln>
          <a:effectLst/>
        </p:spPr>
        <p:txBody>
          <a:bodyPr>
            <a:spAutoFit/>
          </a:bodyPr>
          <a:lstStyle/>
          <a:p>
            <a:pPr eaLnBrk="1" hangingPunct="1">
              <a:spcBef>
                <a:spcPct val="50000"/>
              </a:spcBef>
            </a:pPr>
            <a:r>
              <a:rPr lang="en-US" sz="1400">
                <a:solidFill>
                  <a:srgbClr val="4C4C4C"/>
                </a:solidFill>
                <a:latin typeface="Arial" charset="0"/>
              </a:rPr>
              <a:t>Prescribed 15 m wind directions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a:xfrm>
            <a:off x="685800" y="-76200"/>
            <a:ext cx="7772400" cy="1143000"/>
          </a:xfrm>
        </p:spPr>
        <p:txBody>
          <a:bodyPr/>
          <a:lstStyle/>
          <a:p>
            <a:r>
              <a:rPr lang="en-US" sz="3600"/>
              <a:t>Simulated SSH under wind of 25 m/s</a:t>
            </a:r>
          </a:p>
        </p:txBody>
      </p:sp>
      <p:pic>
        <p:nvPicPr>
          <p:cNvPr id="492547" name="Picture 3"/>
          <p:cNvPicPr>
            <a:picLocks noGrp="1" noChangeAspect="1" noChangeArrowheads="1"/>
          </p:cNvPicPr>
          <p:nvPr>
            <p:ph idx="1"/>
          </p:nvPr>
        </p:nvPicPr>
        <p:blipFill>
          <a:blip r:embed="rId3" cstate="print"/>
          <a:srcRect l="26248" t="23441" r="29997" b="17580"/>
          <a:stretch>
            <a:fillRect/>
          </a:stretch>
        </p:blipFill>
        <p:spPr>
          <a:xfrm>
            <a:off x="1403350" y="1392238"/>
            <a:ext cx="6337300" cy="5465762"/>
          </a:xfrm>
          <a:noFill/>
          <a:ln/>
          <a:effectLst/>
        </p:spPr>
      </p:pic>
      <p:sp>
        <p:nvSpPr>
          <p:cNvPr id="492548" name="Line 4"/>
          <p:cNvSpPr>
            <a:spLocks noChangeShapeType="1"/>
          </p:cNvSpPr>
          <p:nvPr/>
        </p:nvSpPr>
        <p:spPr bwMode="auto">
          <a:xfrm>
            <a:off x="457200" y="2514600"/>
            <a:ext cx="914400" cy="0"/>
          </a:xfrm>
          <a:prstGeom prst="line">
            <a:avLst/>
          </a:prstGeom>
          <a:noFill/>
          <a:ln w="38100">
            <a:solidFill>
              <a:srgbClr val="CC0000"/>
            </a:solidFill>
            <a:round/>
            <a:headEnd type="triangle" w="med" len="med"/>
            <a:tailEnd type="triangle" w="med" len="med"/>
          </a:ln>
          <a:effectLst/>
        </p:spPr>
        <p:txBody>
          <a:bodyPr/>
          <a:lstStyle/>
          <a:p>
            <a:endParaRPr lang="en-US"/>
          </a:p>
        </p:txBody>
      </p:sp>
      <p:sp>
        <p:nvSpPr>
          <p:cNvPr id="492549" name="Line 5"/>
          <p:cNvSpPr>
            <a:spLocks noChangeShapeType="1"/>
          </p:cNvSpPr>
          <p:nvPr/>
        </p:nvSpPr>
        <p:spPr bwMode="auto">
          <a:xfrm rot="16200000">
            <a:off x="456407" y="2513806"/>
            <a:ext cx="914400" cy="1587"/>
          </a:xfrm>
          <a:prstGeom prst="line">
            <a:avLst/>
          </a:prstGeom>
          <a:noFill/>
          <a:ln w="38100">
            <a:solidFill>
              <a:srgbClr val="CC0000"/>
            </a:solidFill>
            <a:round/>
            <a:headEnd type="triangle" w="med" len="med"/>
            <a:tailEnd type="triangle" w="med" len="med"/>
          </a:ln>
          <a:effectLst/>
        </p:spPr>
        <p:txBody>
          <a:bodyPr/>
          <a:lstStyle/>
          <a:p>
            <a:endParaRPr lang="en-US"/>
          </a:p>
        </p:txBody>
      </p:sp>
      <p:sp>
        <p:nvSpPr>
          <p:cNvPr id="492550" name="Line 6"/>
          <p:cNvSpPr>
            <a:spLocks noChangeShapeType="1"/>
          </p:cNvSpPr>
          <p:nvPr/>
        </p:nvSpPr>
        <p:spPr bwMode="auto">
          <a:xfrm rot="2630949">
            <a:off x="457200" y="2514600"/>
            <a:ext cx="914400" cy="0"/>
          </a:xfrm>
          <a:prstGeom prst="line">
            <a:avLst/>
          </a:prstGeom>
          <a:noFill/>
          <a:ln w="38100">
            <a:solidFill>
              <a:srgbClr val="CC0000"/>
            </a:solidFill>
            <a:round/>
            <a:headEnd type="triangle" w="med" len="med"/>
            <a:tailEnd type="triangle" w="med" len="med"/>
          </a:ln>
          <a:effectLst/>
        </p:spPr>
        <p:txBody>
          <a:bodyPr/>
          <a:lstStyle/>
          <a:p>
            <a:endParaRPr lang="en-US"/>
          </a:p>
        </p:txBody>
      </p:sp>
      <p:sp>
        <p:nvSpPr>
          <p:cNvPr id="492551" name="Line 7"/>
          <p:cNvSpPr>
            <a:spLocks noChangeShapeType="1"/>
          </p:cNvSpPr>
          <p:nvPr/>
        </p:nvSpPr>
        <p:spPr bwMode="auto">
          <a:xfrm rot="19175284">
            <a:off x="457200" y="2514600"/>
            <a:ext cx="914400" cy="0"/>
          </a:xfrm>
          <a:prstGeom prst="line">
            <a:avLst/>
          </a:prstGeom>
          <a:noFill/>
          <a:ln w="38100">
            <a:solidFill>
              <a:srgbClr val="CC0000"/>
            </a:solidFill>
            <a:round/>
            <a:headEnd type="triangle" w="med" len="med"/>
            <a:tailEnd type="triangle" w="med" len="med"/>
          </a:ln>
          <a:effectLst/>
        </p:spPr>
        <p:txBody>
          <a:bodyPr/>
          <a:lstStyle/>
          <a:p>
            <a:endParaRPr lang="en-US"/>
          </a:p>
        </p:txBody>
      </p:sp>
      <p:sp>
        <p:nvSpPr>
          <p:cNvPr id="492552" name="Text Box 8"/>
          <p:cNvSpPr txBox="1">
            <a:spLocks noChangeArrowheads="1"/>
          </p:cNvSpPr>
          <p:nvPr/>
        </p:nvSpPr>
        <p:spPr bwMode="auto">
          <a:xfrm>
            <a:off x="304800" y="1295400"/>
            <a:ext cx="1676400" cy="517525"/>
          </a:xfrm>
          <a:prstGeom prst="rect">
            <a:avLst/>
          </a:prstGeom>
          <a:solidFill>
            <a:srgbClr val="FFFFFF"/>
          </a:solidFill>
          <a:ln w="9525">
            <a:noFill/>
            <a:miter lim="800000"/>
            <a:headEnd/>
            <a:tailEnd/>
          </a:ln>
          <a:effectLst/>
        </p:spPr>
        <p:txBody>
          <a:bodyPr>
            <a:spAutoFit/>
          </a:bodyPr>
          <a:lstStyle/>
          <a:p>
            <a:pPr eaLnBrk="1" hangingPunct="1">
              <a:spcBef>
                <a:spcPct val="50000"/>
              </a:spcBef>
            </a:pPr>
            <a:r>
              <a:rPr lang="en-US" sz="1400">
                <a:solidFill>
                  <a:srgbClr val="4C4C4C"/>
                </a:solidFill>
                <a:latin typeface="Arial" charset="0"/>
              </a:rPr>
              <a:t>Prescribed 25 m wind directions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p:cNvPicPr>
            <a:picLocks noGrp="1" noChangeAspect="1" noChangeArrowheads="1"/>
          </p:cNvPicPr>
          <p:nvPr>
            <p:ph idx="1"/>
          </p:nvPr>
        </p:nvPicPr>
        <p:blipFill>
          <a:blip r:embed="rId3" cstate="print"/>
          <a:srcRect l="15749" t="11720" r="15749" b="5859"/>
          <a:stretch>
            <a:fillRect/>
          </a:stretch>
        </p:blipFill>
        <p:spPr>
          <a:xfrm>
            <a:off x="228600" y="304800"/>
            <a:ext cx="8394700" cy="6462713"/>
          </a:xfrm>
          <a:noFill/>
          <a:ln/>
          <a:effectLst/>
        </p:spPr>
      </p:pic>
      <p:sp>
        <p:nvSpPr>
          <p:cNvPr id="494595" name="Text Box 3"/>
          <p:cNvSpPr txBox="1">
            <a:spLocks noChangeArrowheads="1"/>
          </p:cNvSpPr>
          <p:nvPr/>
        </p:nvSpPr>
        <p:spPr bwMode="auto">
          <a:xfrm>
            <a:off x="990600" y="471488"/>
            <a:ext cx="7239000" cy="466725"/>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2400">
                <a:solidFill>
                  <a:schemeClr val="tx2"/>
                </a:solidFill>
                <a:latin typeface="Arial" charset="0"/>
              </a:rPr>
              <a:t>SSH and currents predicted for 11/12/04</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55" name="Rectangle 15"/>
          <p:cNvSpPr>
            <a:spLocks noChangeArrowheads="1"/>
          </p:cNvSpPr>
          <p:nvPr/>
        </p:nvSpPr>
        <p:spPr bwMode="auto">
          <a:xfrm>
            <a:off x="457200" y="685800"/>
            <a:ext cx="7848600" cy="5181600"/>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496642" name="Rectangle 2"/>
          <p:cNvSpPr>
            <a:spLocks noChangeArrowheads="1"/>
          </p:cNvSpPr>
          <p:nvPr/>
        </p:nvSpPr>
        <p:spPr bwMode="auto">
          <a:xfrm>
            <a:off x="7467600" y="1905000"/>
            <a:ext cx="304800" cy="33528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96643" name="Rectangle 3"/>
          <p:cNvSpPr>
            <a:spLocks noChangeArrowheads="1"/>
          </p:cNvSpPr>
          <p:nvPr/>
        </p:nvSpPr>
        <p:spPr bwMode="auto">
          <a:xfrm>
            <a:off x="2362200" y="1905000"/>
            <a:ext cx="914400" cy="33528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96644" name="Rectangle 4"/>
          <p:cNvSpPr>
            <a:spLocks noChangeArrowheads="1"/>
          </p:cNvSpPr>
          <p:nvPr/>
        </p:nvSpPr>
        <p:spPr bwMode="auto">
          <a:xfrm>
            <a:off x="4953000" y="1905000"/>
            <a:ext cx="914400" cy="33528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96645" name="Rectangle 5"/>
          <p:cNvSpPr>
            <a:spLocks noChangeArrowheads="1"/>
          </p:cNvSpPr>
          <p:nvPr/>
        </p:nvSpPr>
        <p:spPr bwMode="auto">
          <a:xfrm>
            <a:off x="6324600" y="1676400"/>
            <a:ext cx="914400" cy="3962400"/>
          </a:xfrm>
          <a:prstGeom prst="rect">
            <a:avLst/>
          </a:prstGeom>
          <a:solidFill>
            <a:srgbClr val="A3D1FB"/>
          </a:solidFill>
          <a:ln w="9525">
            <a:solidFill>
              <a:schemeClr val="tx1"/>
            </a:solidFill>
            <a:miter lim="800000"/>
            <a:headEnd/>
            <a:tailEnd/>
          </a:ln>
          <a:effectLst/>
        </p:spPr>
        <p:txBody>
          <a:bodyPr wrap="none" anchor="ctr"/>
          <a:lstStyle/>
          <a:p>
            <a:endParaRPr lang="en-US"/>
          </a:p>
        </p:txBody>
      </p:sp>
      <p:sp>
        <p:nvSpPr>
          <p:cNvPr id="496646" name="Rectangle 6"/>
          <p:cNvSpPr>
            <a:spLocks noChangeArrowheads="1"/>
          </p:cNvSpPr>
          <p:nvPr/>
        </p:nvSpPr>
        <p:spPr bwMode="auto">
          <a:xfrm>
            <a:off x="3505200" y="1600200"/>
            <a:ext cx="1066800" cy="4038600"/>
          </a:xfrm>
          <a:prstGeom prst="rect">
            <a:avLst/>
          </a:prstGeom>
          <a:solidFill>
            <a:srgbClr val="A3D1FB"/>
          </a:solidFill>
          <a:ln w="9525">
            <a:solidFill>
              <a:schemeClr val="tx1"/>
            </a:solidFill>
            <a:miter lim="800000"/>
            <a:headEnd/>
            <a:tailEnd/>
          </a:ln>
          <a:effectLst/>
        </p:spPr>
        <p:txBody>
          <a:bodyPr wrap="none" anchor="ctr"/>
          <a:lstStyle/>
          <a:p>
            <a:endParaRPr lang="en-US"/>
          </a:p>
        </p:txBody>
      </p:sp>
      <p:sp>
        <p:nvSpPr>
          <p:cNvPr id="496647" name="Rectangle 7"/>
          <p:cNvSpPr>
            <a:spLocks noGrp="1" noChangeArrowheads="1"/>
          </p:cNvSpPr>
          <p:nvPr>
            <p:ph type="title"/>
          </p:nvPr>
        </p:nvSpPr>
        <p:spPr>
          <a:xfrm>
            <a:off x="457200" y="-76200"/>
            <a:ext cx="8229600" cy="1143000"/>
          </a:xfrm>
        </p:spPr>
        <p:txBody>
          <a:bodyPr/>
          <a:lstStyle/>
          <a:p>
            <a:r>
              <a:rPr lang="en-US" sz="2400">
                <a:solidFill>
                  <a:schemeClr val="tx1"/>
                </a:solidFill>
              </a:rPr>
              <a:t>Heights of extreme storm surges in the Kara Sea</a:t>
            </a:r>
          </a:p>
        </p:txBody>
      </p:sp>
      <p:pic>
        <p:nvPicPr>
          <p:cNvPr id="496648" name="Picture 8"/>
          <p:cNvPicPr>
            <a:picLocks noGrp="1" noChangeAspect="1" noChangeArrowheads="1"/>
          </p:cNvPicPr>
          <p:nvPr>
            <p:ph idx="1"/>
          </p:nvPr>
        </p:nvPicPr>
        <p:blipFill>
          <a:blip r:embed="rId3" cstate="print"/>
          <a:srcRect/>
          <a:stretch>
            <a:fillRect/>
          </a:stretch>
        </p:blipFill>
        <p:spPr>
          <a:xfrm>
            <a:off x="1482725" y="2119313"/>
            <a:ext cx="6180138" cy="3048000"/>
          </a:xfrm>
          <a:noFill/>
          <a:ln/>
          <a:effectLst>
            <a:outerShdw dist="28398" dir="1593903" algn="ctr" rotWithShape="0">
              <a:srgbClr val="808080"/>
            </a:outerShdw>
          </a:effectLst>
        </p:spPr>
      </p:pic>
      <p:sp>
        <p:nvSpPr>
          <p:cNvPr id="496649" name="Text Box 9"/>
          <p:cNvSpPr txBox="1">
            <a:spLocks noChangeArrowheads="1"/>
          </p:cNvSpPr>
          <p:nvPr/>
        </p:nvSpPr>
        <p:spPr bwMode="auto">
          <a:xfrm>
            <a:off x="2133600" y="5791200"/>
            <a:ext cx="4953000" cy="701675"/>
          </a:xfrm>
          <a:prstGeom prst="rect">
            <a:avLst/>
          </a:prstGeom>
          <a:noFill/>
          <a:ln w="9525">
            <a:noFill/>
            <a:miter lim="800000"/>
            <a:headEnd/>
            <a:tailEnd/>
          </a:ln>
          <a:effectLst/>
        </p:spPr>
        <p:txBody>
          <a:bodyPr>
            <a:spAutoFit/>
          </a:bodyPr>
          <a:lstStyle/>
          <a:p>
            <a:pPr eaLnBrk="1" hangingPunct="1">
              <a:spcBef>
                <a:spcPct val="50000"/>
              </a:spcBef>
            </a:pPr>
            <a:r>
              <a:rPr lang="en-US" sz="2000">
                <a:solidFill>
                  <a:srgbClr val="4C4C4C"/>
                </a:solidFill>
                <a:latin typeface="Arial" charset="0"/>
              </a:rPr>
              <a:t>Years with prevailing cyclonic (blue) and anticyclonic (yellow) circulation regimes</a:t>
            </a:r>
          </a:p>
        </p:txBody>
      </p:sp>
      <p:sp>
        <p:nvSpPr>
          <p:cNvPr id="496650" name="Text Box 10"/>
          <p:cNvSpPr txBox="1">
            <a:spLocks noChangeArrowheads="1"/>
          </p:cNvSpPr>
          <p:nvPr/>
        </p:nvSpPr>
        <p:spPr bwMode="auto">
          <a:xfrm>
            <a:off x="3581400" y="9144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rgbClr val="4C4C4C"/>
                </a:solidFill>
                <a:latin typeface="Arial" charset="0"/>
              </a:rPr>
              <a:t>High NAO</a:t>
            </a:r>
          </a:p>
        </p:txBody>
      </p:sp>
      <p:sp>
        <p:nvSpPr>
          <p:cNvPr id="496651" name="Text Box 11"/>
          <p:cNvSpPr txBox="1">
            <a:spLocks noChangeArrowheads="1"/>
          </p:cNvSpPr>
          <p:nvPr/>
        </p:nvSpPr>
        <p:spPr bwMode="auto">
          <a:xfrm>
            <a:off x="6324600" y="9906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rgbClr val="4C4C4C"/>
                </a:solidFill>
                <a:latin typeface="Arial" charset="0"/>
              </a:rPr>
              <a:t>High NAO</a:t>
            </a:r>
          </a:p>
        </p:txBody>
      </p:sp>
      <p:sp>
        <p:nvSpPr>
          <p:cNvPr id="496652" name="Text Box 12"/>
          <p:cNvSpPr txBox="1">
            <a:spLocks noChangeArrowheads="1"/>
          </p:cNvSpPr>
          <p:nvPr/>
        </p:nvSpPr>
        <p:spPr bwMode="auto">
          <a:xfrm>
            <a:off x="2362200" y="12192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rgbClr val="4C4C4C"/>
                </a:solidFill>
                <a:latin typeface="Arial" charset="0"/>
              </a:rPr>
              <a:t>Low NAO</a:t>
            </a:r>
          </a:p>
        </p:txBody>
      </p:sp>
      <p:sp>
        <p:nvSpPr>
          <p:cNvPr id="496653" name="Text Box 13"/>
          <p:cNvSpPr txBox="1">
            <a:spLocks noChangeArrowheads="1"/>
          </p:cNvSpPr>
          <p:nvPr/>
        </p:nvSpPr>
        <p:spPr bwMode="auto">
          <a:xfrm>
            <a:off x="4953000" y="12192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rgbClr val="4C4C4C"/>
                </a:solidFill>
                <a:latin typeface="Arial" charset="0"/>
              </a:rPr>
              <a:t>Low NAO</a:t>
            </a:r>
          </a:p>
        </p:txBody>
      </p:sp>
      <p:sp>
        <p:nvSpPr>
          <p:cNvPr id="496654" name="Line 14"/>
          <p:cNvSpPr>
            <a:spLocks noChangeShapeType="1"/>
          </p:cNvSpPr>
          <p:nvPr/>
        </p:nvSpPr>
        <p:spPr bwMode="auto">
          <a:xfrm>
            <a:off x="2133600" y="3276600"/>
            <a:ext cx="5486400" cy="304800"/>
          </a:xfrm>
          <a:prstGeom prst="line">
            <a:avLst/>
          </a:prstGeom>
          <a:noFill/>
          <a:ln w="57150">
            <a:solidFill>
              <a:srgbClr val="0000FF"/>
            </a:solidFill>
            <a:prstDash val="lgDash"/>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703" name="Rectangle 15"/>
          <p:cNvSpPr>
            <a:spLocks noChangeArrowheads="1"/>
          </p:cNvSpPr>
          <p:nvPr/>
        </p:nvSpPr>
        <p:spPr bwMode="auto">
          <a:xfrm>
            <a:off x="457200" y="685800"/>
            <a:ext cx="7848600" cy="5181600"/>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498690" name="Rectangle 2"/>
          <p:cNvSpPr>
            <a:spLocks noChangeArrowheads="1"/>
          </p:cNvSpPr>
          <p:nvPr/>
        </p:nvSpPr>
        <p:spPr bwMode="auto">
          <a:xfrm>
            <a:off x="3810000" y="1752600"/>
            <a:ext cx="914400" cy="3962400"/>
          </a:xfrm>
          <a:prstGeom prst="rect">
            <a:avLst/>
          </a:prstGeom>
          <a:solidFill>
            <a:srgbClr val="A3D1FB"/>
          </a:solidFill>
          <a:ln w="9525">
            <a:solidFill>
              <a:schemeClr val="tx1"/>
            </a:solidFill>
            <a:miter lim="800000"/>
            <a:headEnd/>
            <a:tailEnd/>
          </a:ln>
          <a:effectLst/>
        </p:spPr>
        <p:txBody>
          <a:bodyPr wrap="none" anchor="ctr"/>
          <a:lstStyle/>
          <a:p>
            <a:endParaRPr lang="en-US"/>
          </a:p>
        </p:txBody>
      </p:sp>
      <p:sp>
        <p:nvSpPr>
          <p:cNvPr id="498691" name="Rectangle 3"/>
          <p:cNvSpPr>
            <a:spLocks noChangeArrowheads="1"/>
          </p:cNvSpPr>
          <p:nvPr/>
        </p:nvSpPr>
        <p:spPr bwMode="auto">
          <a:xfrm>
            <a:off x="2590800" y="2057400"/>
            <a:ext cx="914400" cy="33528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98692" name="Rectangle 4"/>
          <p:cNvSpPr>
            <a:spLocks noChangeArrowheads="1"/>
          </p:cNvSpPr>
          <p:nvPr/>
        </p:nvSpPr>
        <p:spPr bwMode="auto">
          <a:xfrm>
            <a:off x="7162800" y="2057400"/>
            <a:ext cx="304800" cy="33528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98693" name="Rectangle 5"/>
          <p:cNvSpPr>
            <a:spLocks noChangeArrowheads="1"/>
          </p:cNvSpPr>
          <p:nvPr/>
        </p:nvSpPr>
        <p:spPr bwMode="auto">
          <a:xfrm>
            <a:off x="4876800" y="2057400"/>
            <a:ext cx="914400" cy="33528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98694" name="Rectangle 6"/>
          <p:cNvSpPr>
            <a:spLocks noChangeArrowheads="1"/>
          </p:cNvSpPr>
          <p:nvPr/>
        </p:nvSpPr>
        <p:spPr bwMode="auto">
          <a:xfrm>
            <a:off x="6096000" y="1676400"/>
            <a:ext cx="914400" cy="3962400"/>
          </a:xfrm>
          <a:prstGeom prst="rect">
            <a:avLst/>
          </a:prstGeom>
          <a:solidFill>
            <a:srgbClr val="A3D1FB"/>
          </a:solidFill>
          <a:ln w="9525">
            <a:solidFill>
              <a:schemeClr val="tx1"/>
            </a:solidFill>
            <a:miter lim="800000"/>
            <a:headEnd/>
            <a:tailEnd/>
          </a:ln>
          <a:effectLst/>
        </p:spPr>
        <p:txBody>
          <a:bodyPr wrap="none" anchor="ctr"/>
          <a:lstStyle/>
          <a:p>
            <a:endParaRPr lang="en-US"/>
          </a:p>
        </p:txBody>
      </p:sp>
      <p:pic>
        <p:nvPicPr>
          <p:cNvPr id="498695" name="Picture 7"/>
          <p:cNvPicPr>
            <a:picLocks noGrp="1" noChangeAspect="1" noChangeArrowheads="1"/>
          </p:cNvPicPr>
          <p:nvPr>
            <p:ph idx="1"/>
          </p:nvPr>
        </p:nvPicPr>
        <p:blipFill>
          <a:blip r:embed="rId3" cstate="print"/>
          <a:srcRect b="-2898"/>
          <a:stretch>
            <a:fillRect/>
          </a:stretch>
        </p:blipFill>
        <p:spPr>
          <a:xfrm>
            <a:off x="1477963" y="2189163"/>
            <a:ext cx="5972175" cy="3349625"/>
          </a:xfrm>
          <a:noFill/>
          <a:ln/>
          <a:effectLst>
            <a:outerShdw dist="28398" dir="1593903" algn="ctr" rotWithShape="0">
              <a:srgbClr val="808080"/>
            </a:outerShdw>
          </a:effectLst>
        </p:spPr>
      </p:pic>
      <p:sp>
        <p:nvSpPr>
          <p:cNvPr id="498696" name="Rectangle 8"/>
          <p:cNvSpPr>
            <a:spLocks noGrp="1" noChangeArrowheads="1"/>
          </p:cNvSpPr>
          <p:nvPr>
            <p:ph type="title"/>
          </p:nvPr>
        </p:nvSpPr>
        <p:spPr>
          <a:xfrm>
            <a:off x="457200" y="-76200"/>
            <a:ext cx="8229600" cy="1143000"/>
          </a:xfrm>
          <a:noFill/>
          <a:ln/>
          <a:effectLst>
            <a:outerShdw dist="28398" dir="1593903" algn="ctr" rotWithShape="0">
              <a:schemeClr val="bg2"/>
            </a:outerShdw>
          </a:effectLst>
        </p:spPr>
        <p:txBody>
          <a:bodyPr/>
          <a:lstStyle/>
          <a:p>
            <a:r>
              <a:rPr lang="en-US" sz="2400">
                <a:solidFill>
                  <a:schemeClr val="tx1"/>
                </a:solidFill>
              </a:rPr>
              <a:t>Heights of extreme storm surges in the Laptev Sea</a:t>
            </a:r>
          </a:p>
        </p:txBody>
      </p:sp>
      <p:sp>
        <p:nvSpPr>
          <p:cNvPr id="498697" name="Text Box 9"/>
          <p:cNvSpPr txBox="1">
            <a:spLocks noChangeArrowheads="1"/>
          </p:cNvSpPr>
          <p:nvPr/>
        </p:nvSpPr>
        <p:spPr bwMode="auto">
          <a:xfrm>
            <a:off x="2819400" y="12192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Low NAO</a:t>
            </a:r>
          </a:p>
        </p:txBody>
      </p:sp>
      <p:sp>
        <p:nvSpPr>
          <p:cNvPr id="498698" name="Text Box 10"/>
          <p:cNvSpPr txBox="1">
            <a:spLocks noChangeArrowheads="1"/>
          </p:cNvSpPr>
          <p:nvPr/>
        </p:nvSpPr>
        <p:spPr bwMode="auto">
          <a:xfrm>
            <a:off x="5029200" y="13716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Low NAO</a:t>
            </a:r>
          </a:p>
        </p:txBody>
      </p:sp>
      <p:sp>
        <p:nvSpPr>
          <p:cNvPr id="498699" name="Text Box 11"/>
          <p:cNvSpPr txBox="1">
            <a:spLocks noChangeArrowheads="1"/>
          </p:cNvSpPr>
          <p:nvPr/>
        </p:nvSpPr>
        <p:spPr bwMode="auto">
          <a:xfrm>
            <a:off x="3962400" y="9906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High NAO</a:t>
            </a:r>
          </a:p>
        </p:txBody>
      </p:sp>
      <p:sp>
        <p:nvSpPr>
          <p:cNvPr id="498700" name="Text Box 12"/>
          <p:cNvSpPr txBox="1">
            <a:spLocks noChangeArrowheads="1"/>
          </p:cNvSpPr>
          <p:nvPr/>
        </p:nvSpPr>
        <p:spPr bwMode="auto">
          <a:xfrm>
            <a:off x="6096000" y="9906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High NAO</a:t>
            </a:r>
          </a:p>
        </p:txBody>
      </p:sp>
      <p:sp>
        <p:nvSpPr>
          <p:cNvPr id="498701" name="Line 13"/>
          <p:cNvSpPr>
            <a:spLocks noChangeShapeType="1"/>
          </p:cNvSpPr>
          <p:nvPr/>
        </p:nvSpPr>
        <p:spPr bwMode="auto">
          <a:xfrm flipV="1">
            <a:off x="2362200" y="3810000"/>
            <a:ext cx="5029200" cy="381000"/>
          </a:xfrm>
          <a:prstGeom prst="line">
            <a:avLst/>
          </a:prstGeom>
          <a:noFill/>
          <a:ln w="38100">
            <a:solidFill>
              <a:srgbClr val="0000FF"/>
            </a:solidFill>
            <a:prstDash val="lgDash"/>
            <a:round/>
            <a:headEnd/>
            <a:tailEnd/>
          </a:ln>
          <a:effectLst/>
        </p:spPr>
        <p:txBody>
          <a:bodyPr/>
          <a:lstStyle/>
          <a:p>
            <a:endParaRPr lang="en-US"/>
          </a:p>
        </p:txBody>
      </p:sp>
      <p:sp>
        <p:nvSpPr>
          <p:cNvPr id="498702" name="Text Box 14"/>
          <p:cNvSpPr txBox="1">
            <a:spLocks noChangeArrowheads="1"/>
          </p:cNvSpPr>
          <p:nvPr/>
        </p:nvSpPr>
        <p:spPr bwMode="auto">
          <a:xfrm>
            <a:off x="838200" y="6003925"/>
            <a:ext cx="7772400" cy="701675"/>
          </a:xfrm>
          <a:prstGeom prst="rect">
            <a:avLst/>
          </a:prstGeom>
          <a:noFill/>
          <a:ln w="9525">
            <a:noFill/>
            <a:miter lim="800000"/>
            <a:headEnd/>
            <a:tailEnd/>
          </a:ln>
          <a:effectLst/>
        </p:spPr>
        <p:txBody>
          <a:bodyPr>
            <a:spAutoFit/>
          </a:bodyPr>
          <a:lstStyle/>
          <a:p>
            <a:pPr eaLnBrk="1" hangingPunct="1">
              <a:spcBef>
                <a:spcPct val="50000"/>
              </a:spcBef>
            </a:pPr>
            <a:r>
              <a:rPr lang="en-US" sz="2000" b="1">
                <a:latin typeface="Arial" charset="0"/>
              </a:rPr>
              <a:t>Years with prevailing cyclonic (blue) and anticyclonic (yellow) circulation regimes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7" name="Rectangle 11"/>
          <p:cNvSpPr>
            <a:spLocks noChangeArrowheads="1"/>
          </p:cNvSpPr>
          <p:nvPr/>
        </p:nvSpPr>
        <p:spPr bwMode="auto">
          <a:xfrm>
            <a:off x="457200" y="685800"/>
            <a:ext cx="7848600" cy="5181600"/>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500738" name="Rectangle 2"/>
          <p:cNvSpPr>
            <a:spLocks noChangeArrowheads="1"/>
          </p:cNvSpPr>
          <p:nvPr/>
        </p:nvSpPr>
        <p:spPr bwMode="auto">
          <a:xfrm>
            <a:off x="5943600" y="1600200"/>
            <a:ext cx="914400" cy="4038600"/>
          </a:xfrm>
          <a:prstGeom prst="rect">
            <a:avLst/>
          </a:prstGeom>
          <a:solidFill>
            <a:srgbClr val="A3D1FB"/>
          </a:solidFill>
          <a:ln w="9525">
            <a:solidFill>
              <a:schemeClr val="tx1"/>
            </a:solidFill>
            <a:miter lim="800000"/>
            <a:headEnd/>
            <a:tailEnd/>
          </a:ln>
          <a:effectLst/>
        </p:spPr>
        <p:txBody>
          <a:bodyPr wrap="none" anchor="ctr"/>
          <a:lstStyle/>
          <a:p>
            <a:endParaRPr lang="en-US"/>
          </a:p>
        </p:txBody>
      </p:sp>
      <p:sp>
        <p:nvSpPr>
          <p:cNvPr id="500739" name="Rectangle 3"/>
          <p:cNvSpPr>
            <a:spLocks noChangeArrowheads="1"/>
          </p:cNvSpPr>
          <p:nvPr/>
        </p:nvSpPr>
        <p:spPr bwMode="auto">
          <a:xfrm>
            <a:off x="4724400" y="1905000"/>
            <a:ext cx="914400" cy="33528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500740" name="Rectangle 4"/>
          <p:cNvSpPr>
            <a:spLocks noChangeArrowheads="1"/>
          </p:cNvSpPr>
          <p:nvPr/>
        </p:nvSpPr>
        <p:spPr bwMode="auto">
          <a:xfrm>
            <a:off x="2209800" y="1600200"/>
            <a:ext cx="609600" cy="4038600"/>
          </a:xfrm>
          <a:prstGeom prst="rect">
            <a:avLst/>
          </a:prstGeom>
          <a:solidFill>
            <a:srgbClr val="A3D1FB"/>
          </a:solidFill>
          <a:ln w="9525">
            <a:solidFill>
              <a:schemeClr val="tx1"/>
            </a:solidFill>
            <a:miter lim="800000"/>
            <a:headEnd/>
            <a:tailEnd/>
          </a:ln>
          <a:effectLst/>
        </p:spPr>
        <p:txBody>
          <a:bodyPr wrap="none" anchor="ctr"/>
          <a:lstStyle/>
          <a:p>
            <a:endParaRPr lang="en-US"/>
          </a:p>
        </p:txBody>
      </p:sp>
      <p:sp>
        <p:nvSpPr>
          <p:cNvPr id="500741" name="Rectangle 5"/>
          <p:cNvSpPr>
            <a:spLocks noChangeArrowheads="1"/>
          </p:cNvSpPr>
          <p:nvPr/>
        </p:nvSpPr>
        <p:spPr bwMode="auto">
          <a:xfrm>
            <a:off x="2971800" y="1828800"/>
            <a:ext cx="533400" cy="33528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500742" name="Rectangle 6"/>
          <p:cNvSpPr>
            <a:spLocks noChangeArrowheads="1"/>
          </p:cNvSpPr>
          <p:nvPr/>
        </p:nvSpPr>
        <p:spPr bwMode="auto">
          <a:xfrm>
            <a:off x="3733800" y="1600200"/>
            <a:ext cx="762000" cy="4038600"/>
          </a:xfrm>
          <a:prstGeom prst="rect">
            <a:avLst/>
          </a:prstGeom>
          <a:solidFill>
            <a:srgbClr val="A3D1FB"/>
          </a:solidFill>
          <a:ln w="9525">
            <a:solidFill>
              <a:schemeClr val="tx1"/>
            </a:solidFill>
            <a:miter lim="800000"/>
            <a:headEnd/>
            <a:tailEnd/>
          </a:ln>
          <a:effectLst/>
        </p:spPr>
        <p:txBody>
          <a:bodyPr wrap="none" anchor="ctr"/>
          <a:lstStyle/>
          <a:p>
            <a:endParaRPr lang="en-US"/>
          </a:p>
        </p:txBody>
      </p:sp>
      <p:sp>
        <p:nvSpPr>
          <p:cNvPr id="500743" name="Rectangle 7"/>
          <p:cNvSpPr>
            <a:spLocks noChangeArrowheads="1"/>
          </p:cNvSpPr>
          <p:nvPr/>
        </p:nvSpPr>
        <p:spPr bwMode="auto">
          <a:xfrm>
            <a:off x="457200" y="-76200"/>
            <a:ext cx="8229600" cy="1143000"/>
          </a:xfrm>
          <a:prstGeom prst="rect">
            <a:avLst/>
          </a:prstGeom>
          <a:noFill/>
          <a:ln w="9525">
            <a:noFill/>
            <a:miter lim="800000"/>
            <a:headEnd/>
            <a:tailEnd/>
          </a:ln>
          <a:effectLst/>
        </p:spPr>
        <p:txBody>
          <a:bodyPr anchor="ctr"/>
          <a:lstStyle/>
          <a:p>
            <a:pPr algn="ctr" eaLnBrk="1" hangingPunct="1"/>
            <a:r>
              <a:rPr lang="en-US" sz="2400"/>
              <a:t>Heights of extreme storm surges in the East-Siberian Sea</a:t>
            </a:r>
          </a:p>
        </p:txBody>
      </p:sp>
      <p:sp>
        <p:nvSpPr>
          <p:cNvPr id="500744" name="Rectangle 8"/>
          <p:cNvSpPr>
            <a:spLocks noChangeArrowheads="1"/>
          </p:cNvSpPr>
          <p:nvPr/>
        </p:nvSpPr>
        <p:spPr bwMode="auto">
          <a:xfrm>
            <a:off x="7010400" y="1905000"/>
            <a:ext cx="457200" cy="3352800"/>
          </a:xfrm>
          <a:prstGeom prst="rect">
            <a:avLst/>
          </a:prstGeom>
          <a:solidFill>
            <a:srgbClr val="FFFF00"/>
          </a:solidFill>
          <a:ln w="9525">
            <a:solidFill>
              <a:schemeClr val="tx1"/>
            </a:solidFill>
            <a:miter lim="800000"/>
            <a:headEnd/>
            <a:tailEnd/>
          </a:ln>
          <a:effectLst/>
        </p:spPr>
        <p:txBody>
          <a:bodyPr wrap="none" anchor="ctr"/>
          <a:lstStyle/>
          <a:p>
            <a:endParaRPr lang="en-US"/>
          </a:p>
        </p:txBody>
      </p:sp>
      <p:pic>
        <p:nvPicPr>
          <p:cNvPr id="500745" name="Picture 9"/>
          <p:cNvPicPr>
            <a:picLocks noGrp="1" noChangeAspect="1" noChangeArrowheads="1"/>
          </p:cNvPicPr>
          <p:nvPr>
            <p:ph idx="1"/>
          </p:nvPr>
        </p:nvPicPr>
        <p:blipFill>
          <a:blip r:embed="rId3" cstate="print"/>
          <a:srcRect/>
          <a:stretch>
            <a:fillRect/>
          </a:stretch>
        </p:blipFill>
        <p:spPr>
          <a:xfrm>
            <a:off x="1477963" y="2051050"/>
            <a:ext cx="5829300" cy="3324225"/>
          </a:xfrm>
          <a:noFill/>
          <a:ln/>
          <a:effectLst>
            <a:outerShdw dist="28398" dir="1593903" algn="ctr" rotWithShape="0">
              <a:srgbClr val="808080"/>
            </a:outerShdw>
          </a:effectLst>
        </p:spPr>
      </p:pic>
      <p:sp>
        <p:nvSpPr>
          <p:cNvPr id="500746" name="Line 10"/>
          <p:cNvSpPr>
            <a:spLocks noChangeShapeType="1"/>
          </p:cNvSpPr>
          <p:nvPr/>
        </p:nvSpPr>
        <p:spPr bwMode="auto">
          <a:xfrm>
            <a:off x="2133600" y="3200400"/>
            <a:ext cx="5181600" cy="381000"/>
          </a:xfrm>
          <a:prstGeom prst="line">
            <a:avLst/>
          </a:prstGeom>
          <a:noFill/>
          <a:ln w="38100">
            <a:solidFill>
              <a:srgbClr val="0000FF"/>
            </a:solidFill>
            <a:prstDash val="dash"/>
            <a:round/>
            <a:headEnd/>
            <a:tailEnd/>
          </a:ln>
          <a:effectLst/>
        </p:spPr>
        <p:txBody>
          <a:bodyPr/>
          <a:lstStyle/>
          <a:p>
            <a:endParaRPr lang="en-US"/>
          </a:p>
        </p:txBody>
      </p:sp>
      <p:sp>
        <p:nvSpPr>
          <p:cNvPr id="500748" name="Text Box 12"/>
          <p:cNvSpPr txBox="1">
            <a:spLocks noChangeArrowheads="1"/>
          </p:cNvSpPr>
          <p:nvPr/>
        </p:nvSpPr>
        <p:spPr bwMode="auto">
          <a:xfrm>
            <a:off x="6096000" y="9906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High NAO</a:t>
            </a:r>
          </a:p>
        </p:txBody>
      </p:sp>
      <p:sp>
        <p:nvSpPr>
          <p:cNvPr id="500749" name="Text Box 13"/>
          <p:cNvSpPr txBox="1">
            <a:spLocks noChangeArrowheads="1"/>
          </p:cNvSpPr>
          <p:nvPr/>
        </p:nvSpPr>
        <p:spPr bwMode="auto">
          <a:xfrm>
            <a:off x="4953000" y="12192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rgbClr val="4C4C4C"/>
                </a:solidFill>
                <a:latin typeface="Arial" charset="0"/>
              </a:rPr>
              <a:t>Low NAO</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Text Box 2"/>
          <p:cNvSpPr txBox="1">
            <a:spLocks noChangeArrowheads="1"/>
          </p:cNvSpPr>
          <p:nvPr/>
        </p:nvSpPr>
        <p:spPr bwMode="auto">
          <a:xfrm>
            <a:off x="3413125" y="228600"/>
            <a:ext cx="2605088" cy="457200"/>
          </a:xfrm>
          <a:prstGeom prst="rect">
            <a:avLst/>
          </a:prstGeom>
          <a:noFill/>
          <a:ln w="9525">
            <a:noFill/>
            <a:miter lim="800000"/>
            <a:headEnd/>
            <a:tailEnd/>
          </a:ln>
          <a:effectLst/>
        </p:spPr>
        <p:txBody>
          <a:bodyPr wrap="none">
            <a:spAutoFit/>
          </a:bodyPr>
          <a:lstStyle/>
          <a:p>
            <a:pPr algn="ctr"/>
            <a:r>
              <a:rPr lang="en-US" sz="2400" b="1"/>
              <a:t>Sea Ice Drift Data </a:t>
            </a:r>
          </a:p>
        </p:txBody>
      </p:sp>
      <p:sp>
        <p:nvSpPr>
          <p:cNvPr id="510979" name="Text Box 3"/>
          <p:cNvSpPr txBox="1">
            <a:spLocks noChangeArrowheads="1"/>
          </p:cNvSpPr>
          <p:nvPr/>
        </p:nvSpPr>
        <p:spPr bwMode="auto">
          <a:xfrm>
            <a:off x="1122363" y="1447800"/>
            <a:ext cx="6897687" cy="3378200"/>
          </a:xfrm>
          <a:prstGeom prst="rect">
            <a:avLst/>
          </a:prstGeom>
          <a:noFill/>
          <a:ln w="9525">
            <a:noFill/>
            <a:miter lim="800000"/>
            <a:headEnd/>
            <a:tailEnd/>
          </a:ln>
          <a:effectLst/>
        </p:spPr>
        <p:txBody>
          <a:bodyPr wrap="none">
            <a:spAutoFit/>
          </a:bodyPr>
          <a:lstStyle/>
          <a:p>
            <a:pPr>
              <a:buFontTx/>
              <a:buChar char="-"/>
            </a:pPr>
            <a:r>
              <a:rPr lang="en-US" sz="2400" b="1"/>
              <a:t>Soviet North Pole Stations (1937, 1950, 1954- 1990)</a:t>
            </a:r>
          </a:p>
          <a:p>
            <a:pPr lvl="1">
              <a:buFontTx/>
              <a:buChar char="-"/>
            </a:pPr>
            <a:r>
              <a:rPr lang="en-US" sz="2400" b="1"/>
              <a:t>  NP 1-2, 4, 6-20 from NSIDC</a:t>
            </a:r>
          </a:p>
          <a:p>
            <a:pPr lvl="1">
              <a:buFontTx/>
              <a:buChar char="-"/>
            </a:pPr>
            <a:r>
              <a:rPr lang="en-US" sz="2400" b="1"/>
              <a:t>  NP 3, 5, 21-31 from AARI</a:t>
            </a:r>
          </a:p>
          <a:p>
            <a:pPr>
              <a:buFontTx/>
              <a:buChar char="-"/>
            </a:pPr>
            <a:r>
              <a:rPr lang="en-US" sz="2400" b="1"/>
              <a:t> Int. Geophysical Year Ice Camps (1957-1959)</a:t>
            </a:r>
          </a:p>
          <a:p>
            <a:pPr>
              <a:buFontTx/>
              <a:buChar char="-"/>
            </a:pPr>
            <a:r>
              <a:rPr lang="en-US" sz="2400" b="1"/>
              <a:t> T-3 (Fletcher Ice Island) (1959-1970)</a:t>
            </a:r>
          </a:p>
          <a:p>
            <a:pPr>
              <a:buFontTx/>
              <a:buChar char="-"/>
            </a:pPr>
            <a:r>
              <a:rPr lang="en-US" sz="2400" b="1"/>
              <a:t> ARLIS-II Ice Camp (1961-1965)</a:t>
            </a:r>
          </a:p>
          <a:p>
            <a:pPr>
              <a:buFontTx/>
              <a:buChar char="-"/>
            </a:pPr>
            <a:r>
              <a:rPr lang="en-US" sz="2400" b="1"/>
              <a:t> British Transarctic Expedition (1968-1969)</a:t>
            </a:r>
          </a:p>
          <a:p>
            <a:pPr>
              <a:buFontTx/>
              <a:buChar char="-"/>
            </a:pPr>
            <a:r>
              <a:rPr lang="en-US" sz="2400" b="1"/>
              <a:t> AIDJEX buoys (1972)</a:t>
            </a:r>
          </a:p>
          <a:p>
            <a:pPr>
              <a:buFontTx/>
              <a:buChar char="-"/>
            </a:pPr>
            <a:r>
              <a:rPr lang="en-US" sz="2400" b="1"/>
              <a:t> Int. Arctic Buoy Program (IABP) (1979- present)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1111250" y="609600"/>
            <a:ext cx="6919913" cy="457200"/>
          </a:xfrm>
          <a:prstGeom prst="rect">
            <a:avLst/>
          </a:prstGeom>
          <a:noFill/>
          <a:ln w="9525">
            <a:noFill/>
            <a:miter lim="800000"/>
            <a:headEnd/>
            <a:tailEnd/>
          </a:ln>
          <a:effectLst/>
        </p:spPr>
        <p:txBody>
          <a:bodyPr wrap="none">
            <a:spAutoFit/>
          </a:bodyPr>
          <a:lstStyle/>
          <a:p>
            <a:r>
              <a:rPr lang="en-US" sz="2400" b="1"/>
              <a:t>ICE DRIFT SPEED OBSERVATIONS UPTO 1972</a:t>
            </a:r>
          </a:p>
        </p:txBody>
      </p:sp>
      <p:pic>
        <p:nvPicPr>
          <p:cNvPr id="513027" name="Picture 3"/>
          <p:cNvPicPr>
            <a:picLocks noChangeAspect="1" noChangeArrowheads="1"/>
          </p:cNvPicPr>
          <p:nvPr/>
        </p:nvPicPr>
        <p:blipFill>
          <a:blip r:embed="rId3" cstate="print"/>
          <a:srcRect l="14117" t="22728" r="11765" b="22728"/>
          <a:stretch>
            <a:fillRect/>
          </a:stretch>
        </p:blipFill>
        <p:spPr bwMode="auto">
          <a:xfrm>
            <a:off x="2100263" y="1295400"/>
            <a:ext cx="4941887" cy="4708525"/>
          </a:xfrm>
          <a:prstGeom prst="rect">
            <a:avLst/>
          </a:prstGeom>
          <a:noFill/>
          <a:ln w="38100">
            <a:solidFill>
              <a:srgbClr val="CC17A7"/>
            </a:solidFill>
            <a:miter lim="800000"/>
            <a:headEnd/>
            <a:tailEnd/>
          </a:ln>
        </p:spPr>
      </p:pic>
      <p:sp>
        <p:nvSpPr>
          <p:cNvPr id="513028" name="Text Box 4"/>
          <p:cNvSpPr txBox="1">
            <a:spLocks noChangeArrowheads="1"/>
          </p:cNvSpPr>
          <p:nvPr/>
        </p:nvSpPr>
        <p:spPr bwMode="auto">
          <a:xfrm>
            <a:off x="920750" y="6096000"/>
            <a:ext cx="7302500" cy="396875"/>
          </a:xfrm>
          <a:prstGeom prst="rect">
            <a:avLst/>
          </a:prstGeom>
          <a:noFill/>
          <a:ln w="9525">
            <a:noFill/>
            <a:miter lim="800000"/>
            <a:headEnd/>
            <a:tailEnd/>
          </a:ln>
          <a:effectLst/>
        </p:spPr>
        <p:txBody>
          <a:bodyPr wrap="none">
            <a:spAutoFit/>
          </a:bodyPr>
          <a:lstStyle/>
          <a:p>
            <a:r>
              <a:rPr lang="en-US" sz="2000" b="1"/>
              <a:t>ICE DRIFT COLLECTED FROM THE GREY SHADED AREA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2"/>
          <p:cNvPicPr>
            <a:picLocks noChangeAspect="1" noChangeArrowheads="1"/>
          </p:cNvPicPr>
          <p:nvPr/>
        </p:nvPicPr>
        <p:blipFill>
          <a:blip r:embed="rId3" cstate="print"/>
          <a:srcRect l="3999" t="7001" r="8000" b="999"/>
          <a:stretch>
            <a:fillRect/>
          </a:stretch>
        </p:blipFill>
        <p:spPr bwMode="auto">
          <a:xfrm>
            <a:off x="4732338" y="2109788"/>
            <a:ext cx="4335462" cy="3024187"/>
          </a:xfrm>
          <a:prstGeom prst="rect">
            <a:avLst/>
          </a:prstGeom>
          <a:noFill/>
          <a:ln w="9525">
            <a:noFill/>
            <a:miter lim="800000"/>
            <a:headEnd/>
            <a:tailEnd/>
          </a:ln>
        </p:spPr>
      </p:pic>
      <p:pic>
        <p:nvPicPr>
          <p:cNvPr id="515075" name="Picture 3"/>
          <p:cNvPicPr>
            <a:picLocks noChangeAspect="1" noChangeArrowheads="1"/>
          </p:cNvPicPr>
          <p:nvPr/>
        </p:nvPicPr>
        <p:blipFill>
          <a:blip r:embed="rId4" cstate="print"/>
          <a:srcRect l="3999" t="8000" r="8000"/>
          <a:stretch>
            <a:fillRect/>
          </a:stretch>
        </p:blipFill>
        <p:spPr bwMode="auto">
          <a:xfrm>
            <a:off x="76200" y="2109788"/>
            <a:ext cx="4343400" cy="3027362"/>
          </a:xfrm>
          <a:prstGeom prst="rect">
            <a:avLst/>
          </a:prstGeom>
          <a:noFill/>
          <a:ln w="9525">
            <a:noFill/>
            <a:miter lim="800000"/>
            <a:headEnd/>
            <a:tailEnd/>
          </a:ln>
        </p:spPr>
      </p:pic>
      <p:sp>
        <p:nvSpPr>
          <p:cNvPr id="515076" name="Text Box 4"/>
          <p:cNvSpPr txBox="1">
            <a:spLocks noChangeArrowheads="1"/>
          </p:cNvSpPr>
          <p:nvPr/>
        </p:nvSpPr>
        <p:spPr bwMode="auto">
          <a:xfrm>
            <a:off x="1711325" y="533400"/>
            <a:ext cx="5757863" cy="495300"/>
          </a:xfrm>
          <a:prstGeom prst="rect">
            <a:avLst/>
          </a:prstGeom>
          <a:noFill/>
          <a:ln w="38100">
            <a:solidFill>
              <a:schemeClr val="tx1"/>
            </a:solidFill>
            <a:miter lim="800000"/>
            <a:headEnd/>
            <a:tailEnd/>
          </a:ln>
          <a:effectLst/>
        </p:spPr>
        <p:txBody>
          <a:bodyPr wrap="none">
            <a:spAutoFit/>
          </a:bodyPr>
          <a:lstStyle/>
          <a:p>
            <a:r>
              <a:rPr lang="en-US" sz="2400" b="1"/>
              <a:t>ICE DRIFT IN WINTER AND SUMMER</a:t>
            </a:r>
          </a:p>
        </p:txBody>
      </p:sp>
      <p:sp>
        <p:nvSpPr>
          <p:cNvPr id="515077" name="Text Box 5"/>
          <p:cNvSpPr txBox="1">
            <a:spLocks noChangeArrowheads="1"/>
          </p:cNvSpPr>
          <p:nvPr/>
        </p:nvSpPr>
        <p:spPr bwMode="auto">
          <a:xfrm>
            <a:off x="1066800" y="5181600"/>
            <a:ext cx="5715000" cy="701675"/>
          </a:xfrm>
          <a:prstGeom prst="rect">
            <a:avLst/>
          </a:prstGeom>
          <a:noFill/>
          <a:ln w="9525">
            <a:noFill/>
            <a:miter lim="800000"/>
            <a:headEnd/>
            <a:tailEnd/>
          </a:ln>
          <a:effectLst/>
        </p:spPr>
        <p:txBody>
          <a:bodyPr>
            <a:spAutoFit/>
          </a:bodyPr>
          <a:lstStyle/>
          <a:p>
            <a:pPr>
              <a:spcBef>
                <a:spcPct val="50000"/>
              </a:spcBef>
            </a:pPr>
            <a:r>
              <a:rPr lang="en-US" sz="2000" b="1"/>
              <a:t>OBSERVATIONS ARE EVERY  12 HRS, EXCEPT NP 3,5, 21-31 ARE EVERY 4 HRS</a:t>
            </a:r>
            <a:r>
              <a:rPr lang="en-US" sz="2400" b="1"/>
              <a:t> </a:t>
            </a:r>
          </a:p>
        </p:txBody>
      </p:sp>
      <p:sp>
        <p:nvSpPr>
          <p:cNvPr id="515078" name="Text Box 6"/>
          <p:cNvSpPr txBox="1">
            <a:spLocks noChangeArrowheads="1"/>
          </p:cNvSpPr>
          <p:nvPr/>
        </p:nvSpPr>
        <p:spPr bwMode="auto">
          <a:xfrm>
            <a:off x="1203325" y="1355725"/>
            <a:ext cx="1455738" cy="457200"/>
          </a:xfrm>
          <a:prstGeom prst="rect">
            <a:avLst/>
          </a:prstGeom>
          <a:noFill/>
          <a:ln w="9525">
            <a:noFill/>
            <a:miter lim="800000"/>
            <a:headEnd/>
            <a:tailEnd/>
          </a:ln>
          <a:effectLst/>
        </p:spPr>
        <p:txBody>
          <a:bodyPr wrap="none">
            <a:spAutoFit/>
          </a:bodyPr>
          <a:lstStyle/>
          <a:p>
            <a:r>
              <a:rPr lang="en-US" sz="2400" b="1"/>
              <a:t>WINTER</a:t>
            </a:r>
          </a:p>
        </p:txBody>
      </p:sp>
      <p:sp>
        <p:nvSpPr>
          <p:cNvPr id="515079" name="Text Box 7"/>
          <p:cNvSpPr txBox="1">
            <a:spLocks noChangeArrowheads="1"/>
          </p:cNvSpPr>
          <p:nvPr/>
        </p:nvSpPr>
        <p:spPr bwMode="auto">
          <a:xfrm>
            <a:off x="5851525" y="1355725"/>
            <a:ext cx="1573213" cy="457200"/>
          </a:xfrm>
          <a:prstGeom prst="rect">
            <a:avLst/>
          </a:prstGeom>
          <a:noFill/>
          <a:ln w="9525">
            <a:noFill/>
            <a:miter lim="800000"/>
            <a:headEnd/>
            <a:tailEnd/>
          </a:ln>
          <a:effectLst/>
        </p:spPr>
        <p:txBody>
          <a:bodyPr wrap="none">
            <a:spAutoFit/>
          </a:bodyPr>
          <a:lstStyle/>
          <a:p>
            <a:r>
              <a:rPr lang="en-US" sz="2400" b="1"/>
              <a:t>SUMMER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p:cNvPicPr>
            <a:picLocks noChangeAspect="1" noChangeArrowheads="1"/>
          </p:cNvPicPr>
          <p:nvPr/>
        </p:nvPicPr>
        <p:blipFill>
          <a:blip r:embed="rId3" cstate="print"/>
          <a:srcRect l="8235" t="18182" r="7059" b="13637"/>
          <a:stretch>
            <a:fillRect/>
          </a:stretch>
        </p:blipFill>
        <p:spPr bwMode="auto">
          <a:xfrm>
            <a:off x="0" y="0"/>
            <a:ext cx="6586538" cy="6858000"/>
          </a:xfrm>
          <a:prstGeom prst="rect">
            <a:avLst/>
          </a:prstGeom>
          <a:noFill/>
          <a:ln w="9525">
            <a:noFill/>
            <a:miter lim="800000"/>
            <a:headEnd/>
            <a:tailEnd/>
          </a:ln>
        </p:spPr>
      </p:pic>
      <p:sp>
        <p:nvSpPr>
          <p:cNvPr id="519172" name="Text Box 4"/>
          <p:cNvSpPr txBox="1">
            <a:spLocks noChangeArrowheads="1"/>
          </p:cNvSpPr>
          <p:nvPr/>
        </p:nvSpPr>
        <p:spPr bwMode="auto">
          <a:xfrm>
            <a:off x="6858000" y="2089150"/>
            <a:ext cx="2209800" cy="1187450"/>
          </a:xfrm>
          <a:prstGeom prst="rect">
            <a:avLst/>
          </a:prstGeom>
          <a:noFill/>
          <a:ln w="9525">
            <a:noFill/>
            <a:miter lim="800000"/>
            <a:headEnd/>
            <a:tailEnd/>
          </a:ln>
          <a:effectLst/>
        </p:spPr>
        <p:txBody>
          <a:bodyPr>
            <a:spAutoFit/>
          </a:bodyPr>
          <a:lstStyle/>
          <a:p>
            <a:r>
              <a:rPr lang="en-US" sz="2400" b="1"/>
              <a:t>TRENDS IN THE WIND STRESS</a:t>
            </a:r>
          </a:p>
        </p:txBody>
      </p:sp>
      <p:sp>
        <p:nvSpPr>
          <p:cNvPr id="519173" name="Text Box 5"/>
          <p:cNvSpPr txBox="1">
            <a:spLocks noChangeArrowheads="1"/>
          </p:cNvSpPr>
          <p:nvPr/>
        </p:nvSpPr>
        <p:spPr bwMode="auto">
          <a:xfrm>
            <a:off x="6705600" y="838200"/>
            <a:ext cx="2514600" cy="822325"/>
          </a:xfrm>
          <a:prstGeom prst="rect">
            <a:avLst/>
          </a:prstGeom>
          <a:noFill/>
          <a:ln w="9525">
            <a:noFill/>
            <a:miter lim="800000"/>
            <a:headEnd/>
            <a:tailEnd/>
          </a:ln>
          <a:effectLst/>
        </p:spPr>
        <p:txBody>
          <a:bodyPr>
            <a:spAutoFit/>
          </a:bodyPr>
          <a:lstStyle/>
          <a:p>
            <a:r>
              <a:rPr lang="en-US" sz="2400" b="1"/>
              <a:t>NCEP/NCAR 1948-2006</a:t>
            </a:r>
          </a:p>
        </p:txBody>
      </p:sp>
      <p:sp>
        <p:nvSpPr>
          <p:cNvPr id="519175" name="Text Box 7"/>
          <p:cNvSpPr txBox="1">
            <a:spLocks noChangeArrowheads="1"/>
          </p:cNvSpPr>
          <p:nvPr/>
        </p:nvSpPr>
        <p:spPr bwMode="auto">
          <a:xfrm>
            <a:off x="6705600" y="4114800"/>
            <a:ext cx="2590800" cy="1917700"/>
          </a:xfrm>
          <a:prstGeom prst="rect">
            <a:avLst/>
          </a:prstGeom>
          <a:noFill/>
          <a:ln w="9525">
            <a:noFill/>
            <a:miter lim="800000"/>
            <a:headEnd/>
            <a:tailEnd/>
          </a:ln>
          <a:effectLst/>
        </p:spPr>
        <p:txBody>
          <a:bodyPr>
            <a:spAutoFit/>
          </a:bodyPr>
          <a:lstStyle/>
          <a:p>
            <a:r>
              <a:rPr lang="en-US" sz="2400" b="1"/>
              <a:t>T-test values contoured for values &gt; 2 (95%and higher level)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5" name="Rectangle 3"/>
          <p:cNvSpPr>
            <a:spLocks noGrp="1" noChangeArrowheads="1"/>
          </p:cNvSpPr>
          <p:nvPr>
            <p:ph type="ctrTitle"/>
          </p:nvPr>
        </p:nvSpPr>
        <p:spPr>
          <a:xfrm>
            <a:off x="685800" y="1306513"/>
            <a:ext cx="7772400" cy="1431925"/>
          </a:xfrm>
        </p:spPr>
        <p:txBody>
          <a:bodyPr/>
          <a:lstStyle/>
          <a:p>
            <a:r>
              <a:rPr lang="en-US" sz="5200">
                <a:solidFill>
                  <a:srgbClr val="FFFF00"/>
                </a:solidFill>
                <a:effectLst>
                  <a:outerShdw blurRad="38100" dist="38100" dir="2700000" algn="tl">
                    <a:srgbClr val="000000"/>
                  </a:outerShdw>
                </a:effectLst>
              </a:rPr>
              <a:t>Wind blows – ice goes and storm surges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2"/>
          <p:cNvPicPr>
            <a:picLocks noChangeAspect="1" noChangeArrowheads="1"/>
          </p:cNvPicPr>
          <p:nvPr/>
        </p:nvPicPr>
        <p:blipFill>
          <a:blip r:embed="rId3" cstate="print"/>
          <a:srcRect l="8235" t="18182" r="7059" b="13637"/>
          <a:stretch>
            <a:fillRect/>
          </a:stretch>
        </p:blipFill>
        <p:spPr bwMode="auto">
          <a:xfrm>
            <a:off x="0" y="1524000"/>
            <a:ext cx="4648200" cy="4841875"/>
          </a:xfrm>
          <a:prstGeom prst="rect">
            <a:avLst/>
          </a:prstGeom>
          <a:noFill/>
          <a:ln w="9525">
            <a:noFill/>
            <a:miter lim="800000"/>
            <a:headEnd/>
            <a:tailEnd/>
          </a:ln>
        </p:spPr>
      </p:pic>
      <p:sp>
        <p:nvSpPr>
          <p:cNvPr id="521219" name="Text Box 3"/>
          <p:cNvSpPr txBox="1">
            <a:spLocks noChangeArrowheads="1"/>
          </p:cNvSpPr>
          <p:nvPr/>
        </p:nvSpPr>
        <p:spPr bwMode="auto">
          <a:xfrm>
            <a:off x="639763" y="152400"/>
            <a:ext cx="7864475" cy="457200"/>
          </a:xfrm>
          <a:prstGeom prst="rect">
            <a:avLst/>
          </a:prstGeom>
          <a:noFill/>
          <a:ln w="9525">
            <a:noFill/>
            <a:miter lim="800000"/>
            <a:headEnd/>
            <a:tailEnd/>
          </a:ln>
          <a:effectLst/>
        </p:spPr>
        <p:txBody>
          <a:bodyPr wrap="none">
            <a:spAutoFit/>
          </a:bodyPr>
          <a:lstStyle/>
          <a:p>
            <a:r>
              <a:rPr lang="en-US" sz="2400" b="1"/>
              <a:t>NCEP/NCAR SLP VARIANCE AND TRENDS 1948-2006 </a:t>
            </a:r>
          </a:p>
        </p:txBody>
      </p:sp>
      <p:pic>
        <p:nvPicPr>
          <p:cNvPr id="521220" name="Picture 4"/>
          <p:cNvPicPr>
            <a:picLocks noChangeAspect="1" noChangeArrowheads="1"/>
          </p:cNvPicPr>
          <p:nvPr/>
        </p:nvPicPr>
        <p:blipFill>
          <a:blip r:embed="rId4" cstate="print"/>
          <a:srcRect l="6667" t="14000" r="8000" b="3999"/>
          <a:stretch>
            <a:fillRect/>
          </a:stretch>
        </p:blipFill>
        <p:spPr bwMode="auto">
          <a:xfrm>
            <a:off x="4800600" y="3733800"/>
            <a:ext cx="4132263" cy="2647950"/>
          </a:xfrm>
          <a:prstGeom prst="rect">
            <a:avLst/>
          </a:prstGeom>
          <a:noFill/>
          <a:ln w="9525">
            <a:noFill/>
            <a:miter lim="800000"/>
            <a:headEnd/>
            <a:tailEnd/>
          </a:ln>
        </p:spPr>
      </p:pic>
      <p:sp>
        <p:nvSpPr>
          <p:cNvPr id="521221" name="Text Box 5"/>
          <p:cNvSpPr txBox="1">
            <a:spLocks noChangeArrowheads="1"/>
          </p:cNvSpPr>
          <p:nvPr/>
        </p:nvSpPr>
        <p:spPr bwMode="auto">
          <a:xfrm>
            <a:off x="228600" y="685800"/>
            <a:ext cx="8482013" cy="396875"/>
          </a:xfrm>
          <a:prstGeom prst="rect">
            <a:avLst/>
          </a:prstGeom>
          <a:noFill/>
          <a:ln w="9525">
            <a:noFill/>
            <a:miter lim="800000"/>
            <a:headEnd/>
            <a:tailEnd/>
          </a:ln>
          <a:effectLst/>
        </p:spPr>
        <p:txBody>
          <a:bodyPr wrap="none">
            <a:spAutoFit/>
          </a:bodyPr>
          <a:lstStyle/>
          <a:p>
            <a:r>
              <a:rPr lang="en-US" sz="2000" b="1"/>
              <a:t>Daily SLP high-pass filtered with 30-day Papoulis filter to distinguish storms</a:t>
            </a:r>
            <a:endParaRPr lang="en-US" sz="2400" b="1"/>
          </a:p>
        </p:txBody>
      </p:sp>
      <p:sp>
        <p:nvSpPr>
          <p:cNvPr id="521222" name="Text Box 6"/>
          <p:cNvSpPr txBox="1">
            <a:spLocks noChangeArrowheads="1"/>
          </p:cNvSpPr>
          <p:nvPr/>
        </p:nvSpPr>
        <p:spPr bwMode="auto">
          <a:xfrm>
            <a:off x="4800600" y="1798638"/>
            <a:ext cx="3035300" cy="396875"/>
          </a:xfrm>
          <a:prstGeom prst="rect">
            <a:avLst/>
          </a:prstGeom>
          <a:noFill/>
          <a:ln w="9525">
            <a:noFill/>
            <a:miter lim="800000"/>
            <a:headEnd/>
            <a:tailEnd/>
          </a:ln>
          <a:effectLst/>
        </p:spPr>
        <p:txBody>
          <a:bodyPr wrap="none">
            <a:spAutoFit/>
          </a:bodyPr>
          <a:lstStyle/>
          <a:p>
            <a:r>
              <a:rPr lang="en-US" sz="2000" b="1"/>
              <a:t>&lt;- Linear trend mb / 58 yr</a:t>
            </a:r>
            <a:endParaRPr lang="en-US" sz="2400" b="1"/>
          </a:p>
        </p:txBody>
      </p:sp>
      <p:sp>
        <p:nvSpPr>
          <p:cNvPr id="521223" name="Text Box 7"/>
          <p:cNvSpPr txBox="1">
            <a:spLocks noChangeArrowheads="1"/>
          </p:cNvSpPr>
          <p:nvPr/>
        </p:nvSpPr>
        <p:spPr bwMode="auto">
          <a:xfrm>
            <a:off x="4876800" y="2971800"/>
            <a:ext cx="4267200" cy="701675"/>
          </a:xfrm>
          <a:prstGeom prst="rect">
            <a:avLst/>
          </a:prstGeom>
          <a:noFill/>
          <a:ln w="9525">
            <a:noFill/>
            <a:miter lim="800000"/>
            <a:headEnd/>
            <a:tailEnd/>
          </a:ln>
          <a:effectLst/>
        </p:spPr>
        <p:txBody>
          <a:bodyPr>
            <a:spAutoFit/>
          </a:bodyPr>
          <a:lstStyle/>
          <a:p>
            <a:r>
              <a:rPr lang="en-US" sz="2000" b="1"/>
              <a:t>Area average SLPA variance (north of 75N) in a sliding 5 year window</a:t>
            </a:r>
            <a:endParaRPr lang="en-US" sz="2400" b="1"/>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Rectangle 3"/>
          <p:cNvSpPr>
            <a:spLocks noGrp="1" noChangeArrowheads="1"/>
          </p:cNvSpPr>
          <p:nvPr>
            <p:ph type="body" idx="1"/>
          </p:nvPr>
        </p:nvSpPr>
        <p:spPr>
          <a:xfrm>
            <a:off x="342900" y="1905000"/>
            <a:ext cx="8343900" cy="4267200"/>
          </a:xfrm>
        </p:spPr>
        <p:txBody>
          <a:bodyPr/>
          <a:lstStyle/>
          <a:p>
            <a:pPr marL="609600" indent="-609600">
              <a:lnSpc>
                <a:spcPct val="90000"/>
              </a:lnSpc>
            </a:pPr>
            <a:r>
              <a:rPr lang="en-US" sz="2400"/>
              <a:t>Long term trend towards higher ice drift fluctuations over the last 60 years  supports other findings of  increased storm activity at the high latitudes (Serreze et al. 2002)</a:t>
            </a:r>
          </a:p>
          <a:p>
            <a:pPr marL="609600" indent="-609600">
              <a:lnSpc>
                <a:spcPct val="90000"/>
              </a:lnSpc>
            </a:pPr>
            <a:r>
              <a:rPr lang="en-US" sz="2400"/>
              <a:t>Upward trend in wind stress fluctuations concentrated over the Transpolar Drift Stream </a:t>
            </a:r>
          </a:p>
          <a:p>
            <a:pPr marL="609600" indent="-609600">
              <a:lnSpc>
                <a:spcPct val="90000"/>
              </a:lnSpc>
            </a:pPr>
            <a:r>
              <a:rPr lang="en-US" sz="2400"/>
              <a:t>Potential impact on mixing in the upper ocean and on the halocline </a:t>
            </a:r>
          </a:p>
          <a:p>
            <a:pPr marL="609600" indent="-609600">
              <a:lnSpc>
                <a:spcPct val="90000"/>
              </a:lnSpc>
            </a:pPr>
            <a:r>
              <a:rPr lang="en-US" sz="2400"/>
              <a:t>BUT -- are coupled climate models capable of simulating the increased Arctic storm activity of the warming world and ensuing feedbacks e.g. from halocline erosion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Rectangle 3"/>
          <p:cNvSpPr>
            <a:spLocks noChangeArrowheads="1"/>
          </p:cNvSpPr>
          <p:nvPr/>
        </p:nvSpPr>
        <p:spPr bwMode="auto">
          <a:xfrm>
            <a:off x="6324600" y="1600200"/>
            <a:ext cx="2743200" cy="3429000"/>
          </a:xfrm>
          <a:prstGeom prst="rect">
            <a:avLst/>
          </a:prstGeom>
          <a:noFill/>
          <a:ln w="28575">
            <a:solidFill>
              <a:schemeClr val="tx1"/>
            </a:solidFill>
            <a:miter lim="800000"/>
            <a:headEnd/>
            <a:tailEnd/>
          </a:ln>
          <a:effectLst/>
        </p:spPr>
        <p:txBody>
          <a:bodyPr wrap="none" anchor="ctr"/>
          <a:lstStyle/>
          <a:p>
            <a:pPr algn="ctr" eaLnBrk="1" hangingPunct="1"/>
            <a:endParaRPr lang="en-US" sz="1800">
              <a:latin typeface="Arial" charset="0"/>
            </a:endParaRPr>
          </a:p>
        </p:txBody>
      </p:sp>
      <p:sp>
        <p:nvSpPr>
          <p:cNvPr id="532487" name="Text Box 7"/>
          <p:cNvSpPr txBox="1">
            <a:spLocks noChangeArrowheads="1"/>
          </p:cNvSpPr>
          <p:nvPr/>
        </p:nvSpPr>
        <p:spPr bwMode="auto">
          <a:xfrm>
            <a:off x="6400800" y="1676400"/>
            <a:ext cx="2590800" cy="3270250"/>
          </a:xfrm>
          <a:prstGeom prst="rect">
            <a:avLst/>
          </a:prstGeom>
          <a:noFill/>
          <a:ln w="9525">
            <a:noFill/>
            <a:miter lim="800000"/>
            <a:headEnd/>
            <a:tailEnd/>
          </a:ln>
          <a:effectLst/>
        </p:spPr>
        <p:txBody>
          <a:bodyPr>
            <a:spAutoFit/>
          </a:bodyPr>
          <a:lstStyle/>
          <a:p>
            <a:pPr eaLnBrk="1" hangingPunct="1">
              <a:spcBef>
                <a:spcPct val="50000"/>
              </a:spcBef>
            </a:pPr>
            <a:r>
              <a:rPr lang="en-US" sz="1600">
                <a:latin typeface="Arial" charset="0"/>
              </a:rPr>
              <a:t>In the Arctic, the large-scale atmospheric circulation changes from season to season and alternates between cyclonic (summer) and anticyclonic circulation (winter conditions). High atmospheric pressure prevails over the Beaufort Gyre in winter and low pressure dominates in summer</a:t>
            </a:r>
          </a:p>
        </p:txBody>
      </p:sp>
      <p:sp>
        <p:nvSpPr>
          <p:cNvPr id="532488" name="Text Box 8"/>
          <p:cNvSpPr txBox="1">
            <a:spLocks noChangeArrowheads="1"/>
          </p:cNvSpPr>
          <p:nvPr/>
        </p:nvSpPr>
        <p:spPr bwMode="auto">
          <a:xfrm>
            <a:off x="1752600" y="152400"/>
            <a:ext cx="6096000" cy="519113"/>
          </a:xfrm>
          <a:prstGeom prst="rect">
            <a:avLst/>
          </a:prstGeom>
          <a:noFill/>
          <a:ln w="9525">
            <a:noFill/>
            <a:miter lim="800000"/>
            <a:headEnd/>
            <a:tailEnd/>
          </a:ln>
          <a:effectLst/>
        </p:spPr>
        <p:txBody>
          <a:bodyPr>
            <a:spAutoFit/>
          </a:bodyPr>
          <a:lstStyle/>
          <a:p>
            <a:pPr eaLnBrk="1" hangingPunct="1">
              <a:spcBef>
                <a:spcPct val="50000"/>
              </a:spcBef>
            </a:pPr>
            <a:r>
              <a:rPr lang="en-US" sz="2800">
                <a:latin typeface="Arial Unicode MS" pitchFamily="34" charset="-128"/>
                <a:ea typeface="Arial Unicode MS" pitchFamily="34" charset="-128"/>
                <a:cs typeface="Arial Unicode MS" pitchFamily="34" charset="-128"/>
              </a:rPr>
              <a:t>Seasonal changes and effects</a:t>
            </a:r>
            <a:r>
              <a:rPr lang="en-US" sz="2800">
                <a:solidFill>
                  <a:srgbClr val="FFFF00"/>
                </a:solidFill>
                <a:latin typeface="Arial Unicode MS" pitchFamily="34" charset="-128"/>
                <a:ea typeface="Arial Unicode MS" pitchFamily="34" charset="-128"/>
                <a:cs typeface="Arial Unicode MS" pitchFamily="34" charset="-128"/>
              </a:rPr>
              <a:t> </a:t>
            </a:r>
          </a:p>
        </p:txBody>
      </p:sp>
      <p:sp>
        <p:nvSpPr>
          <p:cNvPr id="532489" name="Rectangle 9"/>
          <p:cNvSpPr>
            <a:spLocks noChangeArrowheads="1"/>
          </p:cNvSpPr>
          <p:nvPr/>
        </p:nvSpPr>
        <p:spPr bwMode="auto">
          <a:xfrm>
            <a:off x="152400" y="609600"/>
            <a:ext cx="5867400" cy="381000"/>
          </a:xfrm>
          <a:prstGeom prst="rect">
            <a:avLst/>
          </a:prstGeom>
          <a:solidFill>
            <a:schemeClr val="bg1"/>
          </a:solidFill>
          <a:ln w="9525">
            <a:solidFill>
              <a:schemeClr val="bg1"/>
            </a:solidFill>
            <a:miter lim="800000"/>
            <a:headEnd/>
            <a:tailEnd/>
          </a:ln>
          <a:effectLst/>
        </p:spPr>
        <p:txBody>
          <a:bodyPr wrap="none" anchor="ctr"/>
          <a:lstStyle/>
          <a:p>
            <a:endParaRPr lang="en-US"/>
          </a:p>
        </p:txBody>
      </p:sp>
      <p:pic>
        <p:nvPicPr>
          <p:cNvPr id="532490" name="Picture 10" descr="slp-wind-ice-seasonal-BG-cable"/>
          <p:cNvPicPr>
            <a:picLocks noChangeAspect="1" noChangeArrowheads="1"/>
          </p:cNvPicPr>
          <p:nvPr/>
        </p:nvPicPr>
        <p:blipFill>
          <a:blip r:embed="rId3" cstate="print"/>
          <a:srcRect/>
          <a:stretch>
            <a:fillRect/>
          </a:stretch>
        </p:blipFill>
        <p:spPr bwMode="auto">
          <a:xfrm>
            <a:off x="152400" y="990600"/>
            <a:ext cx="5867400" cy="5867400"/>
          </a:xfrm>
          <a:prstGeom prst="rect">
            <a:avLst/>
          </a:prstGeom>
          <a:solidFill>
            <a:srgbClr val="FFFFFF"/>
          </a:solidFill>
        </p:spPr>
      </p:pic>
      <p:sp>
        <p:nvSpPr>
          <p:cNvPr id="532491" name="Text Box 11"/>
          <p:cNvSpPr txBox="1">
            <a:spLocks noChangeArrowheads="1"/>
          </p:cNvSpPr>
          <p:nvPr/>
        </p:nvSpPr>
        <p:spPr bwMode="auto">
          <a:xfrm>
            <a:off x="304800" y="685800"/>
            <a:ext cx="6248400" cy="336550"/>
          </a:xfrm>
          <a:prstGeom prst="rect">
            <a:avLst/>
          </a:prstGeom>
          <a:noFill/>
          <a:ln w="9525">
            <a:noFill/>
            <a:miter lim="800000"/>
            <a:headEnd/>
            <a:tailEnd/>
          </a:ln>
          <a:effectLst/>
        </p:spPr>
        <p:txBody>
          <a:bodyPr>
            <a:spAutoFit/>
          </a:bodyPr>
          <a:lstStyle/>
          <a:p>
            <a:pPr eaLnBrk="1" hangingPunct="1">
              <a:spcBef>
                <a:spcPct val="50000"/>
              </a:spcBef>
            </a:pPr>
            <a:r>
              <a:rPr lang="en-US" sz="1600">
                <a:latin typeface="Helvetica" pitchFamily="34" charset="0"/>
              </a:rPr>
              <a:t>A. Winter SLP and wind               B. Summer SLP and wind</a:t>
            </a:r>
          </a:p>
        </p:txBody>
      </p:sp>
      <p:sp>
        <p:nvSpPr>
          <p:cNvPr id="532492" name="Rectangle 12"/>
          <p:cNvSpPr>
            <a:spLocks noChangeArrowheads="1"/>
          </p:cNvSpPr>
          <p:nvPr/>
        </p:nvSpPr>
        <p:spPr bwMode="auto">
          <a:xfrm>
            <a:off x="152400" y="3657600"/>
            <a:ext cx="5791200" cy="381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32493" name="Text Box 13"/>
          <p:cNvSpPr txBox="1">
            <a:spLocks noChangeArrowheads="1"/>
          </p:cNvSpPr>
          <p:nvPr/>
        </p:nvSpPr>
        <p:spPr bwMode="auto">
          <a:xfrm>
            <a:off x="228600" y="3657600"/>
            <a:ext cx="5867400" cy="336550"/>
          </a:xfrm>
          <a:prstGeom prst="rect">
            <a:avLst/>
          </a:prstGeom>
          <a:noFill/>
          <a:ln w="9525">
            <a:noFill/>
            <a:miter lim="800000"/>
            <a:headEnd/>
            <a:tailEnd/>
          </a:ln>
          <a:effectLst/>
        </p:spPr>
        <p:txBody>
          <a:bodyPr>
            <a:spAutoFit/>
          </a:bodyPr>
          <a:lstStyle/>
          <a:p>
            <a:pPr eaLnBrk="1" hangingPunct="1">
              <a:spcBef>
                <a:spcPct val="50000"/>
              </a:spcBef>
            </a:pPr>
            <a:r>
              <a:rPr lang="en-US" sz="1600">
                <a:latin typeface="Helvetica" pitchFamily="34" charset="0"/>
              </a:rPr>
              <a:t>    C. Winter buoy drift                     D. Summer buoy drift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endParaRPr lang="en-US"/>
          </a:p>
        </p:txBody>
      </p:sp>
      <p:pic>
        <p:nvPicPr>
          <p:cNvPr id="543747" name="Picture 3" descr="Oct07182"/>
          <p:cNvPicPr>
            <a:picLocks noGrp="1" noChangeAspect="1" noChangeArrowheads="1"/>
          </p:cNvPicPr>
          <p:nvPr>
            <p:ph sz="half" idx="2"/>
          </p:nvPr>
        </p:nvPicPr>
        <p:blipFill>
          <a:blip r:embed="rId3" cstate="print"/>
          <a:srcRect/>
          <a:stretch>
            <a:fillRect/>
          </a:stretch>
        </p:blipFill>
        <p:spPr>
          <a:xfrm>
            <a:off x="0" y="0"/>
            <a:ext cx="9144000" cy="6858000"/>
          </a:xfrm>
          <a:noFill/>
          <a:ln/>
          <a:effectLst>
            <a:outerShdw dist="28398" dir="1593903" algn="ctr" rotWithShape="0">
              <a:srgbClr val="808080"/>
            </a:outerShdw>
          </a:effectLst>
        </p:spPr>
      </p:pic>
      <p:pic>
        <p:nvPicPr>
          <p:cNvPr id="543748" name="Picture 4" descr="File0014"/>
          <p:cNvPicPr>
            <a:picLocks noGrp="1" noChangeAspect="1" noChangeArrowheads="1"/>
          </p:cNvPicPr>
          <p:nvPr>
            <p:ph sz="half" idx="1"/>
          </p:nvPr>
        </p:nvPicPr>
        <p:blipFill>
          <a:blip r:embed="rId4" cstate="print"/>
          <a:srcRect/>
          <a:stretch>
            <a:fillRect/>
          </a:stretch>
        </p:blipFill>
        <p:spPr>
          <a:xfrm>
            <a:off x="533400" y="685800"/>
            <a:ext cx="5010150" cy="5745163"/>
          </a:xfrm>
          <a:noFill/>
          <a:ln/>
          <a:effectLst>
            <a:outerShdw dist="28398" dir="1593903" algn="ctr" rotWithShape="0">
              <a:srgbClr val="808080"/>
            </a:outerShdw>
          </a:effectLst>
        </p:spPr>
      </p:pic>
      <p:sp>
        <p:nvSpPr>
          <p:cNvPr id="543749" name="Text Box 5"/>
          <p:cNvSpPr txBox="1">
            <a:spLocks noChangeArrowheads="1"/>
          </p:cNvSpPr>
          <p:nvPr/>
        </p:nvSpPr>
        <p:spPr bwMode="auto">
          <a:xfrm>
            <a:off x="4114800" y="736600"/>
            <a:ext cx="838200" cy="25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000">
                <a:latin typeface="Arial" charset="0"/>
              </a:rPr>
              <a:t>17,300 km</a:t>
            </a:r>
            <a:r>
              <a:rPr lang="en-US" sz="1000" baseline="30000">
                <a:latin typeface="Arial" charset="0"/>
              </a:rPr>
              <a:t>3</a:t>
            </a:r>
          </a:p>
        </p:txBody>
      </p:sp>
      <p:sp>
        <p:nvSpPr>
          <p:cNvPr id="543750" name="Text Box 6"/>
          <p:cNvSpPr txBox="1">
            <a:spLocks noChangeArrowheads="1"/>
          </p:cNvSpPr>
          <p:nvPr/>
        </p:nvSpPr>
        <p:spPr bwMode="auto">
          <a:xfrm>
            <a:off x="1752600" y="431800"/>
            <a:ext cx="914400" cy="25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000">
                <a:latin typeface="Arial" charset="0"/>
              </a:rPr>
              <a:t>45,000 km</a:t>
            </a:r>
            <a:r>
              <a:rPr lang="en-US" sz="1000" baseline="30000">
                <a:latin typeface="Arial" charset="0"/>
              </a:rPr>
              <a:t>3</a:t>
            </a:r>
          </a:p>
        </p:txBody>
      </p:sp>
      <p:sp>
        <p:nvSpPr>
          <p:cNvPr id="543751" name="Text Box 7"/>
          <p:cNvSpPr txBox="1">
            <a:spLocks noChangeArrowheads="1"/>
          </p:cNvSpPr>
          <p:nvPr/>
        </p:nvSpPr>
        <p:spPr bwMode="auto">
          <a:xfrm>
            <a:off x="2819400" y="2641600"/>
            <a:ext cx="838200" cy="25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000">
                <a:latin typeface="Arial" charset="0"/>
              </a:rPr>
              <a:t>12,200 km</a:t>
            </a:r>
            <a:r>
              <a:rPr lang="en-US" sz="1000" baseline="30000">
                <a:latin typeface="Arial" charset="0"/>
              </a:rPr>
              <a:t>3</a:t>
            </a:r>
          </a:p>
        </p:txBody>
      </p:sp>
      <p:sp>
        <p:nvSpPr>
          <p:cNvPr id="543752" name="Text Box 8"/>
          <p:cNvSpPr txBox="1">
            <a:spLocks noChangeArrowheads="1"/>
          </p:cNvSpPr>
          <p:nvPr/>
        </p:nvSpPr>
        <p:spPr bwMode="auto">
          <a:xfrm>
            <a:off x="2286000" y="1498600"/>
            <a:ext cx="762000" cy="25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000">
                <a:latin typeface="Arial" charset="0"/>
              </a:rPr>
              <a:t>2,800 km</a:t>
            </a:r>
            <a:r>
              <a:rPr lang="en-US" sz="1000" baseline="30000">
                <a:latin typeface="Arial" charset="0"/>
              </a:rPr>
              <a:t>3</a:t>
            </a:r>
          </a:p>
        </p:txBody>
      </p:sp>
      <p:sp>
        <p:nvSpPr>
          <p:cNvPr id="543753" name="Text Box 9"/>
          <p:cNvSpPr txBox="1">
            <a:spLocks noChangeArrowheads="1"/>
          </p:cNvSpPr>
          <p:nvPr/>
        </p:nvSpPr>
        <p:spPr bwMode="auto">
          <a:xfrm>
            <a:off x="1219200" y="1879600"/>
            <a:ext cx="762000" cy="25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000">
                <a:latin typeface="Arial" charset="0"/>
              </a:rPr>
              <a:t>3,800 km</a:t>
            </a:r>
            <a:r>
              <a:rPr lang="en-US" sz="1000" baseline="30000">
                <a:latin typeface="Arial" charset="0"/>
              </a:rPr>
              <a:t>3</a:t>
            </a:r>
          </a:p>
        </p:txBody>
      </p:sp>
      <p:sp>
        <p:nvSpPr>
          <p:cNvPr id="543754" name="Text Box 10"/>
          <p:cNvSpPr txBox="1">
            <a:spLocks noChangeArrowheads="1"/>
          </p:cNvSpPr>
          <p:nvPr/>
        </p:nvSpPr>
        <p:spPr bwMode="auto">
          <a:xfrm>
            <a:off x="3048000" y="1752600"/>
            <a:ext cx="838200" cy="25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000">
                <a:latin typeface="Arial" charset="0"/>
              </a:rPr>
              <a:t>2,800 km</a:t>
            </a:r>
            <a:r>
              <a:rPr lang="en-US" sz="1000" baseline="30000">
                <a:latin typeface="Arial" charset="0"/>
              </a:rPr>
              <a:t>3</a:t>
            </a:r>
          </a:p>
        </p:txBody>
      </p:sp>
      <p:sp>
        <p:nvSpPr>
          <p:cNvPr id="543755" name="Text Box 11"/>
          <p:cNvSpPr txBox="1">
            <a:spLocks noChangeArrowheads="1"/>
          </p:cNvSpPr>
          <p:nvPr/>
        </p:nvSpPr>
        <p:spPr bwMode="auto">
          <a:xfrm>
            <a:off x="3657600" y="3556000"/>
            <a:ext cx="762000" cy="25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000">
                <a:latin typeface="Arial" charset="0"/>
              </a:rPr>
              <a:t>3,400 km</a:t>
            </a:r>
            <a:r>
              <a:rPr lang="en-US" sz="1000" baseline="30000">
                <a:latin typeface="Arial" charset="0"/>
              </a:rPr>
              <a:t>3</a:t>
            </a:r>
          </a:p>
        </p:txBody>
      </p:sp>
      <p:sp>
        <p:nvSpPr>
          <p:cNvPr id="543756" name="Text Box 12"/>
          <p:cNvSpPr txBox="1">
            <a:spLocks noChangeArrowheads="1"/>
          </p:cNvSpPr>
          <p:nvPr/>
        </p:nvSpPr>
        <p:spPr bwMode="auto">
          <a:xfrm>
            <a:off x="3352800" y="4394200"/>
            <a:ext cx="762000" cy="25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000">
                <a:latin typeface="Arial" charset="0"/>
              </a:rPr>
              <a:t>4,000 km</a:t>
            </a:r>
            <a:r>
              <a:rPr lang="en-US" sz="1000" baseline="30000">
                <a:latin typeface="Arial" charset="0"/>
              </a:rPr>
              <a:t>3</a:t>
            </a:r>
          </a:p>
        </p:txBody>
      </p:sp>
      <p:sp>
        <p:nvSpPr>
          <p:cNvPr id="543757" name="Text Box 13"/>
          <p:cNvSpPr txBox="1">
            <a:spLocks noChangeArrowheads="1"/>
          </p:cNvSpPr>
          <p:nvPr/>
        </p:nvSpPr>
        <p:spPr bwMode="auto">
          <a:xfrm>
            <a:off x="2667000" y="5080000"/>
            <a:ext cx="609600" cy="25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000">
                <a:latin typeface="Arial" charset="0"/>
              </a:rPr>
              <a:t>77 km</a:t>
            </a:r>
            <a:r>
              <a:rPr lang="en-US" sz="1000" baseline="30000">
                <a:latin typeface="Arial" charset="0"/>
              </a:rPr>
              <a:t>3</a:t>
            </a:r>
          </a:p>
        </p:txBody>
      </p:sp>
      <p:sp>
        <p:nvSpPr>
          <p:cNvPr id="543758" name="Text Box 14"/>
          <p:cNvSpPr txBox="1">
            <a:spLocks noChangeArrowheads="1"/>
          </p:cNvSpPr>
          <p:nvPr/>
        </p:nvSpPr>
        <p:spPr bwMode="auto">
          <a:xfrm>
            <a:off x="5715000" y="1295400"/>
            <a:ext cx="3276600" cy="4064000"/>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2000" b="1">
                <a:latin typeface="Arial" charset="0"/>
              </a:rPr>
              <a:t>The oceanic Beaufort Gyre (BG) of the Canadian Basin is the largest freshwater reservoir in the Arctic Ocean (</a:t>
            </a:r>
            <a:r>
              <a:rPr lang="en-US" sz="2000" b="1" i="1">
                <a:latin typeface="Arial" charset="0"/>
              </a:rPr>
              <a:t>Aagaard and Carmack</a:t>
            </a:r>
            <a:r>
              <a:rPr lang="en-US" sz="2000" b="1">
                <a:latin typeface="Arial" charset="0"/>
              </a:rPr>
              <a:t>, 1989). </a:t>
            </a:r>
            <a:r>
              <a:rPr lang="en-US" sz="2000">
                <a:latin typeface="Arial" charset="0"/>
              </a:rPr>
              <a:t>Freshwater content: calculated relative to salinity 34.80 according to Aagaard K. and E. Carmack, JGR, vol. 94, C10, 14,495-14,498,1989</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ChangeArrowheads="1"/>
          </p:cNvSpPr>
          <p:nvPr/>
        </p:nvSpPr>
        <p:spPr bwMode="auto">
          <a:xfrm>
            <a:off x="0" y="0"/>
            <a:ext cx="9144000" cy="6858000"/>
          </a:xfrm>
          <a:prstGeom prst="rect">
            <a:avLst/>
          </a:prstGeom>
          <a:solidFill>
            <a:srgbClr val="A8A2FC"/>
          </a:solidFill>
          <a:ln w="9525">
            <a:solidFill>
              <a:schemeClr val="tx1"/>
            </a:solidFill>
            <a:miter lim="800000"/>
            <a:headEnd/>
            <a:tailEnd/>
          </a:ln>
          <a:effectLst/>
        </p:spPr>
        <p:txBody>
          <a:bodyPr wrap="none" anchor="ctr"/>
          <a:lstStyle/>
          <a:p>
            <a:endParaRPr lang="en-US"/>
          </a:p>
        </p:txBody>
      </p:sp>
      <p:sp>
        <p:nvSpPr>
          <p:cNvPr id="545795" name="Rectangle 3"/>
          <p:cNvSpPr>
            <a:spLocks noGrp="1" noChangeArrowheads="1"/>
          </p:cNvSpPr>
          <p:nvPr>
            <p:ph type="ctrTitle"/>
          </p:nvPr>
        </p:nvSpPr>
        <p:spPr>
          <a:xfrm>
            <a:off x="381000" y="-304800"/>
            <a:ext cx="7772400" cy="1143000"/>
          </a:xfrm>
        </p:spPr>
        <p:txBody>
          <a:bodyPr/>
          <a:lstStyle/>
          <a:p>
            <a:r>
              <a:rPr lang="en-US" sz="1800">
                <a:solidFill>
                  <a:srgbClr val="F7F347"/>
                </a:solidFill>
                <a:latin typeface="Arial Unicode MS" pitchFamily="34" charset="-128"/>
                <a:ea typeface="Arial Unicode MS" pitchFamily="34" charset="-128"/>
                <a:cs typeface="Arial Unicode MS" pitchFamily="34" charset="-128"/>
              </a:rPr>
              <a:t>Salinity distribution in the upper 200-meter  layer</a:t>
            </a:r>
          </a:p>
        </p:txBody>
      </p:sp>
      <p:pic>
        <p:nvPicPr>
          <p:cNvPr id="545796" name="Picture 4" descr="50"/>
          <p:cNvPicPr>
            <a:picLocks noChangeAspect="1" noChangeArrowheads="1"/>
          </p:cNvPicPr>
          <p:nvPr/>
        </p:nvPicPr>
        <p:blipFill>
          <a:blip r:embed="rId3" cstate="print"/>
          <a:srcRect/>
          <a:stretch>
            <a:fillRect/>
          </a:stretch>
        </p:blipFill>
        <p:spPr bwMode="auto">
          <a:xfrm>
            <a:off x="838200" y="533400"/>
            <a:ext cx="5554663" cy="5562600"/>
          </a:xfrm>
          <a:prstGeom prst="rect">
            <a:avLst/>
          </a:prstGeom>
          <a:noFill/>
        </p:spPr>
      </p:pic>
      <p:sp>
        <p:nvSpPr>
          <p:cNvPr id="545797" name="Rectangle 5"/>
          <p:cNvSpPr>
            <a:spLocks noChangeArrowheads="1"/>
          </p:cNvSpPr>
          <p:nvPr/>
        </p:nvSpPr>
        <p:spPr bwMode="auto">
          <a:xfrm>
            <a:off x="838200" y="533400"/>
            <a:ext cx="5562600" cy="5562600"/>
          </a:xfrm>
          <a:prstGeom prst="rect">
            <a:avLst/>
          </a:prstGeom>
          <a:noFill/>
          <a:ln w="76200">
            <a:solidFill>
              <a:srgbClr val="0000FF"/>
            </a:solidFill>
            <a:miter lim="800000"/>
            <a:headEnd/>
            <a:tailEnd/>
          </a:ln>
          <a:effectLst/>
        </p:spPr>
        <p:txBody>
          <a:bodyPr wrap="none" anchor="ctr"/>
          <a:lstStyle/>
          <a:p>
            <a:endParaRPr lang="en-US"/>
          </a:p>
        </p:txBody>
      </p:sp>
      <p:sp>
        <p:nvSpPr>
          <p:cNvPr id="545798" name="Text Box 6"/>
          <p:cNvSpPr txBox="1">
            <a:spLocks noChangeArrowheads="1"/>
          </p:cNvSpPr>
          <p:nvPr/>
        </p:nvSpPr>
        <p:spPr bwMode="auto">
          <a:xfrm>
            <a:off x="1600200" y="4724400"/>
            <a:ext cx="1905000" cy="366713"/>
          </a:xfrm>
          <a:prstGeom prst="rect">
            <a:avLst/>
          </a:prstGeom>
          <a:noFill/>
          <a:ln w="9525">
            <a:noFill/>
            <a:miter lim="800000"/>
            <a:headEnd/>
            <a:tailEnd/>
          </a:ln>
          <a:effectLst/>
        </p:spPr>
        <p:txBody>
          <a:bodyPr>
            <a:spAutoFit/>
          </a:bodyPr>
          <a:lstStyle/>
          <a:p>
            <a:pPr eaLnBrk="1" hangingPunct="1">
              <a:spcBef>
                <a:spcPct val="50000"/>
              </a:spcBef>
            </a:pPr>
            <a:r>
              <a:rPr lang="en-US" sz="1800">
                <a:solidFill>
                  <a:srgbClr val="2F20F8"/>
                </a:solidFill>
                <a:latin typeface="Arial" charset="0"/>
              </a:rPr>
              <a:t>Greenland</a:t>
            </a:r>
          </a:p>
        </p:txBody>
      </p:sp>
      <p:sp>
        <p:nvSpPr>
          <p:cNvPr id="545799" name="Text Box 7"/>
          <p:cNvSpPr txBox="1">
            <a:spLocks noChangeArrowheads="1"/>
          </p:cNvSpPr>
          <p:nvPr/>
        </p:nvSpPr>
        <p:spPr bwMode="auto">
          <a:xfrm>
            <a:off x="4572000" y="5105400"/>
            <a:ext cx="15240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2F20F8"/>
                </a:solidFill>
                <a:latin typeface="Arial" charset="0"/>
              </a:rPr>
              <a:t>Barents Sea</a:t>
            </a:r>
          </a:p>
        </p:txBody>
      </p:sp>
      <p:sp>
        <p:nvSpPr>
          <p:cNvPr id="545800" name="Text Box 8"/>
          <p:cNvSpPr txBox="1">
            <a:spLocks noChangeArrowheads="1"/>
          </p:cNvSpPr>
          <p:nvPr/>
        </p:nvSpPr>
        <p:spPr bwMode="auto">
          <a:xfrm>
            <a:off x="5638800" y="4114800"/>
            <a:ext cx="838200" cy="623888"/>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2F20F8"/>
                </a:solidFill>
                <a:latin typeface="Arial" charset="0"/>
              </a:rPr>
              <a:t>Kara</a:t>
            </a:r>
          </a:p>
          <a:p>
            <a:pPr eaLnBrk="1" hangingPunct="1">
              <a:spcBef>
                <a:spcPct val="50000"/>
              </a:spcBef>
            </a:pPr>
            <a:r>
              <a:rPr lang="en-US" sz="1400">
                <a:solidFill>
                  <a:srgbClr val="2F20F8"/>
                </a:solidFill>
                <a:latin typeface="Arial" charset="0"/>
              </a:rPr>
              <a:t>Sea</a:t>
            </a:r>
          </a:p>
        </p:txBody>
      </p:sp>
      <p:sp>
        <p:nvSpPr>
          <p:cNvPr id="545801" name="Text Box 9"/>
          <p:cNvSpPr txBox="1">
            <a:spLocks noChangeArrowheads="1"/>
          </p:cNvSpPr>
          <p:nvPr/>
        </p:nvSpPr>
        <p:spPr bwMode="auto">
          <a:xfrm rot="1954529">
            <a:off x="3886200" y="914400"/>
            <a:ext cx="1600200" cy="517525"/>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2F20F8"/>
                </a:solidFill>
                <a:latin typeface="Arial" charset="0"/>
              </a:rPr>
              <a:t>East-Siberian Sea</a:t>
            </a:r>
          </a:p>
        </p:txBody>
      </p:sp>
      <p:sp>
        <p:nvSpPr>
          <p:cNvPr id="545802" name="Text Box 10"/>
          <p:cNvSpPr txBox="1">
            <a:spLocks noChangeArrowheads="1"/>
          </p:cNvSpPr>
          <p:nvPr/>
        </p:nvSpPr>
        <p:spPr bwMode="auto">
          <a:xfrm>
            <a:off x="914400" y="533400"/>
            <a:ext cx="1066800" cy="366713"/>
          </a:xfrm>
          <a:prstGeom prst="rect">
            <a:avLst/>
          </a:prstGeom>
          <a:noFill/>
          <a:ln w="9525">
            <a:noFill/>
            <a:miter lim="800000"/>
            <a:headEnd/>
            <a:tailEnd/>
          </a:ln>
          <a:effectLst/>
        </p:spPr>
        <p:txBody>
          <a:bodyPr>
            <a:spAutoFit/>
          </a:bodyPr>
          <a:lstStyle/>
          <a:p>
            <a:pPr eaLnBrk="1" hangingPunct="1">
              <a:spcBef>
                <a:spcPct val="50000"/>
              </a:spcBef>
            </a:pPr>
            <a:r>
              <a:rPr lang="en-US" sz="1800">
                <a:solidFill>
                  <a:srgbClr val="2F20F8"/>
                </a:solidFill>
                <a:latin typeface="Arial" charset="0"/>
              </a:rPr>
              <a:t>Alaska</a:t>
            </a:r>
          </a:p>
        </p:txBody>
      </p:sp>
      <p:sp>
        <p:nvSpPr>
          <p:cNvPr id="545803" name="Text Box 11"/>
          <p:cNvSpPr txBox="1">
            <a:spLocks noChangeArrowheads="1"/>
          </p:cNvSpPr>
          <p:nvPr/>
        </p:nvSpPr>
        <p:spPr bwMode="auto">
          <a:xfrm>
            <a:off x="2819400" y="533400"/>
            <a:ext cx="1066800" cy="517525"/>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2F20F8"/>
                </a:solidFill>
                <a:latin typeface="Arial" charset="0"/>
              </a:rPr>
              <a:t>Chukchi Sea</a:t>
            </a:r>
          </a:p>
        </p:txBody>
      </p:sp>
      <p:sp>
        <p:nvSpPr>
          <p:cNvPr id="545804" name="Text Box 12"/>
          <p:cNvSpPr txBox="1">
            <a:spLocks noChangeArrowheads="1"/>
          </p:cNvSpPr>
          <p:nvPr/>
        </p:nvSpPr>
        <p:spPr bwMode="auto">
          <a:xfrm>
            <a:off x="5029200" y="1828800"/>
            <a:ext cx="762000" cy="517525"/>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2F20F8"/>
                </a:solidFill>
                <a:latin typeface="Arial" charset="0"/>
              </a:rPr>
              <a:t>Laptev Sea</a:t>
            </a:r>
          </a:p>
        </p:txBody>
      </p:sp>
      <p:sp>
        <p:nvSpPr>
          <p:cNvPr id="545805" name="Text Box 13"/>
          <p:cNvSpPr txBox="1">
            <a:spLocks noChangeArrowheads="1"/>
          </p:cNvSpPr>
          <p:nvPr/>
        </p:nvSpPr>
        <p:spPr bwMode="auto">
          <a:xfrm>
            <a:off x="1981200" y="1219200"/>
            <a:ext cx="1143000" cy="517525"/>
          </a:xfrm>
          <a:prstGeom prst="rect">
            <a:avLst/>
          </a:prstGeom>
          <a:noFill/>
          <a:ln w="9525">
            <a:noFill/>
            <a:miter lim="800000"/>
            <a:headEnd/>
            <a:tailEnd/>
          </a:ln>
          <a:effectLst/>
        </p:spPr>
        <p:txBody>
          <a:bodyPr>
            <a:spAutoFit/>
          </a:bodyPr>
          <a:lstStyle/>
          <a:p>
            <a:pPr eaLnBrk="1" hangingPunct="1">
              <a:spcBef>
                <a:spcPct val="50000"/>
              </a:spcBef>
            </a:pPr>
            <a:r>
              <a:rPr lang="en-US" sz="1400">
                <a:solidFill>
                  <a:srgbClr val="2F20F8"/>
                </a:solidFill>
                <a:latin typeface="Arial" charset="0"/>
              </a:rPr>
              <a:t>Beaufort Sea</a:t>
            </a:r>
          </a:p>
        </p:txBody>
      </p:sp>
      <p:sp>
        <p:nvSpPr>
          <p:cNvPr id="545806" name="Text Box 14"/>
          <p:cNvSpPr txBox="1">
            <a:spLocks noChangeArrowheads="1"/>
          </p:cNvSpPr>
          <p:nvPr/>
        </p:nvSpPr>
        <p:spPr bwMode="auto">
          <a:xfrm>
            <a:off x="152400" y="1143000"/>
            <a:ext cx="11430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rgbClr val="2F20F8"/>
                </a:solidFill>
                <a:latin typeface="Arial" charset="0"/>
              </a:rPr>
              <a:t>Beaufort Gyre</a:t>
            </a:r>
          </a:p>
        </p:txBody>
      </p:sp>
      <p:sp>
        <p:nvSpPr>
          <p:cNvPr id="545807" name="Line 15"/>
          <p:cNvSpPr>
            <a:spLocks noChangeShapeType="1"/>
          </p:cNvSpPr>
          <p:nvPr/>
        </p:nvSpPr>
        <p:spPr bwMode="auto">
          <a:xfrm flipV="1">
            <a:off x="609600" y="1524000"/>
            <a:ext cx="2057400" cy="228600"/>
          </a:xfrm>
          <a:prstGeom prst="line">
            <a:avLst/>
          </a:prstGeom>
          <a:noFill/>
          <a:ln w="38100">
            <a:solidFill>
              <a:srgbClr val="2F20F8"/>
            </a:solidFill>
            <a:round/>
            <a:headEnd/>
            <a:tailEnd type="triangle" w="med" len="med"/>
          </a:ln>
          <a:effectLst/>
        </p:spPr>
        <p:txBody>
          <a:bodyPr/>
          <a:lstStyle/>
          <a:p>
            <a:endParaRPr lang="en-US"/>
          </a:p>
        </p:txBody>
      </p:sp>
      <p:sp>
        <p:nvSpPr>
          <p:cNvPr id="545808" name="Text Box 16"/>
          <p:cNvSpPr txBox="1">
            <a:spLocks noChangeArrowheads="1"/>
          </p:cNvSpPr>
          <p:nvPr/>
        </p:nvSpPr>
        <p:spPr bwMode="auto">
          <a:xfrm>
            <a:off x="6553200" y="838200"/>
            <a:ext cx="2209800" cy="366713"/>
          </a:xfrm>
          <a:prstGeom prst="rect">
            <a:avLst/>
          </a:prstGeom>
          <a:noFill/>
          <a:ln w="9525">
            <a:noFill/>
            <a:miter lim="800000"/>
            <a:headEnd/>
            <a:tailEnd/>
          </a:ln>
          <a:effectLst/>
        </p:spPr>
        <p:txBody>
          <a:bodyPr>
            <a:spAutoFit/>
          </a:bodyPr>
          <a:lstStyle/>
          <a:p>
            <a:pPr eaLnBrk="1" hangingPunct="1">
              <a:spcBef>
                <a:spcPct val="50000"/>
              </a:spcBef>
            </a:pPr>
            <a:endParaRPr lang="en-US" sz="1800">
              <a:solidFill>
                <a:srgbClr val="F7F347"/>
              </a:solidFill>
              <a:latin typeface="Arial" charset="0"/>
            </a:endParaRPr>
          </a:p>
        </p:txBody>
      </p:sp>
      <p:sp>
        <p:nvSpPr>
          <p:cNvPr id="545809" name="Text Box 17"/>
          <p:cNvSpPr txBox="1">
            <a:spLocks noChangeArrowheads="1"/>
          </p:cNvSpPr>
          <p:nvPr/>
        </p:nvSpPr>
        <p:spPr bwMode="auto">
          <a:xfrm>
            <a:off x="6629400" y="533400"/>
            <a:ext cx="2514600" cy="3113088"/>
          </a:xfrm>
          <a:prstGeom prst="rect">
            <a:avLst/>
          </a:prstGeom>
          <a:noFill/>
          <a:ln w="9525">
            <a:noFill/>
            <a:miter lim="800000"/>
            <a:headEnd/>
            <a:tailEnd/>
          </a:ln>
          <a:effectLst/>
        </p:spPr>
        <p:txBody>
          <a:bodyPr>
            <a:spAutoFit/>
          </a:bodyPr>
          <a:lstStyle/>
          <a:p>
            <a:pPr eaLnBrk="1" hangingPunct="1">
              <a:spcBef>
                <a:spcPct val="50000"/>
              </a:spcBef>
            </a:pPr>
            <a:r>
              <a:rPr lang="en-US" sz="1800" b="1">
                <a:solidFill>
                  <a:srgbClr val="F7F347"/>
                </a:solidFill>
                <a:latin typeface="Arial Unicode MS" pitchFamily="34" charset="-128"/>
                <a:ea typeface="Arial Unicode MS" pitchFamily="34" charset="-128"/>
                <a:cs typeface="Arial" charset="0"/>
              </a:rPr>
              <a:t>The upper 400 m low salinity waters are surrounded by relatively more saline waters that rotate anticyclonically following contours of geostrophically balanced dynamical height (</a:t>
            </a:r>
            <a:r>
              <a:rPr lang="en-US" sz="1800" b="1" i="1">
                <a:solidFill>
                  <a:srgbClr val="F7F347"/>
                </a:solidFill>
                <a:latin typeface="Arial Unicode MS" pitchFamily="34" charset="-128"/>
                <a:ea typeface="Arial Unicode MS" pitchFamily="34" charset="-128"/>
                <a:cs typeface="Arial" charset="0"/>
              </a:rPr>
              <a:t>Coachman and Aagaard</a:t>
            </a:r>
            <a:r>
              <a:rPr lang="en-US" sz="1800" b="1">
                <a:solidFill>
                  <a:srgbClr val="F7F347"/>
                </a:solidFill>
                <a:latin typeface="Arial Unicode MS" pitchFamily="34" charset="-128"/>
                <a:ea typeface="Arial Unicode MS" pitchFamily="34" charset="-128"/>
                <a:cs typeface="Arial" charset="0"/>
              </a:rPr>
              <a:t>, 1974).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1" name="Picture 3" descr="fig127"/>
          <p:cNvPicPr>
            <a:picLocks noGrp="1" noChangeAspect="1" noChangeArrowheads="1"/>
          </p:cNvPicPr>
          <p:nvPr>
            <p:ph sz="half" idx="1"/>
          </p:nvPr>
        </p:nvPicPr>
        <p:blipFill>
          <a:blip r:embed="rId3" cstate="print"/>
          <a:srcRect l="26666" t="-2667" r="13333"/>
          <a:stretch>
            <a:fillRect/>
          </a:stretch>
        </p:blipFill>
        <p:spPr>
          <a:xfrm>
            <a:off x="0" y="847725"/>
            <a:ext cx="3200400" cy="5476875"/>
          </a:xfrm>
          <a:solidFill>
            <a:srgbClr val="FFFFFF"/>
          </a:solidFill>
          <a:ln/>
          <a:effectLst>
            <a:outerShdw dist="28398" dir="1593903" algn="ctr" rotWithShape="0">
              <a:srgbClr val="808080"/>
            </a:outerShdw>
          </a:effectLst>
        </p:spPr>
      </p:pic>
      <p:pic>
        <p:nvPicPr>
          <p:cNvPr id="529412" name="Picture 4" descr="fig128"/>
          <p:cNvPicPr>
            <a:picLocks noGrp="1" noChangeAspect="1" noChangeArrowheads="1"/>
          </p:cNvPicPr>
          <p:nvPr>
            <p:ph sz="half" idx="2"/>
          </p:nvPr>
        </p:nvPicPr>
        <p:blipFill>
          <a:blip r:embed="rId4" cstate="print"/>
          <a:srcRect l="26666" t="-2667" r="13333"/>
          <a:stretch>
            <a:fillRect/>
          </a:stretch>
        </p:blipFill>
        <p:spPr>
          <a:xfrm>
            <a:off x="2819400" y="847725"/>
            <a:ext cx="3201988" cy="5476875"/>
          </a:xfrm>
          <a:solidFill>
            <a:srgbClr val="FFFFFF"/>
          </a:solidFill>
          <a:ln/>
          <a:effectLst>
            <a:outerShdw dist="28398" dir="1593903" algn="ctr" rotWithShape="0">
              <a:srgbClr val="808080"/>
            </a:outerShdw>
          </a:effectLst>
        </p:spPr>
      </p:pic>
      <p:sp>
        <p:nvSpPr>
          <p:cNvPr id="529413" name="Text Box 5"/>
          <p:cNvSpPr txBox="1">
            <a:spLocks noChangeArrowheads="1"/>
          </p:cNvSpPr>
          <p:nvPr/>
        </p:nvSpPr>
        <p:spPr bwMode="auto">
          <a:xfrm>
            <a:off x="6172200" y="1600200"/>
            <a:ext cx="2743200" cy="3284538"/>
          </a:xfrm>
          <a:prstGeom prst="rect">
            <a:avLst/>
          </a:prstGeom>
          <a:noFill/>
          <a:ln w="28575">
            <a:solidFill>
              <a:schemeClr val="tx1"/>
            </a:solidFill>
            <a:miter lim="800000"/>
            <a:headEnd/>
            <a:tailEnd/>
          </a:ln>
          <a:effectLst/>
        </p:spPr>
        <p:txBody>
          <a:bodyPr>
            <a:spAutoFit/>
          </a:bodyPr>
          <a:lstStyle/>
          <a:p>
            <a:pPr marL="342900" indent="-342900" eaLnBrk="1" hangingPunct="1">
              <a:spcBef>
                <a:spcPct val="50000"/>
              </a:spcBef>
            </a:pPr>
            <a:r>
              <a:rPr lang="en-US" sz="1600" b="1">
                <a:latin typeface="Arial" charset="0"/>
              </a:rPr>
              <a:t>Top:</a:t>
            </a:r>
            <a:r>
              <a:rPr lang="en-US" sz="1400" b="1">
                <a:latin typeface="Arial" charset="0"/>
              </a:rPr>
              <a:t> </a:t>
            </a:r>
          </a:p>
          <a:p>
            <a:pPr marL="342900" indent="-342900" eaLnBrk="1" hangingPunct="1">
              <a:spcBef>
                <a:spcPct val="50000"/>
              </a:spcBef>
            </a:pPr>
            <a:r>
              <a:rPr lang="en-US" sz="1400" b="1">
                <a:latin typeface="Arial" charset="0"/>
              </a:rPr>
              <a:t>Left: water salinity (S) at 10 m</a:t>
            </a:r>
          </a:p>
          <a:p>
            <a:pPr marL="342900" indent="-342900" eaLnBrk="1" hangingPunct="1">
              <a:spcBef>
                <a:spcPct val="50000"/>
              </a:spcBef>
            </a:pPr>
            <a:r>
              <a:rPr lang="en-US" sz="1400" b="1">
                <a:latin typeface="Arial" charset="0"/>
              </a:rPr>
              <a:t>Right: S section</a:t>
            </a:r>
          </a:p>
          <a:p>
            <a:pPr marL="342900" indent="-342900" eaLnBrk="1" hangingPunct="1">
              <a:spcBef>
                <a:spcPct val="50000"/>
              </a:spcBef>
            </a:pPr>
            <a:r>
              <a:rPr lang="en-US" sz="1600" b="1">
                <a:latin typeface="Arial" charset="0"/>
              </a:rPr>
              <a:t>Bottom:</a:t>
            </a:r>
          </a:p>
          <a:p>
            <a:pPr marL="342900" indent="-342900" eaLnBrk="1" hangingPunct="1">
              <a:spcBef>
                <a:spcPct val="50000"/>
              </a:spcBef>
            </a:pPr>
            <a:r>
              <a:rPr lang="en-US" sz="1400" b="1">
                <a:latin typeface="Arial" charset="0"/>
              </a:rPr>
              <a:t>Left: water salinity (S) at 100 m</a:t>
            </a:r>
          </a:p>
          <a:p>
            <a:pPr marL="342900" indent="-342900" eaLnBrk="1" hangingPunct="1"/>
            <a:endParaRPr lang="en-US" sz="1400" b="1">
              <a:latin typeface="Arial" charset="0"/>
            </a:endParaRPr>
          </a:p>
          <a:p>
            <a:pPr marL="342900" indent="-342900" eaLnBrk="1" hangingPunct="1"/>
            <a:r>
              <a:rPr lang="en-US" sz="1400" b="1">
                <a:latin typeface="Arial" charset="0"/>
              </a:rPr>
              <a:t>Right: Dynamic topography</a:t>
            </a:r>
          </a:p>
          <a:p>
            <a:pPr marL="342900" indent="-342900" eaLnBrk="1" hangingPunct="1">
              <a:spcBef>
                <a:spcPct val="50000"/>
              </a:spcBef>
            </a:pPr>
            <a:endParaRPr lang="en-US" sz="1400" b="1">
              <a:latin typeface="Arial" charset="0"/>
            </a:endParaRPr>
          </a:p>
          <a:p>
            <a:pPr marL="342900" indent="-342900" eaLnBrk="1" hangingPunct="1">
              <a:spcBef>
                <a:spcPct val="50000"/>
              </a:spcBef>
            </a:pPr>
            <a:r>
              <a:rPr lang="en-US" sz="1400" b="1">
                <a:latin typeface="Arial" charset="0"/>
              </a:rPr>
              <a:t>Data source: </a:t>
            </a:r>
          </a:p>
          <a:p>
            <a:pPr marL="342900" indent="-342900" eaLnBrk="1" hangingPunct="1">
              <a:spcBef>
                <a:spcPct val="50000"/>
              </a:spcBef>
            </a:pPr>
            <a:r>
              <a:rPr lang="en-US" sz="1400" b="1">
                <a:latin typeface="Arial" charset="0"/>
              </a:rPr>
              <a:t>EWG Atlas, 1997, 1998</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p:txBody>
          <a:bodyPr/>
          <a:lstStyle/>
          <a:p>
            <a:endParaRPr lang="en-US"/>
          </a:p>
        </p:txBody>
      </p:sp>
      <p:pic>
        <p:nvPicPr>
          <p:cNvPr id="531459" name="Picture 3" descr="fig127"/>
          <p:cNvPicPr>
            <a:picLocks noGrp="1" noChangeAspect="1" noChangeArrowheads="1"/>
          </p:cNvPicPr>
          <p:nvPr>
            <p:ph sz="half" idx="1"/>
          </p:nvPr>
        </p:nvPicPr>
        <p:blipFill>
          <a:blip r:embed="rId3" cstate="print"/>
          <a:srcRect l="26666" t="-2667" r="13333"/>
          <a:stretch>
            <a:fillRect/>
          </a:stretch>
        </p:blipFill>
        <p:spPr>
          <a:xfrm>
            <a:off x="0" y="847725"/>
            <a:ext cx="3200400" cy="5476875"/>
          </a:xfrm>
          <a:solidFill>
            <a:srgbClr val="FFFFFF"/>
          </a:solidFill>
          <a:ln/>
          <a:effectLst>
            <a:outerShdw dist="28398" dir="1593903" algn="ctr" rotWithShape="0">
              <a:srgbClr val="808080"/>
            </a:outerShdw>
          </a:effectLst>
        </p:spPr>
      </p:pic>
      <p:pic>
        <p:nvPicPr>
          <p:cNvPr id="531460" name="Picture 4" descr="fig128"/>
          <p:cNvPicPr>
            <a:picLocks noGrp="1" noChangeAspect="1" noChangeArrowheads="1"/>
          </p:cNvPicPr>
          <p:nvPr>
            <p:ph sz="half" idx="2"/>
          </p:nvPr>
        </p:nvPicPr>
        <p:blipFill>
          <a:blip r:embed="rId4" cstate="print"/>
          <a:srcRect l="26666" t="-2667" r="13333"/>
          <a:stretch>
            <a:fillRect/>
          </a:stretch>
        </p:blipFill>
        <p:spPr>
          <a:xfrm>
            <a:off x="2819400" y="847725"/>
            <a:ext cx="3201988" cy="5476875"/>
          </a:xfrm>
          <a:solidFill>
            <a:srgbClr val="FFFFFF"/>
          </a:solidFill>
          <a:ln/>
          <a:effectLst>
            <a:outerShdw dist="28398" dir="1593903" algn="ctr" rotWithShape="0">
              <a:srgbClr val="808080"/>
            </a:outerShdw>
          </a:effectLst>
        </p:spPr>
      </p:pic>
      <p:sp>
        <p:nvSpPr>
          <p:cNvPr id="531461" name="Text Box 5"/>
          <p:cNvSpPr txBox="1">
            <a:spLocks noChangeArrowheads="1"/>
          </p:cNvSpPr>
          <p:nvPr/>
        </p:nvSpPr>
        <p:spPr bwMode="auto">
          <a:xfrm>
            <a:off x="6324600" y="1600200"/>
            <a:ext cx="2743200" cy="3284538"/>
          </a:xfrm>
          <a:prstGeom prst="rect">
            <a:avLst/>
          </a:prstGeom>
          <a:noFill/>
          <a:ln w="28575">
            <a:solidFill>
              <a:schemeClr val="tx1"/>
            </a:solidFill>
            <a:miter lim="800000"/>
            <a:headEnd/>
            <a:tailEnd/>
          </a:ln>
          <a:effectLst/>
        </p:spPr>
        <p:txBody>
          <a:bodyPr>
            <a:spAutoFit/>
          </a:bodyPr>
          <a:lstStyle/>
          <a:p>
            <a:pPr marL="342900" indent="-342900" eaLnBrk="1" hangingPunct="1">
              <a:spcBef>
                <a:spcPct val="50000"/>
              </a:spcBef>
            </a:pPr>
            <a:r>
              <a:rPr lang="en-US" sz="1600" b="1">
                <a:latin typeface="Arial" charset="0"/>
              </a:rPr>
              <a:t>Top:</a:t>
            </a:r>
            <a:r>
              <a:rPr lang="en-US" sz="1400" b="1">
                <a:latin typeface="Arial" charset="0"/>
              </a:rPr>
              <a:t> </a:t>
            </a:r>
          </a:p>
          <a:p>
            <a:pPr marL="342900" indent="-342900" eaLnBrk="1" hangingPunct="1">
              <a:spcBef>
                <a:spcPct val="50000"/>
              </a:spcBef>
            </a:pPr>
            <a:r>
              <a:rPr lang="en-US" sz="1400" b="1">
                <a:latin typeface="Arial" charset="0"/>
              </a:rPr>
              <a:t>Left: water salinity (S) at 10 m</a:t>
            </a:r>
          </a:p>
          <a:p>
            <a:pPr marL="342900" indent="-342900" eaLnBrk="1" hangingPunct="1">
              <a:spcBef>
                <a:spcPct val="50000"/>
              </a:spcBef>
            </a:pPr>
            <a:r>
              <a:rPr lang="en-US" sz="1400" b="1">
                <a:latin typeface="Arial" charset="0"/>
              </a:rPr>
              <a:t>Right: S section</a:t>
            </a:r>
          </a:p>
          <a:p>
            <a:pPr marL="342900" indent="-342900" eaLnBrk="1" hangingPunct="1">
              <a:spcBef>
                <a:spcPct val="50000"/>
              </a:spcBef>
            </a:pPr>
            <a:r>
              <a:rPr lang="en-US" sz="1600" b="1">
                <a:latin typeface="Arial" charset="0"/>
              </a:rPr>
              <a:t>Bottom:</a:t>
            </a:r>
          </a:p>
          <a:p>
            <a:pPr marL="342900" indent="-342900" eaLnBrk="1" hangingPunct="1">
              <a:spcBef>
                <a:spcPct val="50000"/>
              </a:spcBef>
            </a:pPr>
            <a:r>
              <a:rPr lang="en-US" sz="1400" b="1">
                <a:latin typeface="Arial" charset="0"/>
              </a:rPr>
              <a:t>Left: water salinity (S) at 100 m</a:t>
            </a:r>
          </a:p>
          <a:p>
            <a:pPr marL="342900" indent="-342900" eaLnBrk="1" hangingPunct="1"/>
            <a:endParaRPr lang="en-US" sz="1400" b="1">
              <a:latin typeface="Arial" charset="0"/>
            </a:endParaRPr>
          </a:p>
          <a:p>
            <a:pPr marL="342900" indent="-342900" eaLnBrk="1" hangingPunct="1"/>
            <a:r>
              <a:rPr lang="en-US" sz="1400" b="1">
                <a:latin typeface="Arial" charset="0"/>
              </a:rPr>
              <a:t>Right: Dynamic topography</a:t>
            </a:r>
          </a:p>
          <a:p>
            <a:pPr marL="342900" indent="-342900" eaLnBrk="1" hangingPunct="1">
              <a:spcBef>
                <a:spcPct val="50000"/>
              </a:spcBef>
            </a:pPr>
            <a:endParaRPr lang="en-US" sz="1400" b="1">
              <a:latin typeface="Arial" charset="0"/>
            </a:endParaRPr>
          </a:p>
          <a:p>
            <a:pPr marL="342900" indent="-342900" eaLnBrk="1" hangingPunct="1">
              <a:spcBef>
                <a:spcPct val="50000"/>
              </a:spcBef>
            </a:pPr>
            <a:r>
              <a:rPr lang="en-US" sz="1400" b="1">
                <a:latin typeface="Arial" charset="0"/>
              </a:rPr>
              <a:t>Data source: </a:t>
            </a:r>
          </a:p>
          <a:p>
            <a:pPr marL="342900" indent="-342900" eaLnBrk="1" hangingPunct="1">
              <a:spcBef>
                <a:spcPct val="50000"/>
              </a:spcBef>
            </a:pPr>
            <a:r>
              <a:rPr lang="en-US" sz="1400" b="1">
                <a:latin typeface="Arial" charset="0"/>
              </a:rPr>
              <a:t>EWG Atlas, 1997, 1998</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p:txBody>
          <a:bodyPr/>
          <a:lstStyle/>
          <a:p>
            <a:endParaRPr lang="en-US"/>
          </a:p>
        </p:txBody>
      </p:sp>
      <p:sp>
        <p:nvSpPr>
          <p:cNvPr id="549891" name="Rectangle 3"/>
          <p:cNvSpPr>
            <a:spLocks noGrp="1" noChangeArrowheads="1"/>
          </p:cNvSpPr>
          <p:nvPr>
            <p:ph type="body" idx="1"/>
          </p:nvPr>
        </p:nvSpPr>
        <p:spPr/>
        <p:txBody>
          <a:bodyPr/>
          <a:lstStyle/>
          <a:p>
            <a:endParaRPr lang="en-US"/>
          </a:p>
        </p:txBody>
      </p:sp>
      <p:pic>
        <p:nvPicPr>
          <p:cNvPr id="549893" name="Picture 5" descr="2008jc005162-p02_enh"/>
          <p:cNvPicPr>
            <a:picLocks noChangeAspect="1" noChangeArrowheads="1"/>
          </p:cNvPicPr>
          <p:nvPr/>
        </p:nvPicPr>
        <p:blipFill>
          <a:blip r:embed="rId3" cstate="print"/>
          <a:srcRect l="37491"/>
          <a:stretch>
            <a:fillRect/>
          </a:stretch>
        </p:blipFill>
        <p:spPr bwMode="auto">
          <a:xfrm>
            <a:off x="1524000" y="65088"/>
            <a:ext cx="5387975" cy="648811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p:txBody>
          <a:bodyPr/>
          <a:lstStyle/>
          <a:p>
            <a:r>
              <a:rPr lang="en-US" sz="4000"/>
              <a:t>Interannual and decadal variability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85800" y="1676400"/>
            <a:ext cx="7772400" cy="3962400"/>
          </a:xfrm>
          <a:prstGeom prst="rect">
            <a:avLst/>
          </a:prstGeom>
          <a:noFill/>
          <a:ln w="9525">
            <a:noFill/>
            <a:miter lim="800000"/>
            <a:headEnd/>
            <a:tailEnd/>
          </a:ln>
          <a:effectLst>
            <a:outerShdw dist="28398" dir="1593903" algn="ctr" rotWithShape="0">
              <a:srgbClr val="323232"/>
            </a:outerShdw>
          </a:effectLst>
        </p:spPr>
        <p:txBody>
          <a:bodyPr/>
          <a:lstStyle/>
          <a:p>
            <a:pPr marL="342900" indent="-342900" eaLnBrk="1" hangingPunct="1">
              <a:lnSpc>
                <a:spcPct val="80000"/>
              </a:lnSpc>
              <a:spcBef>
                <a:spcPct val="20000"/>
              </a:spcBef>
            </a:pPr>
            <a:endParaRPr lang="en-US" sz="2200" b="1" i="1">
              <a:solidFill>
                <a:srgbClr val="FCFAB7"/>
              </a:solidFill>
              <a:effectLst>
                <a:outerShdw blurRad="38100" dist="38100" dir="2700000" algn="tl">
                  <a:srgbClr val="000000"/>
                </a:outerShdw>
              </a:effectLst>
              <a:latin typeface="Arial" charset="0"/>
            </a:endParaRPr>
          </a:p>
        </p:txBody>
      </p:sp>
      <p:sp>
        <p:nvSpPr>
          <p:cNvPr id="219139" name="Text Box 3"/>
          <p:cNvSpPr txBox="1">
            <a:spLocks noChangeArrowheads="1"/>
          </p:cNvSpPr>
          <p:nvPr/>
        </p:nvSpPr>
        <p:spPr bwMode="auto">
          <a:xfrm>
            <a:off x="228600" y="76200"/>
            <a:ext cx="7620000" cy="822325"/>
          </a:xfrm>
          <a:prstGeom prst="rect">
            <a:avLst/>
          </a:prstGeom>
          <a:noFill/>
          <a:ln w="9525">
            <a:noFill/>
            <a:miter lim="800000"/>
            <a:headEnd/>
            <a:tailEnd/>
          </a:ln>
          <a:effectLst/>
        </p:spPr>
        <p:txBody>
          <a:bodyPr>
            <a:spAutoFit/>
          </a:bodyPr>
          <a:lstStyle/>
          <a:p>
            <a:pPr>
              <a:spcBef>
                <a:spcPct val="50000"/>
              </a:spcBef>
            </a:pPr>
            <a:r>
              <a:rPr lang="en-US" sz="2400" b="1">
                <a:latin typeface="Arial Unicode MS" pitchFamily="34" charset="-128"/>
                <a:ea typeface="Arial Unicode MS" pitchFamily="34" charset="-128"/>
                <a:cs typeface="Arial Unicode MS" pitchFamily="34" charset="-128"/>
              </a:rPr>
              <a:t>Historically, there were at least two different views on the origin of the Arctic Ocean circulation:</a:t>
            </a:r>
          </a:p>
        </p:txBody>
      </p:sp>
      <p:sp>
        <p:nvSpPr>
          <p:cNvPr id="219140" name="Rectangle 4"/>
          <p:cNvSpPr>
            <a:spLocks noChangeArrowheads="1"/>
          </p:cNvSpPr>
          <p:nvPr/>
        </p:nvSpPr>
        <p:spPr bwMode="auto">
          <a:xfrm>
            <a:off x="152400" y="914400"/>
            <a:ext cx="8839200" cy="519113"/>
          </a:xfrm>
          <a:prstGeom prst="rect">
            <a:avLst/>
          </a:prstGeom>
          <a:noFill/>
          <a:ln w="9525">
            <a:noFill/>
            <a:miter lim="800000"/>
            <a:headEnd/>
            <a:tailEnd/>
          </a:ln>
          <a:effectLst/>
        </p:spPr>
        <p:txBody>
          <a:bodyPr>
            <a:spAutoFit/>
          </a:bodyPr>
          <a:lstStyle/>
          <a:p>
            <a:r>
              <a:rPr lang="en-US" sz="2800" b="1">
                <a:solidFill>
                  <a:srgbClr val="FCFAB7"/>
                </a:solidFill>
                <a:latin typeface="Arial Unicode MS" pitchFamily="34" charset="-128"/>
              </a:rPr>
              <a:t> </a:t>
            </a:r>
          </a:p>
        </p:txBody>
      </p:sp>
      <p:sp>
        <p:nvSpPr>
          <p:cNvPr id="219141" name="Text Box 5"/>
          <p:cNvSpPr txBox="1">
            <a:spLocks noChangeArrowheads="1"/>
          </p:cNvSpPr>
          <p:nvPr/>
        </p:nvSpPr>
        <p:spPr bwMode="auto">
          <a:xfrm>
            <a:off x="381000" y="776288"/>
            <a:ext cx="6172200" cy="519112"/>
          </a:xfrm>
          <a:prstGeom prst="rect">
            <a:avLst/>
          </a:prstGeom>
          <a:noFill/>
          <a:ln w="9525">
            <a:noFill/>
            <a:miter lim="800000"/>
            <a:headEnd/>
            <a:tailEnd/>
          </a:ln>
          <a:effectLst/>
        </p:spPr>
        <p:txBody>
          <a:bodyPr>
            <a:spAutoFit/>
          </a:bodyPr>
          <a:lstStyle/>
          <a:p>
            <a:pPr>
              <a:spcBef>
                <a:spcPct val="50000"/>
              </a:spcBef>
            </a:pPr>
            <a:endParaRPr lang="en-US" sz="2800" b="1">
              <a:effectLst>
                <a:outerShdw blurRad="38100" dist="38100" dir="2700000" algn="tl">
                  <a:srgbClr val="000000"/>
                </a:outerShdw>
              </a:effectLst>
              <a:latin typeface="Arial Unicode MS" pitchFamily="34" charset="-128"/>
            </a:endParaRPr>
          </a:p>
        </p:txBody>
      </p:sp>
      <p:sp>
        <p:nvSpPr>
          <p:cNvPr id="219143" name="Text Box 7"/>
          <p:cNvSpPr txBox="1">
            <a:spLocks noChangeArrowheads="1"/>
          </p:cNvSpPr>
          <p:nvPr/>
        </p:nvSpPr>
        <p:spPr bwMode="auto">
          <a:xfrm>
            <a:off x="304800" y="4965700"/>
            <a:ext cx="8458200" cy="1739900"/>
          </a:xfrm>
          <a:prstGeom prst="rect">
            <a:avLst/>
          </a:prstGeom>
          <a:noFill/>
          <a:ln w="9525">
            <a:noFill/>
            <a:miter lim="800000"/>
            <a:headEnd/>
            <a:tailEnd/>
          </a:ln>
          <a:effectLst/>
        </p:spPr>
        <p:txBody>
          <a:bodyPr>
            <a:spAutoFit/>
          </a:bodyPr>
          <a:lstStyle/>
          <a:p>
            <a:pPr>
              <a:spcBef>
                <a:spcPct val="50000"/>
              </a:spcBef>
            </a:pPr>
            <a:r>
              <a:rPr lang="en-US" sz="1800" b="1">
                <a:latin typeface="Arial Unicode MS" pitchFamily="34" charset="-128"/>
                <a:ea typeface="Arial Unicode MS" pitchFamily="34" charset="-128"/>
                <a:cs typeface="Arial Unicode MS" pitchFamily="34" charset="-128"/>
              </a:rPr>
              <a:t>Russian scientists, Shokal’skii (1940), Gordienko and Karelin (1945), and Buinitskii (1951, 1958), assumed that the surface circulation in the Arctic Ocean was driven mainly by inflow of Atlantic Water through Fram Strait. They argued that incoming water caused an outflow of surface water and ice along the shorter routes to the Greenland Sea. Data from vessel drifts in the Eurasian sub-basin indicated surface water motion from the Eurasian sub-basin to Fram Strait.  </a:t>
            </a:r>
          </a:p>
        </p:txBody>
      </p:sp>
      <p:pic>
        <p:nvPicPr>
          <p:cNvPr id="219144" name="Picture 8"/>
          <p:cNvPicPr>
            <a:picLocks noChangeAspect="1" noChangeArrowheads="1"/>
          </p:cNvPicPr>
          <p:nvPr/>
        </p:nvPicPr>
        <p:blipFill>
          <a:blip r:embed="rId3" cstate="print"/>
          <a:srcRect l="8124" r="18748"/>
          <a:stretch>
            <a:fillRect/>
          </a:stretch>
        </p:blipFill>
        <p:spPr bwMode="auto">
          <a:xfrm>
            <a:off x="76200" y="904875"/>
            <a:ext cx="4497388" cy="3843338"/>
          </a:xfrm>
          <a:prstGeom prst="rect">
            <a:avLst/>
          </a:prstGeom>
          <a:noFill/>
          <a:ln w="9525">
            <a:noFill/>
            <a:miter lim="800000"/>
            <a:headEnd/>
            <a:tailEnd/>
          </a:ln>
          <a:effectLst/>
        </p:spPr>
      </p:pic>
      <p:sp>
        <p:nvSpPr>
          <p:cNvPr id="219145" name="Text Box 9"/>
          <p:cNvSpPr txBox="1">
            <a:spLocks noChangeArrowheads="1"/>
          </p:cNvSpPr>
          <p:nvPr/>
        </p:nvSpPr>
        <p:spPr bwMode="auto">
          <a:xfrm>
            <a:off x="4876800" y="1230313"/>
            <a:ext cx="3886200" cy="3113087"/>
          </a:xfrm>
          <a:prstGeom prst="rect">
            <a:avLst/>
          </a:prstGeom>
          <a:noFill/>
          <a:ln w="9525">
            <a:noFill/>
            <a:miter lim="800000"/>
            <a:headEnd/>
            <a:tailEnd/>
          </a:ln>
          <a:effectLst/>
        </p:spPr>
        <p:txBody>
          <a:bodyPr>
            <a:spAutoFit/>
          </a:bodyPr>
          <a:lstStyle/>
          <a:p>
            <a:pPr>
              <a:spcBef>
                <a:spcPct val="50000"/>
              </a:spcBef>
            </a:pPr>
            <a:r>
              <a:rPr lang="en-US" sz="1800" b="1">
                <a:latin typeface="Arial Unicode MS" pitchFamily="34" charset="-128"/>
                <a:ea typeface="Arial Unicode MS" pitchFamily="34" charset="-128"/>
                <a:cs typeface="Arial Unicode MS" pitchFamily="34" charset="-128"/>
              </a:rPr>
              <a:t>Nansen (1902), who discovered waters of Atlantic origin in the Arctic Ocean, claimed that water exchange between the Arctic Ocean and the Greenland and Norwegian Seas was caused by differences in water temperature and salinity, e.g. Nansen assumed that the thermohaline circulation is the major factor forcing observed dynamics of the Arctic Ocean.</a:t>
            </a:r>
            <a:endParaRPr lang="en-US" sz="1800">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6" name="Text Box 6"/>
          <p:cNvSpPr txBox="1">
            <a:spLocks noChangeArrowheads="1"/>
          </p:cNvSpPr>
          <p:nvPr/>
        </p:nvSpPr>
        <p:spPr bwMode="auto">
          <a:xfrm>
            <a:off x="152400" y="952500"/>
            <a:ext cx="8153400" cy="4838700"/>
          </a:xfrm>
          <a:prstGeom prst="rect">
            <a:avLst/>
          </a:prstGeom>
          <a:noFill/>
          <a:ln w="9525">
            <a:noFill/>
            <a:miter lim="800000"/>
            <a:headEnd/>
            <a:tailEnd/>
          </a:ln>
          <a:effectLst/>
        </p:spPr>
        <p:txBody>
          <a:bodyPr>
            <a:spAutoFit/>
          </a:bodyPr>
          <a:lstStyle/>
          <a:p>
            <a:r>
              <a:rPr lang="en-US" sz="2400" b="1">
                <a:solidFill>
                  <a:srgbClr val="FFFF00"/>
                </a:solidFill>
                <a:latin typeface="Arial Unicode MS" pitchFamily="34" charset="-128"/>
                <a:ea typeface="Arial Unicode MS" pitchFamily="34" charset="-128"/>
                <a:cs typeface="Arial Unicode MS" pitchFamily="34" charset="-128"/>
              </a:rPr>
              <a:t>There are several environmental issues associated with storm surges which affect human activities in the Alaskan North Slope and Siberian coastal regions is the coastal erosion. The coastal erosion processes are increasing due to:</a:t>
            </a:r>
          </a:p>
          <a:p>
            <a:endParaRPr lang="en-US" sz="2400" b="1">
              <a:solidFill>
                <a:srgbClr val="FFFF00"/>
              </a:solidFill>
              <a:latin typeface="Arial Unicode MS" pitchFamily="34" charset="-128"/>
              <a:ea typeface="Arial Unicode MS" pitchFamily="34" charset="-128"/>
              <a:cs typeface="Arial Unicode MS" pitchFamily="34" charset="-128"/>
            </a:endParaRPr>
          </a:p>
          <a:p>
            <a:pPr>
              <a:buFont typeface="Wingdings" pitchFamily="2" charset="2"/>
              <a:buChar char="q"/>
            </a:pPr>
            <a:r>
              <a:rPr lang="en-US" sz="2400" b="1">
                <a:solidFill>
                  <a:srgbClr val="FFFF00"/>
                </a:solidFill>
                <a:latin typeface="Arial Unicode MS" pitchFamily="34" charset="-128"/>
                <a:ea typeface="Arial Unicode MS" pitchFamily="34" charset="-128"/>
                <a:cs typeface="Arial Unicode MS" pitchFamily="34" charset="-128"/>
              </a:rPr>
              <a:t> Decline in ice extent and thickness which allow for higher sea levels during storm events </a:t>
            </a:r>
          </a:p>
          <a:p>
            <a:pPr>
              <a:buFont typeface="Wingdings" pitchFamily="2" charset="2"/>
              <a:buChar char="q"/>
            </a:pPr>
            <a:r>
              <a:rPr lang="en-US" sz="2400" b="1">
                <a:solidFill>
                  <a:srgbClr val="FFFF00"/>
                </a:solidFill>
                <a:latin typeface="Arial Unicode MS" pitchFamily="34" charset="-128"/>
                <a:ea typeface="Arial Unicode MS" pitchFamily="34" charset="-128"/>
                <a:cs typeface="Arial Unicode MS" pitchFamily="34" charset="-128"/>
              </a:rPr>
              <a:t> Less stable and predictable shore-fast ice, gouging of shelves and coast by sea ice; </a:t>
            </a:r>
          </a:p>
          <a:p>
            <a:pPr>
              <a:buFont typeface="Wingdings" pitchFamily="2" charset="2"/>
              <a:buChar char="q"/>
            </a:pPr>
            <a:r>
              <a:rPr lang="en-US" sz="2400" b="1">
                <a:solidFill>
                  <a:srgbClr val="FFFF00"/>
                </a:solidFill>
                <a:latin typeface="Arial Unicode MS" pitchFamily="34" charset="-128"/>
                <a:ea typeface="Arial Unicode MS" pitchFamily="34" charset="-128"/>
                <a:cs typeface="Arial Unicode MS" pitchFamily="34" charset="-128"/>
              </a:rPr>
              <a:t> pile-up of ice on shore;</a:t>
            </a:r>
          </a:p>
          <a:p>
            <a:pPr>
              <a:buFont typeface="Wingdings" pitchFamily="2" charset="2"/>
              <a:buChar char="q"/>
            </a:pPr>
            <a:r>
              <a:rPr lang="en-US" sz="2400" b="1">
                <a:solidFill>
                  <a:srgbClr val="FFFF00"/>
                </a:solidFill>
                <a:latin typeface="Arial Unicode MS" pitchFamily="34" charset="-128"/>
                <a:ea typeface="Arial Unicode MS" pitchFamily="34" charset="-128"/>
                <a:cs typeface="Arial Unicode MS" pitchFamily="34" charset="-128"/>
              </a:rPr>
              <a:t> rising in sea level.</a:t>
            </a:r>
          </a:p>
          <a:p>
            <a:pPr>
              <a:buFont typeface="Wingdings" pitchFamily="2" charset="2"/>
              <a:buChar char="q"/>
            </a:pPr>
            <a:endParaRPr lang="en-US" sz="2400" b="1">
              <a:solidFill>
                <a:srgbClr val="FFFF0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685800" y="1676400"/>
            <a:ext cx="7772400" cy="3962400"/>
          </a:xfrm>
          <a:prstGeom prst="rect">
            <a:avLst/>
          </a:prstGeom>
          <a:noFill/>
          <a:ln w="9525">
            <a:noFill/>
            <a:miter lim="800000"/>
            <a:headEnd/>
            <a:tailEnd/>
          </a:ln>
          <a:effectLst>
            <a:outerShdw dist="28398" dir="1593903" algn="ctr" rotWithShape="0">
              <a:srgbClr val="323232"/>
            </a:outerShdw>
          </a:effectLst>
        </p:spPr>
        <p:txBody>
          <a:bodyPr/>
          <a:lstStyle/>
          <a:p>
            <a:pPr marL="342900" indent="-342900" eaLnBrk="1" hangingPunct="1">
              <a:lnSpc>
                <a:spcPct val="80000"/>
              </a:lnSpc>
              <a:spcBef>
                <a:spcPct val="20000"/>
              </a:spcBef>
            </a:pPr>
            <a:endParaRPr lang="en-US" sz="2200" b="1" i="1">
              <a:solidFill>
                <a:srgbClr val="FCFAB7"/>
              </a:solidFill>
              <a:effectLst>
                <a:outerShdw blurRad="38100" dist="38100" dir="2700000" algn="tl">
                  <a:srgbClr val="000000"/>
                </a:outerShdw>
              </a:effectLst>
              <a:latin typeface="Arial" charset="0"/>
            </a:endParaRPr>
          </a:p>
        </p:txBody>
      </p:sp>
      <p:sp>
        <p:nvSpPr>
          <p:cNvPr id="223235" name="Text Box 3"/>
          <p:cNvSpPr txBox="1">
            <a:spLocks noChangeArrowheads="1"/>
          </p:cNvSpPr>
          <p:nvPr/>
        </p:nvSpPr>
        <p:spPr bwMode="auto">
          <a:xfrm>
            <a:off x="228600" y="76200"/>
            <a:ext cx="7620000" cy="822325"/>
          </a:xfrm>
          <a:prstGeom prst="rect">
            <a:avLst/>
          </a:prstGeom>
          <a:noFill/>
          <a:ln w="9525">
            <a:noFill/>
            <a:miter lim="800000"/>
            <a:headEnd/>
            <a:tailEnd/>
          </a:ln>
          <a:effectLst/>
        </p:spPr>
        <p:txBody>
          <a:bodyPr>
            <a:spAutoFit/>
          </a:bodyPr>
          <a:lstStyle/>
          <a:p>
            <a:pPr>
              <a:spcBef>
                <a:spcPct val="50000"/>
              </a:spcBef>
            </a:pPr>
            <a:r>
              <a:rPr lang="en-US" sz="2400" b="1">
                <a:latin typeface="Arial Unicode MS" pitchFamily="34" charset="-128"/>
                <a:ea typeface="Arial Unicode MS" pitchFamily="34" charset="-128"/>
                <a:cs typeface="Arial Unicode MS" pitchFamily="34" charset="-128"/>
              </a:rPr>
              <a:t>Historically, there were at least two different views on the origin of the Arctic Ocean circulation:</a:t>
            </a:r>
          </a:p>
        </p:txBody>
      </p:sp>
      <p:sp>
        <p:nvSpPr>
          <p:cNvPr id="223236" name="Rectangle 4"/>
          <p:cNvSpPr>
            <a:spLocks noChangeArrowheads="1"/>
          </p:cNvSpPr>
          <p:nvPr/>
        </p:nvSpPr>
        <p:spPr bwMode="auto">
          <a:xfrm>
            <a:off x="152400" y="914400"/>
            <a:ext cx="8839200" cy="519113"/>
          </a:xfrm>
          <a:prstGeom prst="rect">
            <a:avLst/>
          </a:prstGeom>
          <a:noFill/>
          <a:ln w="9525">
            <a:noFill/>
            <a:miter lim="800000"/>
            <a:headEnd/>
            <a:tailEnd/>
          </a:ln>
          <a:effectLst/>
        </p:spPr>
        <p:txBody>
          <a:bodyPr>
            <a:spAutoFit/>
          </a:bodyPr>
          <a:lstStyle/>
          <a:p>
            <a:r>
              <a:rPr lang="en-US" sz="2800" b="1">
                <a:solidFill>
                  <a:srgbClr val="FCFAB7"/>
                </a:solidFill>
                <a:latin typeface="Arial Unicode MS" pitchFamily="34" charset="-128"/>
              </a:rPr>
              <a:t> </a:t>
            </a:r>
          </a:p>
        </p:txBody>
      </p:sp>
      <p:sp>
        <p:nvSpPr>
          <p:cNvPr id="223237" name="Text Box 5"/>
          <p:cNvSpPr txBox="1">
            <a:spLocks noChangeArrowheads="1"/>
          </p:cNvSpPr>
          <p:nvPr/>
        </p:nvSpPr>
        <p:spPr bwMode="auto">
          <a:xfrm>
            <a:off x="381000" y="776288"/>
            <a:ext cx="6172200" cy="519112"/>
          </a:xfrm>
          <a:prstGeom prst="rect">
            <a:avLst/>
          </a:prstGeom>
          <a:noFill/>
          <a:ln w="9525">
            <a:noFill/>
            <a:miter lim="800000"/>
            <a:headEnd/>
            <a:tailEnd/>
          </a:ln>
          <a:effectLst/>
        </p:spPr>
        <p:txBody>
          <a:bodyPr>
            <a:spAutoFit/>
          </a:bodyPr>
          <a:lstStyle/>
          <a:p>
            <a:pPr>
              <a:spcBef>
                <a:spcPct val="50000"/>
              </a:spcBef>
            </a:pPr>
            <a:endParaRPr lang="en-US" sz="2800" b="1">
              <a:effectLst>
                <a:outerShdw blurRad="38100" dist="38100" dir="2700000" algn="tl">
                  <a:srgbClr val="000000"/>
                </a:outerShdw>
              </a:effectLst>
              <a:latin typeface="Arial Unicode MS" pitchFamily="34" charset="-128"/>
            </a:endParaRPr>
          </a:p>
        </p:txBody>
      </p:sp>
      <p:sp>
        <p:nvSpPr>
          <p:cNvPr id="223238" name="Text Box 6"/>
          <p:cNvSpPr txBox="1">
            <a:spLocks noChangeArrowheads="1"/>
          </p:cNvSpPr>
          <p:nvPr/>
        </p:nvSpPr>
        <p:spPr bwMode="auto">
          <a:xfrm>
            <a:off x="0" y="4800600"/>
            <a:ext cx="9144000" cy="2014538"/>
          </a:xfrm>
          <a:prstGeom prst="rect">
            <a:avLst/>
          </a:prstGeom>
          <a:noFill/>
          <a:ln w="9525">
            <a:noFill/>
            <a:miter lim="800000"/>
            <a:headEnd/>
            <a:tailEnd/>
          </a:ln>
          <a:effectLst/>
        </p:spPr>
        <p:txBody>
          <a:bodyPr>
            <a:spAutoFit/>
          </a:bodyPr>
          <a:lstStyle/>
          <a:p>
            <a:pPr>
              <a:spcBef>
                <a:spcPct val="50000"/>
              </a:spcBef>
            </a:pPr>
            <a:r>
              <a:rPr lang="en-US" sz="1800" b="1">
                <a:latin typeface="Arial Unicode MS" pitchFamily="34" charset="-128"/>
                <a:ea typeface="Arial Unicode MS" pitchFamily="34" charset="-128"/>
                <a:cs typeface="Arial Unicode MS" pitchFamily="34" charset="-128"/>
              </a:rPr>
              <a:t>The experiments showed winds to be a principal factor in forming the system of permanent currents in the Arctic Basin such that winds of the Arctic anticyclone generate anticyclonic currents in the Canada basin. The wind system in the Nansen and Amundsen basins, at the periphery of the Arctic anticyclone induces a wide Trans-Arctic current originating in the Chukchi Sea and emerging through Fram Strait.  But a physical model of inflow of water to the Arctic Basin from the GIN seas as the only driving factor did not produce a circulation pattern similar to that actually observed. </a:t>
            </a:r>
          </a:p>
        </p:txBody>
      </p:sp>
      <p:sp>
        <p:nvSpPr>
          <p:cNvPr id="223241" name="Text Box 9"/>
          <p:cNvSpPr txBox="1">
            <a:spLocks noChangeArrowheads="1"/>
          </p:cNvSpPr>
          <p:nvPr/>
        </p:nvSpPr>
        <p:spPr bwMode="auto">
          <a:xfrm>
            <a:off x="4648200" y="1108075"/>
            <a:ext cx="4343400" cy="3387725"/>
          </a:xfrm>
          <a:prstGeom prst="rect">
            <a:avLst/>
          </a:prstGeom>
          <a:noFill/>
          <a:ln w="9525">
            <a:noFill/>
            <a:miter lim="800000"/>
            <a:headEnd/>
            <a:tailEnd/>
          </a:ln>
          <a:effectLst/>
        </p:spPr>
        <p:txBody>
          <a:bodyPr>
            <a:spAutoFit/>
          </a:bodyPr>
          <a:lstStyle/>
          <a:p>
            <a:pPr>
              <a:spcBef>
                <a:spcPct val="50000"/>
              </a:spcBef>
            </a:pPr>
            <a:r>
              <a:rPr lang="en-US" sz="1800" b="1">
                <a:latin typeface="Arial Unicode MS" pitchFamily="34" charset="-128"/>
                <a:ea typeface="Arial Unicode MS" pitchFamily="34" charset="-128"/>
                <a:cs typeface="Arial Unicode MS" pitchFamily="34" charset="-128"/>
              </a:rPr>
              <a:t>Other views on the nature of the circulation were subsequently proposed by Zubov and Somov  (1940), Shuleikin (1941), Shirshov (1944), Treshnikov (1959) where Atlantic Water inflow into the Arctic Basin was caused by wind-forced outflow of surface water to the Greenland Sea.  This was supported by experiments undertaken by Gudkovich and Nikiforov (1965) with a hydraulic model simulating the system of wind-driven currents in the Arctic Ocean.  </a:t>
            </a:r>
          </a:p>
        </p:txBody>
      </p:sp>
      <p:pic>
        <p:nvPicPr>
          <p:cNvPr id="223242" name="Picture 10"/>
          <p:cNvPicPr>
            <a:picLocks noChangeAspect="1" noChangeArrowheads="1"/>
          </p:cNvPicPr>
          <p:nvPr/>
        </p:nvPicPr>
        <p:blipFill>
          <a:blip r:embed="rId3" cstate="print"/>
          <a:srcRect/>
          <a:stretch>
            <a:fillRect/>
          </a:stretch>
        </p:blipFill>
        <p:spPr bwMode="auto">
          <a:xfrm>
            <a:off x="114300" y="1006475"/>
            <a:ext cx="4533900" cy="3717925"/>
          </a:xfrm>
          <a:prstGeom prst="rect">
            <a:avLst/>
          </a:prstGeom>
          <a:noFill/>
          <a:ln w="9525">
            <a:solidFill>
              <a:srgbClr val="323232"/>
            </a:solid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685800" y="1676400"/>
            <a:ext cx="7772400" cy="3962400"/>
          </a:xfrm>
          <a:prstGeom prst="rect">
            <a:avLst/>
          </a:prstGeom>
          <a:noFill/>
          <a:ln w="9525">
            <a:noFill/>
            <a:miter lim="800000"/>
            <a:headEnd/>
            <a:tailEnd/>
          </a:ln>
          <a:effectLst>
            <a:outerShdw dist="28398" dir="1593903" algn="ctr" rotWithShape="0">
              <a:srgbClr val="323232"/>
            </a:outerShdw>
          </a:effectLst>
        </p:spPr>
        <p:txBody>
          <a:bodyPr/>
          <a:lstStyle/>
          <a:p>
            <a:pPr marL="342900" indent="-342900" eaLnBrk="1" hangingPunct="1">
              <a:lnSpc>
                <a:spcPct val="80000"/>
              </a:lnSpc>
              <a:spcBef>
                <a:spcPct val="20000"/>
              </a:spcBef>
            </a:pPr>
            <a:endParaRPr lang="en-US" sz="2200" b="1" i="1">
              <a:solidFill>
                <a:srgbClr val="FCFAB7"/>
              </a:solidFill>
              <a:effectLst>
                <a:outerShdw blurRad="38100" dist="38100" dir="2700000" algn="tl">
                  <a:srgbClr val="000000"/>
                </a:outerShdw>
              </a:effectLst>
              <a:latin typeface="Arial" charset="0"/>
            </a:endParaRPr>
          </a:p>
        </p:txBody>
      </p:sp>
      <p:sp>
        <p:nvSpPr>
          <p:cNvPr id="240643" name="Text Box 3"/>
          <p:cNvSpPr txBox="1">
            <a:spLocks noChangeArrowheads="1"/>
          </p:cNvSpPr>
          <p:nvPr/>
        </p:nvSpPr>
        <p:spPr bwMode="auto">
          <a:xfrm>
            <a:off x="228600" y="76200"/>
            <a:ext cx="7848600" cy="519113"/>
          </a:xfrm>
          <a:prstGeom prst="rect">
            <a:avLst/>
          </a:prstGeom>
          <a:noFill/>
          <a:ln w="9525">
            <a:noFill/>
            <a:miter lim="800000"/>
            <a:headEnd/>
            <a:tailEnd/>
          </a:ln>
          <a:effectLst/>
        </p:spPr>
        <p:txBody>
          <a:bodyPr>
            <a:spAutoFit/>
          </a:bodyPr>
          <a:lstStyle/>
          <a:p>
            <a:pPr>
              <a:spcBef>
                <a:spcPct val="50000"/>
              </a:spcBef>
            </a:pPr>
            <a:r>
              <a:rPr lang="en-US" sz="2800" b="1">
                <a:effectLst>
                  <a:outerShdw blurRad="38100" dist="38100" dir="2700000" algn="tl">
                    <a:srgbClr val="000000"/>
                  </a:outerShdw>
                </a:effectLst>
                <a:latin typeface="Arial Unicode MS" pitchFamily="34" charset="-128"/>
              </a:rPr>
              <a:t>Wind-driven circulation regime: Anticyclonic</a:t>
            </a:r>
          </a:p>
        </p:txBody>
      </p:sp>
      <p:sp>
        <p:nvSpPr>
          <p:cNvPr id="240644" name="Rectangle 4"/>
          <p:cNvSpPr>
            <a:spLocks noChangeArrowheads="1"/>
          </p:cNvSpPr>
          <p:nvPr/>
        </p:nvSpPr>
        <p:spPr bwMode="auto">
          <a:xfrm>
            <a:off x="152400" y="914400"/>
            <a:ext cx="8839200" cy="519113"/>
          </a:xfrm>
          <a:prstGeom prst="rect">
            <a:avLst/>
          </a:prstGeom>
          <a:noFill/>
          <a:ln w="9525">
            <a:noFill/>
            <a:miter lim="800000"/>
            <a:headEnd/>
            <a:tailEnd/>
          </a:ln>
          <a:effectLst/>
        </p:spPr>
        <p:txBody>
          <a:bodyPr>
            <a:spAutoFit/>
          </a:bodyPr>
          <a:lstStyle/>
          <a:p>
            <a:r>
              <a:rPr lang="en-US" sz="2800" b="1">
                <a:solidFill>
                  <a:srgbClr val="FCFAB7"/>
                </a:solidFill>
                <a:latin typeface="Arial Unicode MS" pitchFamily="34" charset="-128"/>
              </a:rPr>
              <a:t> </a:t>
            </a:r>
          </a:p>
        </p:txBody>
      </p:sp>
      <p:sp>
        <p:nvSpPr>
          <p:cNvPr id="240645" name="Text Box 5"/>
          <p:cNvSpPr txBox="1">
            <a:spLocks noChangeArrowheads="1"/>
          </p:cNvSpPr>
          <p:nvPr/>
        </p:nvSpPr>
        <p:spPr bwMode="auto">
          <a:xfrm>
            <a:off x="0" y="838200"/>
            <a:ext cx="9144000" cy="2838450"/>
          </a:xfrm>
          <a:prstGeom prst="rect">
            <a:avLst/>
          </a:prstGeom>
          <a:noFill/>
          <a:ln w="9525">
            <a:noFill/>
            <a:miter lim="800000"/>
            <a:headEnd/>
            <a:tailEnd/>
          </a:ln>
          <a:effectLst/>
        </p:spPr>
        <p:txBody>
          <a:bodyPr>
            <a:spAutoFit/>
          </a:bodyPr>
          <a:lstStyle/>
          <a:p>
            <a:r>
              <a:rPr lang="en-US" sz="1800">
                <a:latin typeface="Arial Unicode MS" pitchFamily="34" charset="-128"/>
                <a:ea typeface="Arial Unicode MS" pitchFamily="34" charset="-128"/>
                <a:cs typeface="Arial Unicode MS" pitchFamily="34" charset="-128"/>
              </a:rPr>
              <a:t>Comparing charts of the SLP distribution with ice drift  charts, Gudkovich (1961) concluded that two types of surface water circulation in the Arctic (type A and type B) could be distinguished. Type A circulation usually occurs for years when the winter polar high is prominent. The region of anti-cyclonic surface circulation increases and the region of cyclonic circulation is weakened and reduced in size. The principal Trans-Arctic current occurs along the northern margins of the arctic seas and increases movement of ice into the Greenland Sea. Favorable conditions are created for the movement of ice from the Laptev, East-Siberian, and Chukchi Seas. This circulation pattern generally forms favorable ice conditions on the Northern Sea Route.</a:t>
            </a:r>
          </a:p>
          <a:p>
            <a:endParaRPr lang="en-US" sz="1800">
              <a:latin typeface="Arial Unicode MS" pitchFamily="34" charset="-128"/>
              <a:ea typeface="Arial Unicode MS" pitchFamily="34" charset="-128"/>
              <a:cs typeface="Arial Unicode MS" pitchFamily="34" charset="-128"/>
            </a:endParaRPr>
          </a:p>
        </p:txBody>
      </p:sp>
      <p:pic>
        <p:nvPicPr>
          <p:cNvPr id="240648" name="Picture 8"/>
          <p:cNvPicPr>
            <a:picLocks noChangeAspect="1" noChangeArrowheads="1"/>
          </p:cNvPicPr>
          <p:nvPr/>
        </p:nvPicPr>
        <p:blipFill>
          <a:blip r:embed="rId3" cstate="print"/>
          <a:srcRect l="9373" t="24998" r="12498" b="9999"/>
          <a:stretch>
            <a:fillRect/>
          </a:stretch>
        </p:blipFill>
        <p:spPr bwMode="auto">
          <a:xfrm>
            <a:off x="1447800" y="3505200"/>
            <a:ext cx="6400800" cy="3328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Text Box 3"/>
          <p:cNvSpPr txBox="1">
            <a:spLocks noChangeArrowheads="1"/>
          </p:cNvSpPr>
          <p:nvPr/>
        </p:nvSpPr>
        <p:spPr bwMode="auto">
          <a:xfrm>
            <a:off x="228600" y="76200"/>
            <a:ext cx="7848600" cy="519113"/>
          </a:xfrm>
          <a:prstGeom prst="rect">
            <a:avLst/>
          </a:prstGeom>
          <a:noFill/>
          <a:ln w="9525">
            <a:noFill/>
            <a:miter lim="800000"/>
            <a:headEnd/>
            <a:tailEnd/>
          </a:ln>
          <a:effectLst/>
        </p:spPr>
        <p:txBody>
          <a:bodyPr>
            <a:spAutoFit/>
          </a:bodyPr>
          <a:lstStyle/>
          <a:p>
            <a:pPr>
              <a:spcBef>
                <a:spcPct val="50000"/>
              </a:spcBef>
            </a:pPr>
            <a:r>
              <a:rPr lang="en-US" sz="2800" b="1">
                <a:effectLst>
                  <a:outerShdw blurRad="38100" dist="38100" dir="2700000" algn="tl">
                    <a:srgbClr val="000000"/>
                  </a:outerShdw>
                </a:effectLst>
                <a:latin typeface="Arial Unicode MS" pitchFamily="34" charset="-128"/>
              </a:rPr>
              <a:t>Wind-driven circulation regime: Cyclonic</a:t>
            </a:r>
          </a:p>
        </p:txBody>
      </p:sp>
      <p:sp>
        <p:nvSpPr>
          <p:cNvPr id="234500" name="Rectangle 4"/>
          <p:cNvSpPr>
            <a:spLocks noChangeArrowheads="1"/>
          </p:cNvSpPr>
          <p:nvPr/>
        </p:nvSpPr>
        <p:spPr bwMode="auto">
          <a:xfrm>
            <a:off x="152400" y="914400"/>
            <a:ext cx="8839200" cy="519113"/>
          </a:xfrm>
          <a:prstGeom prst="rect">
            <a:avLst/>
          </a:prstGeom>
          <a:noFill/>
          <a:ln w="9525">
            <a:noFill/>
            <a:miter lim="800000"/>
            <a:headEnd/>
            <a:tailEnd/>
          </a:ln>
          <a:effectLst/>
        </p:spPr>
        <p:txBody>
          <a:bodyPr>
            <a:spAutoFit/>
          </a:bodyPr>
          <a:lstStyle/>
          <a:p>
            <a:r>
              <a:rPr lang="en-US" sz="2800" b="1">
                <a:solidFill>
                  <a:srgbClr val="FCFAB7"/>
                </a:solidFill>
                <a:latin typeface="Arial Unicode MS" pitchFamily="34" charset="-128"/>
              </a:rPr>
              <a:t> </a:t>
            </a:r>
          </a:p>
        </p:txBody>
      </p:sp>
      <p:sp>
        <p:nvSpPr>
          <p:cNvPr id="234501" name="Text Box 5"/>
          <p:cNvSpPr txBox="1">
            <a:spLocks noChangeArrowheads="1"/>
          </p:cNvSpPr>
          <p:nvPr/>
        </p:nvSpPr>
        <p:spPr bwMode="auto">
          <a:xfrm>
            <a:off x="0" y="838200"/>
            <a:ext cx="9144000" cy="2563813"/>
          </a:xfrm>
          <a:prstGeom prst="rect">
            <a:avLst/>
          </a:prstGeom>
          <a:noFill/>
          <a:ln w="9525">
            <a:noFill/>
            <a:miter lim="800000"/>
            <a:headEnd/>
            <a:tailEnd/>
          </a:ln>
          <a:effectLst/>
        </p:spPr>
        <p:txBody>
          <a:bodyPr>
            <a:spAutoFit/>
          </a:bodyPr>
          <a:lstStyle/>
          <a:p>
            <a:r>
              <a:rPr lang="en-US" sz="1800">
                <a:latin typeface="Arial Unicode MS" pitchFamily="34" charset="-128"/>
              </a:rPr>
              <a:t>The B circulation pattern, according to Gudkovich (1961), is characterized by weakening and contraction of the BG circulation system and expansion of the region of cyclonic water circulation. The Trans-Arctic current is reduced, and shifted toward America leading to the development of cyclonic water circulation in the East-Siberian and Chukchi Seas. </a:t>
            </a:r>
            <a:br>
              <a:rPr lang="en-US" sz="1800">
                <a:latin typeface="Arial Unicode MS" pitchFamily="34" charset="-128"/>
              </a:rPr>
            </a:br>
            <a:r>
              <a:rPr lang="en-US" sz="1800">
                <a:latin typeface="Arial Unicode MS" pitchFamily="34" charset="-128"/>
              </a:rPr>
              <a:t>Sokolov (1962) emphasized that types A and B circulation do not encompass the entire diversity of changes in water circulation pattern of the Arctic Basin. At that time they had data suggesting that the shift of types is cyclic with a period of 3-5 years, and the transition from one cycle to another usually occurs gradually. </a:t>
            </a:r>
            <a:endParaRPr lang="en-US" sz="1800">
              <a:latin typeface="Arial Unicode MS" pitchFamily="34" charset="-128"/>
              <a:ea typeface="Arial Unicode MS" pitchFamily="34" charset="-128"/>
              <a:cs typeface="Arial Unicode MS" pitchFamily="34" charset="-128"/>
            </a:endParaRPr>
          </a:p>
        </p:txBody>
      </p:sp>
      <p:pic>
        <p:nvPicPr>
          <p:cNvPr id="234503" name="Picture 7"/>
          <p:cNvPicPr>
            <a:picLocks noChangeAspect="1" noChangeArrowheads="1"/>
          </p:cNvPicPr>
          <p:nvPr/>
        </p:nvPicPr>
        <p:blipFill>
          <a:blip r:embed="rId3" cstate="print"/>
          <a:srcRect l="9373" t="24998" r="12498" b="9999"/>
          <a:stretch>
            <a:fillRect/>
          </a:stretch>
        </p:blipFill>
        <p:spPr bwMode="auto">
          <a:xfrm>
            <a:off x="1447800" y="3505200"/>
            <a:ext cx="6400800" cy="3328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p:cNvSpPr>
            <a:spLocks noGrp="1" noChangeArrowheads="1"/>
          </p:cNvSpPr>
          <p:nvPr>
            <p:ph type="body" idx="1"/>
          </p:nvPr>
        </p:nvSpPr>
        <p:spPr>
          <a:xfrm>
            <a:off x="228600" y="1219200"/>
            <a:ext cx="8534400" cy="4114800"/>
          </a:xfrm>
        </p:spPr>
        <p:txBody>
          <a:bodyPr/>
          <a:lstStyle/>
          <a:p>
            <a:pPr>
              <a:lnSpc>
                <a:spcPct val="80000"/>
              </a:lnSpc>
            </a:pPr>
            <a:r>
              <a:rPr lang="en-US" sz="2400">
                <a:latin typeface="Arial Unicode MS" pitchFamily="34" charset="-128"/>
                <a:ea typeface="Arial Unicode MS" pitchFamily="34" charset="-128"/>
                <a:cs typeface="Arial Unicode MS" pitchFamily="34" charset="-128"/>
              </a:rPr>
              <a:t>Proshutinsky and Johnson (1995, 1997), Proshutinsky </a:t>
            </a:r>
            <a:r>
              <a:rPr lang="en-US" sz="2400" i="1">
                <a:latin typeface="Arial Unicode MS" pitchFamily="34" charset="-128"/>
                <a:ea typeface="Arial Unicode MS" pitchFamily="34" charset="-128"/>
                <a:cs typeface="Arial Unicode MS" pitchFamily="34" charset="-128"/>
              </a:rPr>
              <a:t>et al</a:t>
            </a:r>
            <a:r>
              <a:rPr lang="en-US" sz="2400">
                <a:latin typeface="Arial Unicode MS" pitchFamily="34" charset="-128"/>
                <a:ea typeface="Arial Unicode MS" pitchFamily="34" charset="-128"/>
                <a:cs typeface="Arial Unicode MS" pitchFamily="34" charset="-128"/>
              </a:rPr>
              <a:t>. (1999, 2000) analyzed wind-driven circulation of the Arctic Ocean and re-invented Gudkovich’s idea summarizing model data and atmospheric pressure fields over the Arctic Ocean. They have shown that wind-driven ice motion and upper ocean circulation alternate between anticyclonic and cyclonic states. Shifts between regimes occur at 5- to 7-year intervals, resulting in a 10- to 15-year period. The anticyclonic circulation regime (ACCR) has been observed in the model results for 1946 - 1952, 1958 -1962, 1972 - 1979, and 1984 - 1988, 1997-present. The cyclonic circulation regime (CCR) prevailed during 1953 -1957, 1963 - 1971, 1980 - 1983, and 1989 - 1996.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50"/>
          <p:cNvPicPr>
            <a:picLocks noGrp="1" noChangeAspect="1" noChangeArrowheads="1"/>
          </p:cNvPicPr>
          <p:nvPr>
            <p:ph idx="1"/>
          </p:nvPr>
        </p:nvPicPr>
        <p:blipFill>
          <a:blip r:embed="rId3" cstate="print"/>
          <a:srcRect t="-7143"/>
          <a:stretch>
            <a:fillRect/>
          </a:stretch>
        </p:blipFill>
        <p:spPr>
          <a:xfrm>
            <a:off x="0" y="0"/>
            <a:ext cx="7092950" cy="7315200"/>
          </a:xfrm>
          <a:solidFill>
            <a:srgbClr val="FFFFFF"/>
          </a:solidFill>
          <a:ln/>
          <a:effectLst>
            <a:outerShdw dist="28398" dir="1593903" algn="ctr" rotWithShape="0">
              <a:srgbClr val="808080"/>
            </a:outerShdw>
          </a:effectLst>
        </p:spPr>
      </p:pic>
      <p:sp>
        <p:nvSpPr>
          <p:cNvPr id="259075" name="Rectangle 3"/>
          <p:cNvSpPr>
            <a:spLocks noChangeArrowheads="1"/>
          </p:cNvSpPr>
          <p:nvPr/>
        </p:nvSpPr>
        <p:spPr bwMode="auto">
          <a:xfrm>
            <a:off x="22860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59076" name="Rectangle 4"/>
          <p:cNvSpPr>
            <a:spLocks noGrp="1" noChangeArrowheads="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61123" name="Rectangle 3"/>
          <p:cNvSpPr>
            <a:spLocks noGrp="1" noChangeArrowheads="1"/>
          </p:cNvSpPr>
          <p:nvPr>
            <p:ph type="title"/>
          </p:nvPr>
        </p:nvSpPr>
        <p:spPr/>
        <p:txBody>
          <a:bodyPr/>
          <a:lstStyle/>
          <a:p>
            <a:endParaRPr lang="en-US"/>
          </a:p>
        </p:txBody>
      </p:sp>
      <p:pic>
        <p:nvPicPr>
          <p:cNvPr id="261124" name="Picture 4" descr="51"/>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63171" name="Rectangle 3"/>
          <p:cNvSpPr>
            <a:spLocks noGrp="1" noChangeArrowheads="1"/>
          </p:cNvSpPr>
          <p:nvPr>
            <p:ph type="title"/>
          </p:nvPr>
        </p:nvSpPr>
        <p:spPr/>
        <p:txBody>
          <a:bodyPr/>
          <a:lstStyle/>
          <a:p>
            <a:endParaRPr lang="en-US"/>
          </a:p>
        </p:txBody>
      </p:sp>
      <p:pic>
        <p:nvPicPr>
          <p:cNvPr id="263172" name="Picture 4" descr="52"/>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65219" name="Rectangle 3"/>
          <p:cNvSpPr>
            <a:spLocks noGrp="1" noChangeArrowheads="1"/>
          </p:cNvSpPr>
          <p:nvPr>
            <p:ph type="title"/>
          </p:nvPr>
        </p:nvSpPr>
        <p:spPr/>
        <p:txBody>
          <a:bodyPr/>
          <a:lstStyle/>
          <a:p>
            <a:endParaRPr lang="en-US"/>
          </a:p>
        </p:txBody>
      </p:sp>
      <p:pic>
        <p:nvPicPr>
          <p:cNvPr id="265220" name="Picture 4" descr="53"/>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67267" name="Rectangle 3"/>
          <p:cNvSpPr>
            <a:spLocks noGrp="1" noChangeArrowheads="1"/>
          </p:cNvSpPr>
          <p:nvPr>
            <p:ph type="title"/>
          </p:nvPr>
        </p:nvSpPr>
        <p:spPr/>
        <p:txBody>
          <a:bodyPr/>
          <a:lstStyle/>
          <a:p>
            <a:endParaRPr lang="en-US"/>
          </a:p>
        </p:txBody>
      </p:sp>
      <p:pic>
        <p:nvPicPr>
          <p:cNvPr id="267268" name="Picture 4" descr="54"/>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69315" name="Rectangle 3"/>
          <p:cNvSpPr>
            <a:spLocks noGrp="1" noChangeArrowheads="1"/>
          </p:cNvSpPr>
          <p:nvPr>
            <p:ph type="title"/>
          </p:nvPr>
        </p:nvSpPr>
        <p:spPr/>
        <p:txBody>
          <a:bodyPr/>
          <a:lstStyle/>
          <a:p>
            <a:endParaRPr lang="en-US"/>
          </a:p>
        </p:txBody>
      </p:sp>
      <p:pic>
        <p:nvPicPr>
          <p:cNvPr id="269316" name="Picture 4" descr="55"/>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685800" y="304800"/>
            <a:ext cx="7772400" cy="1143000"/>
          </a:xfrm>
        </p:spPr>
        <p:txBody>
          <a:bodyPr/>
          <a:lstStyle/>
          <a:p>
            <a:r>
              <a:rPr lang="en-US" sz="2800" b="1">
                <a:solidFill>
                  <a:schemeClr val="tx1"/>
                </a:solidFill>
                <a:latin typeface="Arial Unicode MS" pitchFamily="34" charset="-128"/>
                <a:ea typeface="Arial Unicode MS" pitchFamily="34" charset="-128"/>
                <a:cs typeface="Arial Unicode MS" pitchFamily="34" charset="-128"/>
              </a:rPr>
              <a:t>Coastal regions with low relief are significantly influenced by storm surges</a:t>
            </a:r>
          </a:p>
        </p:txBody>
      </p:sp>
      <p:pic>
        <p:nvPicPr>
          <p:cNvPr id="457731" name="Picture 3" descr="ris1"/>
          <p:cNvPicPr>
            <a:picLocks noGrp="1" noChangeAspect="1" noChangeArrowheads="1"/>
          </p:cNvPicPr>
          <p:nvPr>
            <p:ph idx="1"/>
          </p:nvPr>
        </p:nvPicPr>
        <p:blipFill>
          <a:blip r:embed="rId3" cstate="print"/>
          <a:srcRect/>
          <a:stretch>
            <a:fillRect/>
          </a:stretch>
        </p:blipFill>
        <p:spPr>
          <a:xfrm>
            <a:off x="-152400" y="1600200"/>
            <a:ext cx="9170988" cy="3627438"/>
          </a:xfrm>
          <a:noFill/>
          <a:ln/>
          <a:effectLst>
            <a:outerShdw dist="28398" dir="1593903" algn="ctr" rotWithShape="0">
              <a:srgbClr val="808080"/>
            </a:outerShdw>
          </a:effectLst>
        </p:spPr>
      </p:pic>
      <p:sp>
        <p:nvSpPr>
          <p:cNvPr id="457732" name="Line 4"/>
          <p:cNvSpPr>
            <a:spLocks noChangeShapeType="1"/>
          </p:cNvSpPr>
          <p:nvPr/>
        </p:nvSpPr>
        <p:spPr bwMode="auto">
          <a:xfrm>
            <a:off x="4800600" y="762000"/>
            <a:ext cx="533400" cy="3124200"/>
          </a:xfrm>
          <a:prstGeom prst="line">
            <a:avLst/>
          </a:prstGeom>
          <a:noFill/>
          <a:ln w="28575">
            <a:solidFill>
              <a:srgbClr val="FFFF00"/>
            </a:solidFill>
            <a:round/>
            <a:headEnd/>
            <a:tailEnd type="triangle" w="med" len="med"/>
          </a:ln>
          <a:effectLst/>
        </p:spPr>
        <p:txBody>
          <a:bodyPr/>
          <a:lstStyle/>
          <a:p>
            <a:endParaRPr lang="en-US"/>
          </a:p>
        </p:txBody>
      </p:sp>
      <p:sp>
        <p:nvSpPr>
          <p:cNvPr id="457733" name="Line 5"/>
          <p:cNvSpPr>
            <a:spLocks noChangeShapeType="1"/>
          </p:cNvSpPr>
          <p:nvPr/>
        </p:nvSpPr>
        <p:spPr bwMode="auto">
          <a:xfrm flipH="1">
            <a:off x="2286000" y="762000"/>
            <a:ext cx="2514600" cy="2590800"/>
          </a:xfrm>
          <a:prstGeom prst="line">
            <a:avLst/>
          </a:prstGeom>
          <a:noFill/>
          <a:ln w="28575">
            <a:solidFill>
              <a:srgbClr val="FFFF00"/>
            </a:solidFill>
            <a:round/>
            <a:headEnd/>
            <a:tailEnd type="triangle" w="med" len="med"/>
          </a:ln>
          <a:effectLst/>
        </p:spPr>
        <p:txBody>
          <a:bodyPr/>
          <a:lstStyle/>
          <a:p>
            <a:endParaRPr lang="en-US"/>
          </a:p>
        </p:txBody>
      </p:sp>
      <p:sp>
        <p:nvSpPr>
          <p:cNvPr id="457734" name="Text Box 6"/>
          <p:cNvSpPr txBox="1">
            <a:spLocks noChangeArrowheads="1"/>
          </p:cNvSpPr>
          <p:nvPr/>
        </p:nvSpPr>
        <p:spPr bwMode="auto">
          <a:xfrm>
            <a:off x="1524000" y="2681288"/>
            <a:ext cx="1905000" cy="366712"/>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Kara Sea</a:t>
            </a:r>
          </a:p>
        </p:txBody>
      </p:sp>
      <p:sp>
        <p:nvSpPr>
          <p:cNvPr id="457735" name="Text Box 7"/>
          <p:cNvSpPr txBox="1">
            <a:spLocks noChangeArrowheads="1"/>
          </p:cNvSpPr>
          <p:nvPr/>
        </p:nvSpPr>
        <p:spPr bwMode="auto">
          <a:xfrm>
            <a:off x="3962400" y="3657600"/>
            <a:ext cx="1219200" cy="779463"/>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Laptev </a:t>
            </a:r>
          </a:p>
          <a:p>
            <a:pPr eaLnBrk="1" hangingPunct="1">
              <a:spcBef>
                <a:spcPct val="50000"/>
              </a:spcBef>
            </a:pPr>
            <a:r>
              <a:rPr lang="en-US" sz="1800">
                <a:solidFill>
                  <a:schemeClr val="bg2"/>
                </a:solidFill>
                <a:latin typeface="Arial" charset="0"/>
              </a:rPr>
              <a:t>Sea</a:t>
            </a:r>
          </a:p>
        </p:txBody>
      </p:sp>
      <p:sp>
        <p:nvSpPr>
          <p:cNvPr id="457736" name="Text Box 8"/>
          <p:cNvSpPr txBox="1">
            <a:spLocks noChangeArrowheads="1"/>
          </p:cNvSpPr>
          <p:nvPr/>
        </p:nvSpPr>
        <p:spPr bwMode="auto">
          <a:xfrm>
            <a:off x="5791200" y="3810000"/>
            <a:ext cx="1676400" cy="779463"/>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East Siberian</a:t>
            </a:r>
          </a:p>
          <a:p>
            <a:pPr eaLnBrk="1" hangingPunct="1">
              <a:spcBef>
                <a:spcPct val="50000"/>
              </a:spcBef>
            </a:pPr>
            <a:r>
              <a:rPr lang="en-US" sz="1800">
                <a:solidFill>
                  <a:schemeClr val="bg2"/>
                </a:solidFill>
                <a:latin typeface="Arial" charset="0"/>
              </a:rPr>
              <a:t>Sea</a:t>
            </a:r>
          </a:p>
        </p:txBody>
      </p:sp>
      <p:sp>
        <p:nvSpPr>
          <p:cNvPr id="457737" name="Text Box 9"/>
          <p:cNvSpPr txBox="1">
            <a:spLocks noChangeArrowheads="1"/>
          </p:cNvSpPr>
          <p:nvPr/>
        </p:nvSpPr>
        <p:spPr bwMode="auto">
          <a:xfrm>
            <a:off x="7315200" y="3276600"/>
            <a:ext cx="1371600" cy="641350"/>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Chukchi Sea</a:t>
            </a:r>
          </a:p>
        </p:txBody>
      </p:sp>
      <p:sp>
        <p:nvSpPr>
          <p:cNvPr id="457738" name="Text Box 10"/>
          <p:cNvSpPr txBox="1">
            <a:spLocks noChangeArrowheads="1"/>
          </p:cNvSpPr>
          <p:nvPr/>
        </p:nvSpPr>
        <p:spPr bwMode="auto">
          <a:xfrm rot="-3897947">
            <a:off x="6903244" y="2178844"/>
            <a:ext cx="1524000" cy="366712"/>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Beaufort Sea</a:t>
            </a:r>
          </a:p>
        </p:txBody>
      </p:sp>
      <p:sp>
        <p:nvSpPr>
          <p:cNvPr id="457739" name="Text Box 11"/>
          <p:cNvSpPr txBox="1">
            <a:spLocks noChangeArrowheads="1"/>
          </p:cNvSpPr>
          <p:nvPr/>
        </p:nvSpPr>
        <p:spPr bwMode="auto">
          <a:xfrm>
            <a:off x="1143000" y="1752600"/>
            <a:ext cx="1828800" cy="366713"/>
          </a:xfrm>
          <a:prstGeom prst="rect">
            <a:avLst/>
          </a:prstGeom>
          <a:noFill/>
          <a:ln w="9525">
            <a:noFill/>
            <a:miter lim="800000"/>
            <a:headEnd/>
            <a:tailEnd/>
          </a:ln>
          <a:effectLst/>
        </p:spPr>
        <p:txBody>
          <a:bodyPr>
            <a:spAutoFit/>
          </a:bodyPr>
          <a:lstStyle/>
          <a:p>
            <a:pPr eaLnBrk="1" hangingPunct="1">
              <a:spcBef>
                <a:spcPct val="50000"/>
              </a:spcBef>
            </a:pPr>
            <a:r>
              <a:rPr lang="en-US" sz="1800">
                <a:solidFill>
                  <a:schemeClr val="bg2"/>
                </a:solidFill>
                <a:latin typeface="Arial" charset="0"/>
              </a:rPr>
              <a:t>Barents Sea</a:t>
            </a:r>
          </a:p>
        </p:txBody>
      </p:sp>
      <p:sp>
        <p:nvSpPr>
          <p:cNvPr id="457740" name="Line 12"/>
          <p:cNvSpPr>
            <a:spLocks noChangeShapeType="1"/>
          </p:cNvSpPr>
          <p:nvPr/>
        </p:nvSpPr>
        <p:spPr bwMode="auto">
          <a:xfrm>
            <a:off x="4800600" y="762000"/>
            <a:ext cx="3124200" cy="1524000"/>
          </a:xfrm>
          <a:prstGeom prst="line">
            <a:avLst/>
          </a:prstGeom>
          <a:noFill/>
          <a:ln w="28575">
            <a:solidFill>
              <a:srgbClr val="FFFF00"/>
            </a:solidFill>
            <a:round/>
            <a:headEnd/>
            <a:tailEnd type="triangle" w="med" len="med"/>
          </a:ln>
          <a:effectLst/>
        </p:spPr>
        <p:txBody>
          <a:bodyPr/>
          <a:lstStyle/>
          <a:p>
            <a:endParaRPr lang="en-US"/>
          </a:p>
        </p:txBody>
      </p:sp>
      <p:sp>
        <p:nvSpPr>
          <p:cNvPr id="457741" name="Text Box 13"/>
          <p:cNvSpPr txBox="1">
            <a:spLocks noChangeArrowheads="1"/>
          </p:cNvSpPr>
          <p:nvPr/>
        </p:nvSpPr>
        <p:spPr bwMode="auto">
          <a:xfrm>
            <a:off x="381000" y="5334000"/>
            <a:ext cx="8229600" cy="915988"/>
          </a:xfrm>
          <a:prstGeom prst="rect">
            <a:avLst/>
          </a:prstGeom>
          <a:noFill/>
          <a:ln w="9525">
            <a:noFill/>
            <a:miter lim="800000"/>
            <a:headEnd/>
            <a:tailEnd/>
          </a:ln>
          <a:effectLst/>
        </p:spPr>
        <p:txBody>
          <a:bodyPr>
            <a:spAutoFit/>
          </a:bodyPr>
          <a:lstStyle/>
          <a:p>
            <a:pPr eaLnBrk="1" hangingPunct="1">
              <a:spcBef>
                <a:spcPct val="50000"/>
              </a:spcBef>
            </a:pPr>
            <a:r>
              <a:rPr lang="en-US" sz="1800">
                <a:latin typeface="Arial" charset="0"/>
              </a:rPr>
              <a:t>The combination of waves and high water levels during late summer and fall (during storms) before the development of significant sea-ice cover can be particularly damaging to shorelines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pPr algn="ctr"/>
            <a:endParaRPr lang="en-US" sz="1800">
              <a:latin typeface="Tahoma" pitchFamily="34" charset="0"/>
            </a:endParaRPr>
          </a:p>
        </p:txBody>
      </p:sp>
      <p:sp>
        <p:nvSpPr>
          <p:cNvPr id="271363" name="Rectangle 3"/>
          <p:cNvSpPr>
            <a:spLocks noGrp="1" noChangeArrowheads="1"/>
          </p:cNvSpPr>
          <p:nvPr>
            <p:ph type="title"/>
          </p:nvPr>
        </p:nvSpPr>
        <p:spPr/>
        <p:txBody>
          <a:bodyPr/>
          <a:lstStyle/>
          <a:p>
            <a:endParaRPr lang="en-US"/>
          </a:p>
        </p:txBody>
      </p:sp>
      <p:pic>
        <p:nvPicPr>
          <p:cNvPr id="271364" name="Picture 4" descr="56"/>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73411" name="Rectangle 3"/>
          <p:cNvSpPr>
            <a:spLocks noGrp="1" noChangeArrowheads="1"/>
          </p:cNvSpPr>
          <p:nvPr>
            <p:ph type="title"/>
          </p:nvPr>
        </p:nvSpPr>
        <p:spPr/>
        <p:txBody>
          <a:bodyPr/>
          <a:lstStyle/>
          <a:p>
            <a:endParaRPr lang="en-US"/>
          </a:p>
        </p:txBody>
      </p:sp>
      <p:pic>
        <p:nvPicPr>
          <p:cNvPr id="273412" name="Picture 4" descr="57"/>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75459" name="Rectangle 3"/>
          <p:cNvSpPr>
            <a:spLocks noGrp="1" noChangeArrowheads="1"/>
          </p:cNvSpPr>
          <p:nvPr>
            <p:ph type="title"/>
          </p:nvPr>
        </p:nvSpPr>
        <p:spPr/>
        <p:txBody>
          <a:bodyPr/>
          <a:lstStyle/>
          <a:p>
            <a:endParaRPr lang="en-US"/>
          </a:p>
        </p:txBody>
      </p:sp>
      <p:pic>
        <p:nvPicPr>
          <p:cNvPr id="275460" name="Picture 4" descr="58"/>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77507" name="Rectangle 3"/>
          <p:cNvSpPr>
            <a:spLocks noGrp="1" noChangeArrowheads="1"/>
          </p:cNvSpPr>
          <p:nvPr>
            <p:ph type="title"/>
          </p:nvPr>
        </p:nvSpPr>
        <p:spPr/>
        <p:txBody>
          <a:bodyPr/>
          <a:lstStyle/>
          <a:p>
            <a:endParaRPr lang="en-US"/>
          </a:p>
        </p:txBody>
      </p:sp>
      <p:pic>
        <p:nvPicPr>
          <p:cNvPr id="277508" name="Picture 4" descr="59"/>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79555" name="Rectangle 3"/>
          <p:cNvSpPr>
            <a:spLocks noGrp="1" noChangeArrowheads="1"/>
          </p:cNvSpPr>
          <p:nvPr>
            <p:ph type="title"/>
          </p:nvPr>
        </p:nvSpPr>
        <p:spPr/>
        <p:txBody>
          <a:bodyPr/>
          <a:lstStyle/>
          <a:p>
            <a:endParaRPr lang="en-US"/>
          </a:p>
        </p:txBody>
      </p:sp>
      <p:pic>
        <p:nvPicPr>
          <p:cNvPr id="279556" name="Picture 4" descr="60"/>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81603" name="Rectangle 3"/>
          <p:cNvSpPr>
            <a:spLocks noGrp="1" noChangeArrowheads="1"/>
          </p:cNvSpPr>
          <p:nvPr>
            <p:ph type="title"/>
          </p:nvPr>
        </p:nvSpPr>
        <p:spPr/>
        <p:txBody>
          <a:bodyPr/>
          <a:lstStyle/>
          <a:p>
            <a:endParaRPr lang="en-US"/>
          </a:p>
        </p:txBody>
      </p:sp>
      <p:pic>
        <p:nvPicPr>
          <p:cNvPr id="281604" name="Picture 4" descr="61"/>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83651" name="Rectangle 3"/>
          <p:cNvSpPr>
            <a:spLocks noGrp="1" noChangeArrowheads="1"/>
          </p:cNvSpPr>
          <p:nvPr>
            <p:ph type="title"/>
          </p:nvPr>
        </p:nvSpPr>
        <p:spPr/>
        <p:txBody>
          <a:bodyPr/>
          <a:lstStyle/>
          <a:p>
            <a:endParaRPr lang="en-US"/>
          </a:p>
        </p:txBody>
      </p:sp>
      <p:pic>
        <p:nvPicPr>
          <p:cNvPr id="283652" name="Picture 4" descr="62"/>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85699" name="Rectangle 3"/>
          <p:cNvSpPr>
            <a:spLocks noGrp="1" noChangeArrowheads="1"/>
          </p:cNvSpPr>
          <p:nvPr>
            <p:ph type="title"/>
          </p:nvPr>
        </p:nvSpPr>
        <p:spPr/>
        <p:txBody>
          <a:bodyPr/>
          <a:lstStyle/>
          <a:p>
            <a:endParaRPr lang="en-US"/>
          </a:p>
        </p:txBody>
      </p:sp>
      <p:pic>
        <p:nvPicPr>
          <p:cNvPr id="285700" name="Picture 4" descr="63"/>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87747" name="Rectangle 3"/>
          <p:cNvSpPr>
            <a:spLocks noGrp="1" noChangeArrowheads="1"/>
          </p:cNvSpPr>
          <p:nvPr>
            <p:ph type="title"/>
          </p:nvPr>
        </p:nvSpPr>
        <p:spPr/>
        <p:txBody>
          <a:bodyPr/>
          <a:lstStyle/>
          <a:p>
            <a:endParaRPr lang="en-US"/>
          </a:p>
        </p:txBody>
      </p:sp>
      <p:pic>
        <p:nvPicPr>
          <p:cNvPr id="287748" name="Picture 4" descr="64"/>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89795" name="Rectangle 3"/>
          <p:cNvSpPr>
            <a:spLocks noGrp="1" noChangeArrowheads="1"/>
          </p:cNvSpPr>
          <p:nvPr>
            <p:ph type="title"/>
          </p:nvPr>
        </p:nvSpPr>
        <p:spPr/>
        <p:txBody>
          <a:bodyPr/>
          <a:lstStyle/>
          <a:p>
            <a:endParaRPr lang="en-US"/>
          </a:p>
        </p:txBody>
      </p:sp>
      <p:pic>
        <p:nvPicPr>
          <p:cNvPr id="289796" name="Picture 4" descr="65"/>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endParaRPr lang="en-US"/>
          </a:p>
        </p:txBody>
      </p:sp>
      <p:pic>
        <p:nvPicPr>
          <p:cNvPr id="459779" name="Picture 3" descr="p1"/>
          <p:cNvPicPr>
            <a:picLocks noGrp="1" noChangeAspect="1" noChangeArrowheads="1"/>
          </p:cNvPicPr>
          <p:nvPr>
            <p:ph sz="half" idx="1"/>
          </p:nvPr>
        </p:nvPicPr>
        <p:blipFill>
          <a:blip r:embed="rId3" cstate="print"/>
          <a:srcRect/>
          <a:stretch>
            <a:fillRect/>
          </a:stretch>
        </p:blipFill>
        <p:spPr>
          <a:xfrm>
            <a:off x="1143000" y="304800"/>
            <a:ext cx="6553200" cy="2420938"/>
          </a:xfrm>
          <a:noFill/>
          <a:ln/>
          <a:effectLst>
            <a:outerShdw dist="28398" dir="1593903" algn="ctr" rotWithShape="0">
              <a:srgbClr val="808080"/>
            </a:outerShdw>
          </a:effectLst>
        </p:spPr>
      </p:pic>
      <p:pic>
        <p:nvPicPr>
          <p:cNvPr id="459780" name="Picture 4" descr="p45"/>
          <p:cNvPicPr>
            <a:picLocks noGrp="1" noChangeAspect="1" noChangeArrowheads="1"/>
          </p:cNvPicPr>
          <p:nvPr>
            <p:ph sz="half" idx="2"/>
          </p:nvPr>
        </p:nvPicPr>
        <p:blipFill>
          <a:blip r:embed="rId4" cstate="print"/>
          <a:srcRect/>
          <a:stretch>
            <a:fillRect/>
          </a:stretch>
        </p:blipFill>
        <p:spPr>
          <a:xfrm>
            <a:off x="1117600" y="3943350"/>
            <a:ext cx="6692900" cy="2055813"/>
          </a:xfrm>
          <a:noFill/>
          <a:ln/>
          <a:effectLst>
            <a:outerShdw dist="28398" dir="1593903" algn="ctr" rotWithShape="0">
              <a:srgbClr val="808080"/>
            </a:outerShdw>
          </a:effectLst>
        </p:spPr>
      </p:pic>
      <p:sp>
        <p:nvSpPr>
          <p:cNvPr id="459781" name="Text Box 5"/>
          <p:cNvSpPr txBox="1">
            <a:spLocks noChangeArrowheads="1"/>
          </p:cNvSpPr>
          <p:nvPr/>
        </p:nvSpPr>
        <p:spPr bwMode="auto">
          <a:xfrm>
            <a:off x="990600" y="2819400"/>
            <a:ext cx="7162800" cy="915988"/>
          </a:xfrm>
          <a:prstGeom prst="rect">
            <a:avLst/>
          </a:prstGeom>
          <a:noFill/>
          <a:ln w="9525">
            <a:noFill/>
            <a:miter lim="800000"/>
            <a:headEnd/>
            <a:tailEnd/>
          </a:ln>
          <a:effectLst/>
        </p:spPr>
        <p:txBody>
          <a:bodyPr>
            <a:spAutoFit/>
          </a:bodyPr>
          <a:lstStyle/>
          <a:p>
            <a:pPr eaLnBrk="1" hangingPunct="1">
              <a:spcBef>
                <a:spcPct val="50000"/>
              </a:spcBef>
            </a:pPr>
            <a:r>
              <a:rPr lang="en-US" sz="1800">
                <a:latin typeface="Arial" charset="0"/>
              </a:rPr>
              <a:t>Left: Nome - looking toward airport, normal (photo by John Lingaas, WSO Fairbanks); Right: Nome - looking toward airport during flooding (photo by Jerry Steiger, WSO Nome) </a:t>
            </a:r>
          </a:p>
        </p:txBody>
      </p:sp>
      <p:sp>
        <p:nvSpPr>
          <p:cNvPr id="459782" name="Text Box 6"/>
          <p:cNvSpPr txBox="1">
            <a:spLocks noChangeArrowheads="1"/>
          </p:cNvSpPr>
          <p:nvPr/>
        </p:nvSpPr>
        <p:spPr bwMode="auto">
          <a:xfrm>
            <a:off x="1066800" y="6096000"/>
            <a:ext cx="7010400" cy="641350"/>
          </a:xfrm>
          <a:prstGeom prst="rect">
            <a:avLst/>
          </a:prstGeom>
          <a:noFill/>
          <a:ln w="9525">
            <a:noFill/>
            <a:miter lim="800000"/>
            <a:headEnd/>
            <a:tailEnd/>
          </a:ln>
          <a:effectLst/>
        </p:spPr>
        <p:txBody>
          <a:bodyPr>
            <a:spAutoFit/>
          </a:bodyPr>
          <a:lstStyle/>
          <a:p>
            <a:pPr eaLnBrk="1" hangingPunct="1">
              <a:spcBef>
                <a:spcPct val="50000"/>
              </a:spcBef>
            </a:pPr>
            <a:r>
              <a:rPr lang="en-US" sz="1800">
                <a:latin typeface="Arial" charset="0"/>
              </a:rPr>
              <a:t>Left: Shishmaref - abandoned residence long coast; Right: Kivalina - arial view. (photos by John Lingaas, WSO Fairbanks)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91843" name="Rectangle 3"/>
          <p:cNvSpPr>
            <a:spLocks noGrp="1" noChangeArrowheads="1"/>
          </p:cNvSpPr>
          <p:nvPr>
            <p:ph type="title"/>
          </p:nvPr>
        </p:nvSpPr>
        <p:spPr/>
        <p:txBody>
          <a:bodyPr/>
          <a:lstStyle/>
          <a:p>
            <a:endParaRPr lang="en-US"/>
          </a:p>
        </p:txBody>
      </p:sp>
      <p:pic>
        <p:nvPicPr>
          <p:cNvPr id="291844" name="Picture 4" descr="66"/>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93891" name="Rectangle 3"/>
          <p:cNvSpPr>
            <a:spLocks noGrp="1" noChangeArrowheads="1"/>
          </p:cNvSpPr>
          <p:nvPr>
            <p:ph type="title"/>
          </p:nvPr>
        </p:nvSpPr>
        <p:spPr/>
        <p:txBody>
          <a:bodyPr/>
          <a:lstStyle/>
          <a:p>
            <a:endParaRPr lang="en-US"/>
          </a:p>
        </p:txBody>
      </p:sp>
      <p:pic>
        <p:nvPicPr>
          <p:cNvPr id="293892" name="Picture 4" descr="67"/>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95939" name="Rectangle 3"/>
          <p:cNvSpPr>
            <a:spLocks noGrp="1" noChangeArrowheads="1"/>
          </p:cNvSpPr>
          <p:nvPr>
            <p:ph type="title"/>
          </p:nvPr>
        </p:nvSpPr>
        <p:spPr/>
        <p:txBody>
          <a:bodyPr/>
          <a:lstStyle/>
          <a:p>
            <a:endParaRPr lang="en-US"/>
          </a:p>
        </p:txBody>
      </p:sp>
      <p:pic>
        <p:nvPicPr>
          <p:cNvPr id="295940" name="Picture 4" descr="68"/>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97987" name="Rectangle 3"/>
          <p:cNvSpPr>
            <a:spLocks noGrp="1" noChangeArrowheads="1"/>
          </p:cNvSpPr>
          <p:nvPr>
            <p:ph type="title"/>
          </p:nvPr>
        </p:nvSpPr>
        <p:spPr/>
        <p:txBody>
          <a:bodyPr/>
          <a:lstStyle/>
          <a:p>
            <a:endParaRPr lang="en-US"/>
          </a:p>
        </p:txBody>
      </p:sp>
      <p:pic>
        <p:nvPicPr>
          <p:cNvPr id="297988" name="Picture 4" descr="69"/>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00035" name="Rectangle 3"/>
          <p:cNvSpPr>
            <a:spLocks noGrp="1" noChangeArrowheads="1"/>
          </p:cNvSpPr>
          <p:nvPr>
            <p:ph type="title"/>
          </p:nvPr>
        </p:nvSpPr>
        <p:spPr/>
        <p:txBody>
          <a:bodyPr/>
          <a:lstStyle/>
          <a:p>
            <a:endParaRPr lang="en-US"/>
          </a:p>
        </p:txBody>
      </p:sp>
      <p:pic>
        <p:nvPicPr>
          <p:cNvPr id="300036" name="Picture 4" descr="88"/>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02083" name="Rectangle 3"/>
          <p:cNvSpPr>
            <a:spLocks noGrp="1" noChangeArrowheads="1"/>
          </p:cNvSpPr>
          <p:nvPr>
            <p:ph type="title"/>
          </p:nvPr>
        </p:nvSpPr>
        <p:spPr/>
        <p:txBody>
          <a:bodyPr/>
          <a:lstStyle/>
          <a:p>
            <a:endParaRPr lang="en-US"/>
          </a:p>
        </p:txBody>
      </p:sp>
      <p:pic>
        <p:nvPicPr>
          <p:cNvPr id="302084" name="Picture 4" descr="89"/>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04131" name="Rectangle 3"/>
          <p:cNvSpPr>
            <a:spLocks noGrp="1" noChangeArrowheads="1"/>
          </p:cNvSpPr>
          <p:nvPr>
            <p:ph type="title"/>
          </p:nvPr>
        </p:nvSpPr>
        <p:spPr/>
        <p:txBody>
          <a:bodyPr/>
          <a:lstStyle/>
          <a:p>
            <a:endParaRPr lang="en-US"/>
          </a:p>
        </p:txBody>
      </p:sp>
      <p:pic>
        <p:nvPicPr>
          <p:cNvPr id="304132" name="Picture 4" descr="90"/>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06179" name="Rectangle 3"/>
          <p:cNvSpPr>
            <a:spLocks noGrp="1" noChangeArrowheads="1"/>
          </p:cNvSpPr>
          <p:nvPr>
            <p:ph type="title"/>
          </p:nvPr>
        </p:nvSpPr>
        <p:spPr/>
        <p:txBody>
          <a:bodyPr/>
          <a:lstStyle/>
          <a:p>
            <a:endParaRPr lang="en-US"/>
          </a:p>
        </p:txBody>
      </p:sp>
      <p:pic>
        <p:nvPicPr>
          <p:cNvPr id="306180" name="Picture 4" descr="91"/>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08227" name="Rectangle 3"/>
          <p:cNvSpPr>
            <a:spLocks noGrp="1" noChangeArrowheads="1"/>
          </p:cNvSpPr>
          <p:nvPr>
            <p:ph type="title"/>
          </p:nvPr>
        </p:nvSpPr>
        <p:spPr/>
        <p:txBody>
          <a:bodyPr/>
          <a:lstStyle/>
          <a:p>
            <a:endParaRPr lang="en-US"/>
          </a:p>
        </p:txBody>
      </p:sp>
      <p:pic>
        <p:nvPicPr>
          <p:cNvPr id="308228" name="Picture 4" descr="92"/>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10275" name="Rectangle 3"/>
          <p:cNvSpPr>
            <a:spLocks noGrp="1" noChangeArrowheads="1"/>
          </p:cNvSpPr>
          <p:nvPr>
            <p:ph type="title"/>
          </p:nvPr>
        </p:nvSpPr>
        <p:spPr/>
        <p:txBody>
          <a:bodyPr/>
          <a:lstStyle/>
          <a:p>
            <a:endParaRPr lang="en-US"/>
          </a:p>
        </p:txBody>
      </p:sp>
      <p:pic>
        <p:nvPicPr>
          <p:cNvPr id="310276" name="Picture 4" descr="93"/>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solidFill>
              <a:schemeClr val="tx1"/>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Oct07417"/>
          <p:cNvPicPr>
            <a:picLocks noGrp="1" noChangeAspect="1" noChangeArrowheads="1"/>
          </p:cNvPicPr>
          <p:nvPr>
            <p:ph idx="1"/>
          </p:nvPr>
        </p:nvPicPr>
        <p:blipFill>
          <a:blip r:embed="rId3" cstate="print"/>
          <a:srcRect/>
          <a:stretch>
            <a:fillRect/>
          </a:stretch>
        </p:blipFill>
        <p:spPr>
          <a:xfrm>
            <a:off x="-92075" y="0"/>
            <a:ext cx="9236075" cy="6927850"/>
          </a:xfrm>
          <a:noFill/>
          <a:ln/>
          <a:effectLst>
            <a:outerShdw dist="28398" dir="1593903" algn="ctr" rotWithShape="0">
              <a:srgbClr val="808080"/>
            </a:outerShdw>
          </a:effectLst>
        </p:spPr>
      </p:pic>
      <p:sp>
        <p:nvSpPr>
          <p:cNvPr id="461827" name="Rectangle 3"/>
          <p:cNvSpPr>
            <a:spLocks noGrp="1" noChangeArrowheads="1"/>
          </p:cNvSpPr>
          <p:nvPr>
            <p:ph type="title"/>
          </p:nvPr>
        </p:nvSpPr>
        <p:spPr>
          <a:xfrm>
            <a:off x="609600" y="0"/>
            <a:ext cx="8153400" cy="914400"/>
          </a:xfrm>
        </p:spPr>
        <p:txBody>
          <a:bodyPr/>
          <a:lstStyle/>
          <a:p>
            <a:r>
              <a:rPr lang="en-US" b="1">
                <a:solidFill>
                  <a:schemeClr val="bg2"/>
                </a:solidFill>
                <a:latin typeface="Helvetica" pitchFamily="34" charset="0"/>
              </a:rPr>
              <a:t>Sea Level data sources</a:t>
            </a:r>
          </a:p>
        </p:txBody>
      </p:sp>
      <p:pic>
        <p:nvPicPr>
          <p:cNvPr id="461828" name="Picture 4" descr="Figure-1"/>
          <p:cNvPicPr>
            <a:picLocks noChangeAspect="1" noChangeArrowheads="1"/>
          </p:cNvPicPr>
          <p:nvPr/>
        </p:nvPicPr>
        <p:blipFill>
          <a:blip r:embed="rId4" cstate="print"/>
          <a:srcRect l="8472" t="29076" r="11859" b="42760"/>
          <a:stretch>
            <a:fillRect/>
          </a:stretch>
        </p:blipFill>
        <p:spPr bwMode="auto">
          <a:xfrm>
            <a:off x="114300" y="893763"/>
            <a:ext cx="8950325" cy="4476750"/>
          </a:xfrm>
          <a:prstGeom prst="rect">
            <a:avLst/>
          </a:prstGeom>
          <a:noFill/>
        </p:spPr>
      </p:pic>
      <p:sp>
        <p:nvSpPr>
          <p:cNvPr id="461829" name="Text Box 5"/>
          <p:cNvSpPr txBox="1">
            <a:spLocks noChangeArrowheads="1"/>
          </p:cNvSpPr>
          <p:nvPr/>
        </p:nvSpPr>
        <p:spPr bwMode="auto">
          <a:xfrm>
            <a:off x="250825" y="5502275"/>
            <a:ext cx="8686800" cy="1323975"/>
          </a:xfrm>
          <a:prstGeom prst="rect">
            <a:avLst/>
          </a:prstGeom>
          <a:solidFill>
            <a:schemeClr val="bg1"/>
          </a:solidFill>
          <a:ln w="9525">
            <a:solidFill>
              <a:srgbClr val="00000A"/>
            </a:solidFill>
            <a:miter lim="800000"/>
            <a:headEnd/>
            <a:tailEnd/>
          </a:ln>
          <a:effectLst/>
        </p:spPr>
        <p:txBody>
          <a:bodyPr>
            <a:spAutoFit/>
          </a:bodyPr>
          <a:lstStyle/>
          <a:p>
            <a:r>
              <a:rPr lang="en-US" sz="1600" b="1">
                <a:latin typeface="Tahoma" pitchFamily="34" charset="0"/>
              </a:rPr>
              <a:t>Sea level data sets were collected by the Arctic and Antarctic Research Institute for 71 stations (see station numbers) located in the Barents and Siberian Seas. The time series of sea level variability generally cover the period between 1948 and  2000 but temporal coverage differs significantly from station to station. Red denotes stations with the most complete datasets.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12323" name="Rectangle 3"/>
          <p:cNvSpPr>
            <a:spLocks noGrp="1" noChangeArrowheads="1"/>
          </p:cNvSpPr>
          <p:nvPr>
            <p:ph type="title"/>
          </p:nvPr>
        </p:nvSpPr>
        <p:spPr/>
        <p:txBody>
          <a:bodyPr/>
          <a:lstStyle/>
          <a:p>
            <a:endParaRPr lang="en-US"/>
          </a:p>
        </p:txBody>
      </p:sp>
      <p:pic>
        <p:nvPicPr>
          <p:cNvPr id="312324" name="Picture 4" descr="94"/>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14371" name="Rectangle 3"/>
          <p:cNvSpPr>
            <a:spLocks noGrp="1" noChangeArrowheads="1"/>
          </p:cNvSpPr>
          <p:nvPr>
            <p:ph type="title"/>
          </p:nvPr>
        </p:nvSpPr>
        <p:spPr/>
        <p:txBody>
          <a:bodyPr/>
          <a:lstStyle/>
          <a:p>
            <a:endParaRPr lang="en-US"/>
          </a:p>
        </p:txBody>
      </p:sp>
      <p:pic>
        <p:nvPicPr>
          <p:cNvPr id="314372" name="Picture 4" descr="95"/>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16419" name="Rectangle 3"/>
          <p:cNvSpPr>
            <a:spLocks noGrp="1" noChangeArrowheads="1"/>
          </p:cNvSpPr>
          <p:nvPr>
            <p:ph type="title"/>
          </p:nvPr>
        </p:nvSpPr>
        <p:spPr/>
        <p:txBody>
          <a:bodyPr/>
          <a:lstStyle/>
          <a:p>
            <a:endParaRPr lang="en-US"/>
          </a:p>
        </p:txBody>
      </p:sp>
      <p:pic>
        <p:nvPicPr>
          <p:cNvPr id="316420" name="Picture 4" descr="96"/>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18467" name="Rectangle 3"/>
          <p:cNvSpPr>
            <a:spLocks noGrp="1" noChangeArrowheads="1"/>
          </p:cNvSpPr>
          <p:nvPr>
            <p:ph type="title"/>
          </p:nvPr>
        </p:nvSpPr>
        <p:spPr/>
        <p:txBody>
          <a:bodyPr/>
          <a:lstStyle/>
          <a:p>
            <a:endParaRPr lang="en-US"/>
          </a:p>
        </p:txBody>
      </p:sp>
      <p:pic>
        <p:nvPicPr>
          <p:cNvPr id="318468" name="Picture 4" descr="97"/>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20515" name="Rectangle 3"/>
          <p:cNvSpPr>
            <a:spLocks noGrp="1" noChangeArrowheads="1"/>
          </p:cNvSpPr>
          <p:nvPr>
            <p:ph type="title"/>
          </p:nvPr>
        </p:nvSpPr>
        <p:spPr/>
        <p:txBody>
          <a:bodyPr/>
          <a:lstStyle/>
          <a:p>
            <a:endParaRPr lang="en-US"/>
          </a:p>
        </p:txBody>
      </p:sp>
      <p:pic>
        <p:nvPicPr>
          <p:cNvPr id="320516" name="Picture 4" descr="98"/>
          <p:cNvPicPr>
            <a:picLocks noGrp="1" noChangeAspect="1" noChangeArrowheads="1"/>
          </p:cNvPicPr>
          <p:nvPr>
            <p:ph idx="1"/>
          </p:nvPr>
        </p:nvPicPr>
        <p:blipFill>
          <a:blip r:embed="rId3" cstate="print"/>
          <a:srcRect t="-7143"/>
          <a:stretch>
            <a:fillRect/>
          </a:stretch>
        </p:blipFill>
        <p:spPr>
          <a:xfrm>
            <a:off x="0" y="0"/>
            <a:ext cx="7092950" cy="7313613"/>
          </a:xfrm>
          <a:solidFill>
            <a:srgbClr val="FFFFFF"/>
          </a:solidFill>
          <a:ln/>
          <a:effectLst>
            <a:outerShdw dist="28398" dir="1593903" algn="ctr" rotWithShape="0">
              <a:srgbClr val="808080"/>
            </a:out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457200" y="-228600"/>
            <a:ext cx="8229600" cy="1371600"/>
          </a:xfrm>
        </p:spPr>
        <p:txBody>
          <a:bodyPr/>
          <a:lstStyle/>
          <a:p>
            <a:r>
              <a:rPr lang="en-US"/>
              <a:t>Circulation regimes</a:t>
            </a:r>
          </a:p>
        </p:txBody>
      </p:sp>
      <p:sp>
        <p:nvSpPr>
          <p:cNvPr id="242691" name="Rectangle 3"/>
          <p:cNvSpPr>
            <a:spLocks noGrp="1" noChangeArrowheads="1"/>
          </p:cNvSpPr>
          <p:nvPr>
            <p:ph type="body" idx="1"/>
          </p:nvPr>
        </p:nvSpPr>
        <p:spPr/>
        <p:txBody>
          <a:bodyPr/>
          <a:lstStyle/>
          <a:p>
            <a:endParaRPr lang="en-US"/>
          </a:p>
        </p:txBody>
      </p:sp>
      <p:sp>
        <p:nvSpPr>
          <p:cNvPr id="242692" name="Text Box 4"/>
          <p:cNvSpPr txBox="1">
            <a:spLocks noChangeArrowheads="1"/>
          </p:cNvSpPr>
          <p:nvPr/>
        </p:nvSpPr>
        <p:spPr bwMode="auto">
          <a:xfrm>
            <a:off x="6172200" y="1357313"/>
            <a:ext cx="2819400" cy="5043487"/>
          </a:xfrm>
          <a:prstGeom prst="rect">
            <a:avLst/>
          </a:prstGeom>
          <a:noFill/>
          <a:ln w="9525">
            <a:noFill/>
            <a:miter lim="800000"/>
            <a:headEnd/>
            <a:tailEnd/>
          </a:ln>
          <a:effectLst/>
        </p:spPr>
        <p:txBody>
          <a:bodyPr>
            <a:spAutoFit/>
          </a:bodyPr>
          <a:lstStyle/>
          <a:p>
            <a:pPr>
              <a:spcBef>
                <a:spcPct val="50000"/>
              </a:spcBef>
            </a:pPr>
            <a:r>
              <a:rPr lang="en-US" sz="1800">
                <a:latin typeface="Tahoma" pitchFamily="34" charset="0"/>
              </a:rPr>
              <a:t>1. Circulation</a:t>
            </a:r>
          </a:p>
          <a:p>
            <a:pPr>
              <a:spcBef>
                <a:spcPct val="50000"/>
              </a:spcBef>
            </a:pPr>
            <a:r>
              <a:rPr lang="en-US" sz="1800">
                <a:latin typeface="Tahoma" pitchFamily="34" charset="0"/>
              </a:rPr>
              <a:t>2. Ice conditions</a:t>
            </a:r>
          </a:p>
          <a:p>
            <a:pPr>
              <a:spcBef>
                <a:spcPct val="50000"/>
              </a:spcBef>
            </a:pPr>
            <a:r>
              <a:rPr lang="en-US" sz="1800">
                <a:latin typeface="Tahoma" pitchFamily="34" charset="0"/>
              </a:rPr>
              <a:t>3.Pacific water</a:t>
            </a:r>
          </a:p>
          <a:p>
            <a:pPr>
              <a:spcBef>
                <a:spcPct val="50000"/>
              </a:spcBef>
            </a:pPr>
            <a:r>
              <a:rPr lang="en-US" sz="1800">
                <a:latin typeface="Tahoma" pitchFamily="34" charset="0"/>
              </a:rPr>
              <a:t>4. Atlantic water</a:t>
            </a:r>
          </a:p>
          <a:p>
            <a:pPr>
              <a:spcBef>
                <a:spcPct val="50000"/>
              </a:spcBef>
            </a:pPr>
            <a:r>
              <a:rPr lang="en-US" sz="1800">
                <a:latin typeface="Tahoma" pitchFamily="34" charset="0"/>
              </a:rPr>
              <a:t>5. Upwelling/downwelling</a:t>
            </a:r>
          </a:p>
          <a:p>
            <a:pPr>
              <a:spcBef>
                <a:spcPct val="50000"/>
              </a:spcBef>
            </a:pPr>
            <a:r>
              <a:rPr lang="en-US" sz="1800">
                <a:latin typeface="Tahoma" pitchFamily="34" charset="0"/>
              </a:rPr>
              <a:t>6. Heat fluxes</a:t>
            </a:r>
          </a:p>
          <a:p>
            <a:pPr>
              <a:spcBef>
                <a:spcPct val="50000"/>
              </a:spcBef>
            </a:pPr>
            <a:r>
              <a:rPr lang="en-US" sz="1800">
                <a:latin typeface="Tahoma" pitchFamily="34" charset="0"/>
              </a:rPr>
              <a:t>7. River runoff</a:t>
            </a:r>
          </a:p>
          <a:p>
            <a:pPr>
              <a:spcBef>
                <a:spcPct val="50000"/>
              </a:spcBef>
            </a:pPr>
            <a:r>
              <a:rPr lang="en-US" sz="1800">
                <a:latin typeface="Tahoma" pitchFamily="34" charset="0"/>
              </a:rPr>
              <a:t>8. Precipitation regime</a:t>
            </a:r>
          </a:p>
          <a:p>
            <a:pPr>
              <a:spcBef>
                <a:spcPct val="50000"/>
              </a:spcBef>
            </a:pPr>
            <a:r>
              <a:rPr lang="en-US" sz="1800">
                <a:latin typeface="Tahoma" pitchFamily="34" charset="0"/>
              </a:rPr>
              <a:t>9. Clouds</a:t>
            </a:r>
          </a:p>
          <a:p>
            <a:pPr>
              <a:spcBef>
                <a:spcPct val="50000"/>
              </a:spcBef>
            </a:pPr>
            <a:r>
              <a:rPr lang="en-US" sz="1800">
                <a:latin typeface="Tahoma" pitchFamily="34" charset="0"/>
              </a:rPr>
              <a:t>10. Surface albedo</a:t>
            </a:r>
          </a:p>
          <a:p>
            <a:pPr>
              <a:spcBef>
                <a:spcPct val="50000"/>
              </a:spcBef>
            </a:pPr>
            <a:r>
              <a:rPr lang="en-US" sz="1800">
                <a:latin typeface="Tahoma" pitchFamily="34" charset="0"/>
              </a:rPr>
              <a:t>11. Ocean and atmosphere boundary layers (stratification)</a:t>
            </a:r>
          </a:p>
        </p:txBody>
      </p:sp>
      <p:pic>
        <p:nvPicPr>
          <p:cNvPr id="242693" name="Picture 5" descr="ASSR-CCR-circulation"/>
          <p:cNvPicPr>
            <a:picLocks noChangeAspect="1" noChangeArrowheads="1"/>
          </p:cNvPicPr>
          <p:nvPr/>
        </p:nvPicPr>
        <p:blipFill>
          <a:blip r:embed="rId3" cstate="print"/>
          <a:srcRect l="10001" t="11765" r="20000" b="15294"/>
          <a:stretch>
            <a:fillRect/>
          </a:stretch>
        </p:blipFill>
        <p:spPr bwMode="auto">
          <a:xfrm>
            <a:off x="0" y="1506538"/>
            <a:ext cx="6172200" cy="4970462"/>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228600" y="76200"/>
            <a:ext cx="3733800" cy="519113"/>
          </a:xfrm>
          <a:prstGeom prst="rect">
            <a:avLst/>
          </a:prstGeom>
          <a:noFill/>
          <a:ln w="9525">
            <a:noFill/>
            <a:miter lim="800000"/>
            <a:headEnd/>
            <a:tailEnd/>
          </a:ln>
          <a:effectLst/>
        </p:spPr>
        <p:txBody>
          <a:bodyPr>
            <a:spAutoFit/>
          </a:bodyPr>
          <a:lstStyle/>
          <a:p>
            <a:pPr>
              <a:spcBef>
                <a:spcPct val="50000"/>
              </a:spcBef>
            </a:pPr>
            <a:r>
              <a:rPr lang="en-US" sz="2800" b="1">
                <a:effectLst>
                  <a:outerShdw blurRad="38100" dist="38100" dir="2700000" algn="tl">
                    <a:srgbClr val="000000"/>
                  </a:outerShdw>
                </a:effectLst>
                <a:latin typeface="Arial Unicode MS" pitchFamily="34" charset="-128"/>
              </a:rPr>
              <a:t>Circulation regimes</a:t>
            </a:r>
          </a:p>
        </p:txBody>
      </p:sp>
      <p:pic>
        <p:nvPicPr>
          <p:cNvPr id="86023" name="Picture 7"/>
          <p:cNvPicPr>
            <a:picLocks noChangeAspect="1" noChangeArrowheads="1"/>
          </p:cNvPicPr>
          <p:nvPr/>
        </p:nvPicPr>
        <p:blipFill>
          <a:blip r:embed="rId3" cstate="print"/>
          <a:srcRect l="22498" t="11720" r="22498" b="43365"/>
          <a:stretch>
            <a:fillRect/>
          </a:stretch>
        </p:blipFill>
        <p:spPr bwMode="auto">
          <a:xfrm>
            <a:off x="1038225" y="1981200"/>
            <a:ext cx="6886575" cy="3597275"/>
          </a:xfrm>
          <a:prstGeom prst="rect">
            <a:avLst/>
          </a:prstGeom>
          <a:noFill/>
          <a:ln w="9525">
            <a:noFill/>
            <a:miter lim="800000"/>
            <a:headEnd/>
            <a:tailEnd/>
          </a:ln>
          <a:effectLst/>
        </p:spPr>
      </p:pic>
      <p:sp>
        <p:nvSpPr>
          <p:cNvPr id="86027" name="Text Box 11"/>
          <p:cNvSpPr txBox="1">
            <a:spLocks noChangeArrowheads="1"/>
          </p:cNvSpPr>
          <p:nvPr/>
        </p:nvSpPr>
        <p:spPr bwMode="auto">
          <a:xfrm>
            <a:off x="1143000" y="1447800"/>
            <a:ext cx="3200400" cy="457200"/>
          </a:xfrm>
          <a:prstGeom prst="rect">
            <a:avLst/>
          </a:prstGeom>
          <a:noFill/>
          <a:ln w="9525">
            <a:noFill/>
            <a:miter lim="800000"/>
            <a:headEnd/>
            <a:tailEnd/>
          </a:ln>
          <a:effectLst/>
        </p:spPr>
        <p:txBody>
          <a:bodyPr>
            <a:spAutoFit/>
          </a:bodyPr>
          <a:lstStyle/>
          <a:p>
            <a:pPr algn="ctr">
              <a:spcBef>
                <a:spcPct val="50000"/>
              </a:spcBef>
            </a:pPr>
            <a:r>
              <a:rPr lang="en-US" sz="2400" b="1">
                <a:solidFill>
                  <a:schemeClr val="tx2"/>
                </a:solidFill>
                <a:effectLst>
                  <a:outerShdw blurRad="38100" dist="38100" dir="2700000" algn="tl">
                    <a:srgbClr val="000000"/>
                  </a:outerShdw>
                </a:effectLst>
                <a:latin typeface="Arial Unicode MS" pitchFamily="34" charset="-128"/>
              </a:rPr>
              <a:t>Negative index</a:t>
            </a:r>
            <a:r>
              <a:rPr lang="en-US" sz="2400" b="1">
                <a:solidFill>
                  <a:srgbClr val="2F20F8"/>
                </a:solidFill>
                <a:effectLst>
                  <a:outerShdw blurRad="38100" dist="38100" dir="2700000" algn="tl">
                    <a:srgbClr val="000000"/>
                  </a:outerShdw>
                </a:effectLst>
                <a:latin typeface="Arial Unicode MS" pitchFamily="34" charset="-128"/>
              </a:rPr>
              <a:t>              </a:t>
            </a:r>
            <a:endParaRPr lang="en-US" sz="2400" b="1">
              <a:solidFill>
                <a:srgbClr val="F00000"/>
              </a:solidFill>
              <a:effectLst>
                <a:outerShdw blurRad="38100" dist="38100" dir="2700000" algn="tl">
                  <a:srgbClr val="000000"/>
                </a:outerShdw>
              </a:effectLst>
              <a:latin typeface="Arial Unicode MS" pitchFamily="34" charset="-128"/>
            </a:endParaRPr>
          </a:p>
        </p:txBody>
      </p:sp>
      <p:sp>
        <p:nvSpPr>
          <p:cNvPr id="86028" name="Text Box 12"/>
          <p:cNvSpPr txBox="1">
            <a:spLocks noChangeArrowheads="1"/>
          </p:cNvSpPr>
          <p:nvPr/>
        </p:nvSpPr>
        <p:spPr bwMode="auto">
          <a:xfrm>
            <a:off x="4648200" y="1447800"/>
            <a:ext cx="3200400" cy="457200"/>
          </a:xfrm>
          <a:prstGeom prst="rect">
            <a:avLst/>
          </a:prstGeom>
          <a:noFill/>
          <a:ln w="9525">
            <a:noFill/>
            <a:miter lim="800000"/>
            <a:headEnd/>
            <a:tailEnd/>
          </a:ln>
          <a:effectLst/>
        </p:spPr>
        <p:txBody>
          <a:bodyPr>
            <a:spAutoFit/>
          </a:bodyPr>
          <a:lstStyle/>
          <a:p>
            <a:pPr algn="ctr">
              <a:spcBef>
                <a:spcPct val="50000"/>
              </a:spcBef>
            </a:pPr>
            <a:r>
              <a:rPr lang="en-US" sz="2400" b="1">
                <a:solidFill>
                  <a:schemeClr val="tx2"/>
                </a:solidFill>
                <a:effectLst>
                  <a:outerShdw blurRad="38100" dist="38100" dir="2700000" algn="tl">
                    <a:srgbClr val="000000"/>
                  </a:outerShdw>
                </a:effectLst>
                <a:latin typeface="Arial Unicode MS" pitchFamily="34" charset="-128"/>
              </a:rPr>
              <a:t>Positive index</a:t>
            </a:r>
          </a:p>
        </p:txBody>
      </p:sp>
      <p:sp>
        <p:nvSpPr>
          <p:cNvPr id="86029" name="Text Box 13"/>
          <p:cNvSpPr txBox="1">
            <a:spLocks noChangeArrowheads="1"/>
          </p:cNvSpPr>
          <p:nvPr/>
        </p:nvSpPr>
        <p:spPr bwMode="auto">
          <a:xfrm>
            <a:off x="1066800" y="5638800"/>
            <a:ext cx="3200400" cy="1066800"/>
          </a:xfrm>
          <a:prstGeom prst="rect">
            <a:avLst/>
          </a:prstGeom>
          <a:noFill/>
          <a:ln w="9525">
            <a:noFill/>
            <a:miter lim="800000"/>
            <a:headEnd/>
            <a:tailEnd/>
          </a:ln>
          <a:effectLst/>
        </p:spPr>
        <p:txBody>
          <a:bodyPr>
            <a:spAutoFit/>
          </a:bodyPr>
          <a:lstStyle/>
          <a:p>
            <a:pPr algn="ctr">
              <a:spcBef>
                <a:spcPct val="50000"/>
              </a:spcBef>
            </a:pPr>
            <a:r>
              <a:rPr lang="en-US" sz="2000" b="1">
                <a:solidFill>
                  <a:schemeClr val="tx2"/>
                </a:solidFill>
                <a:effectLst>
                  <a:outerShdw blurRad="38100" dist="38100" dir="2700000" algn="tl">
                    <a:srgbClr val="000000"/>
                  </a:outerShdw>
                </a:effectLst>
                <a:latin typeface="Arial Unicode MS" pitchFamily="34" charset="-128"/>
              </a:rPr>
              <a:t>Sea ice is accumulated in the ocean and is getting thicker</a:t>
            </a:r>
            <a:r>
              <a:rPr lang="en-US" sz="2400" b="1">
                <a:solidFill>
                  <a:srgbClr val="2F20F8"/>
                </a:solidFill>
                <a:effectLst>
                  <a:outerShdw blurRad="38100" dist="38100" dir="2700000" algn="tl">
                    <a:srgbClr val="000000"/>
                  </a:outerShdw>
                </a:effectLst>
                <a:latin typeface="Arial Unicode MS" pitchFamily="34" charset="-128"/>
              </a:rPr>
              <a:t>             </a:t>
            </a:r>
            <a:endParaRPr lang="en-US" sz="2400" b="1">
              <a:solidFill>
                <a:srgbClr val="F00000"/>
              </a:solidFill>
              <a:effectLst>
                <a:outerShdw blurRad="38100" dist="38100" dir="2700000" algn="tl">
                  <a:srgbClr val="000000"/>
                </a:outerShdw>
              </a:effectLst>
              <a:latin typeface="Arial Unicode MS" pitchFamily="34" charset="-128"/>
            </a:endParaRPr>
          </a:p>
        </p:txBody>
      </p:sp>
      <p:sp>
        <p:nvSpPr>
          <p:cNvPr id="86030" name="Text Box 14"/>
          <p:cNvSpPr txBox="1">
            <a:spLocks noChangeArrowheads="1"/>
          </p:cNvSpPr>
          <p:nvPr/>
        </p:nvSpPr>
        <p:spPr bwMode="auto">
          <a:xfrm>
            <a:off x="4648200" y="5562600"/>
            <a:ext cx="3200400" cy="1066800"/>
          </a:xfrm>
          <a:prstGeom prst="rect">
            <a:avLst/>
          </a:prstGeom>
          <a:noFill/>
          <a:ln w="9525">
            <a:noFill/>
            <a:miter lim="800000"/>
            <a:headEnd/>
            <a:tailEnd/>
          </a:ln>
          <a:effectLst/>
        </p:spPr>
        <p:txBody>
          <a:bodyPr>
            <a:spAutoFit/>
          </a:bodyPr>
          <a:lstStyle/>
          <a:p>
            <a:pPr algn="ctr">
              <a:spcBef>
                <a:spcPct val="50000"/>
              </a:spcBef>
            </a:pPr>
            <a:r>
              <a:rPr lang="en-US" sz="2000" b="1">
                <a:solidFill>
                  <a:schemeClr val="tx2"/>
                </a:solidFill>
                <a:effectLst>
                  <a:outerShdw blurRad="38100" dist="38100" dir="2700000" algn="tl">
                    <a:srgbClr val="000000"/>
                  </a:outerShdw>
                </a:effectLst>
                <a:latin typeface="Arial Unicode MS" pitchFamily="34" charset="-128"/>
              </a:rPr>
              <a:t>Sea ice is removed from the ocean</a:t>
            </a:r>
            <a:r>
              <a:rPr lang="en-US" sz="2000" b="1">
                <a:solidFill>
                  <a:srgbClr val="2F20F8"/>
                </a:solidFill>
                <a:effectLst>
                  <a:outerShdw blurRad="38100" dist="38100" dir="2700000" algn="tl">
                    <a:srgbClr val="000000"/>
                  </a:outerShdw>
                </a:effectLst>
                <a:latin typeface="Arial Unicode MS" pitchFamily="34" charset="-128"/>
              </a:rPr>
              <a:t> </a:t>
            </a:r>
            <a:r>
              <a:rPr lang="en-US" sz="2000" b="1">
                <a:solidFill>
                  <a:schemeClr val="tx2"/>
                </a:solidFill>
                <a:effectLst>
                  <a:outerShdw blurRad="38100" dist="38100" dir="2700000" algn="tl">
                    <a:srgbClr val="000000"/>
                  </a:outerShdw>
                </a:effectLst>
                <a:latin typeface="Arial Unicode MS" pitchFamily="34" charset="-128"/>
              </a:rPr>
              <a:t>and is getting thinner</a:t>
            </a:r>
            <a:r>
              <a:rPr lang="en-US" sz="2400" b="1">
                <a:solidFill>
                  <a:srgbClr val="2F20F8"/>
                </a:solidFill>
                <a:effectLst>
                  <a:outerShdw blurRad="38100" dist="38100" dir="2700000" algn="tl">
                    <a:srgbClr val="000000"/>
                  </a:outerShdw>
                </a:effectLst>
                <a:latin typeface="Arial Unicode MS" pitchFamily="34" charset="-128"/>
              </a:rPr>
              <a:t>              </a:t>
            </a:r>
            <a:endParaRPr lang="en-US" sz="2400" b="1">
              <a:solidFill>
                <a:srgbClr val="F00000"/>
              </a:solidFill>
              <a:effectLst>
                <a:outerShdw blurRad="38100" dist="38100" dir="2700000" algn="tl">
                  <a:srgbClr val="000000"/>
                </a:outerShdw>
              </a:effectLst>
              <a:latin typeface="Arial Unicode MS" pitchFamily="34" charset="-128"/>
            </a:endParaRPr>
          </a:p>
        </p:txBody>
      </p:sp>
      <p:sp>
        <p:nvSpPr>
          <p:cNvPr id="86032" name="Text Box 16"/>
          <p:cNvSpPr txBox="1">
            <a:spLocks noChangeArrowheads="1"/>
          </p:cNvSpPr>
          <p:nvPr/>
        </p:nvSpPr>
        <p:spPr bwMode="auto">
          <a:xfrm>
            <a:off x="76200" y="2806700"/>
            <a:ext cx="990600" cy="1917700"/>
          </a:xfrm>
          <a:prstGeom prst="rect">
            <a:avLst/>
          </a:prstGeom>
          <a:noFill/>
          <a:ln w="9525">
            <a:noFill/>
            <a:miter lim="800000"/>
            <a:headEnd/>
            <a:tailEnd/>
          </a:ln>
          <a:effectLst/>
        </p:spPr>
        <p:txBody>
          <a:bodyPr>
            <a:spAutoFit/>
          </a:bodyPr>
          <a:lstStyle/>
          <a:p>
            <a:pPr algn="ctr">
              <a:spcBef>
                <a:spcPct val="50000"/>
              </a:spcBef>
            </a:pPr>
            <a:r>
              <a:rPr lang="en-US" sz="2400">
                <a:latin typeface="Arial Unicode MS" pitchFamily="34" charset="-128"/>
              </a:rPr>
              <a:t>Arctic is cold and dry</a:t>
            </a:r>
          </a:p>
        </p:txBody>
      </p:sp>
      <p:sp>
        <p:nvSpPr>
          <p:cNvPr id="86033" name="Text Box 17"/>
          <p:cNvSpPr txBox="1">
            <a:spLocks noChangeArrowheads="1"/>
          </p:cNvSpPr>
          <p:nvPr/>
        </p:nvSpPr>
        <p:spPr bwMode="auto">
          <a:xfrm>
            <a:off x="7924800" y="2667000"/>
            <a:ext cx="990600" cy="1917700"/>
          </a:xfrm>
          <a:prstGeom prst="rect">
            <a:avLst/>
          </a:prstGeom>
          <a:noFill/>
          <a:ln w="9525">
            <a:noFill/>
            <a:miter lim="800000"/>
            <a:headEnd/>
            <a:tailEnd/>
          </a:ln>
          <a:effectLst/>
        </p:spPr>
        <p:txBody>
          <a:bodyPr>
            <a:spAutoFit/>
          </a:bodyPr>
          <a:lstStyle/>
          <a:p>
            <a:pPr algn="ctr">
              <a:spcBef>
                <a:spcPct val="50000"/>
              </a:spcBef>
            </a:pPr>
            <a:r>
              <a:rPr lang="en-US" sz="2400">
                <a:latin typeface="Arial Unicode MS" pitchFamily="34" charset="-128"/>
              </a:rPr>
              <a:t>Arctic is warm and wet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endParaRPr lang="en-US"/>
          </a:p>
        </p:txBody>
      </p:sp>
      <p:sp>
        <p:nvSpPr>
          <p:cNvPr id="244739" name="Rectangle 3"/>
          <p:cNvSpPr>
            <a:spLocks noGrp="1" noChangeArrowheads="1"/>
          </p:cNvSpPr>
          <p:nvPr>
            <p:ph type="body" idx="1"/>
          </p:nvPr>
        </p:nvSpPr>
        <p:spPr/>
        <p:txBody>
          <a:bodyPr/>
          <a:lstStyle/>
          <a:p>
            <a:endParaRPr lang="en-US"/>
          </a:p>
        </p:txBody>
      </p:sp>
      <p:pic>
        <p:nvPicPr>
          <p:cNvPr id="244740" name="Picture 4"/>
          <p:cNvPicPr>
            <a:picLocks noChangeAspect="1" noChangeArrowheads="1"/>
          </p:cNvPicPr>
          <p:nvPr/>
        </p:nvPicPr>
        <p:blipFill>
          <a:blip r:embed="rId3" cstate="print"/>
          <a:srcRect l="4997" t="5003" r="4997" b="43359"/>
          <a:stretch>
            <a:fillRect/>
          </a:stretch>
        </p:blipFill>
        <p:spPr bwMode="auto">
          <a:xfrm>
            <a:off x="533400" y="41275"/>
            <a:ext cx="8001000" cy="689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8" name="Picture 4" descr="ACCR-CCR-seasonal-parameters"/>
          <p:cNvPicPr>
            <a:picLocks noChangeAspect="1" noChangeArrowheads="1"/>
          </p:cNvPicPr>
          <p:nvPr/>
        </p:nvPicPr>
        <p:blipFill>
          <a:blip r:embed="rId3" cstate="print"/>
          <a:srcRect l="7272" t="5881" r="60909" b="61160"/>
          <a:stretch>
            <a:fillRect/>
          </a:stretch>
        </p:blipFill>
        <p:spPr bwMode="auto">
          <a:xfrm>
            <a:off x="228600" y="152400"/>
            <a:ext cx="3898900" cy="3121025"/>
          </a:xfrm>
          <a:prstGeom prst="rect">
            <a:avLst/>
          </a:prstGeom>
          <a:noFill/>
        </p:spPr>
      </p:pic>
      <p:pic>
        <p:nvPicPr>
          <p:cNvPr id="246789" name="Picture 5" descr="ACCR-CCR-seasonal-parameters"/>
          <p:cNvPicPr>
            <a:picLocks noChangeAspect="1" noChangeArrowheads="1"/>
          </p:cNvPicPr>
          <p:nvPr/>
        </p:nvPicPr>
        <p:blipFill>
          <a:blip r:embed="rId3" cstate="print"/>
          <a:srcRect l="7272" t="47046" r="60909" b="21170"/>
          <a:stretch>
            <a:fillRect/>
          </a:stretch>
        </p:blipFill>
        <p:spPr bwMode="auto">
          <a:xfrm>
            <a:off x="381000" y="3581400"/>
            <a:ext cx="3746500" cy="2890838"/>
          </a:xfrm>
          <a:prstGeom prst="rect">
            <a:avLst/>
          </a:prstGeom>
          <a:noFill/>
        </p:spPr>
      </p:pic>
      <p:pic>
        <p:nvPicPr>
          <p:cNvPr id="246790" name="Picture 6" descr="ACCR-CCR-seasonal-parameters"/>
          <p:cNvPicPr>
            <a:picLocks noChangeAspect="1" noChangeArrowheads="1"/>
          </p:cNvPicPr>
          <p:nvPr/>
        </p:nvPicPr>
        <p:blipFill>
          <a:blip r:embed="rId3" cstate="print"/>
          <a:srcRect l="39999" t="46458" r="31818" b="19406"/>
          <a:stretch>
            <a:fillRect/>
          </a:stretch>
        </p:blipFill>
        <p:spPr bwMode="auto">
          <a:xfrm>
            <a:off x="4572000" y="3276600"/>
            <a:ext cx="3468688" cy="3168650"/>
          </a:xfrm>
          <a:prstGeom prst="rect">
            <a:avLst/>
          </a:prstGeom>
          <a:noFill/>
        </p:spPr>
      </p:pic>
      <p:pic>
        <p:nvPicPr>
          <p:cNvPr id="246791" name="Picture 7" descr="ACCR-CCR-seasonal-parameters"/>
          <p:cNvPicPr>
            <a:picLocks noChangeAspect="1" noChangeArrowheads="1"/>
          </p:cNvPicPr>
          <p:nvPr/>
        </p:nvPicPr>
        <p:blipFill>
          <a:blip r:embed="rId3" cstate="print"/>
          <a:srcRect l="39091" t="5881" r="30910" b="62924"/>
          <a:stretch>
            <a:fillRect/>
          </a:stretch>
        </p:blipFill>
        <p:spPr bwMode="auto">
          <a:xfrm>
            <a:off x="4572000" y="320675"/>
            <a:ext cx="3505200" cy="2803525"/>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z="2800" dirty="0" smtClean="0"/>
              <a:t>Concluding remarks</a:t>
            </a:r>
            <a:endParaRPr lang="en-US" sz="2800" dirty="0"/>
          </a:p>
        </p:txBody>
      </p:sp>
      <p:sp>
        <p:nvSpPr>
          <p:cNvPr id="4" name="TextBox 3"/>
          <p:cNvSpPr txBox="1"/>
          <p:nvPr/>
        </p:nvSpPr>
        <p:spPr>
          <a:xfrm>
            <a:off x="228600" y="1371600"/>
            <a:ext cx="8763000" cy="4801314"/>
          </a:xfrm>
          <a:prstGeom prst="rect">
            <a:avLst/>
          </a:prstGeom>
          <a:noFill/>
        </p:spPr>
        <p:txBody>
          <a:bodyPr wrap="square" rtlCol="0">
            <a:spAutoFit/>
          </a:bodyPr>
          <a:lstStyle/>
          <a:p>
            <a:r>
              <a:rPr lang="en-US" sz="1800" b="1" dirty="0" smtClean="0">
                <a:latin typeface="Arial Narrow" pitchFamily="34" charset="0"/>
              </a:rPr>
              <a:t>Atmospheric, ice, and oceanic observational data and the results of numerical</a:t>
            </a:r>
          </a:p>
          <a:p>
            <a:r>
              <a:rPr lang="en-US" sz="1800" b="1" dirty="0" smtClean="0">
                <a:latin typeface="Arial Narrow" pitchFamily="34" charset="0"/>
              </a:rPr>
              <a:t>experiments with a coupled sea-ice-ocean model provide evidence that during the ACCR the arctic atmospheric pressure is higher and wind speed is lower compared with the CCR. </a:t>
            </a:r>
          </a:p>
          <a:p>
            <a:endParaRPr lang="en-US" sz="1800" b="1" dirty="0" smtClean="0">
              <a:latin typeface="Arial Narrow" pitchFamily="34" charset="0"/>
            </a:endParaRPr>
          </a:p>
          <a:p>
            <a:r>
              <a:rPr lang="en-US" sz="1800" b="1" dirty="0" smtClean="0">
                <a:latin typeface="Arial Narrow" pitchFamily="34" charset="0"/>
              </a:rPr>
              <a:t>A mean arctic ACCR winter is colder than a mean CCR winter. When the CCR dominates, precipitation increases over the ocean and decreases over the land. During the CCR, summer wind divergence effectively produces numerous sea-ice openings in the central Arctic Ocean. </a:t>
            </a:r>
          </a:p>
          <a:p>
            <a:endParaRPr lang="en-US" sz="1800" b="1" dirty="0" smtClean="0">
              <a:latin typeface="Arial Narrow" pitchFamily="34" charset="0"/>
            </a:endParaRPr>
          </a:p>
          <a:p>
            <a:r>
              <a:rPr lang="en-US" sz="1800" b="1" dirty="0" smtClean="0">
                <a:latin typeface="Arial Narrow" pitchFamily="34" charset="0"/>
              </a:rPr>
              <a:t>Repetition of this cyclonic process over several years results in overall thinner ice in the central Arctic, compared with that during the ACCR. Under the CCR, more ice-free summer areas lead to an accumulation of additional heat in the upper ocean, resulting in longer periods of ice melt, increases in fresher water content, and thinner ice.</a:t>
            </a:r>
          </a:p>
          <a:p>
            <a:endParaRPr lang="en-US" sz="1800" b="1" dirty="0" smtClean="0">
              <a:latin typeface="Arial Narrow" pitchFamily="34" charset="0"/>
            </a:endParaRPr>
          </a:p>
          <a:p>
            <a:r>
              <a:rPr lang="en-US" sz="1800" b="1" dirty="0" smtClean="0">
                <a:latin typeface="Arial Narrow" pitchFamily="34" charset="0"/>
              </a:rPr>
              <a:t> In CCR years both dynamical and thermodynamic factors cause excess ice and freshwater transport  through </a:t>
            </a:r>
            <a:r>
              <a:rPr lang="en-US" sz="1800" b="1" dirty="0" err="1" smtClean="0">
                <a:latin typeface="Arial Narrow" pitchFamily="34" charset="0"/>
              </a:rPr>
              <a:t>Fram</a:t>
            </a:r>
            <a:r>
              <a:rPr lang="en-US" sz="1800" b="1" dirty="0" smtClean="0">
                <a:latin typeface="Arial Narrow" pitchFamily="34" charset="0"/>
              </a:rPr>
              <a:t> Strait from the Arctic into the Greenland Sea; the water balance in the Arctic Ocean is maintained via an increased inflow of the Atlantic water over the Barents Sea into the Nansen Basin. </a:t>
            </a:r>
            <a:endParaRPr lang="en-US" sz="1800" dirty="0">
              <a:latin typeface="Arial Narrow"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descr="Figure-1"/>
          <p:cNvPicPr>
            <a:picLocks noGrp="1" noChangeAspect="1" noChangeArrowheads="1"/>
          </p:cNvPicPr>
          <p:nvPr>
            <p:ph idx="1"/>
          </p:nvPr>
        </p:nvPicPr>
        <p:blipFill>
          <a:blip r:embed="rId3" cstate="print"/>
          <a:srcRect/>
          <a:stretch>
            <a:fillRect/>
          </a:stretch>
        </p:blipFill>
        <p:spPr>
          <a:xfrm>
            <a:off x="152400" y="152400"/>
            <a:ext cx="5943600" cy="6096000"/>
          </a:xfrm>
          <a:solidFill>
            <a:srgbClr val="FFFFFF"/>
          </a:solidFill>
          <a:ln>
            <a:solidFill>
              <a:srgbClr val="323232"/>
            </a:solidFill>
          </a:ln>
          <a:effectLst>
            <a:outerShdw dist="28398" dir="1593903" algn="ctr" rotWithShape="0">
              <a:srgbClr val="808080"/>
            </a:outerShdw>
          </a:effectLst>
        </p:spPr>
      </p:pic>
      <p:sp>
        <p:nvSpPr>
          <p:cNvPr id="463875" name="Text Box 3"/>
          <p:cNvSpPr txBox="1">
            <a:spLocks noChangeArrowheads="1"/>
          </p:cNvSpPr>
          <p:nvPr/>
        </p:nvSpPr>
        <p:spPr bwMode="auto">
          <a:xfrm>
            <a:off x="5334000" y="1447800"/>
            <a:ext cx="2819400" cy="3946525"/>
          </a:xfrm>
          <a:prstGeom prst="rect">
            <a:avLst/>
          </a:prstGeom>
          <a:solidFill>
            <a:srgbClr val="FFFFFF"/>
          </a:solidFill>
          <a:ln w="9525">
            <a:solidFill>
              <a:srgbClr val="323232"/>
            </a:solidFill>
            <a:miter lim="800000"/>
            <a:headEnd/>
            <a:tailEnd/>
          </a:ln>
          <a:effectLst/>
        </p:spPr>
        <p:txBody>
          <a:bodyPr>
            <a:spAutoFit/>
          </a:bodyPr>
          <a:lstStyle/>
          <a:p>
            <a:pPr eaLnBrk="1" hangingPunct="1">
              <a:spcBef>
                <a:spcPct val="50000"/>
              </a:spcBef>
            </a:pPr>
            <a:r>
              <a:rPr lang="en-US" sz="1800" b="1">
                <a:solidFill>
                  <a:srgbClr val="4C4C4C"/>
                </a:solidFill>
                <a:latin typeface="Arial" charset="0"/>
              </a:rPr>
              <a:t>Some data are available for the Beaufort Sea region but the data spatial and temporal coverage is not good enough for purposes of sea level statistics. Therefore, many aspects of storm surge characteristics in the Canada basin and the Beaufort Sea have been done based on numerical modeling.</a:t>
            </a:r>
          </a:p>
        </p:txBody>
      </p:sp>
      <p:sp>
        <p:nvSpPr>
          <p:cNvPr id="463876" name="Line 4"/>
          <p:cNvSpPr>
            <a:spLocks noChangeShapeType="1"/>
          </p:cNvSpPr>
          <p:nvPr/>
        </p:nvSpPr>
        <p:spPr bwMode="auto">
          <a:xfrm flipH="1">
            <a:off x="1447800" y="1752600"/>
            <a:ext cx="3886200" cy="1524000"/>
          </a:xfrm>
          <a:prstGeom prst="line">
            <a:avLst/>
          </a:prstGeom>
          <a:noFill/>
          <a:ln w="9525">
            <a:solidFill>
              <a:srgbClr val="323232"/>
            </a:solidFill>
            <a:round/>
            <a:headEnd/>
            <a:tailEnd type="triangle" w="med" len="med"/>
          </a:ln>
          <a:effectLst/>
        </p:spPr>
        <p:txBody>
          <a:bodyPr/>
          <a:lstStyle/>
          <a:p>
            <a:endParaRPr lang="en-US"/>
          </a:p>
        </p:txBody>
      </p:sp>
      <p:sp>
        <p:nvSpPr>
          <p:cNvPr id="463877" name="Line 5"/>
          <p:cNvSpPr>
            <a:spLocks noChangeShapeType="1"/>
          </p:cNvSpPr>
          <p:nvPr/>
        </p:nvSpPr>
        <p:spPr bwMode="auto">
          <a:xfrm flipH="1">
            <a:off x="1066800" y="1905000"/>
            <a:ext cx="4267200" cy="1981200"/>
          </a:xfrm>
          <a:prstGeom prst="line">
            <a:avLst/>
          </a:prstGeom>
          <a:noFill/>
          <a:ln w="9525">
            <a:solidFill>
              <a:srgbClr val="323232"/>
            </a:solidFill>
            <a:round/>
            <a:headEnd/>
            <a:tailEnd type="triangle" w="med" len="med"/>
          </a:ln>
          <a:effectLst/>
        </p:spPr>
        <p:txBody>
          <a:bodyPr/>
          <a:lstStyle/>
          <a:p>
            <a:endParaRPr lang="en-US"/>
          </a:p>
        </p:txBody>
      </p:sp>
      <p:sp>
        <p:nvSpPr>
          <p:cNvPr id="463878" name="Line 6"/>
          <p:cNvSpPr>
            <a:spLocks noChangeShapeType="1"/>
          </p:cNvSpPr>
          <p:nvPr/>
        </p:nvSpPr>
        <p:spPr bwMode="auto">
          <a:xfrm flipH="1">
            <a:off x="609600" y="2057400"/>
            <a:ext cx="4724400" cy="3048000"/>
          </a:xfrm>
          <a:prstGeom prst="line">
            <a:avLst/>
          </a:prstGeom>
          <a:noFill/>
          <a:ln w="9525">
            <a:solidFill>
              <a:srgbClr val="323232"/>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1" name="Picture 3" descr="Figure-1"/>
          <p:cNvPicPr>
            <a:picLocks noGrp="1" noChangeAspect="1" noChangeArrowheads="1"/>
          </p:cNvPicPr>
          <p:nvPr>
            <p:ph idx="1"/>
          </p:nvPr>
        </p:nvPicPr>
        <p:blipFill>
          <a:blip r:embed="rId3" cstate="print"/>
          <a:srcRect/>
          <a:stretch>
            <a:fillRect/>
          </a:stretch>
        </p:blipFill>
        <p:spPr>
          <a:xfrm rot="16200000">
            <a:off x="2051050" y="-146050"/>
            <a:ext cx="5000625" cy="7273925"/>
          </a:xfrm>
          <a:solidFill>
            <a:srgbClr val="FFFFFF"/>
          </a:solidFill>
          <a:ln/>
          <a:effectLst>
            <a:outerShdw dist="28398" dir="1593903" algn="ctr" rotWithShape="0">
              <a:srgbClr val="808080"/>
            </a:outerShdw>
          </a:effectLst>
        </p:spPr>
      </p:pic>
      <p:sp>
        <p:nvSpPr>
          <p:cNvPr id="467972" name="Text Box 4"/>
          <p:cNvSpPr txBox="1">
            <a:spLocks noChangeArrowheads="1"/>
          </p:cNvSpPr>
          <p:nvPr/>
        </p:nvSpPr>
        <p:spPr bwMode="auto">
          <a:xfrm>
            <a:off x="3886200" y="5486400"/>
            <a:ext cx="1371600" cy="366713"/>
          </a:xfrm>
          <a:prstGeom prst="rect">
            <a:avLst/>
          </a:prstGeom>
          <a:noFill/>
          <a:ln w="9525">
            <a:noFill/>
            <a:miter lim="800000"/>
            <a:headEnd/>
            <a:tailEnd/>
          </a:ln>
          <a:effectLst/>
        </p:spPr>
        <p:txBody>
          <a:bodyPr>
            <a:spAutoFit/>
          </a:bodyPr>
          <a:lstStyle/>
          <a:p>
            <a:pPr eaLnBrk="1" hangingPunct="1">
              <a:spcBef>
                <a:spcPct val="50000"/>
              </a:spcBef>
            </a:pPr>
            <a:r>
              <a:rPr lang="en-US" sz="1800">
                <a:latin typeface="Arial" charset="0"/>
              </a:rPr>
              <a:t>Alaska</a:t>
            </a:r>
          </a:p>
        </p:txBody>
      </p:sp>
      <p:sp>
        <p:nvSpPr>
          <p:cNvPr id="467973" name="Text Box 5"/>
          <p:cNvSpPr txBox="1">
            <a:spLocks noChangeArrowheads="1"/>
          </p:cNvSpPr>
          <p:nvPr/>
        </p:nvSpPr>
        <p:spPr bwMode="auto">
          <a:xfrm>
            <a:off x="990600" y="4052888"/>
            <a:ext cx="1295400" cy="366712"/>
          </a:xfrm>
          <a:prstGeom prst="rect">
            <a:avLst/>
          </a:prstGeom>
          <a:noFill/>
          <a:ln w="9525">
            <a:noFill/>
            <a:miter lim="800000"/>
            <a:headEnd/>
            <a:tailEnd/>
          </a:ln>
          <a:effectLst/>
        </p:spPr>
        <p:txBody>
          <a:bodyPr>
            <a:spAutoFit/>
          </a:bodyPr>
          <a:lstStyle/>
          <a:p>
            <a:pPr eaLnBrk="1" hangingPunct="1">
              <a:spcBef>
                <a:spcPct val="50000"/>
              </a:spcBef>
            </a:pPr>
            <a:r>
              <a:rPr lang="en-US" sz="1800">
                <a:latin typeface="Arial" charset="0"/>
              </a:rPr>
              <a:t>Siberia</a:t>
            </a:r>
          </a:p>
        </p:txBody>
      </p:sp>
      <p:sp>
        <p:nvSpPr>
          <p:cNvPr id="467974" name="Rectangle 6"/>
          <p:cNvSpPr>
            <a:spLocks noChangeArrowheads="1"/>
          </p:cNvSpPr>
          <p:nvPr/>
        </p:nvSpPr>
        <p:spPr bwMode="auto">
          <a:xfrm>
            <a:off x="1143000" y="5334000"/>
            <a:ext cx="762000" cy="381000"/>
          </a:xfrm>
          <a:prstGeom prst="rect">
            <a:avLst/>
          </a:prstGeom>
          <a:noFill/>
          <a:ln w="28575">
            <a:solidFill>
              <a:schemeClr val="tx1"/>
            </a:solidFill>
            <a:miter lim="800000"/>
            <a:headEnd/>
            <a:tailEnd/>
          </a:ln>
          <a:effectLst/>
        </p:spPr>
        <p:txBody>
          <a:bodyPr wrap="none" anchor="ctr"/>
          <a:lstStyle/>
          <a:p>
            <a:endParaRPr lang="en-US"/>
          </a:p>
        </p:txBody>
      </p:sp>
      <p:sp>
        <p:nvSpPr>
          <p:cNvPr id="467975" name="Rectangle 7"/>
          <p:cNvSpPr>
            <a:spLocks noChangeArrowheads="1"/>
          </p:cNvSpPr>
          <p:nvPr/>
        </p:nvSpPr>
        <p:spPr bwMode="auto">
          <a:xfrm>
            <a:off x="914400" y="1981200"/>
            <a:ext cx="7315200" cy="4038600"/>
          </a:xfrm>
          <a:prstGeom prst="rect">
            <a:avLst/>
          </a:prstGeom>
          <a:noFill/>
          <a:ln w="28575">
            <a:solidFill>
              <a:schemeClr val="accent2"/>
            </a:solidFill>
            <a:miter lim="800000"/>
            <a:headEnd/>
            <a:tailEnd/>
          </a:ln>
          <a:effectLst/>
        </p:spPr>
        <p:txBody>
          <a:bodyPr wrap="none" anchor="ctr"/>
          <a:lstStyle/>
          <a:p>
            <a:endParaRPr lang="en-US"/>
          </a:p>
        </p:txBody>
      </p:sp>
      <p:sp>
        <p:nvSpPr>
          <p:cNvPr id="467976" name="Rectangle 8"/>
          <p:cNvSpPr>
            <a:spLocks noChangeArrowheads="1"/>
          </p:cNvSpPr>
          <p:nvPr/>
        </p:nvSpPr>
        <p:spPr bwMode="auto">
          <a:xfrm>
            <a:off x="914400" y="990600"/>
            <a:ext cx="7315200" cy="914400"/>
          </a:xfrm>
          <a:prstGeom prst="rect">
            <a:avLst/>
          </a:prstGeom>
          <a:solidFill>
            <a:srgbClr val="885ADC"/>
          </a:solidFill>
          <a:ln w="9525">
            <a:noFill/>
            <a:miter lim="800000"/>
            <a:headEnd/>
            <a:tailEnd/>
          </a:ln>
          <a:effectLst/>
        </p:spPr>
        <p:txBody>
          <a:bodyPr wrap="none" anchor="ctr"/>
          <a:lstStyle/>
          <a:p>
            <a:endParaRPr lang="en-US"/>
          </a:p>
        </p:txBody>
      </p:sp>
      <p:sp>
        <p:nvSpPr>
          <p:cNvPr id="467970" name="Rectangle 2"/>
          <p:cNvSpPr>
            <a:spLocks noGrp="1" noChangeArrowheads="1"/>
          </p:cNvSpPr>
          <p:nvPr>
            <p:ph type="title"/>
          </p:nvPr>
        </p:nvSpPr>
        <p:spPr>
          <a:xfrm>
            <a:off x="685800" y="609600"/>
            <a:ext cx="7772400" cy="1143000"/>
          </a:xfrm>
        </p:spPr>
        <p:txBody>
          <a:bodyPr/>
          <a:lstStyle/>
          <a:p>
            <a:r>
              <a:rPr lang="en-US" sz="3200">
                <a:solidFill>
                  <a:schemeClr val="tx1"/>
                </a:solidFill>
                <a:latin typeface="Arial Unicode MS" pitchFamily="34" charset="-128"/>
                <a:ea typeface="Arial Unicode MS" pitchFamily="34" charset="-128"/>
                <a:cs typeface="Arial Unicode MS" pitchFamily="34" charset="-128"/>
              </a:rPr>
              <a:t>Typical trajectory of atmospheric cyclones generating significant flooding events along Beaufort Sea shoreline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ueWithBanner-2">
  <a:themeElements>
    <a:clrScheme name="BlueWithBanner-2 13">
      <a:dk1>
        <a:srgbClr val="4C4C4C"/>
      </a:dk1>
      <a:lt1>
        <a:srgbClr val="FCFAB7"/>
      </a:lt1>
      <a:dk2>
        <a:srgbClr val="047CC8"/>
      </a:dk2>
      <a:lt2>
        <a:srgbClr val="FCFAB7"/>
      </a:lt2>
      <a:accent1>
        <a:srgbClr val="73D7B4"/>
      </a:accent1>
      <a:accent2>
        <a:srgbClr val="333398"/>
      </a:accent2>
      <a:accent3>
        <a:srgbClr val="AABFE0"/>
      </a:accent3>
      <a:accent4>
        <a:srgbClr val="D7D69C"/>
      </a:accent4>
      <a:accent5>
        <a:srgbClr val="BCE8D6"/>
      </a:accent5>
      <a:accent6>
        <a:srgbClr val="2D2D89"/>
      </a:accent6>
      <a:hlink>
        <a:srgbClr val="FD6666"/>
      </a:hlink>
      <a:folHlink>
        <a:srgbClr val="278879"/>
      </a:folHlink>
    </a:clrScheme>
    <a:fontScheme name="BlueWithBanner-2">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ueWithBanner-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WithBanner-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WithBanner-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WithBanner-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WithBanner-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WithBanner-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WithBanner-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WithBanner-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WithBanner-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WithBanner-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WithBanner-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WithBanner-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WithBanner-2 13">
        <a:dk1>
          <a:srgbClr val="4C4C4C"/>
        </a:dk1>
        <a:lt1>
          <a:srgbClr val="FCFAB7"/>
        </a:lt1>
        <a:dk2>
          <a:srgbClr val="047CC8"/>
        </a:dk2>
        <a:lt2>
          <a:srgbClr val="FCFAB7"/>
        </a:lt2>
        <a:accent1>
          <a:srgbClr val="73D7B4"/>
        </a:accent1>
        <a:accent2>
          <a:srgbClr val="333398"/>
        </a:accent2>
        <a:accent3>
          <a:srgbClr val="AABFE0"/>
        </a:accent3>
        <a:accent4>
          <a:srgbClr val="D7D69C"/>
        </a:accent4>
        <a:accent5>
          <a:srgbClr val="BCE8D6"/>
        </a:accent5>
        <a:accent6>
          <a:srgbClr val="2D2D89"/>
        </a:accent6>
        <a:hlink>
          <a:srgbClr val="FD6666"/>
        </a:hlink>
        <a:folHlink>
          <a:srgbClr val="27887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BlueWithBanner-2</Template>
  <TotalTime>1043</TotalTime>
  <Words>2312</Words>
  <Application>Microsoft Office PowerPoint</Application>
  <PresentationFormat>On-screen Show (4:3)</PresentationFormat>
  <Paragraphs>322</Paragraphs>
  <Slides>79</Slides>
  <Notes>78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BlueWithBanner-2</vt:lpstr>
      <vt:lpstr>Photo Editor Photo</vt:lpstr>
      <vt:lpstr>Wind-forced dynamics of the Arctic Ocean</vt:lpstr>
      <vt:lpstr>Major themes:</vt:lpstr>
      <vt:lpstr>Wind blows – ice goes and storm surges</vt:lpstr>
      <vt:lpstr>Slide 4</vt:lpstr>
      <vt:lpstr>Coastal regions with low relief are significantly influenced by storm surges</vt:lpstr>
      <vt:lpstr>Slide 6</vt:lpstr>
      <vt:lpstr>Sea Level data sources</vt:lpstr>
      <vt:lpstr>Slide 8</vt:lpstr>
      <vt:lpstr>Typical trajectory of atmospheric cyclones generating significant flooding events along Beaufort Sea shoreline</vt:lpstr>
      <vt:lpstr>Slide 10</vt:lpstr>
      <vt:lpstr>Slide 11</vt:lpstr>
      <vt:lpstr>Slide 12</vt:lpstr>
      <vt:lpstr>Slide 13</vt:lpstr>
      <vt:lpstr>Model calibration and validation</vt:lpstr>
      <vt:lpstr>Slide 15</vt:lpstr>
      <vt:lpstr>Slide 16</vt:lpstr>
      <vt:lpstr>Slide 17</vt:lpstr>
      <vt:lpstr>Slide 18</vt:lpstr>
      <vt:lpstr>Slide 19</vt:lpstr>
      <vt:lpstr>Simulated SSH under winds of 15 m/s</vt:lpstr>
      <vt:lpstr>Simulated SSH under wind of 25 m/s</vt:lpstr>
      <vt:lpstr>Slide 22</vt:lpstr>
      <vt:lpstr>Heights of extreme storm surges in the Kara Sea</vt:lpstr>
      <vt:lpstr>Heights of extreme storm surges in the Laptev Sea</vt:lpstr>
      <vt:lpstr>Slide 25</vt:lpstr>
      <vt:lpstr>Slide 26</vt:lpstr>
      <vt:lpstr>Slide 27</vt:lpstr>
      <vt:lpstr>Slide 28</vt:lpstr>
      <vt:lpstr>Slide 29</vt:lpstr>
      <vt:lpstr>Slide 30</vt:lpstr>
      <vt:lpstr>Slide 31</vt:lpstr>
      <vt:lpstr>Slide 32</vt:lpstr>
      <vt:lpstr>Slide 33</vt:lpstr>
      <vt:lpstr>Salinity distribution in the upper 200-meter  layer</vt:lpstr>
      <vt:lpstr>Slide 35</vt:lpstr>
      <vt:lpstr>Slide 36</vt:lpstr>
      <vt:lpstr>Slide 37</vt:lpstr>
      <vt:lpstr>Interannual and decadal variability</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Circulation regimes</vt:lpstr>
      <vt:lpstr>Slide 76</vt:lpstr>
      <vt:lpstr>Slide 77</vt:lpstr>
      <vt:lpstr>Slide 78</vt:lpstr>
      <vt:lpstr>Concluding remarks</vt:lpstr>
    </vt:vector>
  </TitlesOfParts>
  <Company>WHOI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Andrey Proshutinsky</dc:creator>
  <cp:lastModifiedBy>Andrey</cp:lastModifiedBy>
  <cp:revision>26</cp:revision>
  <dcterms:created xsi:type="dcterms:W3CDTF">2007-05-04T21:42:52Z</dcterms:created>
  <dcterms:modified xsi:type="dcterms:W3CDTF">2013-05-29T21:05:52Z</dcterms:modified>
</cp:coreProperties>
</file>