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1" r:id="rId9"/>
    <p:sldId id="266" r:id="rId10"/>
    <p:sldId id="263" r:id="rId11"/>
    <p:sldId id="268" r:id="rId12"/>
    <p:sldId id="265" r:id="rId13"/>
    <p:sldId id="269" r:id="rId14"/>
    <p:sldId id="270" r:id="rId15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9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1010"/>
          </a:xfrm>
          <a:prstGeom prst="rect">
            <a:avLst/>
          </a:prstGeom>
        </p:spPr>
        <p:txBody>
          <a:bodyPr vert="horz" lIns="92303" tIns="46151" rIns="92303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1"/>
            <a:ext cx="3004820" cy="461010"/>
          </a:xfrm>
          <a:prstGeom prst="rect">
            <a:avLst/>
          </a:prstGeom>
        </p:spPr>
        <p:txBody>
          <a:bodyPr vert="horz" lIns="92303" tIns="46151" rIns="92303" bIns="46151" rtlCol="0"/>
          <a:lstStyle>
            <a:lvl1pPr algn="r">
              <a:defRPr sz="1200"/>
            </a:lvl1pPr>
          </a:lstStyle>
          <a:p>
            <a:fld id="{362FA545-317B-4A08-ACAA-6C41A09C6ED9}" type="datetimeFigureOut">
              <a:rPr lang="en-US" smtClean="0"/>
              <a:t>10/23/2012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692150"/>
            <a:ext cx="4606925" cy="3455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3" tIns="46151" rIns="92303" bIns="461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3" tIns="46151" rIns="92303" bIns="4615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3" tIns="46151" rIns="92303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57590"/>
            <a:ext cx="3004820" cy="461010"/>
          </a:xfrm>
          <a:prstGeom prst="rect">
            <a:avLst/>
          </a:prstGeom>
        </p:spPr>
        <p:txBody>
          <a:bodyPr vert="horz" lIns="92303" tIns="46151" rIns="92303" bIns="46151" rtlCol="0" anchor="b"/>
          <a:lstStyle>
            <a:lvl1pPr algn="r">
              <a:defRPr sz="1200"/>
            </a:lvl1pPr>
          </a:lstStyle>
          <a:p>
            <a:fld id="{4FFE287F-DCB9-4CE8-81B7-7F86D4752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8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112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09386" indent="-272841" defTabSz="923112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91364" indent="-218273" defTabSz="923112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27909" indent="-218273" defTabSz="923112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64455" indent="-218273" defTabSz="923112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00999" indent="-218273" defTabSz="92311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37545" indent="-218273" defTabSz="92311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274090" indent="-218273" defTabSz="92311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10637" indent="-218273" defTabSz="92311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69E4033-DD5D-464D-B16D-74CBF0B2DAD6}" type="slidenum">
              <a:rPr lang="en-US" sz="1100"/>
              <a:pPr eaLnBrk="1" hangingPunct="1"/>
              <a:t>4</a:t>
            </a:fld>
            <a:endParaRPr lang="en-US" sz="11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FE287F-DCB9-4CE8-81B7-7F86D4752D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1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1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4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6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954F49-A60B-4DC7-ABBF-E082EB8AA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DC954F49-A60B-4DC7-ABBF-E082EB8AA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7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0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DC954F49-A60B-4DC7-ABBF-E082EB8AA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3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allard@nrlssc.navy.mi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3716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NRL's </a:t>
            </a:r>
            <a:r>
              <a:rPr lang="en-US" sz="3600" i="1" dirty="0"/>
              <a:t>September Sea Ice Extent Predictions for the 2012 Sea Ice </a:t>
            </a:r>
            <a:r>
              <a:rPr lang="en-US" sz="3600" i="1" dirty="0" smtClean="0"/>
              <a:t>Outlook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57600"/>
            <a:ext cx="8001000" cy="2590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Rick Allard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Pam Posey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David Hebert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Joe Metzger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Alan Wallcraft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, Michael Phelps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, and Ole Martin Smedstad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</a:p>
          <a:p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Naval Research Laboratory,</a:t>
            </a:r>
          </a:p>
          <a:p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Jacobs Engineering</a:t>
            </a:r>
          </a:p>
          <a:p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QinetiQ North America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Stennis</a:t>
            </a:r>
            <a:r>
              <a:rPr lang="en-US" dirty="0" smtClean="0">
                <a:solidFill>
                  <a:schemeClr val="tx1"/>
                </a:solidFill>
              </a:rPr>
              <a:t> Space Center, 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61144" y="228600"/>
            <a:ext cx="376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Sea Ice Outlook 2012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070709"/>
            <a:ext cx="8429167" cy="2964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Intense storm occurred  in the Arctic region in early August 2012 and ice </a:t>
            </a:r>
          </a:p>
          <a:p>
            <a:r>
              <a:rPr lang="en-US" sz="2000" dirty="0" smtClean="0"/>
              <a:t>      conditions changed significantly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Performed ACNFS ensembles runs using initial conditions from </a:t>
            </a:r>
          </a:p>
          <a:p>
            <a:r>
              <a:rPr lang="en-US" sz="2000" dirty="0" smtClean="0"/>
              <a:t>      August </a:t>
            </a:r>
            <a:r>
              <a:rPr lang="en-US" sz="2000" dirty="0"/>
              <a:t>15, 2012 (after the storm) instead of August 1, 2012.  Mean Sept ice </a:t>
            </a:r>
          </a:p>
          <a:p>
            <a:r>
              <a:rPr lang="en-US" sz="2000" dirty="0"/>
              <a:t>    </a:t>
            </a:r>
            <a:r>
              <a:rPr lang="en-US" sz="2000" dirty="0" smtClean="0"/>
              <a:t>  extent </a:t>
            </a:r>
            <a:r>
              <a:rPr lang="en-US" sz="2000" dirty="0"/>
              <a:t>decreased to 3.43 Mkm2</a:t>
            </a:r>
          </a:p>
          <a:p>
            <a:endParaRPr lang="en-US" sz="2000" baseline="30000" dirty="0" smtClean="0"/>
          </a:p>
          <a:p>
            <a:r>
              <a:rPr lang="en-US" sz="2000" dirty="0" smtClean="0"/>
              <a:t>                                          </a:t>
            </a:r>
            <a:r>
              <a:rPr lang="en-US" sz="2000" b="1" dirty="0" smtClean="0">
                <a:solidFill>
                  <a:srgbClr val="0000FF"/>
                </a:solidFill>
              </a:rPr>
              <a:t>Observed initial ice extent </a:t>
            </a:r>
            <a:r>
              <a:rPr lang="en-US" sz="2000" b="1" dirty="0" smtClean="0">
                <a:solidFill>
                  <a:srgbClr val="0000FF"/>
                </a:solidFill>
              </a:rPr>
              <a:t>for: 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dirty="0" smtClean="0"/>
              <a:t>      August 1,  2012:  5.96 Mkm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                         August 15, 2012:  4.39 Mkm</a:t>
            </a:r>
            <a:r>
              <a:rPr lang="en-US" sz="2000" baseline="30000" dirty="0" smtClean="0"/>
              <a:t>2</a:t>
            </a:r>
          </a:p>
          <a:p>
            <a:endParaRPr lang="en-US" sz="2000" baseline="30000" dirty="0" smtClean="0"/>
          </a:p>
          <a:p>
            <a:endParaRPr lang="en-US" sz="2000" dirty="0" smtClean="0"/>
          </a:p>
        </p:txBody>
      </p:sp>
      <p:pic>
        <p:nvPicPr>
          <p:cNvPr id="6" name="Picture 5" descr="ACNFS_035_aice_20120801.jpg"/>
          <p:cNvPicPr>
            <a:picLocks noChangeAspect="1"/>
          </p:cNvPicPr>
          <p:nvPr/>
        </p:nvPicPr>
        <p:blipFill>
          <a:blip r:embed="rId2" cstate="print"/>
          <a:srcRect t="4706"/>
          <a:stretch>
            <a:fillRect/>
          </a:stretch>
        </p:blipFill>
        <p:spPr>
          <a:xfrm>
            <a:off x="935220" y="3480877"/>
            <a:ext cx="2722380" cy="2919923"/>
          </a:xfrm>
          <a:prstGeom prst="rect">
            <a:avLst/>
          </a:prstGeom>
        </p:spPr>
      </p:pic>
      <p:pic>
        <p:nvPicPr>
          <p:cNvPr id="7" name="Picture 6" descr="ACNFS_035_aice_20120815.jpg"/>
          <p:cNvPicPr>
            <a:picLocks noChangeAspect="1"/>
          </p:cNvPicPr>
          <p:nvPr/>
        </p:nvPicPr>
        <p:blipFill>
          <a:blip r:embed="rId3" cstate="print"/>
          <a:srcRect t="2911"/>
          <a:stretch>
            <a:fillRect/>
          </a:stretch>
        </p:blipFill>
        <p:spPr>
          <a:xfrm>
            <a:off x="5230905" y="3429001"/>
            <a:ext cx="2770095" cy="2971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2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ACNFS Ensemble Spread for Sea Ice Outlook initialized August 15 2012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6038712" cy="4953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133600" y="4400550"/>
            <a:ext cx="5410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00" y="419100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3.38 Mean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Future Plans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ACNFS presently uses NOGAPS atmospheric forcing for HYCOM and CICE</a:t>
            </a:r>
          </a:p>
          <a:p>
            <a:r>
              <a:rPr lang="en-US" dirty="0" smtClean="0"/>
              <a:t>ACNFS ice thickness is (overall) too thick compared to in situ observations</a:t>
            </a:r>
          </a:p>
          <a:p>
            <a:r>
              <a:rPr lang="en-US" dirty="0" smtClean="0"/>
              <a:t>NOGAPS does not provide downward radiation fluxes; as a workaround, these fields have been calculated. This might be contributing to over-prediction of ice thickness</a:t>
            </a:r>
          </a:p>
          <a:p>
            <a:r>
              <a:rPr lang="en-US" dirty="0" smtClean="0"/>
              <a:t>Testing with NOAA/NCEP CFS Reanalysis forcing showed thinner ice thickness</a:t>
            </a:r>
          </a:p>
          <a:p>
            <a:r>
              <a:rPr lang="en-US" dirty="0" smtClean="0"/>
              <a:t>Plans to test with Navy’s new NAVGEM forcing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Postdoc Position Available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NRL </a:t>
            </a:r>
            <a:r>
              <a:rPr lang="en-US" dirty="0"/>
              <a:t>is seeking a postdoctoral associate in physical oceanography </a:t>
            </a:r>
            <a:r>
              <a:rPr lang="en-US" dirty="0" smtClean="0"/>
              <a:t>with experience in sea ice modeling. The </a:t>
            </a:r>
            <a:r>
              <a:rPr lang="en-US" dirty="0"/>
              <a:t>candidate will work with NRL researchers in developing new techniques for the assimilation of snow and ice thickness data into the Community Ice Code (CICE) and study Arctic processes with a </a:t>
            </a:r>
            <a:r>
              <a:rPr lang="en-US" dirty="0" err="1"/>
              <a:t>relocatable</a:t>
            </a:r>
            <a:r>
              <a:rPr lang="en-US" dirty="0"/>
              <a:t> ice-ocean-atmosphere coupled modeling system. </a:t>
            </a:r>
            <a:endParaRPr lang="en-US" dirty="0" smtClean="0"/>
          </a:p>
          <a:p>
            <a:r>
              <a:rPr lang="en-US" dirty="0" smtClean="0"/>
              <a:t>US citizen or green card holder</a:t>
            </a:r>
          </a:p>
          <a:p>
            <a:r>
              <a:rPr lang="en-US" dirty="0" smtClean="0"/>
              <a:t>ASEE or NRC (starting salary ~$75K)</a:t>
            </a:r>
          </a:p>
          <a:p>
            <a:r>
              <a:rPr lang="en-US" dirty="0" smtClean="0"/>
              <a:t>Contact Rick Allard (</a:t>
            </a:r>
            <a:r>
              <a:rPr lang="en-US" dirty="0" smtClean="0">
                <a:hlinkClick r:id="rId2"/>
              </a:rPr>
              <a:t>allard@nrlssc.navy.mil</a:t>
            </a:r>
            <a:r>
              <a:rPr lang="en-US" dirty="0" smtClean="0"/>
              <a:t>) for more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Outline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ACNFS Overview</a:t>
            </a:r>
          </a:p>
          <a:p>
            <a:r>
              <a:rPr lang="en-US" dirty="0" smtClean="0"/>
              <a:t>Sea Ice Outlook Estimates</a:t>
            </a:r>
          </a:p>
          <a:p>
            <a:pPr lvl="1"/>
            <a:r>
              <a:rPr lang="en-US" dirty="0" smtClean="0"/>
              <a:t>June-September</a:t>
            </a:r>
          </a:p>
          <a:p>
            <a:pPr lvl="1"/>
            <a:r>
              <a:rPr lang="en-US" dirty="0" smtClean="0"/>
              <a:t>Ensemble spread for August</a:t>
            </a:r>
          </a:p>
          <a:p>
            <a:pPr lvl="1"/>
            <a:r>
              <a:rPr lang="en-US" dirty="0" smtClean="0"/>
              <a:t>Major Arctic Storm</a:t>
            </a:r>
          </a:p>
          <a:p>
            <a:pPr lvl="1"/>
            <a:r>
              <a:rPr lang="en-US" dirty="0" smtClean="0"/>
              <a:t>Ensemble spread for September (initialized from Aug 15)</a:t>
            </a:r>
          </a:p>
          <a:p>
            <a:r>
              <a:rPr lang="en-US" dirty="0" smtClean="0"/>
              <a:t>Future Plans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5"/>
          <p:cNvSpPr>
            <a:spLocks noGrp="1"/>
          </p:cNvSpPr>
          <p:nvPr>
            <p:ph type="title"/>
          </p:nvPr>
        </p:nvSpPr>
        <p:spPr>
          <a:xfrm>
            <a:off x="228600" y="228600"/>
            <a:ext cx="90678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Arctic Cap </a:t>
            </a:r>
            <a:r>
              <a:rPr lang="en-US" sz="3200" b="1" dirty="0" err="1" smtClean="0">
                <a:solidFill>
                  <a:srgbClr val="0000FF"/>
                </a:solidFill>
              </a:rPr>
              <a:t>Nowcast</a:t>
            </a:r>
            <a:r>
              <a:rPr lang="en-US" sz="3200" b="1" dirty="0" smtClean="0">
                <a:solidFill>
                  <a:srgbClr val="0000FF"/>
                </a:solidFill>
              </a:rPr>
              <a:t>/Forecast System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12849" r="8888" b="7556"/>
          <a:stretch>
            <a:fillRect/>
          </a:stretch>
        </p:blipFill>
        <p:spPr bwMode="auto">
          <a:xfrm>
            <a:off x="359274" y="1066800"/>
            <a:ext cx="8251326" cy="502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8"/>
          <p:cNvSpPr txBox="1">
            <a:spLocks noChangeArrowheads="1"/>
          </p:cNvSpPr>
          <p:nvPr/>
        </p:nvSpPr>
        <p:spPr bwMode="auto">
          <a:xfrm>
            <a:off x="1219200" y="6029325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400" b="1" dirty="0"/>
              <a:t>CICE Outputs: ice thickness, ice concentration, ice drift, lead </a:t>
            </a:r>
            <a:r>
              <a:rPr lang="en-US" sz="1400" b="1" dirty="0" smtClean="0"/>
              <a:t>openings</a:t>
            </a:r>
            <a:endParaRPr lang="en-US" sz="1400" b="1" dirty="0"/>
          </a:p>
          <a:p>
            <a:pPr eaLnBrk="1" hangingPunct="1"/>
            <a:r>
              <a:rPr lang="en-US" sz="1400" b="1" dirty="0"/>
              <a:t>HYCOM Outputs: 3D temperature, salinity, u-, v- components of ocean </a:t>
            </a:r>
            <a:r>
              <a:rPr lang="en-US" sz="1400" b="1" dirty="0" smtClean="0"/>
              <a:t>curr</a:t>
            </a:r>
            <a:r>
              <a:rPr lang="en-US" sz="1400" b="1" dirty="0" smtClean="0"/>
              <a:t>ents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24, 2012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029200" cy="175260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smtClean="0">
                <a:latin typeface="Calibri" pitchFamily="34" charset="0"/>
              </a:rPr>
              <a:t>Improved Ice and Ocean Model</a:t>
            </a:r>
          </a:p>
          <a:p>
            <a:pPr lvl="1"/>
            <a:r>
              <a:rPr lang="en-US" sz="9600" dirty="0" smtClean="0">
                <a:latin typeface="Calibri" pitchFamily="34" charset="0"/>
              </a:rPr>
              <a:t>Replaces PIPS2.0</a:t>
            </a:r>
          </a:p>
          <a:p>
            <a:r>
              <a:rPr lang="en-US" sz="9600" dirty="0" smtClean="0">
                <a:latin typeface="Calibri" pitchFamily="34" charset="0"/>
              </a:rPr>
              <a:t>Higher resolution – 3.5 km</a:t>
            </a:r>
          </a:p>
          <a:p>
            <a:r>
              <a:rPr lang="en-US" sz="9600" dirty="0" smtClean="0">
                <a:latin typeface="Calibri" pitchFamily="34" charset="0"/>
              </a:rPr>
              <a:t>Improved data assimilation in </a:t>
            </a:r>
          </a:p>
          <a:p>
            <a:pPr>
              <a:buFontTx/>
              <a:buNone/>
            </a:pPr>
            <a:r>
              <a:rPr lang="en-US" sz="9600" dirty="0" smtClean="0">
                <a:latin typeface="Calibri" pitchFamily="34" charset="0"/>
              </a:rPr>
              <a:t>     the ocean and ice </a:t>
            </a:r>
          </a:p>
          <a:p>
            <a:r>
              <a:rPr lang="en-US" sz="9600" dirty="0" smtClean="0">
                <a:latin typeface="Calibri" pitchFamily="34" charset="0"/>
              </a:rPr>
              <a:t>5 day forecast daily</a:t>
            </a:r>
          </a:p>
          <a:p>
            <a:pPr>
              <a:buSzPct val="109000"/>
            </a:pPr>
            <a:r>
              <a:rPr lang="en-US" sz="9600" dirty="0" smtClean="0">
                <a:latin typeface="Calibri" pitchFamily="34" charset="0"/>
              </a:rPr>
              <a:t>ACNFS consists of:</a:t>
            </a:r>
          </a:p>
          <a:p>
            <a:pPr>
              <a:buFontTx/>
              <a:buNone/>
            </a:pPr>
            <a:r>
              <a:rPr lang="en-US" sz="9600" dirty="0" smtClean="0">
                <a:latin typeface="Calibri" pitchFamily="34" charset="0"/>
              </a:rPr>
              <a:t>     -Ice Model  (CICE)</a:t>
            </a:r>
          </a:p>
          <a:p>
            <a:pPr>
              <a:buFontTx/>
              <a:buNone/>
            </a:pPr>
            <a:r>
              <a:rPr lang="en-US" sz="9600" dirty="0" smtClean="0">
                <a:latin typeface="Calibri" pitchFamily="34" charset="0"/>
              </a:rPr>
              <a:t>     -Ocean Model (HYCOM)</a:t>
            </a:r>
          </a:p>
          <a:p>
            <a:pPr>
              <a:buFontTx/>
              <a:buNone/>
            </a:pPr>
            <a:r>
              <a:rPr lang="en-US" sz="9600" dirty="0" smtClean="0">
                <a:latin typeface="Calibri" pitchFamily="34" charset="0"/>
              </a:rPr>
              <a:t>     -Data assimilation (NCODA)</a:t>
            </a:r>
          </a:p>
          <a:p>
            <a:pPr>
              <a:lnSpc>
                <a:spcPts val="2400"/>
              </a:lnSpc>
              <a:buSzPct val="115000"/>
            </a:pPr>
            <a:r>
              <a:rPr lang="en-US" sz="9600" dirty="0" smtClean="0">
                <a:latin typeface="Calibri" pitchFamily="34" charset="0"/>
              </a:rPr>
              <a:t>OPTEST completed April 2012, </a:t>
            </a:r>
          </a:p>
          <a:p>
            <a:pPr>
              <a:lnSpc>
                <a:spcPts val="2400"/>
              </a:lnSpc>
              <a:buSzPct val="130000"/>
              <a:buFontTx/>
              <a:buNone/>
            </a:pPr>
            <a:r>
              <a:rPr lang="en-US" sz="9600" dirty="0" smtClean="0">
                <a:latin typeface="Calibri" pitchFamily="34" charset="0"/>
              </a:rPr>
              <a:t>     recommendation to become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en-US" sz="11200" dirty="0" smtClean="0">
                <a:latin typeface="Calibri" pitchFamily="34" charset="0"/>
              </a:rPr>
              <a:t>    </a:t>
            </a:r>
            <a:r>
              <a:rPr lang="en-US" sz="9600" dirty="0" smtClean="0">
                <a:latin typeface="Calibri" pitchFamily="34" charset="0"/>
              </a:rPr>
              <a:t>operational </a:t>
            </a:r>
            <a:endParaRPr lang="en-US" sz="9600" dirty="0">
              <a:latin typeface="Calibri" pitchFamily="34" charset="0"/>
            </a:endParaRPr>
          </a:p>
          <a:p>
            <a:pPr>
              <a:buFontTx/>
              <a:buNone/>
            </a:pPr>
            <a:endParaRPr lang="en-US" sz="2400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n-US" sz="2400" dirty="0" smtClean="0">
              <a:latin typeface="Calibri" pitchFamily="34" charset="0"/>
            </a:endParaRPr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554163" y="141288"/>
            <a:ext cx="5969000" cy="1077912"/>
          </a:xfrm>
          <a:noFill/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chemeClr val="hlink"/>
                </a:solidFill>
              </a:rPr>
              <a:t>Arctic Cap Nowcast/Forecast </a:t>
            </a:r>
            <a:br>
              <a:rPr lang="en-US" sz="3200" b="1" smtClean="0">
                <a:solidFill>
                  <a:schemeClr val="hlink"/>
                </a:solidFill>
              </a:rPr>
            </a:br>
            <a:r>
              <a:rPr lang="en-US" sz="3200" b="1" smtClean="0">
                <a:solidFill>
                  <a:schemeClr val="hlink"/>
                </a:solidFill>
              </a:rPr>
              <a:t>System (ACNFS)</a:t>
            </a:r>
          </a:p>
        </p:txBody>
      </p:sp>
      <p:sp>
        <p:nvSpPr>
          <p:cNvPr id="20484" name="TextBox 9"/>
          <p:cNvSpPr txBox="1">
            <a:spLocks noChangeArrowheads="1"/>
          </p:cNvSpPr>
          <p:nvPr/>
        </p:nvSpPr>
        <p:spPr bwMode="auto">
          <a:xfrm>
            <a:off x="4876800" y="5334000"/>
            <a:ext cx="3652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latin typeface="Calibri" pitchFamily="34" charset="0"/>
              </a:rPr>
              <a:t>Black line denotes independent ice edge </a:t>
            </a:r>
          </a:p>
          <a:p>
            <a:pPr algn="ctr" eaLnBrk="1" hangingPunct="1"/>
            <a:r>
              <a:rPr lang="en-US" sz="1600" b="1" dirty="0">
                <a:latin typeface="Calibri" pitchFamily="34" charset="0"/>
              </a:rPr>
              <a:t>analysis from National Ice Center</a:t>
            </a:r>
          </a:p>
        </p:txBody>
      </p:sp>
      <p:pic>
        <p:nvPicPr>
          <p:cNvPr id="20485" name="Picture 9" descr="arcticict_nowcast_anim30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9726"/>
            <a:ext cx="4191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1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24, 2012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4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00FF"/>
                </a:solidFill>
                <a:ea typeface="ＭＳ Ｐゴシック" pitchFamily="-106" charset="-128"/>
              </a:rPr>
              <a:t>HYbrid</a:t>
            </a:r>
            <a:r>
              <a:rPr lang="en-US" sz="3200" b="1" dirty="0">
                <a:solidFill>
                  <a:srgbClr val="0000FF"/>
                </a:solidFill>
                <a:ea typeface="ＭＳ Ｐゴシック" pitchFamily="-106" charset="-128"/>
              </a:rPr>
              <a:t> Coordinate Ocean Model (HYCOM)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95400"/>
            <a:ext cx="4495800" cy="5257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/>
              <a:t>Developed by a Consortium (Los Alamos National Laboratory (LANL), NRL, U. Miami)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Hybrid coordinates </a:t>
            </a:r>
          </a:p>
          <a:p>
            <a:pPr lvl="1">
              <a:lnSpc>
                <a:spcPct val="80000"/>
              </a:lnSpc>
            </a:pPr>
            <a:r>
              <a:rPr lang="en-US" sz="2000" dirty="0" err="1" smtClean="0"/>
              <a:t>Isopycnal</a:t>
            </a:r>
            <a:r>
              <a:rPr lang="en-US" sz="2000" dirty="0" smtClean="0"/>
              <a:t> in open, stratified ocean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Terrain-following in shallow coastal seas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Z-level in mixed-layer and/or in </a:t>
            </a:r>
            <a:r>
              <a:rPr lang="en-US" sz="2000" dirty="0" err="1" smtClean="0"/>
              <a:t>unstratified</a:t>
            </a:r>
            <a:r>
              <a:rPr lang="en-US" sz="2000" dirty="0" smtClean="0"/>
              <a:t> seas</a:t>
            </a:r>
          </a:p>
          <a:p>
            <a:pPr>
              <a:lnSpc>
                <a:spcPct val="80000"/>
              </a:lnSpc>
            </a:pPr>
            <a:r>
              <a:rPr lang="en-US" sz="2200" dirty="0" err="1"/>
              <a:t>Tripole</a:t>
            </a:r>
            <a:r>
              <a:rPr lang="en-US" sz="2200" dirty="0"/>
              <a:t> grid – pole moved over land to eliminate singularly of North </a:t>
            </a:r>
            <a:r>
              <a:rPr lang="en-US" sz="2200" dirty="0" smtClean="0"/>
              <a:t>Pole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Climatological monthly varying rivers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Tides being </a:t>
            </a:r>
            <a:r>
              <a:rPr lang="en-US" sz="2200" dirty="0" smtClean="0"/>
              <a:t>evaluated in 1/25°</a:t>
            </a: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Global HYCOM provides boundary conditions for “Arctic Cap” model</a:t>
            </a:r>
          </a:p>
        </p:txBody>
      </p:sp>
      <p:pic>
        <p:nvPicPr>
          <p:cNvPr id="22532" name="Picture 7" descr="arcticsst_nowcast_anim365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35927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24, 2012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7703" y="127337"/>
            <a:ext cx="7777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</a:rPr>
              <a:t>Study of Environmental Arctic Change (SEARCH)</a:t>
            </a:r>
          </a:p>
          <a:p>
            <a:pPr algn="ctr"/>
            <a:r>
              <a:rPr lang="en-US" sz="3000" b="1" dirty="0" smtClean="0">
                <a:solidFill>
                  <a:srgbClr val="0000FF"/>
                </a:solidFill>
              </a:rPr>
              <a:t> Sea Ice Outlook 2012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171337"/>
            <a:ext cx="9076459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Community </a:t>
            </a:r>
            <a:r>
              <a:rPr lang="en-US" sz="2200" dirty="0"/>
              <a:t>wide summary of expected September Arctic sea ice extent </a:t>
            </a:r>
          </a:p>
          <a:p>
            <a:r>
              <a:rPr lang="en-US" sz="2200" dirty="0"/>
              <a:t>   </a:t>
            </a:r>
            <a:r>
              <a:rPr lang="en-US" sz="2200" dirty="0" smtClean="0"/>
              <a:t>  minimum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NRL Arctic Cap Nowcast/Forecast System (ACNFS) ensemble starts from</a:t>
            </a:r>
          </a:p>
          <a:p>
            <a:r>
              <a:rPr lang="en-US" sz="2200" dirty="0" smtClean="0"/>
              <a:t>     a single sea ice analysis (2012), but is forced by different years of NOGAPS </a:t>
            </a:r>
          </a:p>
          <a:p>
            <a:r>
              <a:rPr lang="en-US" sz="2200" dirty="0" smtClean="0"/>
              <a:t>     atmospheric forcing (2003-2011)</a:t>
            </a:r>
            <a:endParaRPr lang="en-US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ACNFS ensemble September sea ice extent (Mkm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):   </a:t>
            </a:r>
            <a:endParaRPr lang="en-US" sz="2200" dirty="0"/>
          </a:p>
          <a:p>
            <a:r>
              <a:rPr lang="en-US" sz="2000" dirty="0" smtClean="0"/>
              <a:t>      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/>
              <a:t>2012 minimum extent of 3.41 Mkm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observed on September 16.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/>
              <a:t>    Typically the Navy forecasts short-term ice conditions (1-5 days), this  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was the first long-term forecast (4 months).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140050"/>
              </p:ext>
            </p:extLst>
          </p:nvPr>
        </p:nvGraphicFramePr>
        <p:xfrm>
          <a:off x="1143000" y="3474720"/>
          <a:ext cx="69342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550"/>
                <a:gridCol w="1733550"/>
                <a:gridCol w="1733550"/>
                <a:gridCol w="1733550"/>
              </a:tblGrid>
              <a:tr h="142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Minimum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Maximum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Average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June 1, 2012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3.77 (2007)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5.69 (2003)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4.76 +/- 0.6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July 1, 2012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3.75</a:t>
                      </a:r>
                      <a:r>
                        <a:rPr lang="en-US" baseline="0" dirty="0" smtClean="0"/>
                        <a:t> (2007)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5.60 (2003)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4.69 +/- 0.6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August</a:t>
                      </a:r>
                      <a:r>
                        <a:rPr lang="en-US" baseline="0" dirty="0" smtClean="0"/>
                        <a:t> 1, 2012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3.72 (2007)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5.02 (2003)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4.41 +/- 0.6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ACNFS Ensemble Spread for </a:t>
            </a:r>
            <a:r>
              <a:rPr lang="en-US" sz="3200" b="1" dirty="0" smtClean="0">
                <a:solidFill>
                  <a:srgbClr val="0000FF"/>
                </a:solidFill>
              </a:rPr>
              <a:t>July runs</a:t>
            </a:r>
            <a:r>
              <a:rPr lang="en-US" sz="3200" b="1" dirty="0" smtClean="0">
                <a:solidFill>
                  <a:srgbClr val="0000FF"/>
                </a:solidFill>
              </a:rPr>
              <a:t/>
            </a:r>
            <a:br>
              <a:rPr lang="en-US" sz="3200" b="1" dirty="0" smtClean="0">
                <a:solidFill>
                  <a:srgbClr val="0000FF"/>
                </a:solidFill>
              </a:rPr>
            </a:br>
            <a:r>
              <a:rPr lang="en-US" sz="3200" b="1" dirty="0" smtClean="0">
                <a:solidFill>
                  <a:srgbClr val="0000FF"/>
                </a:solidFill>
              </a:rPr>
              <a:t> Sea Ice Outlook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5791200" cy="474998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905000" y="4648200"/>
            <a:ext cx="5791200" cy="76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72400" y="450746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4.7 mean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8420" r="523" b="1247"/>
          <a:stretch/>
        </p:blipFill>
        <p:spPr>
          <a:xfrm>
            <a:off x="1951892" y="1314489"/>
            <a:ext cx="5363308" cy="516251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2382" y="381000"/>
            <a:ext cx="4511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July 2012 Sea Ice Outlook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6491" y="1066800"/>
            <a:ext cx="440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http://www.arcus.org/search/seaiceoutlook/</a:t>
            </a:r>
          </a:p>
        </p:txBody>
      </p:sp>
    </p:spTree>
    <p:extLst>
      <p:ext uri="{BB962C8B-B14F-4D97-AF65-F5344CB8AC3E}">
        <p14:creationId xmlns:p14="http://schemas.microsoft.com/office/powerpoint/2010/main" val="291054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Arctic Storm August 6, 2012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://www.nasa.gov/images/content/675558main_Arctic.2012219.aqua.1k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4399" y="1905001"/>
            <a:ext cx="3509160" cy="350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52600"/>
            <a:ext cx="3688153" cy="4062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5800" y="5505747"/>
            <a:ext cx="42691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Image mosaic of Arctic storm. </a:t>
            </a:r>
            <a:r>
              <a:rPr lang="en-GB" b="1" i="1" dirty="0"/>
              <a:t>(Credit: NASA/Goddard/MODIS Rapid Response Team)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0633" y="6019800"/>
            <a:ext cx="332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NOGAPS Sea Level Pressure (</a:t>
            </a:r>
            <a:r>
              <a:rPr lang="en-US" b="1" dirty="0" err="1" smtClean="0"/>
              <a:t>mb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24, 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16th AOMIP Workshop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4F49-A60B-4DC7-ABBF-E082EB8AAABC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1066800" cy="10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818</Words>
  <Application>Microsoft Office PowerPoint</Application>
  <PresentationFormat>On-screen Show (4:3)</PresentationFormat>
  <Paragraphs>154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NRL's September Sea Ice Extent Predictions for the 2012 Sea Ice Outlook</vt:lpstr>
      <vt:lpstr>Outline</vt:lpstr>
      <vt:lpstr>Arctic Cap Nowcast/Forecast System</vt:lpstr>
      <vt:lpstr>Arctic Cap Nowcast/Forecast  System (ACNFS)</vt:lpstr>
      <vt:lpstr>HYbrid Coordinate Ocean Model (HYCOM)</vt:lpstr>
      <vt:lpstr>PowerPoint Presentation</vt:lpstr>
      <vt:lpstr>ACNFS Ensemble Spread for July runs  Sea Ice Outlook</vt:lpstr>
      <vt:lpstr>PowerPoint Presentation</vt:lpstr>
      <vt:lpstr>Arctic Storm August 6, 2012</vt:lpstr>
      <vt:lpstr>PowerPoint Presentation</vt:lpstr>
      <vt:lpstr>ACNFS Ensemble Spread for Sea Ice Outlook initialized August 15 2012</vt:lpstr>
      <vt:lpstr>Future Plans</vt:lpstr>
      <vt:lpstr>Postdoc Position Available</vt:lpstr>
      <vt:lpstr>Questions ?</vt:lpstr>
    </vt:vector>
  </TitlesOfParts>
  <Company>NRL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NRL's September Sea Ice Extent Predictions for the 2012 Sea Ice Outlook</dc:title>
  <dc:creator>allard</dc:creator>
  <cp:lastModifiedBy>allard</cp:lastModifiedBy>
  <cp:revision>29</cp:revision>
  <cp:lastPrinted>2012-10-22T18:36:36Z</cp:lastPrinted>
  <dcterms:created xsi:type="dcterms:W3CDTF">2012-10-03T17:23:43Z</dcterms:created>
  <dcterms:modified xsi:type="dcterms:W3CDTF">2012-10-24T10:28:15Z</dcterms:modified>
</cp:coreProperties>
</file>