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74" r:id="rId5"/>
    <p:sldId id="262" r:id="rId6"/>
    <p:sldId id="260" r:id="rId7"/>
    <p:sldId id="275" r:id="rId8"/>
    <p:sldId id="265" r:id="rId9"/>
    <p:sldId id="279" r:id="rId10"/>
    <p:sldId id="280" r:id="rId11"/>
    <p:sldId id="281" r:id="rId12"/>
    <p:sldId id="289" r:id="rId13"/>
    <p:sldId id="286" r:id="rId14"/>
    <p:sldId id="282" r:id="rId15"/>
    <p:sldId id="285" r:id="rId16"/>
    <p:sldId id="287" r:id="rId17"/>
    <p:sldId id="284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7B4F"/>
    <a:srgbClr val="868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88354" autoAdjust="0"/>
  </p:normalViewPr>
  <p:slideViewPr>
    <p:cSldViewPr>
      <p:cViewPr>
        <p:scale>
          <a:sx n="66" d="100"/>
          <a:sy n="66" d="100"/>
        </p:scale>
        <p:origin x="-72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136-AC45-4FFF-95A2-5650AE39F236}" type="datetimeFigureOut">
              <a:rPr lang="en-US" smtClean="0"/>
              <a:pPr/>
              <a:t>11/3/2011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819-C6C0-433D-B3A8-6A5A6C456B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136-AC45-4FFF-95A2-5650AE39F236}" type="datetimeFigureOut">
              <a:rPr lang="en-US" smtClean="0"/>
              <a:pPr/>
              <a:t>11/3/2011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819-C6C0-433D-B3A8-6A5A6C456B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136-AC45-4FFF-95A2-5650AE39F236}" type="datetimeFigureOut">
              <a:rPr lang="en-US" smtClean="0"/>
              <a:pPr/>
              <a:t>11/3/2011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819-C6C0-433D-B3A8-6A5A6C456B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136-AC45-4FFF-95A2-5650AE39F236}" type="datetimeFigureOut">
              <a:rPr lang="en-US" smtClean="0"/>
              <a:pPr/>
              <a:t>11/3/2011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819-C6C0-433D-B3A8-6A5A6C456B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136-AC45-4FFF-95A2-5650AE39F236}" type="datetimeFigureOut">
              <a:rPr lang="en-US" smtClean="0"/>
              <a:pPr/>
              <a:t>11/3/2011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819-C6C0-433D-B3A8-6A5A6C456B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136-AC45-4FFF-95A2-5650AE39F236}" type="datetimeFigureOut">
              <a:rPr lang="en-US" smtClean="0"/>
              <a:pPr/>
              <a:t>11/3/2011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819-C6C0-433D-B3A8-6A5A6C456B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136-AC45-4FFF-95A2-5650AE39F236}" type="datetimeFigureOut">
              <a:rPr lang="en-US" smtClean="0"/>
              <a:pPr/>
              <a:t>11/3/2011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819-C6C0-433D-B3A8-6A5A6C456B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136-AC45-4FFF-95A2-5650AE39F236}" type="datetimeFigureOut">
              <a:rPr lang="en-US" smtClean="0"/>
              <a:pPr/>
              <a:t>11/3/2011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819-C6C0-433D-B3A8-6A5A6C456B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136-AC45-4FFF-95A2-5650AE39F236}" type="datetimeFigureOut">
              <a:rPr lang="en-US" smtClean="0"/>
              <a:pPr/>
              <a:t>11/3/2011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819-C6C0-433D-B3A8-6A5A6C456B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136-AC45-4FFF-95A2-5650AE39F236}" type="datetimeFigureOut">
              <a:rPr lang="en-US" smtClean="0"/>
              <a:pPr/>
              <a:t>11/3/2011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819-C6C0-433D-B3A8-6A5A6C456B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136-AC45-4FFF-95A2-5650AE39F236}" type="datetimeFigureOut">
              <a:rPr lang="en-US" smtClean="0"/>
              <a:pPr/>
              <a:t>11/3/2011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819-C6C0-433D-B3A8-6A5A6C456B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AC136-AC45-4FFF-95A2-5650AE39F236}" type="datetimeFigureOut">
              <a:rPr lang="en-US" smtClean="0"/>
              <a:pPr/>
              <a:t>11/3/2011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5E819-C6C0-433D-B3A8-6A5A6C456B0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.nerc.ac.uk/,DanaInfo=www.nerc.ac.uk+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Microsoft_Word_97_-_2003_Document1.doc"/><Relationship Id="rId7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Word_97_-_2003_Document2.doc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35732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The effect of tides on the </a:t>
            </a:r>
            <a:r>
              <a:rPr lang="en-GB" sz="2400" b="1" dirty="0" err="1" smtClean="0"/>
              <a:t>hydrophysical</a:t>
            </a:r>
            <a:r>
              <a:rPr lang="en-GB" sz="2400" b="1" dirty="0" smtClean="0"/>
              <a:t>  fields  in the NEMO-shelf Arctic Ocean model. 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142876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Maria </a:t>
            </a:r>
            <a:r>
              <a:rPr lang="en-GB" dirty="0" err="1" smtClean="0">
                <a:solidFill>
                  <a:srgbClr val="0070C0"/>
                </a:solidFill>
              </a:rPr>
              <a:t>Luneva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GB" sz="1900" dirty="0" smtClean="0">
                <a:solidFill>
                  <a:srgbClr val="0070C0"/>
                </a:solidFill>
              </a:rPr>
              <a:t>National Oceanography Centre, Liverpool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57166"/>
            <a:ext cx="2286016" cy="51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86050" y="6007545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2011 AOMIP meeting</a:t>
            </a:r>
          </a:p>
          <a:p>
            <a:r>
              <a:rPr lang="en-GB" dirty="0" smtClean="0"/>
              <a:t>                Woods Hole </a:t>
            </a:r>
            <a:endParaRPr lang="en-GB" dirty="0"/>
          </a:p>
        </p:txBody>
      </p:sp>
      <p:pic>
        <p:nvPicPr>
          <p:cNvPr id="19459" name="Picture 3" descr="https://webmail.nerc.ac.uk/var/ezwebin_site/storage/images/media/images/logo-nerc/1898-1-eng-US/,DanaInfo=www.nemo-ocean.eu+Logo-NERC_listitem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31518"/>
            <a:ext cx="1785950" cy="54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129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Ice cover and volume: not very bad..</a:t>
            </a:r>
            <a:br>
              <a:rPr lang="en-GB" sz="3200" dirty="0" smtClean="0"/>
            </a:br>
            <a:r>
              <a:rPr lang="en-GB" sz="3200" dirty="0" smtClean="0"/>
              <a:t> but have strong cooling/ice grow trends </a:t>
            </a:r>
            <a:endParaRPr lang="en-GB" sz="32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881" y="3647190"/>
            <a:ext cx="4417634" cy="240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21777"/>
            <a:ext cx="4071966" cy="222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62207"/>
            <a:ext cx="3786214" cy="20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48261"/>
            <a:ext cx="3312368" cy="274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Ice cover: not bad in winter, too large in summers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Problem: Ice volume increases , even </a:t>
            </a:r>
            <a:r>
              <a:rPr lang="en-GB" sz="2000" dirty="0"/>
              <a:t> </a:t>
            </a:r>
            <a:r>
              <a:rPr lang="en-GB" sz="2000" dirty="0" smtClean="0"/>
              <a:t>during 2000-2007…</a:t>
            </a:r>
          </a:p>
          <a:p>
            <a:r>
              <a:rPr lang="en-GB" sz="2000" dirty="0" smtClean="0"/>
              <a:t>Too deep mixed layer</a:t>
            </a:r>
          </a:p>
          <a:p>
            <a:r>
              <a:rPr lang="en-GB" sz="2000" dirty="0" smtClean="0"/>
              <a:t>Wrong heat balance and inflow?  Too strong mixing?</a:t>
            </a:r>
            <a:endParaRPr lang="en-GB" sz="20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191" y="2501632"/>
            <a:ext cx="5904656" cy="2887299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74" y="2501632"/>
            <a:ext cx="2471533" cy="27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What additional terms in </a:t>
            </a:r>
            <a:r>
              <a:rPr lang="en-GB" sz="2800" dirty="0" smtClean="0"/>
              <a:t>momentum equations </a:t>
            </a:r>
            <a:r>
              <a:rPr lang="en-GB" sz="2800" dirty="0"/>
              <a:t>we get with 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Momentum equation: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5392"/>
            <a:ext cx="4431168" cy="99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021158"/>
            <a:ext cx="28670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61769"/>
            <a:ext cx="2723530" cy="84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08" y="2293958"/>
            <a:ext cx="4209792" cy="111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36" y="4230388"/>
            <a:ext cx="3373136" cy="185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203848" y="2636912"/>
            <a:ext cx="1406832" cy="384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06576" y="3562692"/>
            <a:ext cx="1406832" cy="384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234726" y="5157192"/>
            <a:ext cx="1578682" cy="832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30" y="2801953"/>
            <a:ext cx="903414" cy="53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28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Evaluation of </a:t>
            </a:r>
            <a:r>
              <a:rPr lang="en-GB" sz="2000" dirty="0" smtClean="0"/>
              <a:t>the effects of tides </a:t>
            </a:r>
            <a:r>
              <a:rPr lang="en-GB" sz="2000" dirty="0" smtClean="0"/>
              <a:t> on </a:t>
            </a:r>
            <a:r>
              <a:rPr lang="en-GB" sz="2000" dirty="0" smtClean="0"/>
              <a:t>the mean currents: </a:t>
            </a:r>
            <a:endParaRPr lang="en-GB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11633"/>
            <a:ext cx="2273068" cy="38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90979"/>
            <a:ext cx="4320480" cy="148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540875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Save moments every 10 days,</a:t>
            </a:r>
          </a:p>
          <a:p>
            <a:r>
              <a:rPr lang="en-GB" dirty="0" smtClean="0"/>
              <a:t>calculate  yearly mean 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6" y="1289231"/>
            <a:ext cx="4184622" cy="288706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43" y="980728"/>
            <a:ext cx="3370115" cy="3199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426083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Yearly mean SSH differences </a:t>
            </a:r>
          </a:p>
          <a:p>
            <a:r>
              <a:rPr lang="en-GB" sz="1600" dirty="0" smtClean="0"/>
              <a:t>for simulations with and without tides</a:t>
            </a:r>
            <a:endParaRPr lang="en-GB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Amplitude of bottom shear stresses</a:t>
            </a:r>
            <a:endParaRPr lang="en-GB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22256"/>
            <a:ext cx="6214614" cy="405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3968" y="5129235"/>
            <a:ext cx="4145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Tide induce a shear stresses near bottom amplification up to 3 times, change of angle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72140"/>
            <a:ext cx="2571750" cy="59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Associated bottom Ekman pumping:</a:t>
            </a:r>
            <a:endParaRPr lang="en-GB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45284"/>
            <a:ext cx="6264696" cy="3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3" y="5445224"/>
            <a:ext cx="2592289" cy="9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Lateral </a:t>
            </a:r>
            <a:r>
              <a:rPr lang="en-GB" sz="2800" dirty="0" smtClean="0"/>
              <a:t>temperature fluxes due to small-scale/ high frequency processes </a:t>
            </a:r>
            <a:endParaRPr lang="en-GB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8735"/>
            <a:ext cx="4104456" cy="266061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76" y="1464766"/>
            <a:ext cx="3987280" cy="25846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34" y="4141468"/>
            <a:ext cx="3760142" cy="24374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62638" y="5229200"/>
            <a:ext cx="4178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the simulation with tides the amplitude </a:t>
            </a:r>
          </a:p>
          <a:p>
            <a:r>
              <a:rPr lang="en-GB" dirty="0" smtClean="0"/>
              <a:t>Is  much higher , with large differences </a:t>
            </a:r>
          </a:p>
          <a:p>
            <a:r>
              <a:rPr lang="en-GB" dirty="0" smtClean="0"/>
              <a:t>In the deep  part of basin.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895549" y="395680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tide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590217" y="405986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tide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895549" y="6478076"/>
            <a:ext cx="113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difference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33343"/>
            <a:ext cx="4032448" cy="29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302669"/>
            <a:ext cx="3867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Basin mean vertical salt and heat fluxes in comparison with simulation with turned off tides</a:t>
            </a:r>
            <a:endParaRPr lang="en-GB" sz="3200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46" y="1412776"/>
            <a:ext cx="3402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533784" cy="454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520" y="5986429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&lt;</a:t>
            </a:r>
            <a:r>
              <a:rPr lang="en-GB" sz="1400" dirty="0" err="1" smtClean="0"/>
              <a:t>wT</a:t>
            </a:r>
            <a:r>
              <a:rPr lang="en-GB" sz="1400" dirty="0" smtClean="0"/>
              <a:t>&gt;  -  &lt;w&gt;&lt;T&gt;,  yearly and monthly mean,</a:t>
            </a:r>
          </a:p>
          <a:p>
            <a:r>
              <a:rPr lang="en-GB" sz="1400" dirty="0" smtClean="0"/>
              <a:t>Effect of tides ~  increases heat flux  in 20%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4427984" y="5863320"/>
            <a:ext cx="4196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&lt;</a:t>
            </a:r>
            <a:r>
              <a:rPr lang="en-GB" sz="1600" dirty="0" err="1" smtClean="0"/>
              <a:t>wS</a:t>
            </a:r>
            <a:r>
              <a:rPr lang="en-GB" sz="1600" dirty="0" smtClean="0"/>
              <a:t>&gt;  </a:t>
            </a:r>
            <a:r>
              <a:rPr lang="en-GB" sz="1600" dirty="0"/>
              <a:t>-  &lt;w</a:t>
            </a:r>
            <a:r>
              <a:rPr lang="en-GB" sz="1600" dirty="0" smtClean="0"/>
              <a:t>&gt;&lt;S&gt;,  </a:t>
            </a:r>
            <a:r>
              <a:rPr lang="en-GB" sz="1600" dirty="0"/>
              <a:t>yearly and monthly mean,</a:t>
            </a:r>
          </a:p>
          <a:p>
            <a:r>
              <a:rPr lang="en-GB" sz="1600" dirty="0"/>
              <a:t>Effect of tides </a:t>
            </a:r>
            <a:r>
              <a:rPr lang="en-GB" sz="1600" dirty="0" smtClean="0"/>
              <a:t>decreases salt flux  </a:t>
            </a:r>
            <a:r>
              <a:rPr lang="en-GB" sz="1600" dirty="0"/>
              <a:t>in 20%</a:t>
            </a:r>
            <a:endParaRPr lang="en-GB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2400" dirty="0" smtClean="0"/>
          </a:p>
          <a:p>
            <a:r>
              <a:rPr lang="en-GB" sz="2400" dirty="0" smtClean="0"/>
              <a:t>The effects of  </a:t>
            </a:r>
            <a:r>
              <a:rPr lang="en-GB" sz="2400" dirty="0"/>
              <a:t>tidal </a:t>
            </a:r>
            <a:r>
              <a:rPr lang="en-GB" sz="2400" dirty="0" smtClean="0"/>
              <a:t>Reynolds </a:t>
            </a:r>
            <a:r>
              <a:rPr lang="en-GB" sz="2400" dirty="0"/>
              <a:t>stresses </a:t>
            </a:r>
            <a:r>
              <a:rPr lang="en-GB" sz="2400" dirty="0" smtClean="0"/>
              <a:t>on the slow varying components of currents are relatively small.</a:t>
            </a:r>
          </a:p>
          <a:p>
            <a:endParaRPr lang="en-GB" sz="2400" dirty="0" smtClean="0"/>
          </a:p>
          <a:p>
            <a:r>
              <a:rPr lang="en-GB" sz="2400" dirty="0" smtClean="0"/>
              <a:t>The effects of tidal bottom shear stresses </a:t>
            </a:r>
            <a:r>
              <a:rPr lang="en-GB" sz="2400" dirty="0"/>
              <a:t>on the slow varying </a:t>
            </a:r>
            <a:r>
              <a:rPr lang="en-GB" sz="2400" dirty="0" smtClean="0"/>
              <a:t>component of currents are  strong. Tidal bottom (and sea-ice) shear stresses generates the Ekman pumping  O(0.01-1 mm/s)</a:t>
            </a:r>
          </a:p>
          <a:p>
            <a:endParaRPr lang="en-GB" sz="2400" dirty="0"/>
          </a:p>
          <a:p>
            <a:r>
              <a:rPr lang="en-GB" sz="2400" dirty="0" smtClean="0"/>
              <a:t>Surprisingly, tides change  the vertical transports of heat and salt at the depths of 1000km by 20%</a:t>
            </a:r>
          </a:p>
          <a:p>
            <a:endParaRPr lang="en-GB" sz="2400" dirty="0" smtClean="0"/>
          </a:p>
          <a:p>
            <a:r>
              <a:rPr lang="en-GB" sz="2400" dirty="0" smtClean="0"/>
              <a:t>Horizontal small scale (high frequency)  heat and salt fluxes due to tides an order higher then caused by other processes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7206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NEMO-shelf Arctic Ocean model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pPr>
              <a:buNone/>
            </a:pPr>
            <a:r>
              <a:rPr lang="en-GB" sz="6400" dirty="0" smtClean="0"/>
              <a:t>  </a:t>
            </a:r>
            <a:r>
              <a:rPr lang="en-GB" sz="6400" b="1" dirty="0" smtClean="0"/>
              <a:t>NEMO with focus on shelf seas = NEMO-SHELF Developed in MYOCEANS project by:</a:t>
            </a:r>
          </a:p>
          <a:p>
            <a:pPr>
              <a:buNone/>
            </a:pPr>
            <a:r>
              <a:rPr lang="en-GB" sz="6400" b="1" dirty="0" smtClean="0"/>
              <a:t>                Met. Office, MERCATOR, L’OCEAN and NOC(Liverpool)</a:t>
            </a:r>
          </a:p>
          <a:p>
            <a:pPr>
              <a:buNone/>
            </a:pPr>
            <a:endParaRPr lang="en-GB" sz="5600" b="1" dirty="0" smtClean="0"/>
          </a:p>
          <a:p>
            <a:pPr>
              <a:buNone/>
            </a:pPr>
            <a:r>
              <a:rPr lang="en-GB" sz="5600" b="1" dirty="0" smtClean="0"/>
              <a:t>                        </a:t>
            </a:r>
          </a:p>
          <a:p>
            <a:r>
              <a:rPr lang="en-GB" sz="5600" b="1" dirty="0" smtClean="0"/>
              <a:t> Horizontal resolution  :  1/32</a:t>
            </a:r>
            <a:r>
              <a:rPr lang="en-GB" sz="5600" b="1" baseline="30000" dirty="0" smtClean="0"/>
              <a:t>o  </a:t>
            </a:r>
            <a:r>
              <a:rPr lang="en-GB" sz="5600" b="1" dirty="0" smtClean="0"/>
              <a:t> in the rotated coordinates system and 1/6 as a test domain</a:t>
            </a:r>
            <a:endParaRPr lang="en-GB" sz="5600" b="1" baseline="-25000" dirty="0" smtClean="0"/>
          </a:p>
          <a:p>
            <a:endParaRPr lang="en-GB" sz="5600" b="1" dirty="0" smtClean="0"/>
          </a:p>
          <a:p>
            <a:r>
              <a:rPr lang="en-GB" sz="5600" b="1" dirty="0" smtClean="0"/>
              <a:t> Vertical grid: </a:t>
            </a:r>
            <a:r>
              <a:rPr lang="en-GB" sz="5600" b="1" dirty="0" smtClean="0">
                <a:solidFill>
                  <a:srgbClr val="FF0000"/>
                </a:solidFill>
              </a:rPr>
              <a:t>new generalised terrain following coordinates- s-coordinates= (s-z with partial step)</a:t>
            </a:r>
          </a:p>
          <a:p>
            <a:endParaRPr lang="en-GB" sz="5600" b="1" dirty="0" smtClean="0"/>
          </a:p>
          <a:p>
            <a:r>
              <a:rPr lang="en-GB" sz="5600" b="1" dirty="0" smtClean="0"/>
              <a:t> high precision Horizontal Pressure Gradient algorithm   ( the Pressure </a:t>
            </a:r>
            <a:r>
              <a:rPr lang="en-GB" sz="5600" b="1" dirty="0" err="1" smtClean="0"/>
              <a:t>Jacobian</a:t>
            </a:r>
            <a:r>
              <a:rPr lang="en-GB" sz="5600" b="1" dirty="0" smtClean="0"/>
              <a:t> Method ),</a:t>
            </a:r>
          </a:p>
          <a:p>
            <a:endParaRPr lang="en-GB" sz="5600" b="1" dirty="0" smtClean="0"/>
          </a:p>
          <a:p>
            <a:r>
              <a:rPr lang="en-GB" sz="5600" b="1" dirty="0" smtClean="0"/>
              <a:t> </a:t>
            </a:r>
            <a:r>
              <a:rPr lang="en-GB" sz="5600" b="1" dirty="0" smtClean="0">
                <a:solidFill>
                  <a:srgbClr val="FF0000"/>
                </a:solidFill>
              </a:rPr>
              <a:t>Vertical advection (Piecewise Parabolic Method), </a:t>
            </a:r>
            <a:r>
              <a:rPr lang="en-GB" sz="5600" b="1" dirty="0" smtClean="0"/>
              <a:t>(</a:t>
            </a:r>
            <a:r>
              <a:rPr lang="en-GB" sz="5600" b="1" dirty="0" err="1" smtClean="0"/>
              <a:t>Hedong</a:t>
            </a:r>
            <a:r>
              <a:rPr lang="en-GB" sz="5600" b="1" dirty="0" smtClean="0"/>
              <a:t> Liu , NOCL)</a:t>
            </a:r>
          </a:p>
          <a:p>
            <a:endParaRPr lang="en-GB" sz="5600" b="1" dirty="0" smtClean="0"/>
          </a:p>
          <a:p>
            <a:r>
              <a:rPr lang="en-GB" sz="5600" b="1" dirty="0" smtClean="0"/>
              <a:t> variable volume</a:t>
            </a:r>
          </a:p>
          <a:p>
            <a:pPr>
              <a:buNone/>
            </a:pPr>
            <a:r>
              <a:rPr lang="en-GB" sz="5600" b="1" dirty="0" smtClean="0"/>
              <a:t> </a:t>
            </a:r>
          </a:p>
          <a:p>
            <a:r>
              <a:rPr lang="en-GB" sz="5600" b="1" dirty="0" smtClean="0"/>
              <a:t>Explicitly resolved tides</a:t>
            </a:r>
            <a:r>
              <a:rPr lang="en-GB" sz="5600" b="1" dirty="0" smtClean="0">
                <a:solidFill>
                  <a:srgbClr val="FF0000"/>
                </a:solidFill>
              </a:rPr>
              <a:t>.   Generic tidal boundary conditions defined in NEMO code directly from global Oregon State University Inverse tidal model (</a:t>
            </a:r>
            <a:r>
              <a:rPr lang="en-GB" sz="5600" b="1" dirty="0" smtClean="0">
                <a:solidFill>
                  <a:srgbClr val="FF0000"/>
                </a:solidFill>
              </a:rPr>
              <a:t>1/4 </a:t>
            </a:r>
            <a:r>
              <a:rPr lang="en-GB" sz="5600" b="1" baseline="30000" dirty="0" smtClean="0">
                <a:solidFill>
                  <a:srgbClr val="FF0000"/>
                </a:solidFill>
              </a:rPr>
              <a:t>o</a:t>
            </a:r>
            <a:r>
              <a:rPr lang="en-GB" sz="5600" b="1" dirty="0" smtClean="0">
                <a:solidFill>
                  <a:srgbClr val="FF0000"/>
                </a:solidFill>
              </a:rPr>
              <a:t> resolution ) + tidal </a:t>
            </a:r>
            <a:r>
              <a:rPr lang="en-GB" sz="5600" b="1" dirty="0" err="1" smtClean="0">
                <a:solidFill>
                  <a:srgbClr val="FF0000"/>
                </a:solidFill>
              </a:rPr>
              <a:t>geopotential</a:t>
            </a:r>
            <a:r>
              <a:rPr lang="en-GB" sz="5600" b="1" dirty="0" smtClean="0">
                <a:solidFill>
                  <a:srgbClr val="FF0000"/>
                </a:solidFill>
              </a:rPr>
              <a:t>.</a:t>
            </a:r>
          </a:p>
          <a:p>
            <a:endParaRPr lang="en-GB" sz="5600" b="1" dirty="0" smtClean="0"/>
          </a:p>
          <a:p>
            <a:r>
              <a:rPr lang="en-GB" sz="5600" b="1" dirty="0" smtClean="0"/>
              <a:t> Vertical mixing :  2.5 turbulence closure model (GLS). </a:t>
            </a:r>
          </a:p>
          <a:p>
            <a:endParaRPr lang="en-GB" sz="5600" b="1" dirty="0" smtClean="0"/>
          </a:p>
          <a:p>
            <a:r>
              <a:rPr lang="en-GB" sz="5600" b="1" dirty="0" smtClean="0"/>
              <a:t>Boundary conditions on the open boundary for tracers . Now </a:t>
            </a:r>
            <a:r>
              <a:rPr lang="en-GB" sz="5600" b="1" dirty="0" smtClean="0">
                <a:solidFill>
                  <a:srgbClr val="FF0000"/>
                </a:solidFill>
              </a:rPr>
              <a:t>: generic procedure – climatic </a:t>
            </a:r>
            <a:r>
              <a:rPr lang="en-GB" sz="5600" b="1" dirty="0" err="1" smtClean="0">
                <a:solidFill>
                  <a:srgbClr val="FF0000"/>
                </a:solidFill>
              </a:rPr>
              <a:t>Levitus</a:t>
            </a:r>
            <a:r>
              <a:rPr lang="en-GB" sz="5600" b="1" dirty="0" smtClean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r>
              <a:rPr lang="en-GB" sz="5600" b="1" dirty="0" smtClean="0"/>
              <a:t>         </a:t>
            </a:r>
            <a:r>
              <a:rPr lang="en-GB" sz="5600" b="1" dirty="0" smtClean="0">
                <a:solidFill>
                  <a:srgbClr val="FF0000"/>
                </a:solidFill>
              </a:rPr>
              <a:t>Coming soon:  Global NEMO ¼ (NOCS). Generic procedure for generating the   boundary conditions for regional model  from tri-polar grid </a:t>
            </a:r>
            <a:r>
              <a:rPr lang="en-GB" sz="5600" b="1" dirty="0" smtClean="0"/>
              <a:t>(James </a:t>
            </a:r>
            <a:r>
              <a:rPr lang="en-GB" sz="5600" b="1" dirty="0" err="1" smtClean="0"/>
              <a:t>Harle</a:t>
            </a:r>
            <a:r>
              <a:rPr lang="en-GB" sz="5600" b="1" dirty="0" smtClean="0"/>
              <a:t>, NOCL)</a:t>
            </a:r>
            <a:endParaRPr lang="en-GB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4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Local domain for test problem</a:t>
            </a:r>
            <a:endParaRPr lang="en-GB" sz="2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20400"/>
            <a:ext cx="3147227" cy="21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3" y="857232"/>
            <a:ext cx="3786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Locations of shelf edge cascades from observations </a:t>
            </a:r>
          </a:p>
          <a:p>
            <a:r>
              <a:rPr lang="en-GB" sz="1200" b="1" dirty="0" smtClean="0"/>
              <a:t>(Shapiro et al, 2003, </a:t>
            </a:r>
            <a:r>
              <a:rPr lang="en-GB" sz="1200" b="1" dirty="0" err="1" smtClean="0"/>
              <a:t>Ivanov</a:t>
            </a:r>
            <a:r>
              <a:rPr lang="en-GB" sz="1200" b="1" dirty="0" smtClean="0"/>
              <a:t> et al, 2004).</a:t>
            </a:r>
            <a:endParaRPr lang="en-GB" sz="1200" b="1" dirty="0"/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386078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500174"/>
            <a:ext cx="4661604" cy="413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>
            <a:off x="3286116" y="1928802"/>
            <a:ext cx="3071834" cy="92869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572264" y="2786058"/>
            <a:ext cx="85725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7224" y="4357694"/>
            <a:ext cx="2214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Illustration of cascading event</a:t>
            </a:r>
            <a:endParaRPr lang="en-GB" sz="1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Problem 1: vertical coordinates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829576" cy="63976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We developed and tested hybrid coordinates with option of change of the depth of terrain –following s- coordinates and z-partial steps in the deep layers   </a:t>
            </a:r>
            <a:endParaRPr lang="en-GB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571744"/>
            <a:ext cx="3817510" cy="299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71743"/>
            <a:ext cx="4114008" cy="301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785918" y="592933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Hs=50m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600076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Hs=300m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Z-coordinates or too shallow hybrid coordinates (even with </a:t>
            </a:r>
            <a:r>
              <a:rPr lang="en-GB" sz="2400" dirty="0" err="1" smtClean="0"/>
              <a:t>advective</a:t>
            </a:r>
            <a:r>
              <a:rPr lang="en-GB" sz="2400" dirty="0" smtClean="0"/>
              <a:t> BBL) do not allow cascading on the weak slope: 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2000" dirty="0" smtClean="0"/>
              <a:t> The concentration of passive tracer indicating the presence of cascading water at time t=100 days for different depth of s-layer.</a:t>
            </a:r>
          </a:p>
          <a:p>
            <a:endParaRPr lang="en-GB" dirty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85786" y="1714488"/>
          <a:ext cx="2446723" cy="3260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Document" r:id="rId3" imgW="5423916" imgH="7227951" progId="Word.Document.8">
                  <p:embed/>
                </p:oleObj>
              </mc:Choice>
              <mc:Fallback>
                <p:oleObj name="Document" r:id="rId3" imgW="5423916" imgH="7227951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714488"/>
                        <a:ext cx="2446723" cy="3260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428992" y="1714488"/>
          <a:ext cx="2010115" cy="3238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Document" r:id="rId5" imgW="4416171" imgH="7117080" progId="Word.Document.8">
                  <p:embed/>
                </p:oleObj>
              </mc:Choice>
              <mc:Fallback>
                <p:oleObj name="Document" r:id="rId5" imgW="4416171" imgH="7117080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1714488"/>
                        <a:ext cx="2010115" cy="3238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857884" y="1714488"/>
          <a:ext cx="2393061" cy="3187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Document" r:id="rId7" imgW="5343525" imgH="7117080" progId="Word.Document.8">
                  <p:embed/>
                </p:oleObj>
              </mc:Choice>
              <mc:Fallback>
                <p:oleObj name="Document" r:id="rId7" imgW="5343525" imgH="7117080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1714488"/>
                        <a:ext cx="2393061" cy="3187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3042" y="1428736"/>
            <a:ext cx="95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Hs=50m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142873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Hs=300m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43702" y="142873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Hs=600m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n-GB" sz="2400" dirty="0" smtClean="0"/>
              <a:t>And Errors :</a:t>
            </a:r>
            <a:br>
              <a:rPr lang="en-GB" sz="2400" dirty="0" smtClean="0"/>
            </a:br>
            <a:r>
              <a:rPr lang="en-GB" sz="2400" dirty="0" smtClean="0"/>
              <a:t> pure effect of s-coordinates depth on the strength of spurious currents with initial horizontally homogeneous stratification</a:t>
            </a:r>
            <a:endParaRPr lang="en-GB" sz="24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500174"/>
            <a:ext cx="262756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00173"/>
            <a:ext cx="2571768" cy="407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63734"/>
            <a:ext cx="2357454" cy="399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42910" y="557214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SSH for Hs=50m at day 60 Max value &lt;0.003m</a:t>
            </a:r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3428992" y="5572140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SSH for Hs=600m  at day 60 </a:t>
            </a:r>
          </a:p>
          <a:p>
            <a:r>
              <a:rPr lang="en-GB" sz="1400" dirty="0" smtClean="0"/>
              <a:t>max value 0.02m   </a:t>
            </a:r>
            <a:endParaRPr lang="en-GB" sz="1400" baseline="30000" dirty="0"/>
          </a:p>
        </p:txBody>
      </p:sp>
      <p:sp>
        <p:nvSpPr>
          <p:cNvPr id="21" name="Rectangle 20"/>
          <p:cNvSpPr/>
          <p:nvPr/>
        </p:nvSpPr>
        <p:spPr>
          <a:xfrm>
            <a:off x="6143636" y="5643578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Log</a:t>
            </a:r>
            <a:r>
              <a:rPr lang="en-GB" sz="1400" baseline="-25000" dirty="0" smtClean="0"/>
              <a:t>10</a:t>
            </a:r>
            <a:r>
              <a:rPr lang="en-GB" sz="1400" dirty="0" smtClean="0"/>
              <a:t>(KE)/2 for Hs=600m  at day 60 max value  -0.4 (TKE~ 0.1 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s</a:t>
            </a:r>
            <a:r>
              <a:rPr lang="en-GB" sz="1400" baseline="30000" dirty="0" smtClean="0"/>
              <a:t>-2</a:t>
            </a:r>
            <a:r>
              <a:rPr lang="en-GB" sz="1400" dirty="0" smtClean="0"/>
              <a:t>)</a:t>
            </a:r>
            <a:endParaRPr lang="en-GB" sz="1400" baseline="30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25908"/>
          </a:xfrm>
        </p:spPr>
        <p:txBody>
          <a:bodyPr>
            <a:normAutofit/>
          </a:bodyPr>
          <a:lstStyle/>
          <a:p>
            <a:r>
              <a:rPr lang="en-GB" sz="2800" dirty="0" err="1" smtClean="0"/>
              <a:t>Forcings</a:t>
            </a:r>
            <a:r>
              <a:rPr lang="en-GB" sz="2800" dirty="0" smtClean="0"/>
              <a:t> and runs</a:t>
            </a:r>
            <a:endParaRPr lang="en-GB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24023"/>
            <a:ext cx="4375726" cy="274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1561" y="980728"/>
            <a:ext cx="3638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1. </a:t>
            </a:r>
            <a:r>
              <a:rPr lang="en-GB" dirty="0" smtClean="0"/>
              <a:t>Surface fluxes:</a:t>
            </a:r>
          </a:p>
          <a:p>
            <a:r>
              <a:rPr lang="en-GB" dirty="0" smtClean="0"/>
              <a:t>U10, V10 CORE </a:t>
            </a:r>
            <a:r>
              <a:rPr lang="en-GB" dirty="0" smtClean="0"/>
              <a:t>fluxes </a:t>
            </a:r>
            <a:r>
              <a:rPr lang="en-GB" dirty="0" smtClean="0"/>
              <a:t>+ERA40 , </a:t>
            </a:r>
            <a:r>
              <a:rPr lang="en-GB" dirty="0" err="1" smtClean="0"/>
              <a:t>ClIO</a:t>
            </a:r>
            <a:r>
              <a:rPr lang="en-GB" dirty="0" smtClean="0"/>
              <a:t> formulation</a:t>
            </a:r>
          </a:p>
          <a:p>
            <a:endParaRPr lang="en-GB" dirty="0" smtClean="0"/>
          </a:p>
          <a:p>
            <a:r>
              <a:rPr lang="en-GB" dirty="0" smtClean="0"/>
              <a:t>2. New  </a:t>
            </a:r>
            <a:r>
              <a:rPr lang="en-GB" dirty="0"/>
              <a:t>river runoff forcing from Dai and </a:t>
            </a:r>
            <a:r>
              <a:rPr lang="en-GB" dirty="0" err="1"/>
              <a:t>Trenberth</a:t>
            </a:r>
            <a:r>
              <a:rPr lang="en-GB" dirty="0"/>
              <a:t> (Feb2011</a:t>
            </a:r>
            <a:r>
              <a:rPr lang="en-GB" dirty="0" smtClean="0"/>
              <a:t>) 1200 gages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3. Tidal boundary conditions (8 constituents) + tidal </a:t>
            </a:r>
            <a:r>
              <a:rPr lang="en-GB" dirty="0" err="1" smtClean="0"/>
              <a:t>geopotential</a:t>
            </a:r>
            <a:r>
              <a:rPr lang="en-GB" dirty="0" smtClean="0"/>
              <a:t> (15 components)</a:t>
            </a:r>
          </a:p>
          <a:p>
            <a:endParaRPr lang="en-GB" dirty="0" smtClean="0"/>
          </a:p>
          <a:p>
            <a:r>
              <a:rPr lang="en-GB" dirty="0" smtClean="0"/>
              <a:t>4. </a:t>
            </a:r>
            <a:r>
              <a:rPr lang="en-GB" dirty="0" smtClean="0"/>
              <a:t>Tides</a:t>
            </a:r>
            <a:r>
              <a:rPr lang="en-GB" dirty="0"/>
              <a:t>+ </a:t>
            </a:r>
            <a:r>
              <a:rPr lang="en-GB" dirty="0" err="1"/>
              <a:t>Flather</a:t>
            </a:r>
            <a:r>
              <a:rPr lang="en-GB" dirty="0"/>
              <a:t> </a:t>
            </a:r>
            <a:r>
              <a:rPr lang="en-GB" dirty="0" smtClean="0"/>
              <a:t>condition</a:t>
            </a:r>
          </a:p>
          <a:p>
            <a:r>
              <a:rPr lang="en-GB" dirty="0" smtClean="0"/>
              <a:t>Correction </a:t>
            </a:r>
            <a:r>
              <a:rPr lang="en-GB" dirty="0" smtClean="0"/>
              <a:t>of Bering Strait inflow  0.8 SV mean + seasonal variability </a:t>
            </a:r>
            <a:r>
              <a:rPr lang="en-GB" dirty="0" smtClean="0"/>
              <a:t>+.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5. Initial 10 years runs for 18km resolution , starting  from </a:t>
            </a:r>
            <a:r>
              <a:rPr lang="en-GB" dirty="0" err="1" smtClean="0"/>
              <a:t>Levitus</a:t>
            </a:r>
            <a:r>
              <a:rPr lang="en-GB" dirty="0" smtClean="0"/>
              <a:t> </a:t>
            </a:r>
            <a:r>
              <a:rPr lang="en-GB" dirty="0" err="1" smtClean="0"/>
              <a:t>cimatology</a:t>
            </a:r>
            <a:r>
              <a:rPr lang="en-GB" dirty="0" smtClean="0"/>
              <a:t>  and 1958 forcing </a:t>
            </a:r>
          </a:p>
          <a:p>
            <a:endParaRPr lang="en-GB" dirty="0" smtClean="0"/>
          </a:p>
          <a:p>
            <a:r>
              <a:rPr lang="en-GB" dirty="0" smtClean="0"/>
              <a:t>6. Short 1 year </a:t>
            </a:r>
            <a:r>
              <a:rPr lang="en-GB" dirty="0" smtClean="0"/>
              <a:t>run </a:t>
            </a:r>
            <a:r>
              <a:rPr lang="en-GB" dirty="0" smtClean="0"/>
              <a:t>for 3km resolution.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28760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Tides are </a:t>
            </a:r>
            <a:r>
              <a:rPr lang="en-GB" sz="2400" b="1" dirty="0" smtClean="0"/>
              <a:t>reproduced relatively well</a:t>
            </a:r>
            <a:endParaRPr lang="en-GB" sz="2400" b="1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581412" cy="443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557214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amplitude of M2 tide from inverse model AOTIM (5 km resolution)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4214810" y="5643578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The same from pan-Arctic NEMO-shelf and OSU boundary conditions (full </a:t>
            </a:r>
            <a:r>
              <a:rPr lang="en-GB" sz="1600" dirty="0" err="1" smtClean="0"/>
              <a:t>baroclinic</a:t>
            </a:r>
            <a:r>
              <a:rPr lang="en-GB" sz="1600" dirty="0" smtClean="0"/>
              <a:t> problem). </a:t>
            </a:r>
          </a:p>
          <a:p>
            <a:r>
              <a:rPr lang="en-GB" sz="1600" dirty="0" smtClean="0"/>
              <a:t>No tides in the open boundary – amplitude does not exceed   0.3 m</a:t>
            </a:r>
            <a:endParaRPr lang="en-GB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01041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Cascades are in the right place.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Using of tracers to identify the brine rejection and locations of cascades </a:t>
            </a:r>
            <a:endParaRPr lang="en-GB" sz="2800" dirty="0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021606" cy="242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1886" y="1245050"/>
            <a:ext cx="2952898" cy="242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10837" y="3670507"/>
            <a:ext cx="3857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Brine tracers at the lower terrain following layer (bottom layer of the shelf)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3789040"/>
            <a:ext cx="4122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Brine tracers below the last terrain following layer  </a:t>
            </a:r>
            <a:r>
              <a:rPr lang="en-GB" dirty="0" smtClean="0"/>
              <a:t>(400m</a:t>
            </a:r>
            <a:r>
              <a:rPr lang="en-GB" dirty="0" smtClean="0"/>
              <a:t>) identify  the intensive cascading at the </a:t>
            </a:r>
            <a:r>
              <a:rPr lang="en-GB" dirty="0" err="1" smtClean="0"/>
              <a:t>Sviataya</a:t>
            </a:r>
            <a:r>
              <a:rPr lang="en-GB" dirty="0" smtClean="0"/>
              <a:t> Anna Trough (layer below the f the shelf is shown)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44022"/>
            <a:ext cx="2808882" cy="219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853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Document</vt:lpstr>
      <vt:lpstr>The effect of tides on the hydrophysical  fields  in the NEMO-shelf Arctic Ocean model. </vt:lpstr>
      <vt:lpstr>NEMO-shelf Arctic Ocean model</vt:lpstr>
      <vt:lpstr>Local domain for test problem</vt:lpstr>
      <vt:lpstr>Problem 1: vertical coordinates</vt:lpstr>
      <vt:lpstr>Z-coordinates or too shallow hybrid coordinates (even with advective BBL) do not allow cascading on the weak slope: </vt:lpstr>
      <vt:lpstr>And Errors :  pure effect of s-coordinates depth on the strength of spurious currents with initial horizontally homogeneous stratification</vt:lpstr>
      <vt:lpstr>Forcings and runs</vt:lpstr>
      <vt:lpstr>Tides are reproduced relatively well</vt:lpstr>
      <vt:lpstr>Cascades are in the right place.  Using of tracers to identify the brine rejection and locations of cascades </vt:lpstr>
      <vt:lpstr>Ice cover and volume: not very bad..  but have strong cooling/ice grow trends </vt:lpstr>
      <vt:lpstr>Ice cover: not bad in winter, too large in summers </vt:lpstr>
      <vt:lpstr>What additional terms in momentum equations we get with tides</vt:lpstr>
      <vt:lpstr>Evaluation of the effects of tides  on the mean currents: </vt:lpstr>
      <vt:lpstr>Amplitude of bottom shear stresses</vt:lpstr>
      <vt:lpstr>Associated bottom Ekman pumping:</vt:lpstr>
      <vt:lpstr>Lateral temperature fluxes due to small-scale/ high frequency processes </vt:lpstr>
      <vt:lpstr>Basin mean vertical salt and heat fluxes in comparison with simulation with turned off tides</vt:lpstr>
      <vt:lpstr>Conclusions</vt:lpstr>
    </vt:vector>
  </TitlesOfParts>
  <Company>NERC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MANE1</dc:creator>
  <cp:lastModifiedBy>Maria</cp:lastModifiedBy>
  <cp:revision>158</cp:revision>
  <dcterms:created xsi:type="dcterms:W3CDTF">2011-06-22T15:08:08Z</dcterms:created>
  <dcterms:modified xsi:type="dcterms:W3CDTF">2011-11-03T17:06:16Z</dcterms:modified>
</cp:coreProperties>
</file>