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32"/>
  </p:notesMasterIdLst>
  <p:sldIdLst>
    <p:sldId id="256" r:id="rId2"/>
    <p:sldId id="323" r:id="rId3"/>
    <p:sldId id="457" r:id="rId4"/>
    <p:sldId id="435" r:id="rId5"/>
    <p:sldId id="454" r:id="rId6"/>
    <p:sldId id="301" r:id="rId7"/>
    <p:sldId id="338" r:id="rId8"/>
    <p:sldId id="335" r:id="rId9"/>
    <p:sldId id="438" r:id="rId10"/>
    <p:sldId id="437" r:id="rId11"/>
    <p:sldId id="337" r:id="rId12"/>
    <p:sldId id="340" r:id="rId13"/>
    <p:sldId id="341" r:id="rId14"/>
    <p:sldId id="342" r:id="rId15"/>
    <p:sldId id="343" r:id="rId16"/>
    <p:sldId id="346" r:id="rId17"/>
    <p:sldId id="347" r:id="rId18"/>
    <p:sldId id="444" r:id="rId19"/>
    <p:sldId id="443" r:id="rId20"/>
    <p:sldId id="368" r:id="rId21"/>
    <p:sldId id="310" r:id="rId22"/>
    <p:sldId id="312" r:id="rId23"/>
    <p:sldId id="320" r:id="rId24"/>
    <p:sldId id="319" r:id="rId25"/>
    <p:sldId id="456" r:id="rId26"/>
    <p:sldId id="446" r:id="rId27"/>
    <p:sldId id="447" r:id="rId28"/>
    <p:sldId id="449" r:id="rId29"/>
    <p:sldId id="442" r:id="rId30"/>
    <p:sldId id="451" r:id="rId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0AFC"/>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60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46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B6CC7647-2351-4144-A73E-17CC0A09EA93}" type="datetimeFigureOut">
              <a:rPr lang="en-US"/>
              <a:pPr>
                <a:defRPr/>
              </a:pPr>
              <a:t>10/23/2012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BE5D783B-D5D3-4153-BD6D-E6930AAD27C1}" type="slidenum">
              <a:rPr lang="en-US"/>
              <a:pPr>
                <a:defRPr/>
              </a:pPr>
              <a:t>‹#›</a:t>
            </a:fld>
            <a:endParaRPr lang="en-US"/>
          </a:p>
        </p:txBody>
      </p:sp>
    </p:spTree>
    <p:extLst>
      <p:ext uri="{BB962C8B-B14F-4D97-AF65-F5344CB8AC3E}">
        <p14:creationId xmlns:p14="http://schemas.microsoft.com/office/powerpoint/2010/main" val="41938385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78A245D-4DE6-447A-BF59-57042BD535ED}" type="slidenum">
              <a:rPr lang="en-US" smtClean="0"/>
              <a:pPr fontAlgn="base">
                <a:spcBef>
                  <a:spcPct val="0"/>
                </a:spcBef>
                <a:spcAft>
                  <a:spcPct val="0"/>
                </a:spcAft>
                <a:defRPr/>
              </a:pPr>
              <a:t>6</a:t>
            </a:fld>
            <a:endParaRPr lang="en-US" smtClean="0"/>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To investigate the roles of wind and thermal forcing driving the Arctic Ocean changes we have designed several idealized experiments minimizing effects of secondary factors as much as possible and sometimes simply neglecting their influences. For these purposes an idealized Arctic Ocean domain with real bathymetry (Figure 2) was bounded by 55°N latitude. All ocean boundaries were closed to avoid influences of heat, salt and mass fluxes from the Pacific and Atlantic Oceans. River runoff and precipitation were neglected. Initially the ocean was motionless and horizontally uniform (to avoid initial motions driven by horizontal density gradients) but vertically stratified representing the upper mixed, Pacific, Atlantic and deep ocean water layers (Figure 3). Note that this idealization needed to avoid water motions driven by initial T-S distributions results in the underestimation of halocline strength in the Canada Basin and overestimation of the halocline strength in the Eurasian Basin. In the Nordic Seas this stratification is unrealistic but allows us to assess at least the first order role of the wind and thermal forcing in the formation of major features hydrography and circulation in these regions. </a:t>
            </a:r>
          </a:p>
          <a:p>
            <a:pPr eaLnBrk="1" hangingPunct="1">
              <a:spcBef>
                <a:spcPct val="0"/>
              </a:spcBef>
            </a:pPr>
            <a:endParaRPr lang="en-US" smtClean="0"/>
          </a:p>
        </p:txBody>
      </p:sp>
      <p:sp>
        <p:nvSpPr>
          <p:cNvPr id="337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84DE5A8-04A1-4CC2-93C5-27B60EF3AC05}" type="slidenum">
              <a:rPr lang="en-US" smtClean="0"/>
              <a:pPr fontAlgn="base">
                <a:spcBef>
                  <a:spcPct val="0"/>
                </a:spcBef>
                <a:spcAft>
                  <a:spcPct val="0"/>
                </a:spcAft>
                <a:defRPr/>
              </a:pPr>
              <a:t>7</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E3F0083-3545-4FB9-9DB3-EA2D7372222B}" type="slidenum">
              <a:rPr lang="en-US" smtClean="0"/>
              <a:pPr fontAlgn="base">
                <a:spcBef>
                  <a:spcPct val="0"/>
                </a:spcBef>
                <a:spcAft>
                  <a:spcPct val="0"/>
                </a:spcAft>
                <a:defRPr/>
              </a:pPr>
              <a:t>10</a:t>
            </a:fld>
            <a:endParaRPr lang="en-US" smtClean="0"/>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519D486B-A013-4861-A2ED-29B23F9EA2F5}" type="slidenum">
              <a:rPr lang="en-US" smtClean="0">
                <a:latin typeface="Arial" charset="0"/>
              </a:rPr>
              <a:pPr fontAlgn="base">
                <a:spcBef>
                  <a:spcPct val="0"/>
                </a:spcBef>
                <a:spcAft>
                  <a:spcPct val="0"/>
                </a:spcAft>
                <a:defRPr/>
              </a:pPr>
              <a:t>19</a:t>
            </a:fld>
            <a:endParaRPr lang="en-US" smtClean="0">
              <a:latin typeface="Arial" charset="0"/>
            </a:endParaRPr>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05A6A19-571C-4AE6-80E6-46A08240C1D4}" type="slidenum">
              <a:rPr lang="en-US" smtClean="0">
                <a:latin typeface="Arial" charset="0"/>
              </a:rPr>
              <a:pPr fontAlgn="base">
                <a:spcBef>
                  <a:spcPct val="0"/>
                </a:spcBef>
                <a:spcAft>
                  <a:spcPct val="0"/>
                </a:spcAft>
                <a:defRPr/>
              </a:pPr>
              <a:t>20</a:t>
            </a:fld>
            <a:endParaRPr lang="en-US" smtClean="0">
              <a:latin typeface="Arial" charset="0"/>
            </a:endParaRPr>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56DFFDF-E49D-4245-A783-54B1F017CF6C}" type="datetimeFigureOut">
              <a:rPr lang="en-US"/>
              <a:pPr>
                <a:defRPr/>
              </a:pPr>
              <a:t>10/23/2012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E7932A7-F7EC-4C9E-85BE-1308A55B29B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A08A3AC-D480-492D-AE9E-07EF9050E10E}" type="datetimeFigureOut">
              <a:rPr lang="en-US"/>
              <a:pPr>
                <a:defRPr/>
              </a:pPr>
              <a:t>10/23/2012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2E476F-C461-4B29-9C9E-636698A8019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9D6551-8701-47C3-B727-026BD70CDFFA}" type="datetimeFigureOut">
              <a:rPr lang="en-US"/>
              <a:pPr>
                <a:defRPr/>
              </a:pPr>
              <a:t>10/23/2012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0EB4F7-93BE-4406-BCAC-2BA5157734A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F32A4F2-F7E0-4121-91BE-7EE2440A9646}" type="datetimeFigureOut">
              <a:rPr lang="en-US"/>
              <a:pPr>
                <a:defRPr/>
              </a:pPr>
              <a:t>10/23/2012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1BD98F-15F3-40DD-8BAA-863CD830BB2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4F55DF5-CC3F-4F81-B301-A82687820368}" type="datetimeFigureOut">
              <a:rPr lang="en-US"/>
              <a:pPr>
                <a:defRPr/>
              </a:pPr>
              <a:t>10/23/2012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0EE823-DD37-4FB2-968E-51E59107617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77E95D3-1018-4C71-B832-B4D527C822D2}" type="datetimeFigureOut">
              <a:rPr lang="en-US"/>
              <a:pPr>
                <a:defRPr/>
              </a:pPr>
              <a:t>10/23/2012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4F68543-2561-44A3-983A-F861A9ED830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8B85109-5938-46A4-8B9F-1FD3EA3A4877}" type="datetimeFigureOut">
              <a:rPr lang="en-US"/>
              <a:pPr>
                <a:defRPr/>
              </a:pPr>
              <a:t>10/23/2012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420D8D1-861F-42E3-90DC-7F6B1AE1378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263AF31-5B01-4D19-8911-63D971709F9F}" type="datetimeFigureOut">
              <a:rPr lang="en-US"/>
              <a:pPr>
                <a:defRPr/>
              </a:pPr>
              <a:t>10/23/2012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5067144-4D17-4401-9C52-59F0A85F529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A9656C1-3F6D-485C-A8E4-F57559B6CB69}" type="datetimeFigureOut">
              <a:rPr lang="en-US"/>
              <a:pPr>
                <a:defRPr/>
              </a:pPr>
              <a:t>10/23/2012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A421DA0-68DA-4852-846E-F7076A22286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ADBC4A3-4A7B-46A2-ABD4-1EA9443830E4}" type="datetimeFigureOut">
              <a:rPr lang="en-US"/>
              <a:pPr>
                <a:defRPr/>
              </a:pPr>
              <a:t>10/23/2012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481860D-C630-4CAF-97F9-F0EA3145D32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957C715-3C5A-4574-BC8D-369E317A4B86}" type="datetimeFigureOut">
              <a:rPr lang="en-US"/>
              <a:pPr>
                <a:defRPr/>
              </a:pPr>
              <a:t>10/23/2012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179E643-DBB1-4D6F-8419-822FFF5E9B0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8C59432-E1B0-4366-8232-3FBD05D6205B}" type="datetimeFigureOut">
              <a:rPr lang="en-US"/>
              <a:pPr>
                <a:defRPr/>
              </a:pPr>
              <a:t>10/23/2012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FE56D5E-CF64-42D0-8911-18F3F7D0768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hyperlink" Target="http://www.whoi.edu/projects/AOMIP" TargetMode="External"/><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914400"/>
            <a:ext cx="8839200" cy="5410200"/>
          </a:xfrm>
        </p:spPr>
        <p:txBody>
          <a:bodyPr rtlCol="0">
            <a:normAutofit fontScale="90000"/>
          </a:bodyPr>
          <a:lstStyle/>
          <a:p>
            <a:pPr eaLnBrk="1" fontAlgn="auto" hangingPunct="1">
              <a:spcAft>
                <a:spcPts val="0"/>
              </a:spcAft>
              <a:defRPr/>
            </a:pPr>
            <a:r>
              <a:rPr lang="en-US" sz="3100" b="1" dirty="0" smtClean="0"/>
              <a:t>Coordinated experiments to identify roles of different factors in the ocean dynamics and hydrography </a:t>
            </a:r>
            <a:r>
              <a:rPr lang="en-US" sz="2700" b="1" dirty="0" smtClean="0"/>
              <a:t/>
            </a:r>
            <a:br>
              <a:rPr lang="en-US" sz="2700" b="1" dirty="0" smtClean="0"/>
            </a:br>
            <a:r>
              <a:rPr lang="en-US" sz="2700" b="1" dirty="0" smtClean="0"/>
              <a:t/>
            </a:r>
            <a:br>
              <a:rPr lang="en-US" sz="2700" b="1" dirty="0" smtClean="0"/>
            </a:br>
            <a:r>
              <a:rPr lang="en-US" sz="2700" b="1" dirty="0" smtClean="0"/>
              <a:t/>
            </a:r>
            <a:br>
              <a:rPr lang="en-US" sz="2700" b="1" dirty="0" smtClean="0"/>
            </a:br>
            <a:r>
              <a:rPr lang="en-US" sz="2200" b="1" dirty="0" smtClean="0"/>
              <a:t>Andrey Proshutinsky</a:t>
            </a:r>
            <a:r>
              <a:rPr lang="en-US" sz="2200" b="1" baseline="30000" dirty="0" smtClean="0"/>
              <a:t>1</a:t>
            </a:r>
            <a:r>
              <a:rPr lang="en-US" sz="2200" b="1" dirty="0" smtClean="0"/>
              <a:t>, Eiji Watanabe</a:t>
            </a:r>
            <a:r>
              <a:rPr lang="en-US" sz="2200" b="1" baseline="30000" dirty="0" smtClean="0"/>
              <a:t>2</a:t>
            </a:r>
            <a:r>
              <a:rPr lang="en-US" sz="2200" b="1" dirty="0" smtClean="0"/>
              <a:t>, Elena Golubeva</a:t>
            </a:r>
            <a:r>
              <a:rPr lang="en-US" sz="2200" b="1" baseline="30000" dirty="0" smtClean="0"/>
              <a:t>3</a:t>
            </a:r>
            <a:r>
              <a:rPr lang="en-US" sz="2200" b="1" dirty="0" smtClean="0"/>
              <a:t>, Christophe Herbaut</a:t>
            </a:r>
            <a:r>
              <a:rPr lang="en-US" sz="2200" b="1" baseline="30000" dirty="0" smtClean="0"/>
              <a:t>4</a:t>
            </a:r>
            <a:r>
              <a:rPr lang="en-US" sz="2200" b="1" dirty="0" smtClean="0"/>
              <a:t>, Marie-Noelle Houssais</a:t>
            </a:r>
            <a:r>
              <a:rPr lang="en-US" sz="2200" b="1" baseline="30000" dirty="0" smtClean="0"/>
              <a:t>4</a:t>
            </a:r>
            <a:r>
              <a:rPr lang="en-US" sz="2200" b="1" dirty="0" smtClean="0"/>
              <a:t>, </a:t>
            </a:r>
            <a:r>
              <a:rPr lang="en-US" sz="2200" b="1" dirty="0" err="1" smtClean="0"/>
              <a:t>Jiayan</a:t>
            </a:r>
            <a:r>
              <a:rPr lang="en-US" sz="2200" b="1" dirty="0" smtClean="0"/>
              <a:t> Yang</a:t>
            </a:r>
            <a:r>
              <a:rPr lang="en-US" sz="2200" b="1" baseline="30000" dirty="0" smtClean="0"/>
              <a:t>1</a:t>
            </a:r>
            <a:r>
              <a:rPr lang="en-US" sz="2200" b="1" dirty="0" smtClean="0"/>
              <a:t>, Jinlun Zhang</a:t>
            </a:r>
            <a:r>
              <a:rPr lang="en-US" sz="2200" b="1" baseline="30000" dirty="0" smtClean="0"/>
              <a:t>5</a:t>
            </a:r>
            <a:r>
              <a:rPr lang="en-US" sz="2200" b="1" i="1" dirty="0" smtClean="0"/>
              <a:t>, </a:t>
            </a:r>
            <a:r>
              <a:rPr lang="en-US" sz="2200" b="1" dirty="0" err="1" smtClean="0"/>
              <a:t>Yevgeny</a:t>
            </a:r>
            <a:r>
              <a:rPr lang="en-US" sz="2200" b="1" dirty="0" smtClean="0"/>
              <a:t> Aksenov</a:t>
            </a:r>
            <a:r>
              <a:rPr lang="en-US" sz="2200" b="1" baseline="30000" dirty="0" smtClean="0"/>
              <a:t>6</a:t>
            </a:r>
            <a:r>
              <a:rPr lang="en-US" sz="2200" b="1" dirty="0" smtClean="0"/>
              <a:t> and Beverly de Cuevas</a:t>
            </a:r>
            <a:r>
              <a:rPr lang="en-US" sz="2200" b="1" baseline="30000" dirty="0" smtClean="0"/>
              <a:t>6 </a:t>
            </a:r>
            <a:r>
              <a:rPr lang="en-US" sz="4000" b="1" dirty="0" smtClean="0"/>
              <a:t/>
            </a:r>
            <a:br>
              <a:rPr lang="en-US" sz="4000" b="1" dirty="0" smtClean="0"/>
            </a:br>
            <a:r>
              <a:rPr lang="en-US" sz="3600" b="1" dirty="0" smtClean="0"/>
              <a:t> </a:t>
            </a:r>
            <a:r>
              <a:rPr lang="en-US" sz="2200" b="1" baseline="30000" dirty="0" smtClean="0"/>
              <a:t/>
            </a:r>
            <a:br>
              <a:rPr lang="en-US" sz="2200" b="1" baseline="30000" dirty="0" smtClean="0"/>
            </a:br>
            <a:r>
              <a:rPr lang="en-US" sz="2200" b="1" baseline="30000" dirty="0" smtClean="0"/>
              <a:t/>
            </a:r>
            <a:br>
              <a:rPr lang="en-US" sz="2200" b="1" baseline="30000" dirty="0" smtClean="0"/>
            </a:br>
            <a:r>
              <a:rPr lang="en-US" sz="2200" baseline="30000" dirty="0" smtClean="0"/>
              <a:t> 1</a:t>
            </a:r>
            <a:r>
              <a:rPr lang="en-US" sz="2200" dirty="0" smtClean="0"/>
              <a:t>Woods Hole Oceanographic Institution, Woods Hole, MA, USA</a:t>
            </a:r>
            <a:br>
              <a:rPr lang="en-US" sz="2200" dirty="0" smtClean="0"/>
            </a:br>
            <a:r>
              <a:rPr lang="en-US" sz="2200" baseline="30000" dirty="0" smtClean="0"/>
              <a:t>2</a:t>
            </a:r>
            <a:r>
              <a:rPr lang="en-US" sz="2200" dirty="0" smtClean="0"/>
              <a:t>Tokyo University of Marine Science and Technology, Tokyo, Japan.</a:t>
            </a:r>
            <a:br>
              <a:rPr lang="en-US" sz="2200" dirty="0" smtClean="0"/>
            </a:br>
            <a:r>
              <a:rPr lang="en-US" sz="2200" baseline="30000" dirty="0" smtClean="0"/>
              <a:t>3</a:t>
            </a:r>
            <a:r>
              <a:rPr lang="en-US" sz="2200" dirty="0" smtClean="0"/>
              <a:t>Institute of Computational Mathematics and Mathematical Geophysics, Novosibirsk, Russia</a:t>
            </a:r>
            <a:br>
              <a:rPr lang="en-US" sz="2200" dirty="0" smtClean="0"/>
            </a:br>
            <a:r>
              <a:rPr lang="en-US" sz="2200" dirty="0" smtClean="0"/>
              <a:t> </a:t>
            </a:r>
            <a:r>
              <a:rPr lang="en-US" sz="2200" baseline="30000" dirty="0" smtClean="0"/>
              <a:t>4</a:t>
            </a:r>
            <a:r>
              <a:rPr lang="en-US" sz="2200" dirty="0" smtClean="0"/>
              <a:t>Université Pierre et Marie Curie, Paris, France</a:t>
            </a:r>
            <a:br>
              <a:rPr lang="en-US" sz="2200" dirty="0" smtClean="0"/>
            </a:br>
            <a:r>
              <a:rPr lang="en-US" sz="2200" baseline="30000" dirty="0" smtClean="0"/>
              <a:t>5</a:t>
            </a:r>
            <a:r>
              <a:rPr lang="en-US" sz="2200" dirty="0" smtClean="0"/>
              <a:t>University of Washington, Seattle, USA</a:t>
            </a:r>
            <a:br>
              <a:rPr lang="en-US" sz="2200" dirty="0" smtClean="0"/>
            </a:br>
            <a:r>
              <a:rPr lang="en-US" sz="2200" baseline="30000" dirty="0" smtClean="0"/>
              <a:t> </a:t>
            </a:r>
            <a:r>
              <a:rPr lang="en-US" sz="2200" baseline="30000" dirty="0" smtClean="0"/>
              <a:t>6</a:t>
            </a:r>
            <a:r>
              <a:rPr lang="fr-FR" sz="2000" dirty="0"/>
              <a:t>National </a:t>
            </a:r>
            <a:r>
              <a:rPr lang="fr-FR" sz="2000" dirty="0" err="1"/>
              <a:t>Oceanography</a:t>
            </a:r>
            <a:r>
              <a:rPr lang="fr-FR" sz="2000" dirty="0"/>
              <a:t> Centre, Southampton, </a:t>
            </a:r>
            <a:r>
              <a:rPr lang="fr-FR" sz="2000" dirty="0" smtClean="0"/>
              <a:t>UK</a:t>
            </a:r>
            <a:r>
              <a:rPr lang="en-US" sz="2200" dirty="0" smtClean="0"/>
              <a:t/>
            </a:r>
            <a:br>
              <a:rPr lang="en-US" sz="2200" dirty="0" smtClean="0"/>
            </a:br>
            <a:r>
              <a:rPr lang="en-US" dirty="0">
                <a:latin typeface="+mn-lt"/>
              </a:rPr>
              <a:t/>
            </a:r>
            <a:br>
              <a:rPr lang="en-US" dirty="0">
                <a:latin typeface="+mn-lt"/>
              </a:rPr>
            </a:br>
            <a:endParaRPr lang="en-US" dirty="0">
              <a:latin typeface="+mn-lt"/>
            </a:endParaRPr>
          </a:p>
        </p:txBody>
      </p:sp>
      <p:pic>
        <p:nvPicPr>
          <p:cNvPr id="2052" name="Picture 2"/>
          <p:cNvPicPr>
            <a:picLocks noChangeAspect="1" noChangeArrowheads="1"/>
          </p:cNvPicPr>
          <p:nvPr/>
        </p:nvPicPr>
        <p:blipFill>
          <a:blip r:embed="rId2" cstate="print"/>
          <a:srcRect/>
          <a:stretch>
            <a:fillRect/>
          </a:stretch>
        </p:blipFill>
        <p:spPr bwMode="auto">
          <a:xfrm>
            <a:off x="8001000" y="5715000"/>
            <a:ext cx="1019175" cy="1006475"/>
          </a:xfrm>
          <a:prstGeom prst="rect">
            <a:avLst/>
          </a:prstGeom>
          <a:noFill/>
          <a:ln w="9525">
            <a:noFill/>
            <a:miter lim="800000"/>
            <a:headEnd/>
            <a:tailEnd/>
          </a:ln>
        </p:spPr>
      </p:pic>
      <p:pic>
        <p:nvPicPr>
          <p:cNvPr id="2053" name="Picture 3"/>
          <p:cNvPicPr>
            <a:picLocks noChangeAspect="1" noChangeArrowheads="1"/>
          </p:cNvPicPr>
          <p:nvPr/>
        </p:nvPicPr>
        <p:blipFill>
          <a:blip r:embed="rId3" cstate="print"/>
          <a:srcRect/>
          <a:stretch>
            <a:fillRect/>
          </a:stretch>
        </p:blipFill>
        <p:spPr bwMode="auto">
          <a:xfrm>
            <a:off x="304800" y="5562600"/>
            <a:ext cx="1092200" cy="1006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Oval 2"/>
          <p:cNvSpPr>
            <a:spLocks noChangeArrowheads="1"/>
          </p:cNvSpPr>
          <p:nvPr/>
        </p:nvSpPr>
        <p:spPr bwMode="auto">
          <a:xfrm>
            <a:off x="1524000" y="2667000"/>
            <a:ext cx="1066800" cy="1371600"/>
          </a:xfrm>
          <a:prstGeom prst="ellipse">
            <a:avLst/>
          </a:prstGeom>
          <a:noFill/>
          <a:ln w="9525">
            <a:solidFill>
              <a:schemeClr val="tx1"/>
            </a:solidFill>
            <a:round/>
            <a:headEnd/>
            <a:tailEnd/>
          </a:ln>
        </p:spPr>
        <p:txBody>
          <a:bodyPr wrap="none" anchor="ctr"/>
          <a:lstStyle/>
          <a:p>
            <a:endParaRPr lang="en-US"/>
          </a:p>
        </p:txBody>
      </p:sp>
      <p:sp>
        <p:nvSpPr>
          <p:cNvPr id="11267" name="Rectangle 3"/>
          <p:cNvSpPr>
            <a:spLocks noGrp="1" noChangeArrowheads="1"/>
          </p:cNvSpPr>
          <p:nvPr>
            <p:ph type="title"/>
          </p:nvPr>
        </p:nvSpPr>
        <p:spPr>
          <a:xfrm>
            <a:off x="228600" y="0"/>
            <a:ext cx="7848600" cy="1143000"/>
          </a:xfrm>
        </p:spPr>
        <p:txBody>
          <a:bodyPr/>
          <a:lstStyle/>
          <a:p>
            <a:pPr eaLnBrk="1" hangingPunct="1"/>
            <a:r>
              <a:rPr lang="en-US" sz="3200" smtClean="0"/>
              <a:t>Thermodynamic: Cooling/warming </a:t>
            </a:r>
          </a:p>
        </p:txBody>
      </p:sp>
      <p:sp>
        <p:nvSpPr>
          <p:cNvPr id="3076" name="Rectangle 4"/>
          <p:cNvSpPr>
            <a:spLocks noGrp="1" noChangeArrowheads="1"/>
          </p:cNvSpPr>
          <p:nvPr>
            <p:ph idx="1"/>
          </p:nvPr>
        </p:nvSpPr>
        <p:spPr>
          <a:xfrm>
            <a:off x="304800" y="990600"/>
            <a:ext cx="8382000" cy="5105400"/>
          </a:xfrm>
          <a:solidFill>
            <a:srgbClr val="FFFFFF"/>
          </a:solidFill>
        </p:spPr>
        <p:txBody>
          <a:bodyPr rtlCol="0">
            <a:normAutofit/>
          </a:bodyPr>
          <a:lstStyle/>
          <a:p>
            <a:pPr eaLnBrk="1" fontAlgn="auto" hangingPunct="1">
              <a:spcAft>
                <a:spcPts val="0"/>
              </a:spcAft>
              <a:buFontTx/>
              <a:buNone/>
              <a:defRPr/>
            </a:pPr>
            <a:endParaRPr lang="en-US" sz="1600" dirty="0" smtClean="0">
              <a:solidFill>
                <a:schemeClr val="tx1">
                  <a:lumMod val="10000"/>
                </a:schemeClr>
              </a:solidFill>
            </a:endParaRPr>
          </a:p>
          <a:p>
            <a:pPr eaLnBrk="1" fontAlgn="auto" hangingPunct="1">
              <a:spcAft>
                <a:spcPts val="0"/>
              </a:spcAft>
              <a:defRPr/>
            </a:pPr>
            <a:endParaRPr lang="en-US" sz="1600" dirty="0" smtClean="0"/>
          </a:p>
        </p:txBody>
      </p:sp>
      <p:sp>
        <p:nvSpPr>
          <p:cNvPr id="11269" name="Line 8"/>
          <p:cNvSpPr>
            <a:spLocks noChangeShapeType="1"/>
          </p:cNvSpPr>
          <p:nvPr/>
        </p:nvSpPr>
        <p:spPr bwMode="auto">
          <a:xfrm>
            <a:off x="1828800" y="3429000"/>
            <a:ext cx="0" cy="0"/>
          </a:xfrm>
          <a:prstGeom prst="line">
            <a:avLst/>
          </a:prstGeom>
          <a:noFill/>
          <a:ln w="9525">
            <a:solidFill>
              <a:schemeClr val="tx1"/>
            </a:solidFill>
            <a:round/>
            <a:headEnd/>
            <a:tailEnd/>
          </a:ln>
        </p:spPr>
        <p:txBody>
          <a:bodyPr/>
          <a:lstStyle/>
          <a:p>
            <a:endParaRPr lang="en-US"/>
          </a:p>
        </p:txBody>
      </p:sp>
      <p:sp>
        <p:nvSpPr>
          <p:cNvPr id="3081" name="Line 9"/>
          <p:cNvSpPr>
            <a:spLocks noChangeShapeType="1"/>
          </p:cNvSpPr>
          <p:nvPr/>
        </p:nvSpPr>
        <p:spPr bwMode="auto">
          <a:xfrm>
            <a:off x="914400" y="2743200"/>
            <a:ext cx="152400" cy="0"/>
          </a:xfrm>
          <a:prstGeom prst="line">
            <a:avLst/>
          </a:prstGeom>
          <a:noFill/>
          <a:ln w="28575">
            <a:solidFill>
              <a:schemeClr val="tx1">
                <a:lumMod val="10000"/>
              </a:schemeClr>
            </a:solidFill>
            <a:round/>
            <a:headEnd/>
            <a:tailEnd/>
          </a:ln>
        </p:spPr>
        <p:txBody>
          <a:bodyPr/>
          <a:lstStyle/>
          <a:p>
            <a:pPr fontAlgn="auto">
              <a:spcBef>
                <a:spcPts val="0"/>
              </a:spcBef>
              <a:spcAft>
                <a:spcPts val="0"/>
              </a:spcAft>
              <a:defRPr/>
            </a:pPr>
            <a:endParaRPr lang="en-US">
              <a:latin typeface="Times" charset="0"/>
              <a:cs typeface="+mn-cs"/>
            </a:endParaRPr>
          </a:p>
        </p:txBody>
      </p:sp>
      <p:sp>
        <p:nvSpPr>
          <p:cNvPr id="3082" name="Line 10"/>
          <p:cNvSpPr>
            <a:spLocks noChangeShapeType="1"/>
          </p:cNvSpPr>
          <p:nvPr/>
        </p:nvSpPr>
        <p:spPr bwMode="auto">
          <a:xfrm>
            <a:off x="4419600" y="2743200"/>
            <a:ext cx="152400" cy="0"/>
          </a:xfrm>
          <a:prstGeom prst="line">
            <a:avLst/>
          </a:prstGeom>
          <a:noFill/>
          <a:ln w="28575">
            <a:solidFill>
              <a:schemeClr val="bg2">
                <a:lumMod val="50000"/>
              </a:schemeClr>
            </a:solidFill>
            <a:round/>
            <a:headEnd/>
            <a:tailEnd/>
          </a:ln>
        </p:spPr>
        <p:txBody>
          <a:bodyPr/>
          <a:lstStyle/>
          <a:p>
            <a:pPr fontAlgn="auto">
              <a:spcBef>
                <a:spcPts val="0"/>
              </a:spcBef>
              <a:spcAft>
                <a:spcPts val="0"/>
              </a:spcAft>
              <a:defRPr/>
            </a:pPr>
            <a:endParaRPr lang="en-US">
              <a:latin typeface="Times" charset="0"/>
              <a:cs typeface="+mn-cs"/>
            </a:endParaRPr>
          </a:p>
        </p:txBody>
      </p:sp>
      <p:sp>
        <p:nvSpPr>
          <p:cNvPr id="3083" name="Line 11"/>
          <p:cNvSpPr>
            <a:spLocks noChangeShapeType="1"/>
          </p:cNvSpPr>
          <p:nvPr/>
        </p:nvSpPr>
        <p:spPr bwMode="auto">
          <a:xfrm>
            <a:off x="1066800" y="2743200"/>
            <a:ext cx="762000" cy="1600200"/>
          </a:xfrm>
          <a:prstGeom prst="line">
            <a:avLst/>
          </a:prstGeom>
          <a:noFill/>
          <a:ln w="28575">
            <a:solidFill>
              <a:schemeClr val="tx1">
                <a:lumMod val="10000"/>
              </a:schemeClr>
            </a:solidFill>
            <a:round/>
            <a:headEnd/>
            <a:tailEnd/>
          </a:ln>
        </p:spPr>
        <p:txBody>
          <a:bodyPr/>
          <a:lstStyle/>
          <a:p>
            <a:pPr fontAlgn="auto">
              <a:spcBef>
                <a:spcPts val="0"/>
              </a:spcBef>
              <a:spcAft>
                <a:spcPts val="0"/>
              </a:spcAft>
              <a:defRPr/>
            </a:pPr>
            <a:endParaRPr lang="en-US">
              <a:latin typeface="Times" charset="0"/>
              <a:cs typeface="+mn-cs"/>
            </a:endParaRPr>
          </a:p>
        </p:txBody>
      </p:sp>
      <p:sp>
        <p:nvSpPr>
          <p:cNvPr id="3084" name="Line 12"/>
          <p:cNvSpPr>
            <a:spLocks noChangeShapeType="1"/>
          </p:cNvSpPr>
          <p:nvPr/>
        </p:nvSpPr>
        <p:spPr bwMode="auto">
          <a:xfrm flipH="1">
            <a:off x="3657600" y="2743200"/>
            <a:ext cx="762000" cy="1600200"/>
          </a:xfrm>
          <a:prstGeom prst="line">
            <a:avLst/>
          </a:prstGeom>
          <a:noFill/>
          <a:ln w="28575">
            <a:solidFill>
              <a:schemeClr val="tx1">
                <a:lumMod val="10000"/>
              </a:schemeClr>
            </a:solidFill>
            <a:round/>
            <a:headEnd/>
            <a:tailEnd/>
          </a:ln>
        </p:spPr>
        <p:txBody>
          <a:bodyPr/>
          <a:lstStyle/>
          <a:p>
            <a:pPr fontAlgn="auto">
              <a:spcBef>
                <a:spcPts val="0"/>
              </a:spcBef>
              <a:spcAft>
                <a:spcPts val="0"/>
              </a:spcAft>
              <a:defRPr/>
            </a:pPr>
            <a:endParaRPr lang="en-US">
              <a:latin typeface="Times" charset="0"/>
              <a:cs typeface="+mn-cs"/>
            </a:endParaRPr>
          </a:p>
        </p:txBody>
      </p:sp>
      <p:sp>
        <p:nvSpPr>
          <p:cNvPr id="11274" name="Line 13"/>
          <p:cNvSpPr>
            <a:spLocks noChangeShapeType="1"/>
          </p:cNvSpPr>
          <p:nvPr/>
        </p:nvSpPr>
        <p:spPr bwMode="auto">
          <a:xfrm flipV="1">
            <a:off x="1676400" y="3200400"/>
            <a:ext cx="1066800" cy="228600"/>
          </a:xfrm>
          <a:prstGeom prst="line">
            <a:avLst/>
          </a:prstGeom>
          <a:noFill/>
          <a:ln w="9525">
            <a:solidFill>
              <a:srgbClr val="3399FF"/>
            </a:solidFill>
            <a:prstDash val="sysDot"/>
            <a:round/>
            <a:headEnd/>
            <a:tailEnd/>
          </a:ln>
        </p:spPr>
        <p:txBody>
          <a:bodyPr/>
          <a:lstStyle/>
          <a:p>
            <a:endParaRPr lang="en-US"/>
          </a:p>
        </p:txBody>
      </p:sp>
      <p:sp>
        <p:nvSpPr>
          <p:cNvPr id="11275" name="Line 14"/>
          <p:cNvSpPr>
            <a:spLocks noChangeShapeType="1"/>
          </p:cNvSpPr>
          <p:nvPr/>
        </p:nvSpPr>
        <p:spPr bwMode="auto">
          <a:xfrm>
            <a:off x="2743200" y="3200400"/>
            <a:ext cx="914400" cy="228600"/>
          </a:xfrm>
          <a:prstGeom prst="line">
            <a:avLst/>
          </a:prstGeom>
          <a:noFill/>
          <a:ln w="9525">
            <a:solidFill>
              <a:srgbClr val="3399FF"/>
            </a:solidFill>
            <a:prstDash val="sysDot"/>
            <a:round/>
            <a:headEnd/>
            <a:tailEnd/>
          </a:ln>
        </p:spPr>
        <p:txBody>
          <a:bodyPr/>
          <a:lstStyle/>
          <a:p>
            <a:endParaRPr lang="en-US"/>
          </a:p>
        </p:txBody>
      </p:sp>
      <p:sp>
        <p:nvSpPr>
          <p:cNvPr id="11276" name="Line 15"/>
          <p:cNvSpPr>
            <a:spLocks noChangeShapeType="1"/>
          </p:cNvSpPr>
          <p:nvPr/>
        </p:nvSpPr>
        <p:spPr bwMode="auto">
          <a:xfrm flipV="1">
            <a:off x="1828800" y="3733800"/>
            <a:ext cx="914400" cy="152400"/>
          </a:xfrm>
          <a:prstGeom prst="line">
            <a:avLst/>
          </a:prstGeom>
          <a:noFill/>
          <a:ln w="9525">
            <a:solidFill>
              <a:srgbClr val="3399FF"/>
            </a:solidFill>
            <a:prstDash val="sysDot"/>
            <a:round/>
            <a:headEnd/>
            <a:tailEnd/>
          </a:ln>
        </p:spPr>
        <p:txBody>
          <a:bodyPr/>
          <a:lstStyle/>
          <a:p>
            <a:endParaRPr lang="en-US"/>
          </a:p>
        </p:txBody>
      </p:sp>
      <p:sp>
        <p:nvSpPr>
          <p:cNvPr id="11277" name="Line 16"/>
          <p:cNvSpPr>
            <a:spLocks noChangeShapeType="1"/>
          </p:cNvSpPr>
          <p:nvPr/>
        </p:nvSpPr>
        <p:spPr bwMode="auto">
          <a:xfrm flipV="1">
            <a:off x="1905000" y="4114800"/>
            <a:ext cx="838200" cy="76200"/>
          </a:xfrm>
          <a:prstGeom prst="line">
            <a:avLst/>
          </a:prstGeom>
          <a:noFill/>
          <a:ln w="9525">
            <a:solidFill>
              <a:srgbClr val="3399FF"/>
            </a:solidFill>
            <a:prstDash val="sysDot"/>
            <a:round/>
            <a:headEnd/>
            <a:tailEnd/>
          </a:ln>
        </p:spPr>
        <p:txBody>
          <a:bodyPr/>
          <a:lstStyle/>
          <a:p>
            <a:endParaRPr lang="en-US"/>
          </a:p>
        </p:txBody>
      </p:sp>
      <p:sp>
        <p:nvSpPr>
          <p:cNvPr id="11278" name="Line 17"/>
          <p:cNvSpPr>
            <a:spLocks noChangeShapeType="1"/>
          </p:cNvSpPr>
          <p:nvPr/>
        </p:nvSpPr>
        <p:spPr bwMode="auto">
          <a:xfrm>
            <a:off x="2743200" y="4114800"/>
            <a:ext cx="762000" cy="76200"/>
          </a:xfrm>
          <a:prstGeom prst="line">
            <a:avLst/>
          </a:prstGeom>
          <a:noFill/>
          <a:ln w="9525">
            <a:solidFill>
              <a:srgbClr val="3399FF"/>
            </a:solidFill>
            <a:prstDash val="sysDot"/>
            <a:round/>
            <a:headEnd/>
            <a:tailEnd/>
          </a:ln>
        </p:spPr>
        <p:txBody>
          <a:bodyPr/>
          <a:lstStyle/>
          <a:p>
            <a:endParaRPr lang="en-US"/>
          </a:p>
        </p:txBody>
      </p:sp>
      <p:sp>
        <p:nvSpPr>
          <p:cNvPr id="11279" name="Line 18"/>
          <p:cNvSpPr>
            <a:spLocks noChangeShapeType="1"/>
          </p:cNvSpPr>
          <p:nvPr/>
        </p:nvSpPr>
        <p:spPr bwMode="auto">
          <a:xfrm>
            <a:off x="2743200" y="3733800"/>
            <a:ext cx="914400" cy="228600"/>
          </a:xfrm>
          <a:prstGeom prst="line">
            <a:avLst/>
          </a:prstGeom>
          <a:noFill/>
          <a:ln w="9525">
            <a:solidFill>
              <a:srgbClr val="3399FF"/>
            </a:solidFill>
            <a:prstDash val="sysDot"/>
            <a:round/>
            <a:headEnd/>
            <a:tailEnd/>
          </a:ln>
        </p:spPr>
        <p:txBody>
          <a:bodyPr/>
          <a:lstStyle/>
          <a:p>
            <a:endParaRPr lang="en-US"/>
          </a:p>
        </p:txBody>
      </p:sp>
      <p:sp>
        <p:nvSpPr>
          <p:cNvPr id="11280" name="Line 19"/>
          <p:cNvSpPr>
            <a:spLocks noChangeShapeType="1"/>
          </p:cNvSpPr>
          <p:nvPr/>
        </p:nvSpPr>
        <p:spPr bwMode="auto">
          <a:xfrm flipV="1">
            <a:off x="1524000" y="2819400"/>
            <a:ext cx="1219200" cy="228600"/>
          </a:xfrm>
          <a:prstGeom prst="line">
            <a:avLst/>
          </a:prstGeom>
          <a:noFill/>
          <a:ln w="9525">
            <a:solidFill>
              <a:srgbClr val="3399FF"/>
            </a:solidFill>
            <a:prstDash val="sysDot"/>
            <a:round/>
            <a:headEnd/>
            <a:tailEnd/>
          </a:ln>
        </p:spPr>
        <p:txBody>
          <a:bodyPr/>
          <a:lstStyle/>
          <a:p>
            <a:endParaRPr lang="en-US"/>
          </a:p>
        </p:txBody>
      </p:sp>
      <p:sp>
        <p:nvSpPr>
          <p:cNvPr id="11281" name="Line 20"/>
          <p:cNvSpPr>
            <a:spLocks noChangeShapeType="1"/>
          </p:cNvSpPr>
          <p:nvPr/>
        </p:nvSpPr>
        <p:spPr bwMode="auto">
          <a:xfrm>
            <a:off x="2743200" y="2819400"/>
            <a:ext cx="1143000" cy="304800"/>
          </a:xfrm>
          <a:prstGeom prst="line">
            <a:avLst/>
          </a:prstGeom>
          <a:noFill/>
          <a:ln w="9525">
            <a:solidFill>
              <a:srgbClr val="3399FF"/>
            </a:solidFill>
            <a:prstDash val="sysDot"/>
            <a:round/>
            <a:headEnd/>
            <a:tailEnd/>
          </a:ln>
        </p:spPr>
        <p:txBody>
          <a:bodyPr/>
          <a:lstStyle/>
          <a:p>
            <a:endParaRPr lang="en-US"/>
          </a:p>
        </p:txBody>
      </p:sp>
      <p:sp>
        <p:nvSpPr>
          <p:cNvPr id="3109" name="Line 37"/>
          <p:cNvSpPr>
            <a:spLocks noChangeShapeType="1"/>
          </p:cNvSpPr>
          <p:nvPr/>
        </p:nvSpPr>
        <p:spPr bwMode="auto">
          <a:xfrm>
            <a:off x="914400" y="2362200"/>
            <a:ext cx="0" cy="381000"/>
          </a:xfrm>
          <a:prstGeom prst="line">
            <a:avLst/>
          </a:prstGeom>
          <a:noFill/>
          <a:ln w="28575">
            <a:solidFill>
              <a:schemeClr val="bg2">
                <a:lumMod val="50000"/>
              </a:schemeClr>
            </a:solidFill>
            <a:round/>
            <a:headEnd/>
            <a:tailEnd/>
          </a:ln>
        </p:spPr>
        <p:txBody>
          <a:bodyPr/>
          <a:lstStyle/>
          <a:p>
            <a:pPr fontAlgn="auto">
              <a:spcBef>
                <a:spcPts val="0"/>
              </a:spcBef>
              <a:spcAft>
                <a:spcPts val="0"/>
              </a:spcAft>
              <a:defRPr/>
            </a:pPr>
            <a:endParaRPr lang="en-US">
              <a:latin typeface="Times" charset="0"/>
              <a:cs typeface="+mn-cs"/>
            </a:endParaRPr>
          </a:p>
        </p:txBody>
      </p:sp>
      <p:sp>
        <p:nvSpPr>
          <p:cNvPr id="3110" name="Line 38"/>
          <p:cNvSpPr>
            <a:spLocks noChangeShapeType="1"/>
          </p:cNvSpPr>
          <p:nvPr/>
        </p:nvSpPr>
        <p:spPr bwMode="auto">
          <a:xfrm>
            <a:off x="4572000" y="2362200"/>
            <a:ext cx="0" cy="381000"/>
          </a:xfrm>
          <a:prstGeom prst="line">
            <a:avLst/>
          </a:prstGeom>
          <a:noFill/>
          <a:ln w="28575">
            <a:solidFill>
              <a:schemeClr val="bg2">
                <a:lumMod val="50000"/>
              </a:schemeClr>
            </a:solidFill>
            <a:round/>
            <a:headEnd/>
            <a:tailEnd/>
          </a:ln>
        </p:spPr>
        <p:txBody>
          <a:bodyPr/>
          <a:lstStyle/>
          <a:p>
            <a:pPr fontAlgn="auto">
              <a:spcBef>
                <a:spcPts val="0"/>
              </a:spcBef>
              <a:spcAft>
                <a:spcPts val="0"/>
              </a:spcAft>
              <a:defRPr/>
            </a:pPr>
            <a:endParaRPr lang="en-US">
              <a:latin typeface="Times" charset="0"/>
              <a:cs typeface="+mn-cs"/>
            </a:endParaRPr>
          </a:p>
        </p:txBody>
      </p:sp>
      <p:sp>
        <p:nvSpPr>
          <p:cNvPr id="3111" name="Line 39"/>
          <p:cNvSpPr>
            <a:spLocks noChangeShapeType="1"/>
          </p:cNvSpPr>
          <p:nvPr/>
        </p:nvSpPr>
        <p:spPr bwMode="auto">
          <a:xfrm>
            <a:off x="914400" y="2362200"/>
            <a:ext cx="1828800" cy="152400"/>
          </a:xfrm>
          <a:prstGeom prst="line">
            <a:avLst/>
          </a:prstGeom>
          <a:noFill/>
          <a:ln w="9525">
            <a:solidFill>
              <a:schemeClr val="bg2">
                <a:lumMod val="50000"/>
              </a:schemeClr>
            </a:solidFill>
            <a:prstDash val="lgDash"/>
            <a:round/>
            <a:headEnd/>
            <a:tailEnd/>
          </a:ln>
        </p:spPr>
        <p:txBody>
          <a:bodyPr/>
          <a:lstStyle/>
          <a:p>
            <a:pPr fontAlgn="auto">
              <a:spcBef>
                <a:spcPts val="0"/>
              </a:spcBef>
              <a:spcAft>
                <a:spcPts val="0"/>
              </a:spcAft>
              <a:defRPr/>
            </a:pPr>
            <a:endParaRPr lang="en-US">
              <a:latin typeface="Times" charset="0"/>
              <a:cs typeface="+mn-cs"/>
            </a:endParaRPr>
          </a:p>
        </p:txBody>
      </p:sp>
      <p:sp>
        <p:nvSpPr>
          <p:cNvPr id="3112" name="Line 40"/>
          <p:cNvSpPr>
            <a:spLocks noChangeShapeType="1"/>
          </p:cNvSpPr>
          <p:nvPr/>
        </p:nvSpPr>
        <p:spPr bwMode="auto">
          <a:xfrm flipV="1">
            <a:off x="2743200" y="2362200"/>
            <a:ext cx="1828800" cy="152400"/>
          </a:xfrm>
          <a:prstGeom prst="line">
            <a:avLst/>
          </a:prstGeom>
          <a:noFill/>
          <a:ln w="9525">
            <a:solidFill>
              <a:schemeClr val="bg2">
                <a:lumMod val="50000"/>
              </a:schemeClr>
            </a:solidFill>
            <a:prstDash val="lgDash"/>
            <a:round/>
            <a:headEnd/>
            <a:tailEnd/>
          </a:ln>
        </p:spPr>
        <p:txBody>
          <a:bodyPr/>
          <a:lstStyle/>
          <a:p>
            <a:pPr fontAlgn="auto">
              <a:spcBef>
                <a:spcPts val="0"/>
              </a:spcBef>
              <a:spcAft>
                <a:spcPts val="0"/>
              </a:spcAft>
              <a:defRPr/>
            </a:pPr>
            <a:endParaRPr lang="en-US">
              <a:latin typeface="Times" charset="0"/>
              <a:cs typeface="+mn-cs"/>
            </a:endParaRPr>
          </a:p>
        </p:txBody>
      </p:sp>
      <p:sp>
        <p:nvSpPr>
          <p:cNvPr id="3114" name="Text Box 42"/>
          <p:cNvSpPr txBox="1">
            <a:spLocks noChangeArrowheads="1"/>
          </p:cNvSpPr>
          <p:nvPr/>
        </p:nvSpPr>
        <p:spPr bwMode="auto">
          <a:xfrm>
            <a:off x="2209800" y="2133600"/>
            <a:ext cx="1447800" cy="274638"/>
          </a:xfrm>
          <a:prstGeom prst="rect">
            <a:avLst/>
          </a:prstGeom>
          <a:noFill/>
          <a:ln w="9525">
            <a:noFill/>
            <a:miter lim="800000"/>
            <a:headEnd/>
            <a:tailEnd/>
          </a:ln>
        </p:spPr>
        <p:txBody>
          <a:bodyPr>
            <a:spAutoFit/>
          </a:bodyPr>
          <a:lstStyle/>
          <a:p>
            <a:pPr fontAlgn="auto">
              <a:spcBef>
                <a:spcPct val="50000"/>
              </a:spcBef>
              <a:spcAft>
                <a:spcPts val="0"/>
              </a:spcAft>
              <a:defRPr/>
            </a:pPr>
            <a:r>
              <a:rPr lang="en-US" sz="1200" b="1" dirty="0">
                <a:solidFill>
                  <a:schemeClr val="tx1">
                    <a:lumMod val="10000"/>
                  </a:schemeClr>
                </a:solidFill>
                <a:latin typeface="Times" charset="0"/>
                <a:cs typeface="+mn-cs"/>
              </a:rPr>
              <a:t>Sea surface</a:t>
            </a:r>
          </a:p>
        </p:txBody>
      </p:sp>
      <p:sp>
        <p:nvSpPr>
          <p:cNvPr id="3115" name="Text Box 43"/>
          <p:cNvSpPr txBox="1">
            <a:spLocks noChangeArrowheads="1"/>
          </p:cNvSpPr>
          <p:nvPr/>
        </p:nvSpPr>
        <p:spPr bwMode="auto">
          <a:xfrm rot="20875431">
            <a:off x="1676400" y="3124200"/>
            <a:ext cx="762000" cy="274638"/>
          </a:xfrm>
          <a:prstGeom prst="rect">
            <a:avLst/>
          </a:prstGeom>
          <a:noFill/>
          <a:ln w="9525">
            <a:noFill/>
            <a:miter lim="800000"/>
            <a:headEnd/>
            <a:tailEnd/>
          </a:ln>
        </p:spPr>
        <p:txBody>
          <a:bodyPr>
            <a:spAutoFit/>
          </a:bodyPr>
          <a:lstStyle/>
          <a:p>
            <a:pPr fontAlgn="auto">
              <a:spcBef>
                <a:spcPct val="50000"/>
              </a:spcBef>
              <a:spcAft>
                <a:spcPts val="0"/>
              </a:spcAft>
              <a:defRPr/>
            </a:pPr>
            <a:r>
              <a:rPr lang="en-US" sz="1200" b="1" dirty="0">
                <a:solidFill>
                  <a:schemeClr val="tx1">
                    <a:lumMod val="10000"/>
                  </a:schemeClr>
                </a:solidFill>
                <a:latin typeface="Times" charset="0"/>
                <a:cs typeface="+mn-cs"/>
              </a:rPr>
              <a:t>Density</a:t>
            </a:r>
          </a:p>
        </p:txBody>
      </p:sp>
      <p:sp>
        <p:nvSpPr>
          <p:cNvPr id="3117" name="Line 45"/>
          <p:cNvSpPr>
            <a:spLocks noChangeShapeType="1"/>
          </p:cNvSpPr>
          <p:nvPr/>
        </p:nvSpPr>
        <p:spPr bwMode="auto">
          <a:xfrm>
            <a:off x="1828800" y="4343400"/>
            <a:ext cx="304800" cy="685800"/>
          </a:xfrm>
          <a:prstGeom prst="line">
            <a:avLst/>
          </a:prstGeom>
          <a:noFill/>
          <a:ln w="28575">
            <a:solidFill>
              <a:schemeClr val="tx1">
                <a:lumMod val="10000"/>
              </a:schemeClr>
            </a:solidFill>
            <a:prstDash val="dash"/>
            <a:round/>
            <a:headEnd/>
            <a:tailEnd/>
          </a:ln>
        </p:spPr>
        <p:txBody>
          <a:bodyPr/>
          <a:lstStyle/>
          <a:p>
            <a:pPr fontAlgn="auto">
              <a:spcBef>
                <a:spcPts val="0"/>
              </a:spcBef>
              <a:spcAft>
                <a:spcPts val="0"/>
              </a:spcAft>
              <a:defRPr/>
            </a:pPr>
            <a:endParaRPr lang="en-US">
              <a:latin typeface="Times" charset="0"/>
              <a:cs typeface="+mn-cs"/>
            </a:endParaRPr>
          </a:p>
        </p:txBody>
      </p:sp>
      <p:sp>
        <p:nvSpPr>
          <p:cNvPr id="3118" name="Line 46"/>
          <p:cNvSpPr>
            <a:spLocks noChangeShapeType="1"/>
          </p:cNvSpPr>
          <p:nvPr/>
        </p:nvSpPr>
        <p:spPr bwMode="auto">
          <a:xfrm flipH="1">
            <a:off x="3352800" y="4343400"/>
            <a:ext cx="304800" cy="685800"/>
          </a:xfrm>
          <a:prstGeom prst="line">
            <a:avLst/>
          </a:prstGeom>
          <a:noFill/>
          <a:ln w="28575">
            <a:solidFill>
              <a:schemeClr val="tx1">
                <a:lumMod val="10000"/>
              </a:schemeClr>
            </a:solidFill>
            <a:prstDash val="dash"/>
            <a:round/>
            <a:headEnd/>
            <a:tailEnd/>
          </a:ln>
        </p:spPr>
        <p:txBody>
          <a:bodyPr/>
          <a:lstStyle/>
          <a:p>
            <a:pPr fontAlgn="auto">
              <a:spcBef>
                <a:spcPts val="0"/>
              </a:spcBef>
              <a:spcAft>
                <a:spcPts val="0"/>
              </a:spcAft>
              <a:defRPr/>
            </a:pPr>
            <a:endParaRPr lang="en-US">
              <a:latin typeface="Times" charset="0"/>
              <a:cs typeface="+mn-cs"/>
            </a:endParaRPr>
          </a:p>
        </p:txBody>
      </p:sp>
      <p:sp>
        <p:nvSpPr>
          <p:cNvPr id="3119" name="Line 47"/>
          <p:cNvSpPr>
            <a:spLocks noChangeShapeType="1"/>
          </p:cNvSpPr>
          <p:nvPr/>
        </p:nvSpPr>
        <p:spPr bwMode="auto">
          <a:xfrm>
            <a:off x="2133600" y="5029200"/>
            <a:ext cx="1219200" cy="0"/>
          </a:xfrm>
          <a:prstGeom prst="line">
            <a:avLst/>
          </a:prstGeom>
          <a:noFill/>
          <a:ln w="28575">
            <a:solidFill>
              <a:schemeClr val="tx1">
                <a:lumMod val="10000"/>
              </a:schemeClr>
            </a:solidFill>
            <a:prstDash val="dash"/>
            <a:round/>
            <a:headEnd/>
            <a:tailEnd/>
          </a:ln>
        </p:spPr>
        <p:txBody>
          <a:bodyPr/>
          <a:lstStyle/>
          <a:p>
            <a:pPr fontAlgn="auto">
              <a:spcBef>
                <a:spcPts val="0"/>
              </a:spcBef>
              <a:spcAft>
                <a:spcPts val="0"/>
              </a:spcAft>
              <a:defRPr/>
            </a:pPr>
            <a:endParaRPr lang="en-US">
              <a:latin typeface="Times" charset="0"/>
              <a:cs typeface="+mn-cs"/>
            </a:endParaRPr>
          </a:p>
        </p:txBody>
      </p:sp>
      <p:sp>
        <p:nvSpPr>
          <p:cNvPr id="3120" name="Line 48"/>
          <p:cNvSpPr>
            <a:spLocks noChangeShapeType="1"/>
          </p:cNvSpPr>
          <p:nvPr/>
        </p:nvSpPr>
        <p:spPr bwMode="auto">
          <a:xfrm>
            <a:off x="914400" y="4343400"/>
            <a:ext cx="3352800" cy="0"/>
          </a:xfrm>
          <a:prstGeom prst="line">
            <a:avLst/>
          </a:prstGeom>
          <a:noFill/>
          <a:ln w="9525">
            <a:solidFill>
              <a:schemeClr val="bg2">
                <a:lumMod val="50000"/>
              </a:schemeClr>
            </a:solidFill>
            <a:prstDash val="dash"/>
            <a:round/>
            <a:headEnd/>
            <a:tailEnd/>
          </a:ln>
        </p:spPr>
        <p:txBody>
          <a:bodyPr/>
          <a:lstStyle/>
          <a:p>
            <a:pPr fontAlgn="auto">
              <a:spcBef>
                <a:spcPts val="0"/>
              </a:spcBef>
              <a:spcAft>
                <a:spcPts val="0"/>
              </a:spcAft>
              <a:defRPr/>
            </a:pPr>
            <a:endParaRPr lang="en-US">
              <a:latin typeface="Times" charset="0"/>
              <a:cs typeface="+mn-cs"/>
            </a:endParaRPr>
          </a:p>
        </p:txBody>
      </p:sp>
      <p:sp>
        <p:nvSpPr>
          <p:cNvPr id="3121" name="Text Box 49"/>
          <p:cNvSpPr txBox="1">
            <a:spLocks noChangeArrowheads="1"/>
          </p:cNvSpPr>
          <p:nvPr/>
        </p:nvSpPr>
        <p:spPr bwMode="auto">
          <a:xfrm>
            <a:off x="4191000" y="4114800"/>
            <a:ext cx="762000" cy="338138"/>
          </a:xfrm>
          <a:prstGeom prst="rect">
            <a:avLst/>
          </a:prstGeom>
          <a:noFill/>
          <a:ln w="9525">
            <a:noFill/>
            <a:miter lim="800000"/>
            <a:headEnd/>
            <a:tailEnd/>
          </a:ln>
        </p:spPr>
        <p:txBody>
          <a:bodyPr>
            <a:spAutoFit/>
          </a:bodyPr>
          <a:lstStyle/>
          <a:p>
            <a:pPr fontAlgn="auto">
              <a:spcBef>
                <a:spcPct val="50000"/>
              </a:spcBef>
              <a:spcAft>
                <a:spcPts val="0"/>
              </a:spcAft>
              <a:defRPr/>
            </a:pPr>
            <a:r>
              <a:rPr lang="en-US" sz="1600" dirty="0">
                <a:solidFill>
                  <a:schemeClr val="tx1">
                    <a:lumMod val="10000"/>
                  </a:schemeClr>
                </a:solidFill>
                <a:latin typeface="Times" charset="0"/>
                <a:cs typeface="+mn-cs"/>
              </a:rPr>
              <a:t>400m</a:t>
            </a:r>
          </a:p>
        </p:txBody>
      </p:sp>
      <p:sp>
        <p:nvSpPr>
          <p:cNvPr id="50" name="Text Box 42"/>
          <p:cNvSpPr txBox="1">
            <a:spLocks noChangeArrowheads="1"/>
          </p:cNvSpPr>
          <p:nvPr/>
        </p:nvSpPr>
        <p:spPr bwMode="auto">
          <a:xfrm>
            <a:off x="1143000" y="1295400"/>
            <a:ext cx="3200400" cy="784225"/>
          </a:xfrm>
          <a:prstGeom prst="rect">
            <a:avLst/>
          </a:prstGeom>
          <a:noFill/>
          <a:ln w="9525">
            <a:noFill/>
            <a:miter lim="800000"/>
            <a:headEnd/>
            <a:tailEnd/>
          </a:ln>
        </p:spPr>
        <p:txBody>
          <a:bodyPr>
            <a:spAutoFit/>
          </a:bodyPr>
          <a:lstStyle/>
          <a:p>
            <a:pPr algn="ctr" fontAlgn="auto">
              <a:spcBef>
                <a:spcPct val="50000"/>
              </a:spcBef>
              <a:spcAft>
                <a:spcPts val="0"/>
              </a:spcAft>
              <a:defRPr/>
            </a:pPr>
            <a:r>
              <a:rPr lang="en-US" b="1" dirty="0">
                <a:solidFill>
                  <a:schemeClr val="tx1">
                    <a:lumMod val="10000"/>
                  </a:schemeClr>
                </a:solidFill>
                <a:latin typeface="+mn-lt"/>
                <a:cs typeface="+mn-cs"/>
              </a:rPr>
              <a:t>Cooling, ice formation </a:t>
            </a:r>
          </a:p>
          <a:p>
            <a:pPr algn="ctr" fontAlgn="auto">
              <a:spcBef>
                <a:spcPct val="50000"/>
              </a:spcBef>
              <a:spcAft>
                <a:spcPts val="0"/>
              </a:spcAft>
              <a:defRPr/>
            </a:pPr>
            <a:r>
              <a:rPr lang="en-US" b="1" dirty="0">
                <a:solidFill>
                  <a:schemeClr val="tx1">
                    <a:lumMod val="10000"/>
                  </a:schemeClr>
                </a:solidFill>
                <a:latin typeface="+mn-lt"/>
                <a:cs typeface="+mn-cs"/>
              </a:rPr>
              <a:t>and salt release</a:t>
            </a:r>
          </a:p>
        </p:txBody>
      </p:sp>
      <p:sp>
        <p:nvSpPr>
          <p:cNvPr id="53" name="Arc 52"/>
          <p:cNvSpPr/>
          <p:nvPr/>
        </p:nvSpPr>
        <p:spPr bwMode="auto">
          <a:xfrm>
            <a:off x="1600200" y="2133600"/>
            <a:ext cx="2209800" cy="762000"/>
          </a:xfrm>
          <a:prstGeom prst="arc">
            <a:avLst/>
          </a:prstGeom>
          <a:solidFill>
            <a:schemeClr val="accent1"/>
          </a:solidFill>
          <a:ln w="9525"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57" name="Arc 56"/>
          <p:cNvSpPr/>
          <p:nvPr/>
        </p:nvSpPr>
        <p:spPr bwMode="auto">
          <a:xfrm flipH="1">
            <a:off x="1676400" y="2133600"/>
            <a:ext cx="2057400" cy="762000"/>
          </a:xfrm>
          <a:prstGeom prst="arc">
            <a:avLst/>
          </a:prstGeom>
          <a:solidFill>
            <a:schemeClr val="accent1"/>
          </a:solidFill>
          <a:ln w="9525"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1296" name="TextBox 57"/>
          <p:cNvSpPr txBox="1">
            <a:spLocks noChangeArrowheads="1"/>
          </p:cNvSpPr>
          <p:nvPr/>
        </p:nvSpPr>
        <p:spPr bwMode="auto">
          <a:xfrm>
            <a:off x="2438400" y="2133600"/>
            <a:ext cx="1143000" cy="400050"/>
          </a:xfrm>
          <a:prstGeom prst="rect">
            <a:avLst/>
          </a:prstGeom>
          <a:noFill/>
          <a:ln w="9525">
            <a:noFill/>
            <a:miter lim="800000"/>
            <a:headEnd/>
            <a:tailEnd/>
          </a:ln>
        </p:spPr>
        <p:txBody>
          <a:bodyPr>
            <a:spAutoFit/>
          </a:bodyPr>
          <a:lstStyle/>
          <a:p>
            <a:r>
              <a:rPr lang="en-US" sz="2000">
                <a:solidFill>
                  <a:schemeClr val="bg2"/>
                </a:solidFill>
              </a:rPr>
              <a:t>ICE</a:t>
            </a:r>
          </a:p>
        </p:txBody>
      </p:sp>
      <p:sp>
        <p:nvSpPr>
          <p:cNvPr id="11297" name="Flowchart: Or 62"/>
          <p:cNvSpPr>
            <a:spLocks noChangeArrowheads="1"/>
          </p:cNvSpPr>
          <p:nvPr/>
        </p:nvSpPr>
        <p:spPr bwMode="auto">
          <a:xfrm>
            <a:off x="3886200" y="2438400"/>
            <a:ext cx="304800" cy="304800"/>
          </a:xfrm>
          <a:prstGeom prst="flowChartOr">
            <a:avLst/>
          </a:prstGeom>
          <a:solidFill>
            <a:srgbClr val="2F20F8"/>
          </a:solidFill>
          <a:ln w="9525" algn="ctr">
            <a:solidFill>
              <a:schemeClr val="tx1"/>
            </a:solidFill>
            <a:round/>
            <a:headEnd/>
            <a:tailEnd/>
          </a:ln>
        </p:spPr>
        <p:txBody>
          <a:bodyPr/>
          <a:lstStyle/>
          <a:p>
            <a:endParaRPr lang="en-US"/>
          </a:p>
        </p:txBody>
      </p:sp>
      <p:sp>
        <p:nvSpPr>
          <p:cNvPr id="11298" name="Oval 66"/>
          <p:cNvSpPr>
            <a:spLocks noChangeArrowheads="1"/>
          </p:cNvSpPr>
          <p:nvPr/>
        </p:nvSpPr>
        <p:spPr bwMode="auto">
          <a:xfrm>
            <a:off x="1219200" y="2438400"/>
            <a:ext cx="304800" cy="304800"/>
          </a:xfrm>
          <a:prstGeom prst="ellipse">
            <a:avLst/>
          </a:prstGeom>
          <a:solidFill>
            <a:srgbClr val="2F20F8"/>
          </a:solidFill>
          <a:ln w="9525" algn="ctr">
            <a:solidFill>
              <a:schemeClr val="tx1"/>
            </a:solidFill>
            <a:round/>
            <a:headEnd/>
            <a:tailEnd/>
          </a:ln>
        </p:spPr>
        <p:txBody>
          <a:bodyPr/>
          <a:lstStyle/>
          <a:p>
            <a:endParaRPr lang="en-US"/>
          </a:p>
        </p:txBody>
      </p:sp>
      <p:sp>
        <p:nvSpPr>
          <p:cNvPr id="11299" name="TextBox 65"/>
          <p:cNvSpPr txBox="1">
            <a:spLocks noChangeArrowheads="1"/>
          </p:cNvSpPr>
          <p:nvPr/>
        </p:nvSpPr>
        <p:spPr bwMode="auto">
          <a:xfrm>
            <a:off x="1219200" y="1981200"/>
            <a:ext cx="304800" cy="830263"/>
          </a:xfrm>
          <a:prstGeom prst="rect">
            <a:avLst/>
          </a:prstGeom>
          <a:noFill/>
          <a:ln w="9525">
            <a:noFill/>
            <a:miter lim="800000"/>
            <a:headEnd/>
            <a:tailEnd/>
          </a:ln>
        </p:spPr>
        <p:txBody>
          <a:bodyPr>
            <a:spAutoFit/>
          </a:bodyPr>
          <a:lstStyle/>
          <a:p>
            <a:r>
              <a:rPr lang="en-US">
                <a:solidFill>
                  <a:srgbClr val="FFFFFF"/>
                </a:solidFill>
              </a:rPr>
              <a:t>.</a:t>
            </a:r>
          </a:p>
        </p:txBody>
      </p:sp>
      <p:sp>
        <p:nvSpPr>
          <p:cNvPr id="68" name="Striped Right Arrow 67"/>
          <p:cNvSpPr/>
          <p:nvPr/>
        </p:nvSpPr>
        <p:spPr bwMode="auto">
          <a:xfrm rot="5400000">
            <a:off x="2590800" y="2857500"/>
            <a:ext cx="381000" cy="152400"/>
          </a:xfrm>
          <a:prstGeom prst="stripedRightArrow">
            <a:avLst/>
          </a:prstGeom>
          <a:solidFill>
            <a:srgbClr val="2F20F8"/>
          </a:solidFill>
          <a:ln w="9525"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69" name="Striped Right Arrow 68"/>
          <p:cNvSpPr/>
          <p:nvPr/>
        </p:nvSpPr>
        <p:spPr bwMode="auto">
          <a:xfrm rot="16200000">
            <a:off x="2476500" y="2705100"/>
            <a:ext cx="381000" cy="152400"/>
          </a:xfrm>
          <a:prstGeom prst="stripedRightArrow">
            <a:avLst/>
          </a:prstGeom>
          <a:solidFill>
            <a:srgbClr val="FF0000"/>
          </a:solidFill>
          <a:ln w="9525"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1302" name="TextBox 69"/>
          <p:cNvSpPr txBox="1">
            <a:spLocks noChangeArrowheads="1"/>
          </p:cNvSpPr>
          <p:nvPr/>
        </p:nvSpPr>
        <p:spPr bwMode="auto">
          <a:xfrm>
            <a:off x="2971800" y="2667000"/>
            <a:ext cx="914400" cy="369888"/>
          </a:xfrm>
          <a:prstGeom prst="rect">
            <a:avLst/>
          </a:prstGeom>
          <a:noFill/>
          <a:ln w="9525">
            <a:noFill/>
            <a:miter lim="800000"/>
            <a:headEnd/>
            <a:tailEnd/>
          </a:ln>
        </p:spPr>
        <p:txBody>
          <a:bodyPr>
            <a:spAutoFit/>
          </a:bodyPr>
          <a:lstStyle/>
          <a:p>
            <a:r>
              <a:rPr lang="en-US">
                <a:solidFill>
                  <a:srgbClr val="2F20F8"/>
                </a:solidFill>
              </a:rPr>
              <a:t>Mixing</a:t>
            </a:r>
          </a:p>
        </p:txBody>
      </p:sp>
      <p:sp>
        <p:nvSpPr>
          <p:cNvPr id="11303" name="TextBox 70"/>
          <p:cNvSpPr txBox="1">
            <a:spLocks noChangeArrowheads="1"/>
          </p:cNvSpPr>
          <p:nvPr/>
        </p:nvSpPr>
        <p:spPr bwMode="auto">
          <a:xfrm>
            <a:off x="3657600" y="1981200"/>
            <a:ext cx="1828800" cy="307975"/>
          </a:xfrm>
          <a:prstGeom prst="rect">
            <a:avLst/>
          </a:prstGeom>
          <a:noFill/>
          <a:ln w="9525">
            <a:noFill/>
            <a:miter lim="800000"/>
            <a:headEnd/>
            <a:tailEnd/>
          </a:ln>
        </p:spPr>
        <p:txBody>
          <a:bodyPr>
            <a:spAutoFit/>
          </a:bodyPr>
          <a:lstStyle/>
          <a:p>
            <a:r>
              <a:rPr lang="en-US" sz="1400">
                <a:solidFill>
                  <a:srgbClr val="2F20F8"/>
                </a:solidFill>
              </a:rPr>
              <a:t>Freshening</a:t>
            </a:r>
          </a:p>
        </p:txBody>
      </p:sp>
      <p:sp>
        <p:nvSpPr>
          <p:cNvPr id="11304" name="TextBox 71"/>
          <p:cNvSpPr txBox="1">
            <a:spLocks noChangeArrowheads="1"/>
          </p:cNvSpPr>
          <p:nvPr/>
        </p:nvSpPr>
        <p:spPr bwMode="auto">
          <a:xfrm>
            <a:off x="685800" y="1981200"/>
            <a:ext cx="1828800" cy="307975"/>
          </a:xfrm>
          <a:prstGeom prst="rect">
            <a:avLst/>
          </a:prstGeom>
          <a:noFill/>
          <a:ln w="9525">
            <a:noFill/>
            <a:miter lim="800000"/>
            <a:headEnd/>
            <a:tailEnd/>
          </a:ln>
        </p:spPr>
        <p:txBody>
          <a:bodyPr>
            <a:spAutoFit/>
          </a:bodyPr>
          <a:lstStyle/>
          <a:p>
            <a:r>
              <a:rPr lang="en-US" sz="1400">
                <a:solidFill>
                  <a:srgbClr val="2F20F8"/>
                </a:solidFill>
              </a:rPr>
              <a:t>Freshening</a:t>
            </a:r>
          </a:p>
        </p:txBody>
      </p:sp>
      <p:sp>
        <p:nvSpPr>
          <p:cNvPr id="11305" name="TextBox 41"/>
          <p:cNvSpPr txBox="1">
            <a:spLocks noChangeArrowheads="1"/>
          </p:cNvSpPr>
          <p:nvPr/>
        </p:nvSpPr>
        <p:spPr bwMode="auto">
          <a:xfrm>
            <a:off x="4724400" y="1143000"/>
            <a:ext cx="3810000" cy="4894263"/>
          </a:xfrm>
          <a:prstGeom prst="rect">
            <a:avLst/>
          </a:prstGeom>
          <a:noFill/>
          <a:ln w="9525">
            <a:noFill/>
            <a:miter lim="800000"/>
            <a:headEnd/>
            <a:tailEnd/>
          </a:ln>
        </p:spPr>
        <p:txBody>
          <a:bodyPr>
            <a:spAutoFit/>
          </a:bodyPr>
          <a:lstStyle/>
          <a:p>
            <a:r>
              <a:rPr lang="en-US" sz="2400" b="1"/>
              <a:t>Non-uniform seasonally and interannually changing Arctic cooling and warming accompanied by ice formation and melting results in the formation of horizontal water density and sea surface gradients and system of currents. Fresh water transformations due to this processes can drive “thermodynamic” or “baroclinic” circulation</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SLP-and-SAT-in-1989-and-2009.jpg"/>
          <p:cNvPicPr>
            <a:picLocks noChangeAspect="1"/>
          </p:cNvPicPr>
          <p:nvPr/>
        </p:nvPicPr>
        <p:blipFill>
          <a:blip r:embed="rId2" cstate="print"/>
          <a:srcRect l="8749" t="46249" r="3751" b="-10001"/>
          <a:stretch>
            <a:fillRect/>
          </a:stretch>
        </p:blipFill>
        <p:spPr bwMode="auto">
          <a:xfrm>
            <a:off x="533400" y="762000"/>
            <a:ext cx="8216900" cy="5986463"/>
          </a:xfrm>
          <a:prstGeom prst="rect">
            <a:avLst/>
          </a:prstGeom>
          <a:noFill/>
          <a:ln w="9525">
            <a:noFill/>
            <a:miter lim="800000"/>
            <a:headEnd/>
            <a:tailEnd/>
          </a:ln>
        </p:spPr>
      </p:pic>
      <p:sp>
        <p:nvSpPr>
          <p:cNvPr id="12291" name="TextBox 3"/>
          <p:cNvSpPr txBox="1">
            <a:spLocks noChangeArrowheads="1"/>
          </p:cNvSpPr>
          <p:nvPr/>
        </p:nvSpPr>
        <p:spPr bwMode="auto">
          <a:xfrm>
            <a:off x="1676400" y="152400"/>
            <a:ext cx="6324600" cy="584200"/>
          </a:xfrm>
          <a:prstGeom prst="rect">
            <a:avLst/>
          </a:prstGeom>
          <a:noFill/>
          <a:ln w="9525">
            <a:noFill/>
            <a:miter lim="800000"/>
            <a:headEnd/>
            <a:tailEnd/>
          </a:ln>
        </p:spPr>
        <p:txBody>
          <a:bodyPr>
            <a:spAutoFit/>
          </a:bodyPr>
          <a:lstStyle/>
          <a:p>
            <a:r>
              <a:rPr lang="en-US" sz="3200" b="1"/>
              <a:t>Forcing for THERMO experiment </a:t>
            </a:r>
          </a:p>
        </p:txBody>
      </p:sp>
      <p:sp>
        <p:nvSpPr>
          <p:cNvPr id="12292" name="TextBox 6"/>
          <p:cNvSpPr txBox="1">
            <a:spLocks noChangeArrowheads="1"/>
          </p:cNvSpPr>
          <p:nvPr/>
        </p:nvSpPr>
        <p:spPr bwMode="auto">
          <a:xfrm>
            <a:off x="304800" y="4953000"/>
            <a:ext cx="8534400" cy="2032000"/>
          </a:xfrm>
          <a:prstGeom prst="rect">
            <a:avLst/>
          </a:prstGeom>
          <a:noFill/>
          <a:ln w="9525">
            <a:noFill/>
            <a:miter lim="800000"/>
            <a:headEnd/>
            <a:tailEnd/>
          </a:ln>
        </p:spPr>
        <p:txBody>
          <a:bodyPr>
            <a:spAutoFit/>
          </a:bodyPr>
          <a:lstStyle/>
          <a:p>
            <a:r>
              <a:rPr lang="en-US" b="1"/>
              <a:t>This experiment was designed to evaluate the role of air temperature forcing, assuming that all other factors are negligible. Model domain and all other initial and forcing conditions were similar to the “wind” experiment except that in the “thermo” experiment there was no wind and the ocean was only forced by monthly mean surface air temperatures for 2007 and 1989 derived from NCAR/NCEP reanalysis product . The experiment was started with an initially ice-free ocean. </a:t>
            </a:r>
          </a:p>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descr="2007-FWC-from-4-models.jpg"/>
          <p:cNvPicPr>
            <a:picLocks noChangeAspect="1"/>
          </p:cNvPicPr>
          <p:nvPr/>
        </p:nvPicPr>
        <p:blipFill>
          <a:blip r:embed="rId2" cstate="print"/>
          <a:srcRect l="3410" t="19994" r="3413" b="6673"/>
          <a:stretch>
            <a:fillRect/>
          </a:stretch>
        </p:blipFill>
        <p:spPr bwMode="auto">
          <a:xfrm>
            <a:off x="152400" y="160338"/>
            <a:ext cx="6396038" cy="6515100"/>
          </a:xfrm>
          <a:prstGeom prst="rect">
            <a:avLst/>
          </a:prstGeom>
          <a:noFill/>
          <a:ln w="9525">
            <a:noFill/>
            <a:miter lim="800000"/>
            <a:headEnd/>
            <a:tailEnd/>
          </a:ln>
        </p:spPr>
      </p:pic>
      <p:sp>
        <p:nvSpPr>
          <p:cNvPr id="13315" name="TextBox 2"/>
          <p:cNvSpPr txBox="1">
            <a:spLocks noChangeArrowheads="1"/>
          </p:cNvSpPr>
          <p:nvPr/>
        </p:nvSpPr>
        <p:spPr bwMode="auto">
          <a:xfrm>
            <a:off x="6548438" y="1768475"/>
            <a:ext cx="2595562" cy="3108325"/>
          </a:xfrm>
          <a:prstGeom prst="rect">
            <a:avLst/>
          </a:prstGeom>
          <a:noFill/>
          <a:ln w="9525">
            <a:noFill/>
            <a:miter lim="800000"/>
            <a:headEnd/>
            <a:tailEnd/>
          </a:ln>
        </p:spPr>
        <p:txBody>
          <a:bodyPr>
            <a:spAutoFit/>
          </a:bodyPr>
          <a:lstStyle/>
          <a:p>
            <a:r>
              <a:rPr lang="en-US" sz="2800" b="1"/>
              <a:t>Freshwater content after 20 years of 2007 (anticyclonic) wind forcing in four AOMIP models.</a:t>
            </a:r>
          </a:p>
        </p:txBody>
      </p:sp>
      <p:sp>
        <p:nvSpPr>
          <p:cNvPr id="13316" name="TextBox 3"/>
          <p:cNvSpPr txBox="1">
            <a:spLocks noChangeArrowheads="1"/>
          </p:cNvSpPr>
          <p:nvPr/>
        </p:nvSpPr>
        <p:spPr bwMode="auto">
          <a:xfrm>
            <a:off x="6548438" y="304800"/>
            <a:ext cx="2366962" cy="1200150"/>
          </a:xfrm>
          <a:prstGeom prst="rect">
            <a:avLst/>
          </a:prstGeom>
          <a:noFill/>
          <a:ln w="9525">
            <a:noFill/>
            <a:miter lim="800000"/>
            <a:headEnd/>
            <a:tailEnd/>
          </a:ln>
        </p:spPr>
        <p:txBody>
          <a:bodyPr>
            <a:spAutoFit/>
          </a:bodyPr>
          <a:lstStyle/>
          <a:p>
            <a:pPr algn="ctr"/>
            <a:r>
              <a:rPr lang="en-US" sz="2400" b="1"/>
              <a:t>WIND experiment results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SLP-and-FWC-1970s-1980s.jpg"/>
          <p:cNvPicPr>
            <a:picLocks noChangeAspect="1"/>
          </p:cNvPicPr>
          <p:nvPr/>
        </p:nvPicPr>
        <p:blipFill>
          <a:blip r:embed="rId2" cstate="print"/>
          <a:srcRect t="20000" b="6364"/>
          <a:stretch>
            <a:fillRect/>
          </a:stretch>
        </p:blipFill>
        <p:spPr bwMode="auto">
          <a:xfrm>
            <a:off x="-304800" y="228600"/>
            <a:ext cx="6789738" cy="6477000"/>
          </a:xfrm>
          <a:prstGeom prst="rect">
            <a:avLst/>
          </a:prstGeom>
          <a:noFill/>
          <a:ln w="9525">
            <a:noFill/>
            <a:miter lim="800000"/>
            <a:headEnd/>
            <a:tailEnd/>
          </a:ln>
        </p:spPr>
      </p:pic>
      <p:sp>
        <p:nvSpPr>
          <p:cNvPr id="14339" name="TextBox 2"/>
          <p:cNvSpPr txBox="1">
            <a:spLocks noChangeArrowheads="1"/>
          </p:cNvSpPr>
          <p:nvPr/>
        </p:nvSpPr>
        <p:spPr bwMode="auto">
          <a:xfrm>
            <a:off x="6324600" y="304800"/>
            <a:ext cx="2590800" cy="6648450"/>
          </a:xfrm>
          <a:prstGeom prst="rect">
            <a:avLst/>
          </a:prstGeom>
          <a:noFill/>
          <a:ln w="9525">
            <a:noFill/>
            <a:miter lim="800000"/>
            <a:headEnd/>
            <a:tailEnd/>
          </a:ln>
        </p:spPr>
        <p:txBody>
          <a:bodyPr>
            <a:spAutoFit/>
          </a:bodyPr>
          <a:lstStyle/>
          <a:p>
            <a:r>
              <a:rPr lang="en-US" sz="2400" b="1"/>
              <a:t>Freshwater content (m, colors and thin blue lines) from EWG atlas [1997,1998] calculated relative to reference salinity of 34.8 for 1950s, 1960s, 1970s, and 1980s and decadal SLP (hPa, black thick lines)  from NCAR/NCEP reanalysis for the same decades, respectively.</a:t>
            </a:r>
          </a:p>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observed-FWC-and-section-78N-1970s.jpg"/>
          <p:cNvPicPr>
            <a:picLocks noChangeAspect="1"/>
          </p:cNvPicPr>
          <p:nvPr/>
        </p:nvPicPr>
        <p:blipFill>
          <a:blip r:embed="rId2" cstate="print"/>
          <a:srcRect l="21176" t="13635" r="16470" b="5455"/>
          <a:stretch>
            <a:fillRect/>
          </a:stretch>
        </p:blipFill>
        <p:spPr bwMode="auto">
          <a:xfrm>
            <a:off x="396875" y="-152400"/>
            <a:ext cx="3413125" cy="5578475"/>
          </a:xfrm>
          <a:prstGeom prst="rect">
            <a:avLst/>
          </a:prstGeom>
          <a:noFill/>
          <a:ln w="9525">
            <a:noFill/>
            <a:miter lim="800000"/>
            <a:headEnd/>
            <a:tailEnd/>
          </a:ln>
        </p:spPr>
      </p:pic>
      <p:pic>
        <p:nvPicPr>
          <p:cNvPr id="15363" name="Picture 2" descr="2007-FWC-section-from-observations.jpg"/>
          <p:cNvPicPr>
            <a:picLocks noChangeAspect="1"/>
          </p:cNvPicPr>
          <p:nvPr/>
        </p:nvPicPr>
        <p:blipFill>
          <a:blip r:embed="rId3" cstate="print"/>
          <a:srcRect l="21176" t="13635" r="16470" b="5455"/>
          <a:stretch>
            <a:fillRect/>
          </a:stretch>
        </p:blipFill>
        <p:spPr bwMode="auto">
          <a:xfrm>
            <a:off x="4038600" y="-152400"/>
            <a:ext cx="3395663" cy="5578475"/>
          </a:xfrm>
          <a:prstGeom prst="rect">
            <a:avLst/>
          </a:prstGeom>
          <a:noFill/>
          <a:ln w="9525">
            <a:noFill/>
            <a:miter lim="800000"/>
            <a:headEnd/>
            <a:tailEnd/>
          </a:ln>
        </p:spPr>
      </p:pic>
      <p:sp>
        <p:nvSpPr>
          <p:cNvPr id="15364" name="TextBox 3"/>
          <p:cNvSpPr txBox="1">
            <a:spLocks noChangeArrowheads="1"/>
          </p:cNvSpPr>
          <p:nvPr/>
        </p:nvSpPr>
        <p:spPr bwMode="auto">
          <a:xfrm>
            <a:off x="152400" y="5410200"/>
            <a:ext cx="8839200" cy="1754188"/>
          </a:xfrm>
          <a:prstGeom prst="rect">
            <a:avLst/>
          </a:prstGeom>
          <a:noFill/>
          <a:ln w="9525">
            <a:noFill/>
            <a:miter lim="800000"/>
            <a:headEnd/>
            <a:tailEnd/>
          </a:ln>
        </p:spPr>
        <p:txBody>
          <a:bodyPr>
            <a:spAutoFit/>
          </a:bodyPr>
          <a:lstStyle/>
          <a:p>
            <a:r>
              <a:rPr lang="en-US" b="1"/>
              <a:t>Top panel shows observed (EWG, 1997) FWC (m, thin lines and colors) and SLP (hPa, black thick lines) for 1970s. Bottom panel shows distribution of salinity at section A-B (upper panel). Dotted horizontal lines in bottom panels depict vertical salinity distribution at the moment of model initializations. Right panels are similar to left ones but show parameters from the COCO model after 20 years of run under 2007 wind forcing.</a:t>
            </a:r>
          </a:p>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COCO-2007-WIND-and-salt-section-only.jpg"/>
          <p:cNvPicPr>
            <a:picLocks noChangeAspect="1"/>
          </p:cNvPicPr>
          <p:nvPr/>
        </p:nvPicPr>
        <p:blipFill>
          <a:blip r:embed="rId2" cstate="print"/>
          <a:srcRect l="21176" t="13635" r="16470" b="5455"/>
          <a:stretch>
            <a:fillRect/>
          </a:stretch>
        </p:blipFill>
        <p:spPr bwMode="auto">
          <a:xfrm>
            <a:off x="609600" y="0"/>
            <a:ext cx="3351213" cy="5578475"/>
          </a:xfrm>
          <a:prstGeom prst="rect">
            <a:avLst/>
          </a:prstGeom>
          <a:noFill/>
          <a:ln w="9525">
            <a:noFill/>
            <a:miter lim="800000"/>
            <a:headEnd/>
            <a:tailEnd/>
          </a:ln>
        </p:spPr>
      </p:pic>
      <p:pic>
        <p:nvPicPr>
          <p:cNvPr id="16387" name="Picture 2" descr="ICMMG-2007--WIND-and-salt-section-only.jpg"/>
          <p:cNvPicPr>
            <a:picLocks noChangeAspect="1"/>
          </p:cNvPicPr>
          <p:nvPr/>
        </p:nvPicPr>
        <p:blipFill>
          <a:blip r:embed="rId3" cstate="print"/>
          <a:srcRect l="21176" t="13635" r="16470" b="5455"/>
          <a:stretch>
            <a:fillRect/>
          </a:stretch>
        </p:blipFill>
        <p:spPr bwMode="auto">
          <a:xfrm>
            <a:off x="4114800" y="0"/>
            <a:ext cx="3336925" cy="5578475"/>
          </a:xfrm>
          <a:prstGeom prst="rect">
            <a:avLst/>
          </a:prstGeom>
          <a:noFill/>
          <a:ln w="9525">
            <a:noFill/>
            <a:miter lim="800000"/>
            <a:headEnd/>
            <a:tailEnd/>
          </a:ln>
        </p:spPr>
      </p:pic>
      <p:sp>
        <p:nvSpPr>
          <p:cNvPr id="16388" name="TextBox 3"/>
          <p:cNvSpPr txBox="1">
            <a:spLocks noChangeArrowheads="1"/>
          </p:cNvSpPr>
          <p:nvPr/>
        </p:nvSpPr>
        <p:spPr bwMode="auto">
          <a:xfrm>
            <a:off x="381000" y="5715000"/>
            <a:ext cx="8305800" cy="1077913"/>
          </a:xfrm>
          <a:prstGeom prst="rect">
            <a:avLst/>
          </a:prstGeom>
          <a:noFill/>
          <a:ln w="9525">
            <a:noFill/>
            <a:miter lim="800000"/>
            <a:headEnd/>
            <a:tailEnd/>
          </a:ln>
        </p:spPr>
        <p:txBody>
          <a:bodyPr>
            <a:spAutoFit/>
          </a:bodyPr>
          <a:lstStyle/>
          <a:p>
            <a:r>
              <a:rPr lang="en-US" sz="1600" b="1"/>
              <a:t>Top: COCO (left) and ICMMG (right) model results for Beaufort Gyre showing SLP (hPa, thick black lines) and FWC (m, colors and thin lines) under 2007 wind forcing. Bottom panels show salinity distributions along A-B section depicted in upper panels. Dotted horizontal lines in bottom panels depict vertical salinity distribution at the moment of model initializations.</a:t>
            </a:r>
          </a:p>
        </p:txBody>
      </p:sp>
      <p:sp>
        <p:nvSpPr>
          <p:cNvPr id="16389" name="TextBox 4"/>
          <p:cNvSpPr txBox="1">
            <a:spLocks noChangeArrowheads="1"/>
          </p:cNvSpPr>
          <p:nvPr/>
        </p:nvSpPr>
        <p:spPr bwMode="auto">
          <a:xfrm>
            <a:off x="7310438" y="304800"/>
            <a:ext cx="1833562" cy="1200150"/>
          </a:xfrm>
          <a:prstGeom prst="rect">
            <a:avLst/>
          </a:prstGeom>
          <a:noFill/>
          <a:ln w="9525">
            <a:noFill/>
            <a:miter lim="800000"/>
            <a:headEnd/>
            <a:tailEnd/>
          </a:ln>
        </p:spPr>
        <p:txBody>
          <a:bodyPr>
            <a:spAutoFit/>
          </a:bodyPr>
          <a:lstStyle/>
          <a:p>
            <a:pPr algn="ctr"/>
            <a:r>
              <a:rPr lang="en-US" sz="2400" b="1"/>
              <a:t>WIND experiment results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1989-FWC-from-4-models.jpg"/>
          <p:cNvPicPr>
            <a:picLocks noChangeAspect="1"/>
          </p:cNvPicPr>
          <p:nvPr/>
        </p:nvPicPr>
        <p:blipFill>
          <a:blip r:embed="rId2" cstate="print"/>
          <a:srcRect l="5138" t="20946" r="3413" b="7428"/>
          <a:stretch>
            <a:fillRect/>
          </a:stretch>
        </p:blipFill>
        <p:spPr bwMode="auto">
          <a:xfrm>
            <a:off x="0" y="19050"/>
            <a:ext cx="6838950" cy="6838950"/>
          </a:xfrm>
          <a:prstGeom prst="rect">
            <a:avLst/>
          </a:prstGeom>
          <a:noFill/>
          <a:ln w="9525">
            <a:noFill/>
            <a:miter lim="800000"/>
            <a:headEnd/>
            <a:tailEnd/>
          </a:ln>
        </p:spPr>
      </p:pic>
      <p:sp>
        <p:nvSpPr>
          <p:cNvPr id="17411" name="TextBox 2"/>
          <p:cNvSpPr txBox="1">
            <a:spLocks noChangeArrowheads="1"/>
          </p:cNvSpPr>
          <p:nvPr/>
        </p:nvSpPr>
        <p:spPr bwMode="auto">
          <a:xfrm>
            <a:off x="6700838" y="1768475"/>
            <a:ext cx="2595562" cy="2678113"/>
          </a:xfrm>
          <a:prstGeom prst="rect">
            <a:avLst/>
          </a:prstGeom>
          <a:noFill/>
          <a:ln w="9525">
            <a:noFill/>
            <a:miter lim="800000"/>
            <a:headEnd/>
            <a:tailEnd/>
          </a:ln>
        </p:spPr>
        <p:txBody>
          <a:bodyPr>
            <a:spAutoFit/>
          </a:bodyPr>
          <a:lstStyle/>
          <a:p>
            <a:r>
              <a:rPr lang="en-US" sz="2800" b="1"/>
              <a:t>Freshwater content after 20 years of 1989 (cyclonic) wind forcing in four AOMIP models.</a:t>
            </a:r>
          </a:p>
        </p:txBody>
      </p:sp>
      <p:sp>
        <p:nvSpPr>
          <p:cNvPr id="17412" name="TextBox 3"/>
          <p:cNvSpPr txBox="1">
            <a:spLocks noChangeArrowheads="1"/>
          </p:cNvSpPr>
          <p:nvPr/>
        </p:nvSpPr>
        <p:spPr bwMode="auto">
          <a:xfrm>
            <a:off x="7086600" y="304800"/>
            <a:ext cx="1833563" cy="1200150"/>
          </a:xfrm>
          <a:prstGeom prst="rect">
            <a:avLst/>
          </a:prstGeom>
          <a:noFill/>
          <a:ln w="9525">
            <a:noFill/>
            <a:miter lim="800000"/>
            <a:headEnd/>
            <a:tailEnd/>
          </a:ln>
        </p:spPr>
        <p:txBody>
          <a:bodyPr>
            <a:spAutoFit/>
          </a:bodyPr>
          <a:lstStyle/>
          <a:p>
            <a:pPr algn="ctr"/>
            <a:r>
              <a:rPr lang="en-US" sz="2400" b="1"/>
              <a:t>WIND experiment results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COCO-1989-WIND-and-salt-section-only.jpg"/>
          <p:cNvPicPr>
            <a:picLocks noChangeAspect="1"/>
          </p:cNvPicPr>
          <p:nvPr/>
        </p:nvPicPr>
        <p:blipFill>
          <a:blip r:embed="rId2" cstate="print"/>
          <a:srcRect l="21176" t="13635" r="16470" b="5455"/>
          <a:stretch>
            <a:fillRect/>
          </a:stretch>
        </p:blipFill>
        <p:spPr bwMode="auto">
          <a:xfrm>
            <a:off x="457200" y="0"/>
            <a:ext cx="3349625" cy="5578475"/>
          </a:xfrm>
          <a:prstGeom prst="rect">
            <a:avLst/>
          </a:prstGeom>
          <a:noFill/>
          <a:ln w="9525">
            <a:noFill/>
            <a:miter lim="800000"/>
            <a:headEnd/>
            <a:tailEnd/>
          </a:ln>
        </p:spPr>
      </p:pic>
      <p:pic>
        <p:nvPicPr>
          <p:cNvPr id="18435" name="Picture 2" descr="ICMMG-1989-WIND-and-salt-section-only.jpg"/>
          <p:cNvPicPr>
            <a:picLocks noChangeAspect="1"/>
          </p:cNvPicPr>
          <p:nvPr/>
        </p:nvPicPr>
        <p:blipFill>
          <a:blip r:embed="rId3" cstate="print"/>
          <a:srcRect l="21176" t="13635" r="16470" b="5455"/>
          <a:stretch>
            <a:fillRect/>
          </a:stretch>
        </p:blipFill>
        <p:spPr bwMode="auto">
          <a:xfrm>
            <a:off x="3810000" y="0"/>
            <a:ext cx="3328988" cy="5578475"/>
          </a:xfrm>
          <a:prstGeom prst="rect">
            <a:avLst/>
          </a:prstGeom>
          <a:noFill/>
          <a:ln w="9525">
            <a:noFill/>
            <a:miter lim="800000"/>
            <a:headEnd/>
            <a:tailEnd/>
          </a:ln>
        </p:spPr>
      </p:pic>
      <p:sp>
        <p:nvSpPr>
          <p:cNvPr id="18436" name="TextBox 3"/>
          <p:cNvSpPr txBox="1">
            <a:spLocks noChangeArrowheads="1"/>
          </p:cNvSpPr>
          <p:nvPr/>
        </p:nvSpPr>
        <p:spPr bwMode="auto">
          <a:xfrm>
            <a:off x="228600" y="5715000"/>
            <a:ext cx="8458200" cy="923925"/>
          </a:xfrm>
          <a:prstGeom prst="rect">
            <a:avLst/>
          </a:prstGeom>
          <a:noFill/>
          <a:ln w="9525">
            <a:noFill/>
            <a:miter lim="800000"/>
            <a:headEnd/>
            <a:tailEnd/>
          </a:ln>
        </p:spPr>
        <p:txBody>
          <a:bodyPr>
            <a:spAutoFit/>
          </a:bodyPr>
          <a:lstStyle/>
          <a:p>
            <a:r>
              <a:rPr lang="en-US" b="1"/>
              <a:t>Top: COCO (left) and ICMMG (right) model results for Beaufort Gyre showing SLP (hPa, thick black lines) and FWC (m, colors and thin lines) under 1989 wind forcing. Bottom panels show salinity distributions along A-B section depicted in upper panels.</a:t>
            </a:r>
          </a:p>
        </p:txBody>
      </p:sp>
      <p:sp>
        <p:nvSpPr>
          <p:cNvPr id="18437" name="TextBox 5"/>
          <p:cNvSpPr txBox="1">
            <a:spLocks noChangeArrowheads="1"/>
          </p:cNvSpPr>
          <p:nvPr/>
        </p:nvSpPr>
        <p:spPr bwMode="auto">
          <a:xfrm>
            <a:off x="7138988" y="304800"/>
            <a:ext cx="1776412" cy="4094163"/>
          </a:xfrm>
          <a:prstGeom prst="rect">
            <a:avLst/>
          </a:prstGeom>
          <a:noFill/>
          <a:ln w="9525">
            <a:noFill/>
            <a:miter lim="800000"/>
            <a:headEnd/>
            <a:tailEnd/>
          </a:ln>
        </p:spPr>
        <p:txBody>
          <a:bodyPr>
            <a:spAutoFit/>
          </a:bodyPr>
          <a:lstStyle/>
          <a:p>
            <a:r>
              <a:rPr lang="en-US" sz="2000" b="1"/>
              <a:t>NOTE: significant halocline changes were reported by Steele and Boyd (1998) and J. Morison reported a shift in the front between Pacific and Atlantic waters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07-FWC-circulation-trajectories-after-1-month-and-20-years.bmp"/>
          <p:cNvPicPr/>
          <p:nvPr/>
        </p:nvPicPr>
        <p:blipFill>
          <a:blip r:embed="rId2" cstate="print"/>
          <a:srcRect t="14668" b="21336"/>
          <a:stretch>
            <a:fillRect/>
          </a:stretch>
        </p:blipFill>
        <p:spPr>
          <a:xfrm>
            <a:off x="76200" y="76200"/>
            <a:ext cx="6172200" cy="3276600"/>
          </a:xfrm>
          <a:prstGeom prst="rect">
            <a:avLst/>
          </a:prstGeom>
        </p:spPr>
      </p:pic>
      <p:pic>
        <p:nvPicPr>
          <p:cNvPr id="4" name="Picture 3" descr="V-profiles-and-SSH-gradient.bmp"/>
          <p:cNvPicPr/>
          <p:nvPr/>
        </p:nvPicPr>
        <p:blipFill rotWithShape="1">
          <a:blip r:embed="rId3" cstate="print"/>
          <a:srcRect l="37160" t="4000" r="12130" b="28003"/>
          <a:stretch/>
        </p:blipFill>
        <p:spPr>
          <a:xfrm>
            <a:off x="228600" y="3421251"/>
            <a:ext cx="3291840" cy="3310483"/>
          </a:xfrm>
          <a:prstGeom prst="rect">
            <a:avLst/>
          </a:prstGeom>
        </p:spPr>
      </p:pic>
      <p:sp>
        <p:nvSpPr>
          <p:cNvPr id="6" name="TextBox 5"/>
          <p:cNvSpPr txBox="1"/>
          <p:nvPr/>
        </p:nvSpPr>
        <p:spPr>
          <a:xfrm>
            <a:off x="6324600" y="228600"/>
            <a:ext cx="2590800" cy="5909310"/>
          </a:xfrm>
          <a:prstGeom prst="rect">
            <a:avLst/>
          </a:prstGeom>
          <a:noFill/>
        </p:spPr>
        <p:txBody>
          <a:bodyPr wrap="square" rtlCol="0">
            <a:spAutoFit/>
          </a:bodyPr>
          <a:lstStyle/>
          <a:p>
            <a:r>
              <a:rPr lang="en-US" dirty="0" smtClean="0"/>
              <a:t>Temporal evolution of freshwater accumulation and role of Ekman Pumping.</a:t>
            </a:r>
          </a:p>
          <a:p>
            <a:endParaRPr lang="en-US" dirty="0"/>
          </a:p>
          <a:p>
            <a:r>
              <a:rPr lang="en-US" b="1" dirty="0" smtClean="0"/>
              <a:t>Left:</a:t>
            </a:r>
            <a:r>
              <a:rPr lang="en-US" dirty="0" smtClean="0"/>
              <a:t> Simulated currents at 20 m after 1 month of wind forcing and trajectories of “particles” driven by these currents. All trajectories indicate freshwater accumulation in the center of BG.</a:t>
            </a:r>
          </a:p>
          <a:p>
            <a:r>
              <a:rPr lang="en-US" b="1" dirty="0" smtClean="0"/>
              <a:t>Right:</a:t>
            </a:r>
            <a:r>
              <a:rPr lang="en-US" dirty="0" smtClean="0"/>
              <a:t> same as in left panel but after 20 years. Particle trajectories are closed and the BG FW content is saturated and no more FW accumulation is possible under this forcing.</a:t>
            </a:r>
            <a:endParaRPr lang="en-US" dirty="0"/>
          </a:p>
        </p:txBody>
      </p:sp>
      <p:sp>
        <p:nvSpPr>
          <p:cNvPr id="7" name="TextBox 6"/>
          <p:cNvSpPr txBox="1"/>
          <p:nvPr/>
        </p:nvSpPr>
        <p:spPr>
          <a:xfrm>
            <a:off x="2514600" y="3506830"/>
            <a:ext cx="3200400" cy="3139321"/>
          </a:xfrm>
          <a:prstGeom prst="rect">
            <a:avLst/>
          </a:prstGeom>
          <a:noFill/>
        </p:spPr>
        <p:txBody>
          <a:bodyPr wrap="square" rtlCol="0">
            <a:spAutoFit/>
          </a:bodyPr>
          <a:lstStyle/>
          <a:p>
            <a:r>
              <a:rPr lang="en-US" dirty="0" smtClean="0"/>
              <a:t>Evolution of V velocity in the vicinity of BG center. After one month (solid black line): practically pure velocity profile showing Ekman layer. Then due to accumulation of potential energy and deformation of T-S structure the velocity is a combination of Ekman one and a component associated with T-S field deformation</a:t>
            </a:r>
            <a:endParaRPr lang="en-US" dirty="0"/>
          </a:p>
        </p:txBody>
      </p:sp>
      <p:sp>
        <p:nvSpPr>
          <p:cNvPr id="8" name="Right Arrow 7"/>
          <p:cNvSpPr/>
          <p:nvPr/>
        </p:nvSpPr>
        <p:spPr>
          <a:xfrm rot="10800000">
            <a:off x="2057400" y="4724400"/>
            <a:ext cx="381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0800000">
            <a:off x="6019800" y="1371600"/>
            <a:ext cx="381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3"/>
          <p:cNvSpPr txBox="1">
            <a:spLocks noChangeArrowheads="1"/>
          </p:cNvSpPr>
          <p:nvPr/>
        </p:nvSpPr>
        <p:spPr bwMode="auto">
          <a:xfrm>
            <a:off x="381000" y="533400"/>
            <a:ext cx="8382000" cy="519113"/>
          </a:xfrm>
          <a:prstGeom prst="rect">
            <a:avLst/>
          </a:prstGeom>
          <a:noFill/>
          <a:ln w="9525">
            <a:noFill/>
            <a:miter lim="800000"/>
            <a:headEnd/>
            <a:tailEnd/>
          </a:ln>
        </p:spPr>
        <p:txBody>
          <a:bodyPr>
            <a:spAutoFit/>
          </a:bodyPr>
          <a:lstStyle/>
          <a:p>
            <a:pPr algn="ctr">
              <a:spcBef>
                <a:spcPct val="50000"/>
              </a:spcBef>
            </a:pPr>
            <a:r>
              <a:rPr lang="en-US" sz="2800"/>
              <a:t>Anticyclonic wind  (2007): Surface circulation</a:t>
            </a:r>
          </a:p>
        </p:txBody>
      </p:sp>
      <p:sp>
        <p:nvSpPr>
          <p:cNvPr id="19459" name="Text Box 4"/>
          <p:cNvSpPr txBox="1">
            <a:spLocks noChangeArrowheads="1"/>
          </p:cNvSpPr>
          <p:nvPr/>
        </p:nvSpPr>
        <p:spPr bwMode="auto">
          <a:xfrm>
            <a:off x="533400" y="1614488"/>
            <a:ext cx="8382000" cy="519112"/>
          </a:xfrm>
          <a:prstGeom prst="rect">
            <a:avLst/>
          </a:prstGeom>
          <a:noFill/>
          <a:ln w="9525">
            <a:noFill/>
            <a:miter lim="800000"/>
            <a:headEnd/>
            <a:tailEnd/>
          </a:ln>
        </p:spPr>
        <p:txBody>
          <a:bodyPr>
            <a:spAutoFit/>
          </a:bodyPr>
          <a:lstStyle/>
          <a:p>
            <a:pPr>
              <a:spcBef>
                <a:spcPct val="50000"/>
              </a:spcBef>
            </a:pPr>
            <a:r>
              <a:rPr lang="en-US" sz="2800"/>
              <a:t>      UW   model                             RAS model</a:t>
            </a:r>
          </a:p>
        </p:txBody>
      </p:sp>
      <p:pic>
        <p:nvPicPr>
          <p:cNvPr id="19460" name="Picture 8" descr="UW-surf-cur-AC"/>
          <p:cNvPicPr>
            <a:picLocks noChangeAspect="1" noChangeArrowheads="1"/>
          </p:cNvPicPr>
          <p:nvPr/>
        </p:nvPicPr>
        <p:blipFill>
          <a:blip r:embed="rId3" cstate="print"/>
          <a:srcRect l="33885" t="34207" b="17104"/>
          <a:stretch>
            <a:fillRect/>
          </a:stretch>
        </p:blipFill>
        <p:spPr bwMode="auto">
          <a:xfrm>
            <a:off x="36513" y="-914400"/>
            <a:ext cx="8445500" cy="8799513"/>
          </a:xfrm>
          <a:prstGeom prst="rect">
            <a:avLst/>
          </a:prstGeom>
          <a:noFill/>
          <a:ln w="9525">
            <a:solidFill>
              <a:schemeClr val="tx1"/>
            </a:solidFill>
            <a:miter lim="800000"/>
            <a:headEnd/>
            <a:tailEnd/>
          </a:ln>
        </p:spPr>
      </p:pic>
      <p:sp>
        <p:nvSpPr>
          <p:cNvPr id="19461" name="TextBox 1"/>
          <p:cNvSpPr txBox="1">
            <a:spLocks noChangeArrowheads="1"/>
          </p:cNvSpPr>
          <p:nvPr/>
        </p:nvSpPr>
        <p:spPr bwMode="auto">
          <a:xfrm>
            <a:off x="7162800" y="-6350"/>
            <a:ext cx="1981200" cy="1323975"/>
          </a:xfrm>
          <a:prstGeom prst="rect">
            <a:avLst/>
          </a:prstGeom>
          <a:noFill/>
          <a:ln w="9525">
            <a:noFill/>
            <a:miter lim="800000"/>
            <a:headEnd/>
            <a:tailEnd/>
          </a:ln>
        </p:spPr>
        <p:txBody>
          <a:bodyPr>
            <a:spAutoFit/>
          </a:bodyPr>
          <a:lstStyle/>
          <a:p>
            <a:r>
              <a:rPr lang="en-US" sz="4000" b="1"/>
              <a:t>2007</a:t>
            </a:r>
          </a:p>
          <a:p>
            <a:r>
              <a:rPr lang="en-US" sz="4000" b="1"/>
              <a:t>  0 m</a:t>
            </a:r>
          </a:p>
        </p:txBody>
      </p:sp>
      <p:sp>
        <p:nvSpPr>
          <p:cNvPr id="3" name="Oval 2"/>
          <p:cNvSpPr/>
          <p:nvPr/>
        </p:nvSpPr>
        <p:spPr>
          <a:xfrm>
            <a:off x="4267200" y="3352800"/>
            <a:ext cx="1371600" cy="1600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609600" y="152400"/>
            <a:ext cx="7696200" cy="6573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381000" y="533400"/>
            <a:ext cx="8382000" cy="519113"/>
          </a:xfrm>
          <a:prstGeom prst="rect">
            <a:avLst/>
          </a:prstGeom>
          <a:noFill/>
          <a:ln w="9525">
            <a:noFill/>
            <a:miter lim="800000"/>
            <a:headEnd/>
            <a:tailEnd/>
          </a:ln>
        </p:spPr>
        <p:txBody>
          <a:bodyPr>
            <a:spAutoFit/>
          </a:bodyPr>
          <a:lstStyle/>
          <a:p>
            <a:pPr algn="ctr">
              <a:spcBef>
                <a:spcPct val="50000"/>
              </a:spcBef>
            </a:pPr>
            <a:r>
              <a:rPr lang="en-US" sz="2800"/>
              <a:t>Anticyclonic  wind (2007):  300m circulation</a:t>
            </a:r>
          </a:p>
        </p:txBody>
      </p:sp>
      <p:sp>
        <p:nvSpPr>
          <p:cNvPr id="20483" name="Text Box 4"/>
          <p:cNvSpPr txBox="1">
            <a:spLocks noChangeArrowheads="1"/>
          </p:cNvSpPr>
          <p:nvPr/>
        </p:nvSpPr>
        <p:spPr bwMode="auto">
          <a:xfrm>
            <a:off x="533400" y="1614488"/>
            <a:ext cx="8382000" cy="519112"/>
          </a:xfrm>
          <a:prstGeom prst="rect">
            <a:avLst/>
          </a:prstGeom>
          <a:noFill/>
          <a:ln w="9525">
            <a:noFill/>
            <a:miter lim="800000"/>
            <a:headEnd/>
            <a:tailEnd/>
          </a:ln>
        </p:spPr>
        <p:txBody>
          <a:bodyPr>
            <a:spAutoFit/>
          </a:bodyPr>
          <a:lstStyle/>
          <a:p>
            <a:pPr>
              <a:spcBef>
                <a:spcPct val="50000"/>
              </a:spcBef>
            </a:pPr>
            <a:r>
              <a:rPr lang="en-US" sz="2800"/>
              <a:t>      COCO model                           RAS model</a:t>
            </a:r>
          </a:p>
        </p:txBody>
      </p:sp>
      <p:pic>
        <p:nvPicPr>
          <p:cNvPr id="20484" name="Picture 6" descr="COCO-300m-cur-AC"/>
          <p:cNvPicPr>
            <a:picLocks noChangeAspect="1" noChangeArrowheads="1"/>
          </p:cNvPicPr>
          <p:nvPr/>
        </p:nvPicPr>
        <p:blipFill>
          <a:blip r:embed="rId3" cstate="print"/>
          <a:srcRect l="33894" t="34212" r="-37" b="17105"/>
          <a:stretch>
            <a:fillRect/>
          </a:stretch>
        </p:blipFill>
        <p:spPr bwMode="auto">
          <a:xfrm>
            <a:off x="36513" y="-914400"/>
            <a:ext cx="8448675" cy="8796338"/>
          </a:xfrm>
          <a:prstGeom prst="rect">
            <a:avLst/>
          </a:prstGeom>
          <a:noFill/>
          <a:ln w="9525">
            <a:solidFill>
              <a:schemeClr val="tx1"/>
            </a:solidFill>
            <a:miter lim="800000"/>
            <a:headEnd/>
            <a:tailEnd/>
          </a:ln>
        </p:spPr>
      </p:pic>
      <p:sp>
        <p:nvSpPr>
          <p:cNvPr id="20485" name="TextBox 5"/>
          <p:cNvSpPr txBox="1">
            <a:spLocks noChangeArrowheads="1"/>
          </p:cNvSpPr>
          <p:nvPr/>
        </p:nvSpPr>
        <p:spPr bwMode="auto">
          <a:xfrm>
            <a:off x="7162800" y="-6350"/>
            <a:ext cx="1981200" cy="1323975"/>
          </a:xfrm>
          <a:prstGeom prst="rect">
            <a:avLst/>
          </a:prstGeom>
          <a:noFill/>
          <a:ln w="9525">
            <a:noFill/>
            <a:miter lim="800000"/>
            <a:headEnd/>
            <a:tailEnd/>
          </a:ln>
        </p:spPr>
        <p:txBody>
          <a:bodyPr>
            <a:spAutoFit/>
          </a:bodyPr>
          <a:lstStyle/>
          <a:p>
            <a:r>
              <a:rPr lang="en-US" sz="4000" b="1"/>
              <a:t>2007</a:t>
            </a:r>
          </a:p>
          <a:p>
            <a:r>
              <a:rPr lang="en-US" sz="4000" b="1"/>
              <a:t>300m</a:t>
            </a:r>
          </a:p>
        </p:txBody>
      </p:sp>
      <p:sp>
        <p:nvSpPr>
          <p:cNvPr id="7" name="Oval 6"/>
          <p:cNvSpPr/>
          <p:nvPr/>
        </p:nvSpPr>
        <p:spPr>
          <a:xfrm>
            <a:off x="4267200" y="3352800"/>
            <a:ext cx="1371600" cy="1600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Thermo-fwc-1989-section-RASN-model.jpg"/>
          <p:cNvPicPr>
            <a:picLocks noChangeAspect="1"/>
          </p:cNvPicPr>
          <p:nvPr/>
        </p:nvPicPr>
        <p:blipFill>
          <a:blip r:embed="rId2" cstate="print"/>
          <a:srcRect l="22353" t="11818" r="17647" b="4546"/>
          <a:stretch>
            <a:fillRect/>
          </a:stretch>
        </p:blipFill>
        <p:spPr bwMode="auto">
          <a:xfrm>
            <a:off x="3657600" y="228600"/>
            <a:ext cx="3598863" cy="6492875"/>
          </a:xfrm>
          <a:prstGeom prst="rect">
            <a:avLst/>
          </a:prstGeom>
          <a:noFill/>
          <a:ln w="9525">
            <a:noFill/>
            <a:miter lim="800000"/>
            <a:headEnd/>
            <a:tailEnd/>
          </a:ln>
        </p:spPr>
      </p:pic>
      <p:pic>
        <p:nvPicPr>
          <p:cNvPr id="22531" name="Picture 5" descr="Thermo-1989-section-COCO-model.jpg"/>
          <p:cNvPicPr>
            <a:picLocks noChangeAspect="1"/>
          </p:cNvPicPr>
          <p:nvPr/>
        </p:nvPicPr>
        <p:blipFill>
          <a:blip r:embed="rId3" cstate="print"/>
          <a:srcRect l="22353" t="11818" r="17647" b="4546"/>
          <a:stretch>
            <a:fillRect/>
          </a:stretch>
        </p:blipFill>
        <p:spPr bwMode="auto">
          <a:xfrm>
            <a:off x="76200" y="228600"/>
            <a:ext cx="3598863" cy="6492875"/>
          </a:xfrm>
          <a:prstGeom prst="rect">
            <a:avLst/>
          </a:prstGeom>
          <a:noFill/>
          <a:ln w="9525">
            <a:noFill/>
            <a:miter lim="800000"/>
            <a:headEnd/>
            <a:tailEnd/>
          </a:ln>
        </p:spPr>
      </p:pic>
      <p:sp>
        <p:nvSpPr>
          <p:cNvPr id="22532" name="TextBox 3"/>
          <p:cNvSpPr txBox="1">
            <a:spLocks noChangeArrowheads="1"/>
          </p:cNvSpPr>
          <p:nvPr/>
        </p:nvSpPr>
        <p:spPr bwMode="auto">
          <a:xfrm>
            <a:off x="304800" y="381000"/>
            <a:ext cx="6934200" cy="307975"/>
          </a:xfrm>
          <a:prstGeom prst="rect">
            <a:avLst/>
          </a:prstGeom>
          <a:solidFill>
            <a:srgbClr val="FFFFFF"/>
          </a:solidFill>
          <a:ln w="9525">
            <a:noFill/>
            <a:miter lim="800000"/>
            <a:headEnd/>
            <a:tailEnd/>
          </a:ln>
        </p:spPr>
        <p:txBody>
          <a:bodyPr>
            <a:spAutoFit/>
          </a:bodyPr>
          <a:lstStyle/>
          <a:p>
            <a:r>
              <a:rPr lang="en-US" sz="1400" b="1">
                <a:solidFill>
                  <a:schemeClr val="bg2"/>
                </a:solidFill>
              </a:rPr>
              <a:t>   </a:t>
            </a:r>
            <a:r>
              <a:rPr lang="en-US" sz="1400" b="1"/>
              <a:t>COCO model results (2007): 20 years                  UW model results (2007): 20 years </a:t>
            </a:r>
          </a:p>
        </p:txBody>
      </p:sp>
      <p:sp>
        <p:nvSpPr>
          <p:cNvPr id="22533" name="TextBox 4"/>
          <p:cNvSpPr txBox="1">
            <a:spLocks noChangeArrowheads="1"/>
          </p:cNvSpPr>
          <p:nvPr/>
        </p:nvSpPr>
        <p:spPr bwMode="auto">
          <a:xfrm>
            <a:off x="7315200" y="762000"/>
            <a:ext cx="1828800" cy="1570038"/>
          </a:xfrm>
          <a:prstGeom prst="rect">
            <a:avLst/>
          </a:prstGeom>
          <a:noFill/>
          <a:ln w="9525">
            <a:noFill/>
            <a:miter lim="800000"/>
            <a:headEnd/>
            <a:tailEnd/>
          </a:ln>
        </p:spPr>
        <p:txBody>
          <a:bodyPr>
            <a:spAutoFit/>
          </a:bodyPr>
          <a:lstStyle/>
          <a:p>
            <a:r>
              <a:rPr lang="en-US" sz="2400" b="1"/>
              <a:t>Freshwater content (m) and surface circulation</a:t>
            </a:r>
          </a:p>
        </p:txBody>
      </p:sp>
      <p:sp>
        <p:nvSpPr>
          <p:cNvPr id="22534" name="TextBox 5"/>
          <p:cNvSpPr txBox="1">
            <a:spLocks noChangeArrowheads="1"/>
          </p:cNvSpPr>
          <p:nvPr/>
        </p:nvSpPr>
        <p:spPr bwMode="auto">
          <a:xfrm>
            <a:off x="7315200" y="3810000"/>
            <a:ext cx="1981200" cy="923925"/>
          </a:xfrm>
          <a:prstGeom prst="rect">
            <a:avLst/>
          </a:prstGeom>
          <a:noFill/>
          <a:ln w="9525">
            <a:noFill/>
            <a:miter lim="800000"/>
            <a:headEnd/>
            <a:tailEnd/>
          </a:ln>
        </p:spPr>
        <p:txBody>
          <a:bodyPr>
            <a:spAutoFit/>
          </a:bodyPr>
          <a:lstStyle/>
          <a:p>
            <a:r>
              <a:rPr lang="en-US" b="1"/>
              <a:t>SAT, Ice thickness, FWC and SSH along A-B</a:t>
            </a:r>
          </a:p>
        </p:txBody>
      </p:sp>
      <p:sp>
        <p:nvSpPr>
          <p:cNvPr id="22535" name="TextBox 6"/>
          <p:cNvSpPr txBox="1">
            <a:spLocks noChangeArrowheads="1"/>
          </p:cNvSpPr>
          <p:nvPr/>
        </p:nvSpPr>
        <p:spPr bwMode="auto">
          <a:xfrm>
            <a:off x="7391400" y="5373688"/>
            <a:ext cx="1981200" cy="646112"/>
          </a:xfrm>
          <a:prstGeom prst="rect">
            <a:avLst/>
          </a:prstGeom>
          <a:noFill/>
          <a:ln w="9525">
            <a:noFill/>
            <a:miter lim="800000"/>
            <a:headEnd/>
            <a:tailEnd/>
          </a:ln>
        </p:spPr>
        <p:txBody>
          <a:bodyPr>
            <a:spAutoFit/>
          </a:bodyPr>
          <a:lstStyle/>
          <a:p>
            <a:r>
              <a:rPr lang="en-US" b="1"/>
              <a:t>Salinity </a:t>
            </a:r>
          </a:p>
          <a:p>
            <a:r>
              <a:rPr lang="en-US" b="1"/>
              <a:t>along A-B</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descr="Thermo-heat-1989-section-65-COCO-model.jpg"/>
          <p:cNvPicPr>
            <a:picLocks noChangeAspect="1"/>
          </p:cNvPicPr>
          <p:nvPr/>
        </p:nvPicPr>
        <p:blipFill>
          <a:blip r:embed="rId2" cstate="print"/>
          <a:srcRect l="22353" t="11818" r="17647" b="5455"/>
          <a:stretch>
            <a:fillRect/>
          </a:stretch>
        </p:blipFill>
        <p:spPr bwMode="auto">
          <a:xfrm>
            <a:off x="3657600" y="182563"/>
            <a:ext cx="3638550" cy="6492875"/>
          </a:xfrm>
          <a:prstGeom prst="rect">
            <a:avLst/>
          </a:prstGeom>
          <a:noFill/>
          <a:ln w="9525">
            <a:noFill/>
            <a:miter lim="800000"/>
            <a:headEnd/>
            <a:tailEnd/>
          </a:ln>
        </p:spPr>
      </p:pic>
      <p:pic>
        <p:nvPicPr>
          <p:cNvPr id="23555" name="Picture 2" descr="Thermo-heat-1989-section-65-RASN-model.jpg"/>
          <p:cNvPicPr>
            <a:picLocks noChangeAspect="1"/>
          </p:cNvPicPr>
          <p:nvPr/>
        </p:nvPicPr>
        <p:blipFill>
          <a:blip r:embed="rId3" cstate="print"/>
          <a:srcRect l="22353" t="11818" r="17647" b="5455"/>
          <a:stretch>
            <a:fillRect/>
          </a:stretch>
        </p:blipFill>
        <p:spPr bwMode="auto">
          <a:xfrm>
            <a:off x="76200" y="182563"/>
            <a:ext cx="3638550" cy="6492875"/>
          </a:xfrm>
          <a:prstGeom prst="rect">
            <a:avLst/>
          </a:prstGeom>
          <a:noFill/>
          <a:ln w="9525">
            <a:noFill/>
            <a:miter lim="800000"/>
            <a:headEnd/>
            <a:tailEnd/>
          </a:ln>
        </p:spPr>
      </p:pic>
      <p:sp>
        <p:nvSpPr>
          <p:cNvPr id="23556" name="TextBox 3"/>
          <p:cNvSpPr txBox="1">
            <a:spLocks noChangeArrowheads="1"/>
          </p:cNvSpPr>
          <p:nvPr/>
        </p:nvSpPr>
        <p:spPr bwMode="auto">
          <a:xfrm>
            <a:off x="304800" y="381000"/>
            <a:ext cx="7010400" cy="307975"/>
          </a:xfrm>
          <a:prstGeom prst="rect">
            <a:avLst/>
          </a:prstGeom>
          <a:solidFill>
            <a:srgbClr val="FFFFFF"/>
          </a:solidFill>
          <a:ln w="9525">
            <a:noFill/>
            <a:miter lim="800000"/>
            <a:headEnd/>
            <a:tailEnd/>
          </a:ln>
        </p:spPr>
        <p:txBody>
          <a:bodyPr>
            <a:spAutoFit/>
          </a:bodyPr>
          <a:lstStyle/>
          <a:p>
            <a:r>
              <a:rPr lang="en-US" sz="1400" b="1">
                <a:solidFill>
                  <a:schemeClr val="bg2"/>
                </a:solidFill>
              </a:rPr>
              <a:t> </a:t>
            </a:r>
            <a:r>
              <a:rPr lang="en-US" sz="1400" b="1"/>
              <a:t>RAS model results (1989): 20 years                       COCO model results (1989): 20 years </a:t>
            </a:r>
          </a:p>
        </p:txBody>
      </p:sp>
      <p:sp>
        <p:nvSpPr>
          <p:cNvPr id="23557" name="TextBox 4"/>
          <p:cNvSpPr txBox="1">
            <a:spLocks noChangeArrowheads="1"/>
          </p:cNvSpPr>
          <p:nvPr/>
        </p:nvSpPr>
        <p:spPr bwMode="auto">
          <a:xfrm>
            <a:off x="7315200" y="609600"/>
            <a:ext cx="1804988" cy="5940425"/>
          </a:xfrm>
          <a:prstGeom prst="rect">
            <a:avLst/>
          </a:prstGeom>
          <a:noFill/>
          <a:ln w="9525">
            <a:noFill/>
            <a:miter lim="800000"/>
            <a:headEnd/>
            <a:tailEnd/>
          </a:ln>
        </p:spPr>
        <p:txBody>
          <a:bodyPr>
            <a:spAutoFit/>
          </a:bodyPr>
          <a:lstStyle/>
          <a:p>
            <a:r>
              <a:rPr lang="en-US" sz="2000"/>
              <a:t>Flux of Atlantic water inflow west of Spitsbergen is well developed.</a:t>
            </a:r>
          </a:p>
          <a:p>
            <a:r>
              <a:rPr lang="en-US" sz="2000"/>
              <a:t>There is a lot of heat of AW layer in the RAS model but most of  heat in COCO model is disappeared and ice is much thicker in the COCO model</a:t>
            </a:r>
          </a:p>
          <a:p>
            <a:r>
              <a:rPr lang="en-US" sz="2000"/>
              <a:t>Note AW boundary flow west of Spitsbergen</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descr="0-200m-1989-and-2007-thermo-circul.jpg"/>
          <p:cNvPicPr>
            <a:picLocks noChangeAspect="1"/>
          </p:cNvPicPr>
          <p:nvPr/>
        </p:nvPicPr>
        <p:blipFill>
          <a:blip r:embed="rId2" cstate="print"/>
          <a:srcRect l="32941" t="56364" r="21176" b="7272"/>
          <a:stretch>
            <a:fillRect/>
          </a:stretch>
        </p:blipFill>
        <p:spPr bwMode="auto">
          <a:xfrm>
            <a:off x="76200" y="76200"/>
            <a:ext cx="6508750" cy="6675438"/>
          </a:xfrm>
          <a:prstGeom prst="rect">
            <a:avLst/>
          </a:prstGeom>
          <a:noFill/>
          <a:ln w="9525">
            <a:noFill/>
            <a:miter lim="800000"/>
            <a:headEnd/>
            <a:tailEnd/>
          </a:ln>
        </p:spPr>
      </p:pic>
      <p:sp>
        <p:nvSpPr>
          <p:cNvPr id="24579" name="TextBox 2"/>
          <p:cNvSpPr txBox="1">
            <a:spLocks noChangeArrowheads="1"/>
          </p:cNvSpPr>
          <p:nvPr/>
        </p:nvSpPr>
        <p:spPr bwMode="auto">
          <a:xfrm>
            <a:off x="6629400" y="914400"/>
            <a:ext cx="2514600" cy="2678113"/>
          </a:xfrm>
          <a:prstGeom prst="rect">
            <a:avLst/>
          </a:prstGeom>
          <a:noFill/>
          <a:ln w="9525">
            <a:noFill/>
            <a:miter lim="800000"/>
            <a:headEnd/>
            <a:tailEnd/>
          </a:ln>
        </p:spPr>
        <p:txBody>
          <a:bodyPr>
            <a:spAutoFit/>
          </a:bodyPr>
          <a:lstStyle/>
          <a:p>
            <a:r>
              <a:rPr lang="en-US" sz="2800"/>
              <a:t>Mean currents in the upper 200m layer:</a:t>
            </a:r>
          </a:p>
          <a:p>
            <a:r>
              <a:rPr lang="en-US" sz="2800"/>
              <a:t>COCO model,</a:t>
            </a:r>
          </a:p>
          <a:p>
            <a:r>
              <a:rPr lang="en-US" sz="2800"/>
              <a:t>2007 thermo- experiment</a:t>
            </a:r>
          </a:p>
        </p:txBody>
      </p:sp>
      <p:sp>
        <p:nvSpPr>
          <p:cNvPr id="4" name="Oval 3"/>
          <p:cNvSpPr/>
          <p:nvPr/>
        </p:nvSpPr>
        <p:spPr>
          <a:xfrm>
            <a:off x="3048000" y="2362200"/>
            <a:ext cx="1371600" cy="1600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0-200m-1989-and-2007-thermo-circul.jpg"/>
          <p:cNvPicPr>
            <a:picLocks noChangeAspect="1"/>
          </p:cNvPicPr>
          <p:nvPr/>
        </p:nvPicPr>
        <p:blipFill>
          <a:blip r:embed="rId2" cstate="print"/>
          <a:srcRect l="32941" t="20000" r="21176" b="43636"/>
          <a:stretch>
            <a:fillRect/>
          </a:stretch>
        </p:blipFill>
        <p:spPr bwMode="auto">
          <a:xfrm>
            <a:off x="76200" y="76200"/>
            <a:ext cx="6508750" cy="6675438"/>
          </a:xfrm>
          <a:prstGeom prst="rect">
            <a:avLst/>
          </a:prstGeom>
          <a:noFill/>
          <a:ln w="9525">
            <a:noFill/>
            <a:miter lim="800000"/>
            <a:headEnd/>
            <a:tailEnd/>
          </a:ln>
        </p:spPr>
      </p:pic>
      <p:sp>
        <p:nvSpPr>
          <p:cNvPr id="25603" name="TextBox 4"/>
          <p:cNvSpPr txBox="1">
            <a:spLocks noChangeArrowheads="1"/>
          </p:cNvSpPr>
          <p:nvPr/>
        </p:nvSpPr>
        <p:spPr bwMode="auto">
          <a:xfrm>
            <a:off x="6629400" y="914400"/>
            <a:ext cx="2514600" cy="2678113"/>
          </a:xfrm>
          <a:prstGeom prst="rect">
            <a:avLst/>
          </a:prstGeom>
          <a:noFill/>
          <a:ln w="9525">
            <a:noFill/>
            <a:miter lim="800000"/>
            <a:headEnd/>
            <a:tailEnd/>
          </a:ln>
        </p:spPr>
        <p:txBody>
          <a:bodyPr>
            <a:spAutoFit/>
          </a:bodyPr>
          <a:lstStyle/>
          <a:p>
            <a:r>
              <a:rPr lang="en-US" sz="2800"/>
              <a:t>Mean currents in the upper 200m layer:</a:t>
            </a:r>
          </a:p>
          <a:p>
            <a:r>
              <a:rPr lang="en-US" sz="2800"/>
              <a:t>COCO model,</a:t>
            </a:r>
          </a:p>
          <a:p>
            <a:r>
              <a:rPr lang="en-US" sz="2800"/>
              <a:t>1989 thermo- experiment</a:t>
            </a:r>
          </a:p>
        </p:txBody>
      </p:sp>
      <p:sp>
        <p:nvSpPr>
          <p:cNvPr id="4" name="Oval 3"/>
          <p:cNvSpPr/>
          <p:nvPr/>
        </p:nvSpPr>
        <p:spPr>
          <a:xfrm>
            <a:off x="3048000" y="2362200"/>
            <a:ext cx="1371600" cy="1600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889843"/>
            <a:ext cx="8686800" cy="5539978"/>
          </a:xfrm>
          <a:prstGeom prst="rect">
            <a:avLst/>
          </a:prstGeom>
        </p:spPr>
        <p:txBody>
          <a:bodyPr wrap="square">
            <a:spAutoFit/>
          </a:bodyPr>
          <a:lstStyle/>
          <a:p>
            <a:endParaRPr lang="en-US" dirty="0"/>
          </a:p>
          <a:p>
            <a:r>
              <a:rPr lang="en-US" sz="2400" b="1" dirty="0" smtClean="0"/>
              <a:t>In </a:t>
            </a:r>
            <a:r>
              <a:rPr lang="en-US" sz="2400" b="1" dirty="0"/>
              <a:t>order to better understand the role of sea ice dynamics in the simulated sea ice thickness in the regions of prevailing immobile fast ice conditions, we conducted two numerical experiments with ORCA model. </a:t>
            </a:r>
            <a:endParaRPr lang="en-US" sz="2400" b="1" dirty="0" smtClean="0"/>
          </a:p>
          <a:p>
            <a:endParaRPr lang="en-US" sz="2400" b="1" dirty="0"/>
          </a:p>
          <a:p>
            <a:r>
              <a:rPr lang="en-US" sz="2400" b="1" dirty="0" smtClean="0"/>
              <a:t>All </a:t>
            </a:r>
            <a:r>
              <a:rPr lang="en-US" sz="2400" b="1" dirty="0"/>
              <a:t>parameters and forcing conditions in these experiments were identical except that in our second experiment we introduced an empirical algorithm to parameterize immobile fast ice. In this algorithm, we assumed that in the regions with depths less than 28 m (typical observed fast-ice edge locations) and for times after 1 November and until 1 May, sea ice does not move and therefore cannot be deformed and/or ridged. Differences in sea ice thickness between control and experimental model runs after 10 years of simulation (</a:t>
            </a:r>
            <a:r>
              <a:rPr lang="en-US" sz="2400" b="1" dirty="0" smtClean="0"/>
              <a:t>1983–1992)</a:t>
            </a:r>
            <a:endParaRPr lang="en-US" sz="2400" b="1" dirty="0"/>
          </a:p>
        </p:txBody>
      </p:sp>
      <p:sp>
        <p:nvSpPr>
          <p:cNvPr id="3" name="Rectangle 2"/>
          <p:cNvSpPr/>
          <p:nvPr/>
        </p:nvSpPr>
        <p:spPr>
          <a:xfrm>
            <a:off x="533400" y="381000"/>
            <a:ext cx="3574633" cy="523220"/>
          </a:xfrm>
          <a:prstGeom prst="rect">
            <a:avLst/>
          </a:prstGeom>
        </p:spPr>
        <p:txBody>
          <a:bodyPr wrap="none">
            <a:spAutoFit/>
          </a:bodyPr>
          <a:lstStyle/>
          <a:p>
            <a:r>
              <a:rPr lang="en-US" sz="2800" b="1" dirty="0"/>
              <a:t>“Fast ice” experiment: </a:t>
            </a:r>
          </a:p>
        </p:txBody>
      </p:sp>
    </p:spTree>
    <p:extLst>
      <p:ext uri="{BB962C8B-B14F-4D97-AF65-F5344CB8AC3E}">
        <p14:creationId xmlns:p14="http://schemas.microsoft.com/office/powerpoint/2010/main" val="36467459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0" y="381000"/>
            <a:ext cx="4728275" cy="3970752"/>
          </a:xfrm>
          <a:prstGeom prst="rect">
            <a:avLst/>
          </a:prstGeom>
          <a:noFill/>
          <a:ln w="9525">
            <a:noFill/>
            <a:miter lim="800000"/>
            <a:headEnd/>
            <a:tailEnd/>
          </a:ln>
        </p:spPr>
      </p:pic>
      <p:sp>
        <p:nvSpPr>
          <p:cNvPr id="1025" name="Rectangle 1"/>
          <p:cNvSpPr>
            <a:spLocks noChangeArrowheads="1"/>
          </p:cNvSpPr>
          <p:nvPr/>
        </p:nvSpPr>
        <p:spPr bwMode="auto">
          <a:xfrm>
            <a:off x="4876800" y="533400"/>
            <a:ext cx="4114800"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mj-lt"/>
                <a:ea typeface="Calibri" pitchFamily="34" charset="0"/>
                <a:cs typeface="Times New Roman" pitchFamily="18" charset="0"/>
              </a:rPr>
              <a:t>Sea ice thickness differences (m) in December 1992 between ORCA model run with algorithmically introduced fast ice formation and break up and corresponding control run. </a:t>
            </a:r>
            <a:r>
              <a:rPr kumimoji="0" lang="en-US" sz="2000" b="1" i="0" u="none" strike="noStrike" cap="none" normalizeH="0" baseline="0" dirty="0" smtClean="0">
                <a:ln>
                  <a:noFill/>
                </a:ln>
                <a:solidFill>
                  <a:srgbClr val="000000"/>
                </a:solidFill>
                <a:effectLst/>
                <a:latin typeface="+mj-lt"/>
                <a:ea typeface="Calibri" pitchFamily="34" charset="0"/>
                <a:cs typeface="Times New Roman" pitchFamily="18" charset="0"/>
              </a:rPr>
              <a:t>Both </a:t>
            </a:r>
            <a:r>
              <a:rPr kumimoji="0" lang="en-US" sz="2000" b="1" i="0" u="none" strike="noStrike" cap="none" normalizeH="0" baseline="0" dirty="0" smtClean="0">
                <a:ln>
                  <a:noFill/>
                </a:ln>
                <a:solidFill>
                  <a:srgbClr val="000000"/>
                </a:solidFill>
                <a:effectLst/>
                <a:latin typeface="+mj-lt"/>
                <a:ea typeface="Calibri" pitchFamily="34" charset="0"/>
                <a:cs typeface="Times New Roman" pitchFamily="18" charset="0"/>
              </a:rPr>
              <a:t>control and experimental model setups and forcing were identical except fast ice presence in the experimental model </a:t>
            </a:r>
            <a:r>
              <a:rPr kumimoji="0" lang="en-US" sz="2000" b="1" i="0" u="none" strike="noStrike" cap="none" normalizeH="0" baseline="0" dirty="0" smtClean="0">
                <a:ln>
                  <a:noFill/>
                </a:ln>
                <a:solidFill>
                  <a:srgbClr val="000000"/>
                </a:solidFill>
                <a:effectLst/>
                <a:latin typeface="+mj-lt"/>
                <a:ea typeface="Calibri" pitchFamily="34" charset="0"/>
                <a:cs typeface="Times New Roman" pitchFamily="18" charset="0"/>
              </a:rPr>
              <a:t> run</a:t>
            </a:r>
            <a:r>
              <a:rPr kumimoji="0" lang="en-US" sz="2000" b="1" i="0" u="none" strike="noStrike" cap="none" normalizeH="0" baseline="0" dirty="0" smtClean="0">
                <a:ln>
                  <a:noFill/>
                </a:ln>
                <a:solidFill>
                  <a:srgbClr val="000000"/>
                </a:solidFill>
                <a:effectLst/>
                <a:latin typeface="+mj-lt"/>
                <a:ea typeface="Calibri" pitchFamily="34" charset="0"/>
                <a:cs typeface="Times New Roman" pitchFamily="18" charset="0"/>
              </a:rPr>
              <a:t>. Negative values show decrease of ice thickness in fast ice simulations. Position of the fast ice edge marked with thick gray line. Duration of model integrations is 10 years (1983–1992). </a:t>
            </a:r>
            <a:endParaRPr kumimoji="0" lang="en-US" sz="2000" b="1" i="0" u="none" strike="noStrike" cap="none" normalizeH="0" baseline="0" dirty="0" smtClean="0">
              <a:ln>
                <a:noFill/>
              </a:ln>
              <a:solidFill>
                <a:schemeClr val="tx1"/>
              </a:solidFill>
              <a:effectLst/>
              <a:latin typeface="+mj-lt"/>
            </a:endParaRPr>
          </a:p>
        </p:txBody>
      </p:sp>
      <p:sp>
        <p:nvSpPr>
          <p:cNvPr id="3" name="TextBox 2"/>
          <p:cNvSpPr txBox="1"/>
          <p:nvPr/>
        </p:nvSpPr>
        <p:spPr>
          <a:xfrm>
            <a:off x="152400" y="4800600"/>
            <a:ext cx="4191000" cy="1938992"/>
          </a:xfrm>
          <a:prstGeom prst="rect">
            <a:avLst/>
          </a:prstGeom>
          <a:noFill/>
        </p:spPr>
        <p:txBody>
          <a:bodyPr wrap="square" rtlCol="0">
            <a:spAutoFit/>
          </a:bodyPr>
          <a:lstStyle/>
          <a:p>
            <a:pPr lvl="0"/>
            <a:r>
              <a:rPr lang="en-US" sz="2000" b="1" dirty="0">
                <a:solidFill>
                  <a:srgbClr val="000000"/>
                </a:solidFill>
                <a:ea typeface="Calibri" pitchFamily="34" charset="0"/>
                <a:cs typeface="Times New Roman" pitchFamily="18" charset="0"/>
              </a:rPr>
              <a:t>Experimental model run started in 1983 with initial conditions corresponding to conditions of the control model run which started in 1957 after model initiation.</a:t>
            </a:r>
            <a:endParaRPr lang="en-US" sz="2000" b="1" dirty="0"/>
          </a:p>
          <a:p>
            <a:endParaRPr lang="en-US" sz="2000"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07-january-47m-salinity-and-currents-differeces.jpg"/>
          <p:cNvPicPr>
            <a:picLocks noChangeAspect="1"/>
          </p:cNvPicPr>
          <p:nvPr/>
        </p:nvPicPr>
        <p:blipFill>
          <a:blip r:embed="rId2" cstate="print"/>
          <a:srcRect l="21818" t="9412" r="28182" b="3529"/>
          <a:stretch>
            <a:fillRect/>
          </a:stretch>
        </p:blipFill>
        <p:spPr>
          <a:xfrm rot="16200000">
            <a:off x="1333499" y="-419102"/>
            <a:ext cx="6096000" cy="7696201"/>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linity-diff-ice-drift-and-currents-2007-January.jpg"/>
          <p:cNvPicPr>
            <a:picLocks noChangeAspect="1"/>
          </p:cNvPicPr>
          <p:nvPr/>
        </p:nvPicPr>
        <p:blipFill>
          <a:blip r:embed="rId2" cstate="print"/>
          <a:srcRect l="2727" t="4706" r="19091" b="7059"/>
          <a:stretch>
            <a:fillRect/>
          </a:stretch>
        </p:blipFill>
        <p:spPr>
          <a:xfrm rot="16200000">
            <a:off x="-408937" y="734062"/>
            <a:ext cx="6990076" cy="5562599"/>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1"/>
          <p:cNvSpPr txBox="1">
            <a:spLocks noChangeArrowheads="1"/>
          </p:cNvSpPr>
          <p:nvPr/>
        </p:nvSpPr>
        <p:spPr bwMode="auto">
          <a:xfrm>
            <a:off x="609600" y="381000"/>
            <a:ext cx="7848600" cy="6032421"/>
          </a:xfrm>
          <a:prstGeom prst="rect">
            <a:avLst/>
          </a:prstGeom>
          <a:noFill/>
          <a:ln w="9525">
            <a:noFill/>
            <a:miter lim="800000"/>
            <a:headEnd/>
            <a:tailEnd/>
          </a:ln>
        </p:spPr>
        <p:txBody>
          <a:bodyPr>
            <a:spAutoFit/>
          </a:bodyPr>
          <a:lstStyle/>
          <a:p>
            <a:r>
              <a:rPr lang="en-US" sz="3200" b="1" dirty="0"/>
              <a:t>Concluding remarks</a:t>
            </a:r>
          </a:p>
          <a:p>
            <a:endParaRPr lang="en-US" dirty="0"/>
          </a:p>
          <a:p>
            <a:r>
              <a:rPr lang="en-US" sz="2800" b="1" dirty="0" smtClean="0"/>
              <a:t>1. Wind </a:t>
            </a:r>
            <a:r>
              <a:rPr lang="en-US" sz="2800" b="1" dirty="0"/>
              <a:t>plays a very strong role in the formation of the Arctic Ocean hydrographic fields and their temporal and spatial variability (major hydrography, circulation, heat and freshwater content).</a:t>
            </a:r>
          </a:p>
          <a:p>
            <a:endParaRPr lang="en-US" sz="2800" b="1" dirty="0"/>
          </a:p>
          <a:p>
            <a:r>
              <a:rPr lang="en-US" sz="2800" b="1" dirty="0" smtClean="0"/>
              <a:t>2. Variability </a:t>
            </a:r>
            <a:r>
              <a:rPr lang="en-US" sz="2800" b="1" dirty="0"/>
              <a:t>of thermal forcing drives convection, responsible for sea ice seasonal and </a:t>
            </a:r>
            <a:r>
              <a:rPr lang="en-US" sz="2800" b="1" dirty="0" err="1"/>
              <a:t>interannual</a:t>
            </a:r>
            <a:r>
              <a:rPr lang="en-US" sz="2800" b="1" dirty="0"/>
              <a:t> variations  but also plays a role in the variability of Atlantic water inflow via </a:t>
            </a:r>
            <a:r>
              <a:rPr lang="en-US" sz="2800" b="1" dirty="0" err="1"/>
              <a:t>Fram</a:t>
            </a:r>
            <a:r>
              <a:rPr lang="en-US" sz="2800" b="1" dirty="0"/>
              <a:t> Strait:  it drives more Atlantic water in the Arctic during cold seasons (years) and less during Arctic atmosphere warming.</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l="4500" t="23441" r="6000" b="17580"/>
          <a:stretch>
            <a:fillRect/>
          </a:stretch>
        </p:blipFill>
        <p:spPr>
          <a:xfrm>
            <a:off x="76200" y="685800"/>
            <a:ext cx="8642350" cy="3133725"/>
          </a:xfrm>
          <a:prstGeom prst="rect">
            <a:avLst/>
          </a:prstGeom>
          <a:noFill/>
        </p:spPr>
      </p:pic>
    </p:spTree>
    <p:extLst>
      <p:ext uri="{BB962C8B-B14F-4D97-AF65-F5344CB8AC3E}">
        <p14:creationId xmlns:p14="http://schemas.microsoft.com/office/powerpoint/2010/main" val="41569043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609600" y="381000"/>
            <a:ext cx="7848600" cy="3877985"/>
          </a:xfrm>
          <a:prstGeom prst="rect">
            <a:avLst/>
          </a:prstGeom>
          <a:noFill/>
          <a:ln w="9525">
            <a:noFill/>
            <a:miter lim="800000"/>
            <a:headEnd/>
            <a:tailEnd/>
          </a:ln>
        </p:spPr>
        <p:txBody>
          <a:bodyPr>
            <a:spAutoFit/>
          </a:bodyPr>
          <a:lstStyle/>
          <a:p>
            <a:r>
              <a:rPr lang="en-US" sz="3200" b="1" dirty="0"/>
              <a:t>Concluding remarks</a:t>
            </a:r>
          </a:p>
          <a:p>
            <a:endParaRPr lang="en-US" dirty="0"/>
          </a:p>
          <a:p>
            <a:r>
              <a:rPr lang="en-US" sz="2800" b="1" dirty="0" smtClean="0"/>
              <a:t>3. </a:t>
            </a:r>
            <a:r>
              <a:rPr lang="en-US" sz="2800" b="1" dirty="0" smtClean="0"/>
              <a:t>Fast ice edge is a source of numerous eddies generated by winds because of significant wind stress gradients at the edge at boundary of immobile fast ice and open water of pack ice. These eddies propagate from the ice edge in all directions following to the major flow of the wind-driven and geostrophic circulation. </a:t>
            </a:r>
            <a:endParaRPr lang="en-US" sz="2800"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458200" cy="1143000"/>
          </a:xfrm>
        </p:spPr>
        <p:txBody>
          <a:bodyPr rtlCol="0">
            <a:normAutofit fontScale="90000"/>
          </a:bodyPr>
          <a:lstStyle/>
          <a:p>
            <a:pPr eaLnBrk="1" fontAlgn="auto" hangingPunct="1">
              <a:spcAft>
                <a:spcPts val="0"/>
              </a:spcAft>
              <a:defRPr/>
            </a:pPr>
            <a:r>
              <a:rPr lang="en-US" sz="3600" dirty="0" smtClean="0">
                <a:latin typeface="+mn-lt"/>
              </a:rPr>
              <a:t>Motivation for coordinated idealized circulation experiments</a:t>
            </a:r>
            <a:endParaRPr lang="en-US" sz="3600" dirty="0">
              <a:latin typeface="+mn-lt"/>
            </a:endParaRPr>
          </a:p>
        </p:txBody>
      </p:sp>
      <p:sp>
        <p:nvSpPr>
          <p:cNvPr id="6147" name="Content Placeholder 2"/>
          <p:cNvSpPr>
            <a:spLocks noGrp="1"/>
          </p:cNvSpPr>
          <p:nvPr>
            <p:ph idx="1"/>
          </p:nvPr>
        </p:nvSpPr>
        <p:spPr>
          <a:xfrm>
            <a:off x="152400" y="1371600"/>
            <a:ext cx="8763000" cy="4114800"/>
          </a:xfrm>
        </p:spPr>
        <p:txBody>
          <a:bodyPr/>
          <a:lstStyle/>
          <a:p>
            <a:pPr eaLnBrk="1" hangingPunct="1"/>
            <a:r>
              <a:rPr lang="en-US" sz="2200" b="1" smtClean="0"/>
              <a:t>Theory, observations and model results allow us to conclude  that  both thermohaline and wind-driven forcing are important to the Arctic Ocean’s dynamics and thermodynamics (hydrography and circulation). </a:t>
            </a:r>
          </a:p>
          <a:p>
            <a:pPr eaLnBrk="1" hangingPunct="1"/>
            <a:endParaRPr lang="en-US" sz="2200" b="1" smtClean="0"/>
          </a:p>
          <a:p>
            <a:pPr eaLnBrk="1" hangingPunct="1"/>
            <a:r>
              <a:rPr lang="en-US" sz="2200" b="1" smtClean="0"/>
              <a:t>But unfortunately,  the role of individual factors in the circulation and hydrographic fields cannot be easily evaluated because observed temperature and salinity distributions reflect the combined effects of wind, baroclinicity, and topographic interaction. </a:t>
            </a:r>
          </a:p>
          <a:p>
            <a:pPr eaLnBrk="1" hangingPunct="1"/>
            <a:endParaRPr lang="en-US" sz="2200" b="1" smtClean="0"/>
          </a:p>
          <a:p>
            <a:pPr eaLnBrk="1" hangingPunct="1"/>
            <a:r>
              <a:rPr lang="en-US" sz="2200" b="1" smtClean="0"/>
              <a:t>Through numerical modeling, however, the relative strengths of the circulations and major features of hydrographic fields arising from atmospheric driving and thermohaline driving can be assessed and compared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533400"/>
            <a:ext cx="7239000" cy="2246769"/>
          </a:xfrm>
          <a:prstGeom prst="rect">
            <a:avLst/>
          </a:prstGeom>
          <a:noFill/>
        </p:spPr>
        <p:txBody>
          <a:bodyPr wrap="square" rtlCol="0">
            <a:spAutoFit/>
          </a:bodyPr>
          <a:lstStyle/>
          <a:p>
            <a:pPr marL="457200" indent="-457200">
              <a:buFont typeface="Wingdings" pitchFamily="2" charset="2"/>
              <a:buChar char="Ø"/>
            </a:pPr>
            <a:r>
              <a:rPr lang="en-US" sz="2800" b="1" dirty="0" smtClean="0"/>
              <a:t>Role of wind forcing</a:t>
            </a:r>
          </a:p>
          <a:p>
            <a:pPr marL="457200" indent="-457200">
              <a:buFont typeface="Wingdings" pitchFamily="2" charset="2"/>
              <a:buChar char="Ø"/>
            </a:pPr>
            <a:endParaRPr lang="en-US" sz="2800" b="1" dirty="0"/>
          </a:p>
          <a:p>
            <a:pPr marL="457200" indent="-457200">
              <a:buFont typeface="Wingdings" pitchFamily="2" charset="2"/>
              <a:buChar char="Ø"/>
            </a:pPr>
            <a:r>
              <a:rPr lang="en-US" sz="2800" b="1" dirty="0" smtClean="0"/>
              <a:t>Role of thermal forcing</a:t>
            </a:r>
          </a:p>
          <a:p>
            <a:pPr marL="457200" indent="-457200">
              <a:buFont typeface="Wingdings" pitchFamily="2" charset="2"/>
              <a:buChar char="Ø"/>
            </a:pPr>
            <a:endParaRPr lang="en-US" sz="2800" b="1" dirty="0"/>
          </a:p>
          <a:p>
            <a:pPr marL="457200" indent="-457200">
              <a:buFont typeface="Wingdings" pitchFamily="2" charset="2"/>
              <a:buChar char="Ø"/>
            </a:pPr>
            <a:r>
              <a:rPr lang="en-US" sz="2800" b="1" dirty="0" smtClean="0"/>
              <a:t>Role of fast ice</a:t>
            </a:r>
            <a:endParaRPr lang="en-US" sz="2800" b="1" dirty="0"/>
          </a:p>
        </p:txBody>
      </p:sp>
    </p:spTree>
    <p:extLst>
      <p:ext uri="{BB962C8B-B14F-4D97-AF65-F5344CB8AC3E}">
        <p14:creationId xmlns:p14="http://schemas.microsoft.com/office/powerpoint/2010/main" val="35340820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Oval 2"/>
          <p:cNvSpPr>
            <a:spLocks noChangeArrowheads="1"/>
          </p:cNvSpPr>
          <p:nvPr/>
        </p:nvSpPr>
        <p:spPr bwMode="auto">
          <a:xfrm>
            <a:off x="1524000" y="2667000"/>
            <a:ext cx="1066800" cy="1371600"/>
          </a:xfrm>
          <a:prstGeom prst="ellipse">
            <a:avLst/>
          </a:prstGeom>
          <a:noFill/>
          <a:ln w="9525">
            <a:solidFill>
              <a:schemeClr val="tx1"/>
            </a:solidFill>
            <a:round/>
            <a:headEnd/>
            <a:tailEnd/>
          </a:ln>
        </p:spPr>
        <p:txBody>
          <a:bodyPr wrap="none" anchor="ctr"/>
          <a:lstStyle/>
          <a:p>
            <a:endParaRPr lang="en-US"/>
          </a:p>
        </p:txBody>
      </p:sp>
      <p:sp>
        <p:nvSpPr>
          <p:cNvPr id="7171" name="Rectangle 3"/>
          <p:cNvSpPr>
            <a:spLocks noGrp="1" noChangeArrowheads="1"/>
          </p:cNvSpPr>
          <p:nvPr>
            <p:ph type="title"/>
          </p:nvPr>
        </p:nvSpPr>
        <p:spPr>
          <a:xfrm>
            <a:off x="457200" y="0"/>
            <a:ext cx="8229600" cy="1143000"/>
          </a:xfrm>
        </p:spPr>
        <p:txBody>
          <a:bodyPr/>
          <a:lstStyle/>
          <a:p>
            <a:pPr eaLnBrk="1" hangingPunct="1"/>
            <a:r>
              <a:rPr lang="en-US" sz="3200" smtClean="0"/>
              <a:t>Wind experiment</a:t>
            </a:r>
          </a:p>
        </p:txBody>
      </p:sp>
      <p:sp>
        <p:nvSpPr>
          <p:cNvPr id="3076" name="Rectangle 4"/>
          <p:cNvSpPr>
            <a:spLocks noGrp="1" noChangeArrowheads="1"/>
          </p:cNvSpPr>
          <p:nvPr>
            <p:ph idx="1"/>
          </p:nvPr>
        </p:nvSpPr>
        <p:spPr>
          <a:xfrm>
            <a:off x="304800" y="990600"/>
            <a:ext cx="8382000" cy="4800600"/>
          </a:xfrm>
          <a:solidFill>
            <a:srgbClr val="FFFFFF"/>
          </a:solidFill>
        </p:spPr>
        <p:txBody>
          <a:bodyPr rtlCol="0">
            <a:normAutofit/>
          </a:bodyPr>
          <a:lstStyle/>
          <a:p>
            <a:pPr eaLnBrk="1" fontAlgn="auto" hangingPunct="1">
              <a:spcAft>
                <a:spcPts val="0"/>
              </a:spcAft>
              <a:buFontTx/>
              <a:buNone/>
              <a:defRPr/>
            </a:pPr>
            <a:endParaRPr lang="en-US" sz="1600" dirty="0" smtClean="0">
              <a:solidFill>
                <a:schemeClr val="tx1">
                  <a:lumMod val="10000"/>
                </a:schemeClr>
              </a:solidFill>
            </a:endParaRPr>
          </a:p>
          <a:p>
            <a:pPr eaLnBrk="1" fontAlgn="auto" hangingPunct="1">
              <a:spcAft>
                <a:spcPts val="0"/>
              </a:spcAft>
              <a:defRPr/>
            </a:pPr>
            <a:endParaRPr lang="en-US" sz="1600" dirty="0" smtClean="0"/>
          </a:p>
        </p:txBody>
      </p:sp>
      <p:sp>
        <p:nvSpPr>
          <p:cNvPr id="7173" name="AutoShape 5"/>
          <p:cNvSpPr>
            <a:spLocks noChangeArrowheads="1"/>
          </p:cNvSpPr>
          <p:nvPr/>
        </p:nvSpPr>
        <p:spPr bwMode="auto">
          <a:xfrm>
            <a:off x="3124200" y="1371600"/>
            <a:ext cx="914400" cy="914400"/>
          </a:xfrm>
          <a:prstGeom prst="curvedLeftArrow">
            <a:avLst>
              <a:gd name="adj1" fmla="val 20000"/>
              <a:gd name="adj2" fmla="val 40000"/>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7174" name="AutoShape 6"/>
          <p:cNvSpPr>
            <a:spLocks noChangeArrowheads="1"/>
          </p:cNvSpPr>
          <p:nvPr/>
        </p:nvSpPr>
        <p:spPr bwMode="auto">
          <a:xfrm rot="10800000">
            <a:off x="1600200" y="1295400"/>
            <a:ext cx="914400" cy="914400"/>
          </a:xfrm>
          <a:prstGeom prst="curvedLeftArrow">
            <a:avLst>
              <a:gd name="adj1" fmla="val 20000"/>
              <a:gd name="adj2" fmla="val 40000"/>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3079" name="Text Box 7"/>
          <p:cNvSpPr txBox="1">
            <a:spLocks noChangeArrowheads="1"/>
          </p:cNvSpPr>
          <p:nvPr/>
        </p:nvSpPr>
        <p:spPr bwMode="auto">
          <a:xfrm>
            <a:off x="1905000" y="1600200"/>
            <a:ext cx="1905000" cy="369888"/>
          </a:xfrm>
          <a:prstGeom prst="rect">
            <a:avLst/>
          </a:prstGeom>
          <a:noFill/>
          <a:ln w="9525">
            <a:noFill/>
            <a:miter lim="800000"/>
            <a:headEnd/>
            <a:tailEnd/>
          </a:ln>
        </p:spPr>
        <p:txBody>
          <a:bodyPr>
            <a:spAutoFit/>
          </a:bodyPr>
          <a:lstStyle/>
          <a:p>
            <a:pPr fontAlgn="auto">
              <a:spcBef>
                <a:spcPct val="50000"/>
              </a:spcBef>
              <a:spcAft>
                <a:spcPts val="0"/>
              </a:spcAft>
              <a:defRPr/>
            </a:pPr>
            <a:r>
              <a:rPr lang="en-US" dirty="0">
                <a:solidFill>
                  <a:schemeClr val="tx1">
                    <a:lumMod val="10000"/>
                  </a:schemeClr>
                </a:solidFill>
                <a:latin typeface="Times" charset="0"/>
                <a:cs typeface="+mn-cs"/>
              </a:rPr>
              <a:t>Anticyclonic wind</a:t>
            </a:r>
          </a:p>
        </p:txBody>
      </p:sp>
      <p:sp>
        <p:nvSpPr>
          <p:cNvPr id="7176" name="Line 8"/>
          <p:cNvSpPr>
            <a:spLocks noChangeShapeType="1"/>
          </p:cNvSpPr>
          <p:nvPr/>
        </p:nvSpPr>
        <p:spPr bwMode="auto">
          <a:xfrm>
            <a:off x="1828800" y="3429000"/>
            <a:ext cx="0" cy="0"/>
          </a:xfrm>
          <a:prstGeom prst="line">
            <a:avLst/>
          </a:prstGeom>
          <a:noFill/>
          <a:ln w="9525">
            <a:solidFill>
              <a:schemeClr val="tx1"/>
            </a:solidFill>
            <a:round/>
            <a:headEnd/>
            <a:tailEnd/>
          </a:ln>
        </p:spPr>
        <p:txBody>
          <a:bodyPr/>
          <a:lstStyle/>
          <a:p>
            <a:endParaRPr lang="en-US"/>
          </a:p>
        </p:txBody>
      </p:sp>
      <p:sp>
        <p:nvSpPr>
          <p:cNvPr id="3081" name="Line 9"/>
          <p:cNvSpPr>
            <a:spLocks noChangeShapeType="1"/>
          </p:cNvSpPr>
          <p:nvPr/>
        </p:nvSpPr>
        <p:spPr bwMode="auto">
          <a:xfrm>
            <a:off x="914400" y="2743200"/>
            <a:ext cx="152400" cy="0"/>
          </a:xfrm>
          <a:prstGeom prst="line">
            <a:avLst/>
          </a:prstGeom>
          <a:noFill/>
          <a:ln w="28575">
            <a:solidFill>
              <a:schemeClr val="tx1">
                <a:lumMod val="10000"/>
              </a:schemeClr>
            </a:solidFill>
            <a:round/>
            <a:headEnd/>
            <a:tailEnd/>
          </a:ln>
        </p:spPr>
        <p:txBody>
          <a:bodyPr/>
          <a:lstStyle/>
          <a:p>
            <a:pPr fontAlgn="auto">
              <a:spcBef>
                <a:spcPts val="0"/>
              </a:spcBef>
              <a:spcAft>
                <a:spcPts val="0"/>
              </a:spcAft>
              <a:defRPr/>
            </a:pPr>
            <a:endParaRPr lang="en-US">
              <a:latin typeface="Times" charset="0"/>
              <a:cs typeface="+mn-cs"/>
            </a:endParaRPr>
          </a:p>
        </p:txBody>
      </p:sp>
      <p:sp>
        <p:nvSpPr>
          <p:cNvPr id="3082" name="Line 10"/>
          <p:cNvSpPr>
            <a:spLocks noChangeShapeType="1"/>
          </p:cNvSpPr>
          <p:nvPr/>
        </p:nvSpPr>
        <p:spPr bwMode="auto">
          <a:xfrm>
            <a:off x="4419600" y="2743200"/>
            <a:ext cx="152400" cy="0"/>
          </a:xfrm>
          <a:prstGeom prst="line">
            <a:avLst/>
          </a:prstGeom>
          <a:noFill/>
          <a:ln w="28575">
            <a:solidFill>
              <a:schemeClr val="bg2">
                <a:lumMod val="50000"/>
              </a:schemeClr>
            </a:solidFill>
            <a:round/>
            <a:headEnd/>
            <a:tailEnd/>
          </a:ln>
        </p:spPr>
        <p:txBody>
          <a:bodyPr/>
          <a:lstStyle/>
          <a:p>
            <a:pPr fontAlgn="auto">
              <a:spcBef>
                <a:spcPts val="0"/>
              </a:spcBef>
              <a:spcAft>
                <a:spcPts val="0"/>
              </a:spcAft>
              <a:defRPr/>
            </a:pPr>
            <a:endParaRPr lang="en-US">
              <a:latin typeface="Times" charset="0"/>
              <a:cs typeface="+mn-cs"/>
            </a:endParaRPr>
          </a:p>
        </p:txBody>
      </p:sp>
      <p:sp>
        <p:nvSpPr>
          <p:cNvPr id="3083" name="Line 11"/>
          <p:cNvSpPr>
            <a:spLocks noChangeShapeType="1"/>
          </p:cNvSpPr>
          <p:nvPr/>
        </p:nvSpPr>
        <p:spPr bwMode="auto">
          <a:xfrm>
            <a:off x="1066800" y="2743200"/>
            <a:ext cx="762000" cy="1600200"/>
          </a:xfrm>
          <a:prstGeom prst="line">
            <a:avLst/>
          </a:prstGeom>
          <a:noFill/>
          <a:ln w="28575">
            <a:solidFill>
              <a:schemeClr val="tx1">
                <a:lumMod val="10000"/>
              </a:schemeClr>
            </a:solidFill>
            <a:round/>
            <a:headEnd/>
            <a:tailEnd/>
          </a:ln>
        </p:spPr>
        <p:txBody>
          <a:bodyPr/>
          <a:lstStyle/>
          <a:p>
            <a:pPr fontAlgn="auto">
              <a:spcBef>
                <a:spcPts val="0"/>
              </a:spcBef>
              <a:spcAft>
                <a:spcPts val="0"/>
              </a:spcAft>
              <a:defRPr/>
            </a:pPr>
            <a:endParaRPr lang="en-US">
              <a:latin typeface="Times" charset="0"/>
              <a:cs typeface="+mn-cs"/>
            </a:endParaRPr>
          </a:p>
        </p:txBody>
      </p:sp>
      <p:sp>
        <p:nvSpPr>
          <p:cNvPr id="3084" name="Line 12"/>
          <p:cNvSpPr>
            <a:spLocks noChangeShapeType="1"/>
          </p:cNvSpPr>
          <p:nvPr/>
        </p:nvSpPr>
        <p:spPr bwMode="auto">
          <a:xfrm flipH="1">
            <a:off x="3657600" y="2743200"/>
            <a:ext cx="762000" cy="1600200"/>
          </a:xfrm>
          <a:prstGeom prst="line">
            <a:avLst/>
          </a:prstGeom>
          <a:noFill/>
          <a:ln w="28575">
            <a:solidFill>
              <a:schemeClr val="tx1">
                <a:lumMod val="10000"/>
              </a:schemeClr>
            </a:solidFill>
            <a:round/>
            <a:headEnd/>
            <a:tailEnd/>
          </a:ln>
        </p:spPr>
        <p:txBody>
          <a:bodyPr/>
          <a:lstStyle/>
          <a:p>
            <a:pPr fontAlgn="auto">
              <a:spcBef>
                <a:spcPts val="0"/>
              </a:spcBef>
              <a:spcAft>
                <a:spcPts val="0"/>
              </a:spcAft>
              <a:defRPr/>
            </a:pPr>
            <a:endParaRPr lang="en-US">
              <a:latin typeface="Times" charset="0"/>
              <a:cs typeface="+mn-cs"/>
            </a:endParaRPr>
          </a:p>
        </p:txBody>
      </p:sp>
      <p:sp>
        <p:nvSpPr>
          <p:cNvPr id="7181" name="Line 13"/>
          <p:cNvSpPr>
            <a:spLocks noChangeShapeType="1"/>
          </p:cNvSpPr>
          <p:nvPr/>
        </p:nvSpPr>
        <p:spPr bwMode="auto">
          <a:xfrm>
            <a:off x="1219200" y="2667000"/>
            <a:ext cx="1524000" cy="762000"/>
          </a:xfrm>
          <a:prstGeom prst="line">
            <a:avLst/>
          </a:prstGeom>
          <a:noFill/>
          <a:ln w="9525">
            <a:solidFill>
              <a:srgbClr val="3399FF"/>
            </a:solidFill>
            <a:prstDash val="sysDot"/>
            <a:round/>
            <a:headEnd/>
            <a:tailEnd/>
          </a:ln>
        </p:spPr>
        <p:txBody>
          <a:bodyPr/>
          <a:lstStyle/>
          <a:p>
            <a:endParaRPr lang="en-US"/>
          </a:p>
        </p:txBody>
      </p:sp>
      <p:sp>
        <p:nvSpPr>
          <p:cNvPr id="7182" name="Line 14"/>
          <p:cNvSpPr>
            <a:spLocks noChangeShapeType="1"/>
          </p:cNvSpPr>
          <p:nvPr/>
        </p:nvSpPr>
        <p:spPr bwMode="auto">
          <a:xfrm flipV="1">
            <a:off x="2743200" y="2667000"/>
            <a:ext cx="1447800" cy="762000"/>
          </a:xfrm>
          <a:prstGeom prst="line">
            <a:avLst/>
          </a:prstGeom>
          <a:noFill/>
          <a:ln w="9525">
            <a:solidFill>
              <a:srgbClr val="3399FF"/>
            </a:solidFill>
            <a:prstDash val="sysDot"/>
            <a:round/>
            <a:headEnd/>
            <a:tailEnd/>
          </a:ln>
        </p:spPr>
        <p:txBody>
          <a:bodyPr/>
          <a:lstStyle/>
          <a:p>
            <a:endParaRPr lang="en-US"/>
          </a:p>
        </p:txBody>
      </p:sp>
      <p:sp>
        <p:nvSpPr>
          <p:cNvPr id="7183" name="Line 15"/>
          <p:cNvSpPr>
            <a:spLocks noChangeShapeType="1"/>
          </p:cNvSpPr>
          <p:nvPr/>
        </p:nvSpPr>
        <p:spPr bwMode="auto">
          <a:xfrm>
            <a:off x="1600200" y="3429000"/>
            <a:ext cx="1143000" cy="228600"/>
          </a:xfrm>
          <a:prstGeom prst="line">
            <a:avLst/>
          </a:prstGeom>
          <a:noFill/>
          <a:ln w="9525">
            <a:solidFill>
              <a:srgbClr val="3399FF"/>
            </a:solidFill>
            <a:prstDash val="sysDot"/>
            <a:round/>
            <a:headEnd/>
            <a:tailEnd/>
          </a:ln>
        </p:spPr>
        <p:txBody>
          <a:bodyPr/>
          <a:lstStyle/>
          <a:p>
            <a:endParaRPr lang="en-US"/>
          </a:p>
        </p:txBody>
      </p:sp>
      <p:sp>
        <p:nvSpPr>
          <p:cNvPr id="7184" name="Line 16"/>
          <p:cNvSpPr>
            <a:spLocks noChangeShapeType="1"/>
          </p:cNvSpPr>
          <p:nvPr/>
        </p:nvSpPr>
        <p:spPr bwMode="auto">
          <a:xfrm>
            <a:off x="1752600" y="3962400"/>
            <a:ext cx="990600" cy="76200"/>
          </a:xfrm>
          <a:prstGeom prst="line">
            <a:avLst/>
          </a:prstGeom>
          <a:noFill/>
          <a:ln w="9525">
            <a:solidFill>
              <a:srgbClr val="3399FF"/>
            </a:solidFill>
            <a:prstDash val="sysDot"/>
            <a:round/>
            <a:headEnd/>
            <a:tailEnd/>
          </a:ln>
        </p:spPr>
        <p:txBody>
          <a:bodyPr/>
          <a:lstStyle/>
          <a:p>
            <a:endParaRPr lang="en-US"/>
          </a:p>
        </p:txBody>
      </p:sp>
      <p:sp>
        <p:nvSpPr>
          <p:cNvPr id="7185" name="Line 17"/>
          <p:cNvSpPr>
            <a:spLocks noChangeShapeType="1"/>
          </p:cNvSpPr>
          <p:nvPr/>
        </p:nvSpPr>
        <p:spPr bwMode="auto">
          <a:xfrm flipV="1">
            <a:off x="2743200" y="3962400"/>
            <a:ext cx="990600" cy="76200"/>
          </a:xfrm>
          <a:prstGeom prst="line">
            <a:avLst/>
          </a:prstGeom>
          <a:noFill/>
          <a:ln w="9525">
            <a:solidFill>
              <a:srgbClr val="3399FF"/>
            </a:solidFill>
            <a:prstDash val="sysDot"/>
            <a:round/>
            <a:headEnd/>
            <a:tailEnd/>
          </a:ln>
        </p:spPr>
        <p:txBody>
          <a:bodyPr/>
          <a:lstStyle/>
          <a:p>
            <a:endParaRPr lang="en-US"/>
          </a:p>
        </p:txBody>
      </p:sp>
      <p:sp>
        <p:nvSpPr>
          <p:cNvPr id="7186" name="Line 18"/>
          <p:cNvSpPr>
            <a:spLocks noChangeShapeType="1"/>
          </p:cNvSpPr>
          <p:nvPr/>
        </p:nvSpPr>
        <p:spPr bwMode="auto">
          <a:xfrm flipV="1">
            <a:off x="2743200" y="3429000"/>
            <a:ext cx="1219200" cy="228600"/>
          </a:xfrm>
          <a:prstGeom prst="line">
            <a:avLst/>
          </a:prstGeom>
          <a:noFill/>
          <a:ln w="9525">
            <a:solidFill>
              <a:srgbClr val="3399FF"/>
            </a:solidFill>
            <a:prstDash val="sysDot"/>
            <a:round/>
            <a:headEnd/>
            <a:tailEnd/>
          </a:ln>
        </p:spPr>
        <p:txBody>
          <a:bodyPr/>
          <a:lstStyle/>
          <a:p>
            <a:endParaRPr lang="en-US"/>
          </a:p>
        </p:txBody>
      </p:sp>
      <p:sp>
        <p:nvSpPr>
          <p:cNvPr id="7187" name="Line 19"/>
          <p:cNvSpPr>
            <a:spLocks noChangeShapeType="1"/>
          </p:cNvSpPr>
          <p:nvPr/>
        </p:nvSpPr>
        <p:spPr bwMode="auto">
          <a:xfrm>
            <a:off x="2133600" y="2667000"/>
            <a:ext cx="609600" cy="457200"/>
          </a:xfrm>
          <a:prstGeom prst="line">
            <a:avLst/>
          </a:prstGeom>
          <a:noFill/>
          <a:ln w="9525">
            <a:solidFill>
              <a:srgbClr val="3399FF"/>
            </a:solidFill>
            <a:prstDash val="sysDot"/>
            <a:round/>
            <a:headEnd/>
            <a:tailEnd/>
          </a:ln>
        </p:spPr>
        <p:txBody>
          <a:bodyPr/>
          <a:lstStyle/>
          <a:p>
            <a:endParaRPr lang="en-US"/>
          </a:p>
        </p:txBody>
      </p:sp>
      <p:sp>
        <p:nvSpPr>
          <p:cNvPr id="7188" name="Line 20"/>
          <p:cNvSpPr>
            <a:spLocks noChangeShapeType="1"/>
          </p:cNvSpPr>
          <p:nvPr/>
        </p:nvSpPr>
        <p:spPr bwMode="auto">
          <a:xfrm flipV="1">
            <a:off x="2743200" y="2667000"/>
            <a:ext cx="609600" cy="457200"/>
          </a:xfrm>
          <a:prstGeom prst="line">
            <a:avLst/>
          </a:prstGeom>
          <a:noFill/>
          <a:ln w="9525">
            <a:solidFill>
              <a:srgbClr val="3399FF"/>
            </a:solidFill>
            <a:prstDash val="sysDot"/>
            <a:round/>
            <a:headEnd/>
            <a:tailEnd/>
          </a:ln>
        </p:spPr>
        <p:txBody>
          <a:bodyPr/>
          <a:lstStyle/>
          <a:p>
            <a:endParaRPr lang="en-US"/>
          </a:p>
        </p:txBody>
      </p:sp>
      <p:sp>
        <p:nvSpPr>
          <p:cNvPr id="7189" name="AutoShape 21"/>
          <p:cNvSpPr>
            <a:spLocks noChangeArrowheads="1"/>
          </p:cNvSpPr>
          <p:nvPr/>
        </p:nvSpPr>
        <p:spPr bwMode="auto">
          <a:xfrm rot="10800000">
            <a:off x="2438400" y="2819400"/>
            <a:ext cx="152400" cy="304800"/>
          </a:xfrm>
          <a:prstGeom prst="upArrow">
            <a:avLst>
              <a:gd name="adj1" fmla="val 50000"/>
              <a:gd name="adj2" fmla="val 50000"/>
            </a:avLst>
          </a:prstGeom>
          <a:solidFill>
            <a:schemeClr val="folHlink"/>
          </a:solidFill>
          <a:ln w="9525">
            <a:solidFill>
              <a:schemeClr val="tx1"/>
            </a:solidFill>
            <a:miter lim="800000"/>
            <a:headEnd/>
            <a:tailEnd/>
          </a:ln>
        </p:spPr>
        <p:txBody>
          <a:bodyPr vert="eaVert" wrap="none" anchor="ctr"/>
          <a:lstStyle/>
          <a:p>
            <a:endParaRPr lang="en-US"/>
          </a:p>
        </p:txBody>
      </p:sp>
      <p:sp>
        <p:nvSpPr>
          <p:cNvPr id="7190" name="AutoShape 22"/>
          <p:cNvSpPr>
            <a:spLocks noChangeArrowheads="1"/>
          </p:cNvSpPr>
          <p:nvPr/>
        </p:nvSpPr>
        <p:spPr bwMode="auto">
          <a:xfrm rot="10800000">
            <a:off x="2895600" y="2819400"/>
            <a:ext cx="152400" cy="304800"/>
          </a:xfrm>
          <a:prstGeom prst="upArrow">
            <a:avLst>
              <a:gd name="adj1" fmla="val 50000"/>
              <a:gd name="adj2" fmla="val 50000"/>
            </a:avLst>
          </a:prstGeom>
          <a:solidFill>
            <a:schemeClr val="folHlink"/>
          </a:solidFill>
          <a:ln w="9525">
            <a:solidFill>
              <a:schemeClr val="tx1"/>
            </a:solidFill>
            <a:miter lim="800000"/>
            <a:headEnd/>
            <a:tailEnd/>
          </a:ln>
        </p:spPr>
        <p:txBody>
          <a:bodyPr vert="eaVert" wrap="none" anchor="ctr"/>
          <a:lstStyle/>
          <a:p>
            <a:endParaRPr lang="en-US"/>
          </a:p>
        </p:txBody>
      </p:sp>
      <p:sp>
        <p:nvSpPr>
          <p:cNvPr id="7191" name="AutoShape 23"/>
          <p:cNvSpPr>
            <a:spLocks noChangeArrowheads="1"/>
          </p:cNvSpPr>
          <p:nvPr/>
        </p:nvSpPr>
        <p:spPr bwMode="auto">
          <a:xfrm rot="10800000">
            <a:off x="2514600" y="3352800"/>
            <a:ext cx="152400" cy="228600"/>
          </a:xfrm>
          <a:prstGeom prst="upArrow">
            <a:avLst>
              <a:gd name="adj1" fmla="val 50000"/>
              <a:gd name="adj2" fmla="val 37500"/>
            </a:avLst>
          </a:prstGeom>
          <a:solidFill>
            <a:schemeClr val="folHlink"/>
          </a:solidFill>
          <a:ln w="9525">
            <a:solidFill>
              <a:schemeClr val="tx1"/>
            </a:solidFill>
            <a:miter lim="800000"/>
            <a:headEnd/>
            <a:tailEnd/>
          </a:ln>
        </p:spPr>
        <p:txBody>
          <a:bodyPr vert="eaVert" wrap="none" anchor="ctr"/>
          <a:lstStyle/>
          <a:p>
            <a:endParaRPr lang="en-US"/>
          </a:p>
        </p:txBody>
      </p:sp>
      <p:sp>
        <p:nvSpPr>
          <p:cNvPr id="7192" name="AutoShape 24"/>
          <p:cNvSpPr>
            <a:spLocks noChangeArrowheads="1"/>
          </p:cNvSpPr>
          <p:nvPr/>
        </p:nvSpPr>
        <p:spPr bwMode="auto">
          <a:xfrm rot="10800000">
            <a:off x="2819400" y="3352800"/>
            <a:ext cx="152400" cy="228600"/>
          </a:xfrm>
          <a:prstGeom prst="upArrow">
            <a:avLst>
              <a:gd name="adj1" fmla="val 50000"/>
              <a:gd name="adj2" fmla="val 37500"/>
            </a:avLst>
          </a:prstGeom>
          <a:solidFill>
            <a:schemeClr val="folHlink"/>
          </a:solidFill>
          <a:ln w="9525">
            <a:solidFill>
              <a:schemeClr val="tx1"/>
            </a:solidFill>
            <a:miter lim="800000"/>
            <a:headEnd/>
            <a:tailEnd/>
          </a:ln>
        </p:spPr>
        <p:txBody>
          <a:bodyPr vert="eaVert" wrap="none" anchor="ctr"/>
          <a:lstStyle/>
          <a:p>
            <a:endParaRPr lang="en-US"/>
          </a:p>
        </p:txBody>
      </p:sp>
      <p:sp>
        <p:nvSpPr>
          <p:cNvPr id="7193" name="AutoShape 25"/>
          <p:cNvSpPr>
            <a:spLocks noChangeArrowheads="1"/>
          </p:cNvSpPr>
          <p:nvPr/>
        </p:nvSpPr>
        <p:spPr bwMode="auto">
          <a:xfrm rot="-8565556">
            <a:off x="2362200" y="3756025"/>
            <a:ext cx="76200" cy="228600"/>
          </a:xfrm>
          <a:prstGeom prst="upArrow">
            <a:avLst>
              <a:gd name="adj1" fmla="val 50000"/>
              <a:gd name="adj2" fmla="val 75000"/>
            </a:avLst>
          </a:prstGeom>
          <a:solidFill>
            <a:schemeClr val="folHlink"/>
          </a:solidFill>
          <a:ln w="9525">
            <a:solidFill>
              <a:schemeClr val="tx1"/>
            </a:solidFill>
            <a:miter lim="800000"/>
            <a:headEnd/>
            <a:tailEnd/>
          </a:ln>
        </p:spPr>
        <p:txBody>
          <a:bodyPr vert="eaVert" wrap="none" anchor="ctr"/>
          <a:lstStyle/>
          <a:p>
            <a:endParaRPr lang="en-US"/>
          </a:p>
        </p:txBody>
      </p:sp>
      <p:sp>
        <p:nvSpPr>
          <p:cNvPr id="7194" name="AutoShape 26"/>
          <p:cNvSpPr>
            <a:spLocks noChangeArrowheads="1"/>
          </p:cNvSpPr>
          <p:nvPr/>
        </p:nvSpPr>
        <p:spPr bwMode="auto">
          <a:xfrm rot="-3963190">
            <a:off x="1981200" y="3886200"/>
            <a:ext cx="76200" cy="228600"/>
          </a:xfrm>
          <a:prstGeom prst="upArrow">
            <a:avLst>
              <a:gd name="adj1" fmla="val 50000"/>
              <a:gd name="adj2" fmla="val 75000"/>
            </a:avLst>
          </a:prstGeom>
          <a:solidFill>
            <a:schemeClr val="folHlink"/>
          </a:solidFill>
          <a:ln w="9525">
            <a:solidFill>
              <a:schemeClr val="tx1"/>
            </a:solidFill>
            <a:miter lim="800000"/>
            <a:headEnd/>
            <a:tailEnd/>
          </a:ln>
        </p:spPr>
        <p:txBody>
          <a:bodyPr vert="eaVert" wrap="none" anchor="ctr"/>
          <a:lstStyle/>
          <a:p>
            <a:endParaRPr lang="en-US"/>
          </a:p>
        </p:txBody>
      </p:sp>
      <p:sp>
        <p:nvSpPr>
          <p:cNvPr id="7195" name="AutoShape 27"/>
          <p:cNvSpPr>
            <a:spLocks noChangeArrowheads="1"/>
          </p:cNvSpPr>
          <p:nvPr/>
        </p:nvSpPr>
        <p:spPr bwMode="auto">
          <a:xfrm rot="-929691">
            <a:off x="1447800" y="3276600"/>
            <a:ext cx="152400" cy="228600"/>
          </a:xfrm>
          <a:prstGeom prst="upArrow">
            <a:avLst>
              <a:gd name="adj1" fmla="val 50000"/>
              <a:gd name="adj2" fmla="val 37500"/>
            </a:avLst>
          </a:prstGeom>
          <a:solidFill>
            <a:schemeClr val="folHlink"/>
          </a:solidFill>
          <a:ln w="9525">
            <a:solidFill>
              <a:schemeClr val="tx1"/>
            </a:solidFill>
            <a:miter lim="800000"/>
            <a:headEnd/>
            <a:tailEnd/>
          </a:ln>
        </p:spPr>
        <p:txBody>
          <a:bodyPr vert="eaVert" wrap="none" anchor="ctr"/>
          <a:lstStyle/>
          <a:p>
            <a:endParaRPr lang="en-US"/>
          </a:p>
        </p:txBody>
      </p:sp>
      <p:sp>
        <p:nvSpPr>
          <p:cNvPr id="7196" name="AutoShape 28"/>
          <p:cNvSpPr>
            <a:spLocks noChangeArrowheads="1"/>
          </p:cNvSpPr>
          <p:nvPr/>
        </p:nvSpPr>
        <p:spPr bwMode="auto">
          <a:xfrm rot="1148142">
            <a:off x="3886200" y="3276600"/>
            <a:ext cx="152400" cy="228600"/>
          </a:xfrm>
          <a:prstGeom prst="upArrow">
            <a:avLst>
              <a:gd name="adj1" fmla="val 50000"/>
              <a:gd name="adj2" fmla="val 37500"/>
            </a:avLst>
          </a:prstGeom>
          <a:solidFill>
            <a:schemeClr val="folHlink"/>
          </a:solidFill>
          <a:ln w="9525">
            <a:solidFill>
              <a:schemeClr val="tx1"/>
            </a:solidFill>
            <a:miter lim="800000"/>
            <a:headEnd/>
            <a:tailEnd/>
          </a:ln>
        </p:spPr>
        <p:txBody>
          <a:bodyPr vert="eaVert" wrap="none" anchor="ctr"/>
          <a:lstStyle/>
          <a:p>
            <a:endParaRPr lang="en-US"/>
          </a:p>
        </p:txBody>
      </p:sp>
      <p:sp>
        <p:nvSpPr>
          <p:cNvPr id="7197" name="AutoShape 29"/>
          <p:cNvSpPr>
            <a:spLocks noChangeArrowheads="1"/>
          </p:cNvSpPr>
          <p:nvPr/>
        </p:nvSpPr>
        <p:spPr bwMode="auto">
          <a:xfrm rot="3608967">
            <a:off x="3429000" y="3886200"/>
            <a:ext cx="76200" cy="228600"/>
          </a:xfrm>
          <a:prstGeom prst="upArrow">
            <a:avLst>
              <a:gd name="adj1" fmla="val 50000"/>
              <a:gd name="adj2" fmla="val 75000"/>
            </a:avLst>
          </a:prstGeom>
          <a:solidFill>
            <a:schemeClr val="folHlink"/>
          </a:solidFill>
          <a:ln w="9525">
            <a:solidFill>
              <a:schemeClr val="tx1"/>
            </a:solidFill>
            <a:miter lim="800000"/>
            <a:headEnd/>
            <a:tailEnd/>
          </a:ln>
        </p:spPr>
        <p:txBody>
          <a:bodyPr vert="eaVert" wrap="none" anchor="ctr"/>
          <a:lstStyle/>
          <a:p>
            <a:endParaRPr lang="en-US"/>
          </a:p>
        </p:txBody>
      </p:sp>
      <p:sp>
        <p:nvSpPr>
          <p:cNvPr id="7198" name="AutoShape 30"/>
          <p:cNvSpPr>
            <a:spLocks noChangeArrowheads="1"/>
          </p:cNvSpPr>
          <p:nvPr/>
        </p:nvSpPr>
        <p:spPr bwMode="auto">
          <a:xfrm rot="8329975">
            <a:off x="3048000" y="3733800"/>
            <a:ext cx="76200" cy="228600"/>
          </a:xfrm>
          <a:prstGeom prst="upArrow">
            <a:avLst>
              <a:gd name="adj1" fmla="val 50000"/>
              <a:gd name="adj2" fmla="val 75000"/>
            </a:avLst>
          </a:prstGeom>
          <a:solidFill>
            <a:schemeClr val="folHlink"/>
          </a:solidFill>
          <a:ln w="9525">
            <a:solidFill>
              <a:schemeClr val="tx1"/>
            </a:solidFill>
            <a:miter lim="800000"/>
            <a:headEnd/>
            <a:tailEnd/>
          </a:ln>
        </p:spPr>
        <p:txBody>
          <a:bodyPr vert="eaVert" wrap="none" anchor="ctr"/>
          <a:lstStyle/>
          <a:p>
            <a:endParaRPr lang="en-US"/>
          </a:p>
        </p:txBody>
      </p:sp>
      <p:sp>
        <p:nvSpPr>
          <p:cNvPr id="7199" name="AutoShape 31"/>
          <p:cNvSpPr>
            <a:spLocks noChangeArrowheads="1"/>
          </p:cNvSpPr>
          <p:nvPr/>
        </p:nvSpPr>
        <p:spPr bwMode="auto">
          <a:xfrm rot="5400000">
            <a:off x="1981200" y="2438400"/>
            <a:ext cx="152400" cy="381000"/>
          </a:xfrm>
          <a:prstGeom prst="upArrow">
            <a:avLst>
              <a:gd name="adj1" fmla="val 50000"/>
              <a:gd name="adj2" fmla="val 62500"/>
            </a:avLst>
          </a:prstGeom>
          <a:solidFill>
            <a:schemeClr val="folHlink"/>
          </a:solidFill>
          <a:ln w="9525">
            <a:solidFill>
              <a:schemeClr val="tx1"/>
            </a:solidFill>
            <a:miter lim="800000"/>
            <a:headEnd/>
            <a:tailEnd/>
          </a:ln>
        </p:spPr>
        <p:txBody>
          <a:bodyPr vert="eaVert" wrap="none" anchor="ctr"/>
          <a:lstStyle/>
          <a:p>
            <a:endParaRPr lang="en-US"/>
          </a:p>
        </p:txBody>
      </p:sp>
      <p:sp>
        <p:nvSpPr>
          <p:cNvPr id="7200" name="AutoShape 32"/>
          <p:cNvSpPr>
            <a:spLocks noChangeArrowheads="1"/>
          </p:cNvSpPr>
          <p:nvPr/>
        </p:nvSpPr>
        <p:spPr bwMode="auto">
          <a:xfrm rot="-5400000">
            <a:off x="3390900" y="2476500"/>
            <a:ext cx="152400" cy="381000"/>
          </a:xfrm>
          <a:prstGeom prst="upArrow">
            <a:avLst>
              <a:gd name="adj1" fmla="val 50000"/>
              <a:gd name="adj2" fmla="val 62500"/>
            </a:avLst>
          </a:prstGeom>
          <a:solidFill>
            <a:schemeClr val="folHlink"/>
          </a:solidFill>
          <a:ln w="9525">
            <a:solidFill>
              <a:schemeClr val="tx1"/>
            </a:solidFill>
            <a:miter lim="800000"/>
            <a:headEnd/>
            <a:tailEnd/>
          </a:ln>
        </p:spPr>
        <p:txBody>
          <a:bodyPr vert="eaVert" wrap="none" anchor="ctr"/>
          <a:lstStyle/>
          <a:p>
            <a:endParaRPr lang="en-US"/>
          </a:p>
        </p:txBody>
      </p:sp>
      <p:sp>
        <p:nvSpPr>
          <p:cNvPr id="7201" name="AutoShape 33"/>
          <p:cNvSpPr>
            <a:spLocks noChangeArrowheads="1"/>
          </p:cNvSpPr>
          <p:nvPr/>
        </p:nvSpPr>
        <p:spPr bwMode="auto">
          <a:xfrm rot="-724679">
            <a:off x="3962400" y="2819400"/>
            <a:ext cx="152400" cy="228600"/>
          </a:xfrm>
          <a:prstGeom prst="upArrow">
            <a:avLst>
              <a:gd name="adj1" fmla="val 50000"/>
              <a:gd name="adj2" fmla="val 37500"/>
            </a:avLst>
          </a:prstGeom>
          <a:solidFill>
            <a:schemeClr val="folHlink"/>
          </a:solidFill>
          <a:ln w="9525">
            <a:solidFill>
              <a:schemeClr val="tx1"/>
            </a:solidFill>
            <a:miter lim="800000"/>
            <a:headEnd/>
            <a:tailEnd/>
          </a:ln>
        </p:spPr>
        <p:txBody>
          <a:bodyPr vert="eaVert" wrap="none" anchor="ctr"/>
          <a:lstStyle/>
          <a:p>
            <a:endParaRPr lang="en-US"/>
          </a:p>
        </p:txBody>
      </p:sp>
      <p:sp>
        <p:nvSpPr>
          <p:cNvPr id="7202" name="AutoShape 34"/>
          <p:cNvSpPr>
            <a:spLocks noChangeArrowheads="1"/>
          </p:cNvSpPr>
          <p:nvPr/>
        </p:nvSpPr>
        <p:spPr bwMode="auto">
          <a:xfrm rot="1397357">
            <a:off x="1371600" y="2819400"/>
            <a:ext cx="152400" cy="228600"/>
          </a:xfrm>
          <a:prstGeom prst="upArrow">
            <a:avLst>
              <a:gd name="adj1" fmla="val 50000"/>
              <a:gd name="adj2" fmla="val 37500"/>
            </a:avLst>
          </a:prstGeom>
          <a:solidFill>
            <a:schemeClr val="folHlink"/>
          </a:solidFill>
          <a:ln w="9525">
            <a:solidFill>
              <a:schemeClr val="tx1"/>
            </a:solidFill>
            <a:miter lim="800000"/>
            <a:headEnd/>
            <a:tailEnd/>
          </a:ln>
        </p:spPr>
        <p:txBody>
          <a:bodyPr vert="eaVert" wrap="none" anchor="ctr"/>
          <a:lstStyle/>
          <a:p>
            <a:endParaRPr lang="en-US"/>
          </a:p>
        </p:txBody>
      </p:sp>
      <p:sp>
        <p:nvSpPr>
          <p:cNvPr id="3107" name="Oval 35"/>
          <p:cNvSpPr>
            <a:spLocks noChangeArrowheads="1"/>
          </p:cNvSpPr>
          <p:nvPr/>
        </p:nvSpPr>
        <p:spPr bwMode="auto">
          <a:xfrm>
            <a:off x="2895600" y="2667000"/>
            <a:ext cx="1066800" cy="1371600"/>
          </a:xfrm>
          <a:prstGeom prst="ellipse">
            <a:avLst/>
          </a:prstGeom>
          <a:noFill/>
          <a:ln w="9525">
            <a:solidFill>
              <a:schemeClr val="tx1">
                <a:lumMod val="10000"/>
              </a:schemeClr>
            </a:solidFill>
            <a:round/>
            <a:headEnd/>
            <a:tailEnd/>
          </a:ln>
        </p:spPr>
        <p:txBody>
          <a:bodyPr wrap="none" anchor="ctr"/>
          <a:lstStyle/>
          <a:p>
            <a:pPr fontAlgn="auto">
              <a:spcBef>
                <a:spcPts val="0"/>
              </a:spcBef>
              <a:spcAft>
                <a:spcPts val="0"/>
              </a:spcAft>
              <a:defRPr/>
            </a:pPr>
            <a:endParaRPr lang="en-US">
              <a:latin typeface="Times" charset="0"/>
              <a:cs typeface="+mn-cs"/>
            </a:endParaRPr>
          </a:p>
        </p:txBody>
      </p:sp>
      <p:sp>
        <p:nvSpPr>
          <p:cNvPr id="3109" name="Line 37"/>
          <p:cNvSpPr>
            <a:spLocks noChangeShapeType="1"/>
          </p:cNvSpPr>
          <p:nvPr/>
        </p:nvSpPr>
        <p:spPr bwMode="auto">
          <a:xfrm>
            <a:off x="914400" y="2362200"/>
            <a:ext cx="0" cy="381000"/>
          </a:xfrm>
          <a:prstGeom prst="line">
            <a:avLst/>
          </a:prstGeom>
          <a:noFill/>
          <a:ln w="28575">
            <a:solidFill>
              <a:schemeClr val="bg2">
                <a:lumMod val="50000"/>
              </a:schemeClr>
            </a:solidFill>
            <a:round/>
            <a:headEnd/>
            <a:tailEnd/>
          </a:ln>
        </p:spPr>
        <p:txBody>
          <a:bodyPr/>
          <a:lstStyle/>
          <a:p>
            <a:pPr fontAlgn="auto">
              <a:spcBef>
                <a:spcPts val="0"/>
              </a:spcBef>
              <a:spcAft>
                <a:spcPts val="0"/>
              </a:spcAft>
              <a:defRPr/>
            </a:pPr>
            <a:endParaRPr lang="en-US">
              <a:latin typeface="Times" charset="0"/>
              <a:cs typeface="+mn-cs"/>
            </a:endParaRPr>
          </a:p>
        </p:txBody>
      </p:sp>
      <p:sp>
        <p:nvSpPr>
          <p:cNvPr id="3110" name="Line 38"/>
          <p:cNvSpPr>
            <a:spLocks noChangeShapeType="1"/>
          </p:cNvSpPr>
          <p:nvPr/>
        </p:nvSpPr>
        <p:spPr bwMode="auto">
          <a:xfrm>
            <a:off x="4572000" y="2362200"/>
            <a:ext cx="0" cy="381000"/>
          </a:xfrm>
          <a:prstGeom prst="line">
            <a:avLst/>
          </a:prstGeom>
          <a:noFill/>
          <a:ln w="28575">
            <a:solidFill>
              <a:schemeClr val="bg2">
                <a:lumMod val="50000"/>
              </a:schemeClr>
            </a:solidFill>
            <a:round/>
            <a:headEnd/>
            <a:tailEnd/>
          </a:ln>
        </p:spPr>
        <p:txBody>
          <a:bodyPr/>
          <a:lstStyle/>
          <a:p>
            <a:pPr fontAlgn="auto">
              <a:spcBef>
                <a:spcPts val="0"/>
              </a:spcBef>
              <a:spcAft>
                <a:spcPts val="0"/>
              </a:spcAft>
              <a:defRPr/>
            </a:pPr>
            <a:endParaRPr lang="en-US">
              <a:latin typeface="Times" charset="0"/>
              <a:cs typeface="+mn-cs"/>
            </a:endParaRPr>
          </a:p>
        </p:txBody>
      </p:sp>
      <p:sp>
        <p:nvSpPr>
          <p:cNvPr id="3111" name="Line 39"/>
          <p:cNvSpPr>
            <a:spLocks noChangeShapeType="1"/>
          </p:cNvSpPr>
          <p:nvPr/>
        </p:nvSpPr>
        <p:spPr bwMode="auto">
          <a:xfrm flipV="1">
            <a:off x="914400" y="2362200"/>
            <a:ext cx="1828800" cy="228600"/>
          </a:xfrm>
          <a:prstGeom prst="line">
            <a:avLst/>
          </a:prstGeom>
          <a:noFill/>
          <a:ln w="9525">
            <a:solidFill>
              <a:schemeClr val="bg2">
                <a:lumMod val="50000"/>
              </a:schemeClr>
            </a:solidFill>
            <a:prstDash val="lgDash"/>
            <a:round/>
            <a:headEnd/>
            <a:tailEnd/>
          </a:ln>
        </p:spPr>
        <p:txBody>
          <a:bodyPr/>
          <a:lstStyle/>
          <a:p>
            <a:pPr fontAlgn="auto">
              <a:spcBef>
                <a:spcPts val="0"/>
              </a:spcBef>
              <a:spcAft>
                <a:spcPts val="0"/>
              </a:spcAft>
              <a:defRPr/>
            </a:pPr>
            <a:endParaRPr lang="en-US">
              <a:latin typeface="Times" charset="0"/>
              <a:cs typeface="+mn-cs"/>
            </a:endParaRPr>
          </a:p>
        </p:txBody>
      </p:sp>
      <p:sp>
        <p:nvSpPr>
          <p:cNvPr id="3112" name="Line 40"/>
          <p:cNvSpPr>
            <a:spLocks noChangeShapeType="1"/>
          </p:cNvSpPr>
          <p:nvPr/>
        </p:nvSpPr>
        <p:spPr bwMode="auto">
          <a:xfrm>
            <a:off x="2743200" y="2362200"/>
            <a:ext cx="1828800" cy="228600"/>
          </a:xfrm>
          <a:prstGeom prst="line">
            <a:avLst/>
          </a:prstGeom>
          <a:noFill/>
          <a:ln w="9525">
            <a:solidFill>
              <a:schemeClr val="bg2">
                <a:lumMod val="50000"/>
              </a:schemeClr>
            </a:solidFill>
            <a:prstDash val="lgDash"/>
            <a:round/>
            <a:headEnd/>
            <a:tailEnd/>
          </a:ln>
        </p:spPr>
        <p:txBody>
          <a:bodyPr/>
          <a:lstStyle/>
          <a:p>
            <a:pPr fontAlgn="auto">
              <a:spcBef>
                <a:spcPts val="0"/>
              </a:spcBef>
              <a:spcAft>
                <a:spcPts val="0"/>
              </a:spcAft>
              <a:defRPr/>
            </a:pPr>
            <a:endParaRPr lang="en-US">
              <a:latin typeface="Times" charset="0"/>
              <a:cs typeface="+mn-cs"/>
            </a:endParaRPr>
          </a:p>
        </p:txBody>
      </p:sp>
      <p:sp>
        <p:nvSpPr>
          <p:cNvPr id="3114" name="Text Box 42"/>
          <p:cNvSpPr txBox="1">
            <a:spLocks noChangeArrowheads="1"/>
          </p:cNvSpPr>
          <p:nvPr/>
        </p:nvSpPr>
        <p:spPr bwMode="auto">
          <a:xfrm>
            <a:off x="2209800" y="2133600"/>
            <a:ext cx="1447800" cy="274638"/>
          </a:xfrm>
          <a:prstGeom prst="rect">
            <a:avLst/>
          </a:prstGeom>
          <a:noFill/>
          <a:ln w="9525">
            <a:noFill/>
            <a:miter lim="800000"/>
            <a:headEnd/>
            <a:tailEnd/>
          </a:ln>
        </p:spPr>
        <p:txBody>
          <a:bodyPr>
            <a:spAutoFit/>
          </a:bodyPr>
          <a:lstStyle/>
          <a:p>
            <a:pPr fontAlgn="auto">
              <a:spcBef>
                <a:spcPct val="50000"/>
              </a:spcBef>
              <a:spcAft>
                <a:spcPts val="0"/>
              </a:spcAft>
              <a:defRPr/>
            </a:pPr>
            <a:r>
              <a:rPr lang="en-US" sz="1200" b="1" dirty="0">
                <a:solidFill>
                  <a:schemeClr val="tx1">
                    <a:lumMod val="10000"/>
                  </a:schemeClr>
                </a:solidFill>
                <a:latin typeface="Times" charset="0"/>
                <a:cs typeface="+mn-cs"/>
              </a:rPr>
              <a:t>Sea surface</a:t>
            </a:r>
          </a:p>
        </p:txBody>
      </p:sp>
      <p:sp>
        <p:nvSpPr>
          <p:cNvPr id="3115" name="Text Box 43"/>
          <p:cNvSpPr txBox="1">
            <a:spLocks noChangeArrowheads="1"/>
          </p:cNvSpPr>
          <p:nvPr/>
        </p:nvSpPr>
        <p:spPr bwMode="auto">
          <a:xfrm rot="779354">
            <a:off x="1676400" y="3429000"/>
            <a:ext cx="762000" cy="274638"/>
          </a:xfrm>
          <a:prstGeom prst="rect">
            <a:avLst/>
          </a:prstGeom>
          <a:noFill/>
          <a:ln w="9525">
            <a:noFill/>
            <a:miter lim="800000"/>
            <a:headEnd/>
            <a:tailEnd/>
          </a:ln>
        </p:spPr>
        <p:txBody>
          <a:bodyPr>
            <a:spAutoFit/>
          </a:bodyPr>
          <a:lstStyle/>
          <a:p>
            <a:pPr fontAlgn="auto">
              <a:spcBef>
                <a:spcPct val="50000"/>
              </a:spcBef>
              <a:spcAft>
                <a:spcPts val="0"/>
              </a:spcAft>
              <a:defRPr/>
            </a:pPr>
            <a:r>
              <a:rPr lang="en-US" sz="1200" b="1" dirty="0">
                <a:solidFill>
                  <a:schemeClr val="tx1">
                    <a:lumMod val="10000"/>
                  </a:schemeClr>
                </a:solidFill>
                <a:latin typeface="Times" charset="0"/>
                <a:cs typeface="+mn-cs"/>
              </a:rPr>
              <a:t>Density</a:t>
            </a:r>
          </a:p>
        </p:txBody>
      </p:sp>
      <p:sp>
        <p:nvSpPr>
          <p:cNvPr id="3116" name="Text Box 44"/>
          <p:cNvSpPr txBox="1">
            <a:spLocks noChangeArrowheads="1"/>
          </p:cNvSpPr>
          <p:nvPr/>
        </p:nvSpPr>
        <p:spPr bwMode="auto">
          <a:xfrm>
            <a:off x="2362200" y="2362200"/>
            <a:ext cx="914400" cy="457200"/>
          </a:xfrm>
          <a:prstGeom prst="rect">
            <a:avLst/>
          </a:prstGeom>
          <a:noFill/>
          <a:ln w="9525">
            <a:noFill/>
            <a:miter lim="800000"/>
            <a:headEnd/>
            <a:tailEnd/>
          </a:ln>
        </p:spPr>
        <p:txBody>
          <a:bodyPr>
            <a:spAutoFit/>
          </a:bodyPr>
          <a:lstStyle/>
          <a:p>
            <a:pPr algn="ctr" fontAlgn="auto">
              <a:spcBef>
                <a:spcPct val="50000"/>
              </a:spcBef>
              <a:spcAft>
                <a:spcPts val="0"/>
              </a:spcAft>
              <a:defRPr/>
            </a:pPr>
            <a:r>
              <a:rPr lang="en-US" sz="1200" b="1" dirty="0">
                <a:solidFill>
                  <a:schemeClr val="tx1">
                    <a:lumMod val="10000"/>
                  </a:schemeClr>
                </a:solidFill>
                <a:latin typeface="Times" charset="0"/>
                <a:cs typeface="+mn-cs"/>
              </a:rPr>
              <a:t>Ekman transport</a:t>
            </a:r>
          </a:p>
        </p:txBody>
      </p:sp>
      <p:sp>
        <p:nvSpPr>
          <p:cNvPr id="3117" name="Line 45"/>
          <p:cNvSpPr>
            <a:spLocks noChangeShapeType="1"/>
          </p:cNvSpPr>
          <p:nvPr/>
        </p:nvSpPr>
        <p:spPr bwMode="auto">
          <a:xfrm>
            <a:off x="1828800" y="4343400"/>
            <a:ext cx="304800" cy="685800"/>
          </a:xfrm>
          <a:prstGeom prst="line">
            <a:avLst/>
          </a:prstGeom>
          <a:noFill/>
          <a:ln w="28575">
            <a:solidFill>
              <a:schemeClr val="tx1">
                <a:lumMod val="10000"/>
              </a:schemeClr>
            </a:solidFill>
            <a:prstDash val="dash"/>
            <a:round/>
            <a:headEnd/>
            <a:tailEnd/>
          </a:ln>
        </p:spPr>
        <p:txBody>
          <a:bodyPr/>
          <a:lstStyle/>
          <a:p>
            <a:pPr fontAlgn="auto">
              <a:spcBef>
                <a:spcPts val="0"/>
              </a:spcBef>
              <a:spcAft>
                <a:spcPts val="0"/>
              </a:spcAft>
              <a:defRPr/>
            </a:pPr>
            <a:endParaRPr lang="en-US">
              <a:latin typeface="Times" charset="0"/>
              <a:cs typeface="+mn-cs"/>
            </a:endParaRPr>
          </a:p>
        </p:txBody>
      </p:sp>
      <p:sp>
        <p:nvSpPr>
          <p:cNvPr id="3118" name="Line 46"/>
          <p:cNvSpPr>
            <a:spLocks noChangeShapeType="1"/>
          </p:cNvSpPr>
          <p:nvPr/>
        </p:nvSpPr>
        <p:spPr bwMode="auto">
          <a:xfrm flipH="1">
            <a:off x="3352800" y="4343400"/>
            <a:ext cx="304800" cy="685800"/>
          </a:xfrm>
          <a:prstGeom prst="line">
            <a:avLst/>
          </a:prstGeom>
          <a:noFill/>
          <a:ln w="28575">
            <a:solidFill>
              <a:schemeClr val="tx1">
                <a:lumMod val="10000"/>
              </a:schemeClr>
            </a:solidFill>
            <a:prstDash val="dash"/>
            <a:round/>
            <a:headEnd/>
            <a:tailEnd/>
          </a:ln>
        </p:spPr>
        <p:txBody>
          <a:bodyPr/>
          <a:lstStyle/>
          <a:p>
            <a:pPr fontAlgn="auto">
              <a:spcBef>
                <a:spcPts val="0"/>
              </a:spcBef>
              <a:spcAft>
                <a:spcPts val="0"/>
              </a:spcAft>
              <a:defRPr/>
            </a:pPr>
            <a:endParaRPr lang="en-US">
              <a:latin typeface="Times" charset="0"/>
              <a:cs typeface="+mn-cs"/>
            </a:endParaRPr>
          </a:p>
        </p:txBody>
      </p:sp>
      <p:sp>
        <p:nvSpPr>
          <p:cNvPr id="3119" name="Line 47"/>
          <p:cNvSpPr>
            <a:spLocks noChangeShapeType="1"/>
          </p:cNvSpPr>
          <p:nvPr/>
        </p:nvSpPr>
        <p:spPr bwMode="auto">
          <a:xfrm>
            <a:off x="2133600" y="5029200"/>
            <a:ext cx="1219200" cy="0"/>
          </a:xfrm>
          <a:prstGeom prst="line">
            <a:avLst/>
          </a:prstGeom>
          <a:noFill/>
          <a:ln w="28575">
            <a:solidFill>
              <a:schemeClr val="tx1">
                <a:lumMod val="10000"/>
              </a:schemeClr>
            </a:solidFill>
            <a:prstDash val="dash"/>
            <a:round/>
            <a:headEnd/>
            <a:tailEnd/>
          </a:ln>
        </p:spPr>
        <p:txBody>
          <a:bodyPr/>
          <a:lstStyle/>
          <a:p>
            <a:pPr fontAlgn="auto">
              <a:spcBef>
                <a:spcPts val="0"/>
              </a:spcBef>
              <a:spcAft>
                <a:spcPts val="0"/>
              </a:spcAft>
              <a:defRPr/>
            </a:pPr>
            <a:endParaRPr lang="en-US">
              <a:latin typeface="Times" charset="0"/>
              <a:cs typeface="+mn-cs"/>
            </a:endParaRPr>
          </a:p>
        </p:txBody>
      </p:sp>
      <p:sp>
        <p:nvSpPr>
          <p:cNvPr id="3120" name="Line 48"/>
          <p:cNvSpPr>
            <a:spLocks noChangeShapeType="1"/>
          </p:cNvSpPr>
          <p:nvPr/>
        </p:nvSpPr>
        <p:spPr bwMode="auto">
          <a:xfrm>
            <a:off x="914400" y="4343400"/>
            <a:ext cx="3352800" cy="0"/>
          </a:xfrm>
          <a:prstGeom prst="line">
            <a:avLst/>
          </a:prstGeom>
          <a:noFill/>
          <a:ln w="9525">
            <a:solidFill>
              <a:schemeClr val="bg2">
                <a:lumMod val="50000"/>
              </a:schemeClr>
            </a:solidFill>
            <a:prstDash val="dash"/>
            <a:round/>
            <a:headEnd/>
            <a:tailEnd/>
          </a:ln>
        </p:spPr>
        <p:txBody>
          <a:bodyPr/>
          <a:lstStyle/>
          <a:p>
            <a:pPr fontAlgn="auto">
              <a:spcBef>
                <a:spcPts val="0"/>
              </a:spcBef>
              <a:spcAft>
                <a:spcPts val="0"/>
              </a:spcAft>
              <a:defRPr/>
            </a:pPr>
            <a:endParaRPr lang="en-US">
              <a:latin typeface="Times" charset="0"/>
              <a:cs typeface="+mn-cs"/>
            </a:endParaRPr>
          </a:p>
        </p:txBody>
      </p:sp>
      <p:sp>
        <p:nvSpPr>
          <p:cNvPr id="3121" name="Text Box 49"/>
          <p:cNvSpPr txBox="1">
            <a:spLocks noChangeArrowheads="1"/>
          </p:cNvSpPr>
          <p:nvPr/>
        </p:nvSpPr>
        <p:spPr bwMode="auto">
          <a:xfrm>
            <a:off x="4191000" y="4114800"/>
            <a:ext cx="762000" cy="338138"/>
          </a:xfrm>
          <a:prstGeom prst="rect">
            <a:avLst/>
          </a:prstGeom>
          <a:noFill/>
          <a:ln w="9525">
            <a:noFill/>
            <a:miter lim="800000"/>
            <a:headEnd/>
            <a:tailEnd/>
          </a:ln>
        </p:spPr>
        <p:txBody>
          <a:bodyPr>
            <a:spAutoFit/>
          </a:bodyPr>
          <a:lstStyle/>
          <a:p>
            <a:pPr fontAlgn="auto">
              <a:spcBef>
                <a:spcPct val="50000"/>
              </a:spcBef>
              <a:spcAft>
                <a:spcPts val="0"/>
              </a:spcAft>
              <a:defRPr/>
            </a:pPr>
            <a:r>
              <a:rPr lang="en-US" sz="1600" dirty="0">
                <a:solidFill>
                  <a:schemeClr val="tx1">
                    <a:lumMod val="10000"/>
                  </a:schemeClr>
                </a:solidFill>
                <a:latin typeface="Times" charset="0"/>
                <a:cs typeface="+mn-cs"/>
              </a:rPr>
              <a:t>400m</a:t>
            </a:r>
          </a:p>
        </p:txBody>
      </p:sp>
      <p:sp>
        <p:nvSpPr>
          <p:cNvPr id="51" name="Oval 35"/>
          <p:cNvSpPr>
            <a:spLocks noChangeArrowheads="1"/>
          </p:cNvSpPr>
          <p:nvPr/>
        </p:nvSpPr>
        <p:spPr bwMode="auto">
          <a:xfrm>
            <a:off x="1524000" y="2667000"/>
            <a:ext cx="1066800" cy="1371600"/>
          </a:xfrm>
          <a:prstGeom prst="ellipse">
            <a:avLst/>
          </a:prstGeom>
          <a:noFill/>
          <a:ln w="9525">
            <a:solidFill>
              <a:schemeClr val="tx1">
                <a:lumMod val="10000"/>
              </a:schemeClr>
            </a:solidFill>
            <a:round/>
            <a:headEnd/>
            <a:tailEnd/>
          </a:ln>
        </p:spPr>
        <p:txBody>
          <a:bodyPr wrap="none" anchor="ctr"/>
          <a:lstStyle/>
          <a:p>
            <a:pPr fontAlgn="auto">
              <a:spcBef>
                <a:spcPts val="0"/>
              </a:spcBef>
              <a:spcAft>
                <a:spcPts val="0"/>
              </a:spcAft>
              <a:defRPr/>
            </a:pPr>
            <a:endParaRPr lang="en-US">
              <a:latin typeface="Times" charset="0"/>
              <a:cs typeface="+mn-cs"/>
            </a:endParaRPr>
          </a:p>
        </p:txBody>
      </p:sp>
      <p:sp>
        <p:nvSpPr>
          <p:cNvPr id="7217" name="TextBox 1"/>
          <p:cNvSpPr txBox="1">
            <a:spLocks noChangeArrowheads="1"/>
          </p:cNvSpPr>
          <p:nvPr/>
        </p:nvSpPr>
        <p:spPr bwMode="auto">
          <a:xfrm>
            <a:off x="4953000" y="914400"/>
            <a:ext cx="4038600" cy="5724525"/>
          </a:xfrm>
          <a:prstGeom prst="rect">
            <a:avLst/>
          </a:prstGeom>
          <a:noFill/>
          <a:ln w="9525">
            <a:noFill/>
            <a:miter lim="800000"/>
            <a:headEnd/>
            <a:tailEnd/>
          </a:ln>
        </p:spPr>
        <p:txBody>
          <a:bodyPr>
            <a:spAutoFit/>
          </a:bodyPr>
          <a:lstStyle/>
          <a:p>
            <a:r>
              <a:rPr lang="en-US" sz="2000" b="1"/>
              <a:t>Major idea </a:t>
            </a:r>
            <a:r>
              <a:rPr lang="en-US" b="1"/>
              <a:t>is to investigate the role of wind forcing in the processes of freshwater, circulation and hydrography shaping</a:t>
            </a:r>
          </a:p>
          <a:p>
            <a:endParaRPr lang="en-US" b="1"/>
          </a:p>
          <a:p>
            <a:r>
              <a:rPr lang="en-US" sz="2000" b="1"/>
              <a:t>Conditions:</a:t>
            </a:r>
            <a:r>
              <a:rPr lang="en-US" b="1"/>
              <a:t> ocean is a closed domain without fluxes via ocean boundaries, no river runoff, precipitation and evaporation. There is no sea ice and only wind is a driving force</a:t>
            </a:r>
          </a:p>
          <a:p>
            <a:endParaRPr lang="en-US" b="1"/>
          </a:p>
          <a:p>
            <a:r>
              <a:rPr lang="en-US" sz="2000" b="1"/>
              <a:t>Initial conditions:</a:t>
            </a:r>
            <a:r>
              <a:rPr lang="en-US" b="1"/>
              <a:t> horizontally uniform water temperature and salinity fields with a vertical stratification corresponding to mean parameters corresponding to a) upper mixed layer, b) Pacific water layer, c) Atlantic water layer and d) deep waters.</a:t>
            </a:r>
          </a:p>
          <a:p>
            <a:endParaRPr lang="en-US"/>
          </a:p>
          <a:p>
            <a:endParaRPr lang="en-US"/>
          </a:p>
        </p:txBody>
      </p:sp>
      <p:sp>
        <p:nvSpPr>
          <p:cNvPr id="7218" name="TextBox 2"/>
          <p:cNvSpPr txBox="1">
            <a:spLocks noChangeArrowheads="1"/>
          </p:cNvSpPr>
          <p:nvPr/>
        </p:nvSpPr>
        <p:spPr bwMode="auto">
          <a:xfrm>
            <a:off x="228600" y="5105400"/>
            <a:ext cx="4724400" cy="2062163"/>
          </a:xfrm>
          <a:prstGeom prst="rect">
            <a:avLst/>
          </a:prstGeom>
          <a:noFill/>
          <a:ln w="9525">
            <a:noFill/>
            <a:miter lim="800000"/>
            <a:headEnd/>
            <a:tailEnd/>
          </a:ln>
        </p:spPr>
        <p:txBody>
          <a:bodyPr>
            <a:spAutoFit/>
          </a:bodyPr>
          <a:lstStyle/>
          <a:p>
            <a:r>
              <a:rPr lang="en-US" sz="2000" b="1"/>
              <a:t>Forcing:</a:t>
            </a:r>
            <a:r>
              <a:rPr lang="en-US" b="1"/>
              <a:t> Annual wind stresses calculated based on annual SLPs for a) 1989 and b) 2007 (AOMIP recommended algorithm)</a:t>
            </a:r>
          </a:p>
          <a:p>
            <a:endParaRPr lang="en-US" b="1"/>
          </a:p>
          <a:p>
            <a:r>
              <a:rPr lang="en-US" b="1"/>
              <a:t>Run model for 20 years and analyze T, S, circulation, FWC and HC</a:t>
            </a:r>
          </a:p>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descr="AOMIP-model-domain-for-JGR.jpg"/>
          <p:cNvPicPr>
            <a:picLocks noChangeAspect="1"/>
          </p:cNvPicPr>
          <p:nvPr/>
        </p:nvPicPr>
        <p:blipFill>
          <a:blip r:embed="rId3" cstate="print"/>
          <a:srcRect l="13000" t="3999" r="14999" b="1334"/>
          <a:stretch>
            <a:fillRect/>
          </a:stretch>
        </p:blipFill>
        <p:spPr bwMode="auto">
          <a:xfrm>
            <a:off x="177800" y="1143000"/>
            <a:ext cx="3632200" cy="3657600"/>
          </a:xfrm>
          <a:prstGeom prst="rect">
            <a:avLst/>
          </a:prstGeom>
          <a:noFill/>
          <a:ln w="9525">
            <a:noFill/>
            <a:miter lim="800000"/>
            <a:headEnd/>
            <a:tailEnd/>
          </a:ln>
        </p:spPr>
      </p:pic>
      <p:sp>
        <p:nvSpPr>
          <p:cNvPr id="8195" name="TextBox 2"/>
          <p:cNvSpPr txBox="1">
            <a:spLocks noChangeArrowheads="1"/>
          </p:cNvSpPr>
          <p:nvPr/>
        </p:nvSpPr>
        <p:spPr bwMode="auto">
          <a:xfrm>
            <a:off x="228600" y="4902200"/>
            <a:ext cx="3733800" cy="2032000"/>
          </a:xfrm>
          <a:prstGeom prst="rect">
            <a:avLst/>
          </a:prstGeom>
          <a:noFill/>
          <a:ln w="9525">
            <a:noFill/>
            <a:miter lim="800000"/>
            <a:headEnd/>
            <a:tailEnd/>
          </a:ln>
        </p:spPr>
        <p:txBody>
          <a:bodyPr>
            <a:spAutoFit/>
          </a:bodyPr>
          <a:lstStyle/>
          <a:p>
            <a:r>
              <a:rPr lang="en-US" b="1"/>
              <a:t>Arctic Ocean model domain (common grid) used for idealized experiment analysis. Solid black line shows 55⁰N latitude where closed boundary conditions (vertical wall) were applied.</a:t>
            </a:r>
          </a:p>
          <a:p>
            <a:endParaRPr lang="en-US"/>
          </a:p>
        </p:txBody>
      </p:sp>
      <p:pic>
        <p:nvPicPr>
          <p:cNvPr id="8196" name="Picture 3" descr="T-S-idealized-and-observed-1970s.jpg"/>
          <p:cNvPicPr>
            <a:picLocks noChangeAspect="1"/>
          </p:cNvPicPr>
          <p:nvPr/>
        </p:nvPicPr>
        <p:blipFill>
          <a:blip r:embed="rId4" cstate="print"/>
          <a:srcRect l="5882" t="35455" r="1176" b="9091"/>
          <a:stretch>
            <a:fillRect/>
          </a:stretch>
        </p:blipFill>
        <p:spPr bwMode="auto">
          <a:xfrm>
            <a:off x="3917950" y="1143000"/>
            <a:ext cx="4860925" cy="3657600"/>
          </a:xfrm>
          <a:prstGeom prst="rect">
            <a:avLst/>
          </a:prstGeom>
          <a:noFill/>
          <a:ln w="9525">
            <a:noFill/>
            <a:miter lim="800000"/>
            <a:headEnd/>
            <a:tailEnd/>
          </a:ln>
        </p:spPr>
      </p:pic>
      <p:sp>
        <p:nvSpPr>
          <p:cNvPr id="8197" name="TextBox 4"/>
          <p:cNvSpPr txBox="1">
            <a:spLocks noChangeArrowheads="1"/>
          </p:cNvSpPr>
          <p:nvPr/>
        </p:nvSpPr>
        <p:spPr bwMode="auto">
          <a:xfrm>
            <a:off x="4267200" y="4953000"/>
            <a:ext cx="4724400" cy="1754188"/>
          </a:xfrm>
          <a:prstGeom prst="rect">
            <a:avLst/>
          </a:prstGeom>
          <a:noFill/>
          <a:ln w="9525">
            <a:noFill/>
            <a:miter lim="800000"/>
            <a:headEnd/>
            <a:tailEnd/>
          </a:ln>
        </p:spPr>
        <p:txBody>
          <a:bodyPr>
            <a:spAutoFit/>
          </a:bodyPr>
          <a:lstStyle/>
          <a:p>
            <a:r>
              <a:rPr lang="en-US" b="1"/>
              <a:t>Idealized (blue) temperature (left) and salinity (right) profiles used as initial conditions for model runs. Black and red lines show winter T and S profiles from observations (EWG, 1997) in the Eurasian and Canadian Basins, respectively</a:t>
            </a:r>
          </a:p>
          <a:p>
            <a:endParaRPr lang="en-US"/>
          </a:p>
        </p:txBody>
      </p:sp>
      <p:sp>
        <p:nvSpPr>
          <p:cNvPr id="6" name="5-Point Star 5"/>
          <p:cNvSpPr/>
          <p:nvPr/>
        </p:nvSpPr>
        <p:spPr>
          <a:xfrm>
            <a:off x="1524000" y="2667000"/>
            <a:ext cx="152400" cy="1524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5-Point Star 6"/>
          <p:cNvSpPr/>
          <p:nvPr/>
        </p:nvSpPr>
        <p:spPr>
          <a:xfrm>
            <a:off x="2209800" y="2667000"/>
            <a:ext cx="152400" cy="1524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200" name="TextBox 8"/>
          <p:cNvSpPr txBox="1">
            <a:spLocks noChangeArrowheads="1"/>
          </p:cNvSpPr>
          <p:nvPr/>
        </p:nvSpPr>
        <p:spPr bwMode="auto">
          <a:xfrm>
            <a:off x="152400" y="76200"/>
            <a:ext cx="8534400" cy="923925"/>
          </a:xfrm>
          <a:prstGeom prst="rect">
            <a:avLst/>
          </a:prstGeom>
          <a:noFill/>
          <a:ln w="9525">
            <a:noFill/>
            <a:miter lim="800000"/>
            <a:headEnd/>
            <a:tailEnd/>
          </a:ln>
        </p:spPr>
        <p:txBody>
          <a:bodyPr>
            <a:spAutoFit/>
          </a:bodyPr>
          <a:lstStyle/>
          <a:p>
            <a:r>
              <a:rPr lang="en-US" b="1"/>
              <a:t>To investigate the roles of wind and thermal forcing driving the Arctic Ocean changes we have designed several idealized experiments minimizing effects of secondary factors as much as possible and sometimes simply neglecting their influences.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descr="SLP-and-SAT-in-1989-and-2009.jpg"/>
          <p:cNvPicPr>
            <a:picLocks noChangeAspect="1"/>
          </p:cNvPicPr>
          <p:nvPr/>
        </p:nvPicPr>
        <p:blipFill>
          <a:blip r:embed="rId2" cstate="print"/>
          <a:srcRect l="8749" r="3751" b="53751"/>
          <a:stretch>
            <a:fillRect/>
          </a:stretch>
        </p:blipFill>
        <p:spPr bwMode="auto">
          <a:xfrm>
            <a:off x="304800" y="533400"/>
            <a:ext cx="8650288" cy="4572000"/>
          </a:xfrm>
          <a:prstGeom prst="rect">
            <a:avLst/>
          </a:prstGeom>
          <a:noFill/>
          <a:ln w="9525">
            <a:noFill/>
            <a:miter lim="800000"/>
            <a:headEnd/>
            <a:tailEnd/>
          </a:ln>
        </p:spPr>
      </p:pic>
      <p:sp>
        <p:nvSpPr>
          <p:cNvPr id="9219" name="TextBox 2"/>
          <p:cNvSpPr txBox="1">
            <a:spLocks noChangeArrowheads="1"/>
          </p:cNvSpPr>
          <p:nvPr/>
        </p:nvSpPr>
        <p:spPr bwMode="auto">
          <a:xfrm>
            <a:off x="1752600" y="76200"/>
            <a:ext cx="6324600" cy="584200"/>
          </a:xfrm>
          <a:prstGeom prst="rect">
            <a:avLst/>
          </a:prstGeom>
          <a:noFill/>
          <a:ln w="9525">
            <a:noFill/>
            <a:miter lim="800000"/>
            <a:headEnd/>
            <a:tailEnd/>
          </a:ln>
        </p:spPr>
        <p:txBody>
          <a:bodyPr>
            <a:spAutoFit/>
          </a:bodyPr>
          <a:lstStyle/>
          <a:p>
            <a:r>
              <a:rPr lang="en-US" sz="3200" b="1"/>
              <a:t>Forcing for WIND experiment </a:t>
            </a:r>
          </a:p>
        </p:txBody>
      </p:sp>
      <p:sp>
        <p:nvSpPr>
          <p:cNvPr id="9220" name="TextBox 3"/>
          <p:cNvSpPr txBox="1">
            <a:spLocks noChangeArrowheads="1"/>
          </p:cNvSpPr>
          <p:nvPr/>
        </p:nvSpPr>
        <p:spPr bwMode="auto">
          <a:xfrm>
            <a:off x="304800" y="4953000"/>
            <a:ext cx="8534400" cy="1477963"/>
          </a:xfrm>
          <a:prstGeom prst="rect">
            <a:avLst/>
          </a:prstGeom>
          <a:noFill/>
          <a:ln w="9525">
            <a:noFill/>
            <a:miter lim="800000"/>
            <a:headEnd/>
            <a:tailEnd/>
          </a:ln>
        </p:spPr>
        <p:txBody>
          <a:bodyPr>
            <a:spAutoFit/>
          </a:bodyPr>
          <a:lstStyle/>
          <a:p>
            <a:r>
              <a:rPr lang="en-US" b="1"/>
              <a:t>In wind-only experiments we forced the ice free ocean for 20 years by the 2007 (anticyclonic) and 1989 (cyclonic) annual mean wind stresses derived from NCAR/NCEP SLP fields (Figure 4) following the AOMIP-recommended algorithm described on the AOMIP web site (</a:t>
            </a:r>
            <a:r>
              <a:rPr lang="en-US" b="1" u="sng">
                <a:hlinkClick r:id="rId3"/>
              </a:rPr>
              <a:t>www.whoi.edu/projects/AOMIP</a:t>
            </a:r>
            <a:r>
              <a:rPr lang="en-US" b="1"/>
              <a:t>). </a:t>
            </a:r>
          </a:p>
          <a:p>
            <a:endParaRPr lang="en-US"/>
          </a:p>
        </p:txBody>
      </p:sp>
      <p:sp>
        <p:nvSpPr>
          <p:cNvPr id="9221" name="TextBox 4"/>
          <p:cNvSpPr txBox="1">
            <a:spLocks noChangeArrowheads="1"/>
          </p:cNvSpPr>
          <p:nvPr/>
        </p:nvSpPr>
        <p:spPr bwMode="auto">
          <a:xfrm>
            <a:off x="1600200" y="2647950"/>
            <a:ext cx="533400" cy="400050"/>
          </a:xfrm>
          <a:prstGeom prst="rect">
            <a:avLst/>
          </a:prstGeom>
          <a:noFill/>
          <a:ln w="9525">
            <a:noFill/>
            <a:miter lim="800000"/>
            <a:headEnd/>
            <a:tailEnd/>
          </a:ln>
        </p:spPr>
        <p:txBody>
          <a:bodyPr>
            <a:spAutoFit/>
          </a:bodyPr>
          <a:lstStyle/>
          <a:p>
            <a:r>
              <a:rPr lang="en-US" sz="2000" b="1"/>
              <a:t>H</a:t>
            </a:r>
          </a:p>
        </p:txBody>
      </p:sp>
      <p:sp>
        <p:nvSpPr>
          <p:cNvPr id="9222" name="TextBox 5"/>
          <p:cNvSpPr txBox="1">
            <a:spLocks noChangeArrowheads="1"/>
          </p:cNvSpPr>
          <p:nvPr/>
        </p:nvSpPr>
        <p:spPr bwMode="auto">
          <a:xfrm>
            <a:off x="5181600" y="3257550"/>
            <a:ext cx="533400" cy="400050"/>
          </a:xfrm>
          <a:prstGeom prst="rect">
            <a:avLst/>
          </a:prstGeom>
          <a:noFill/>
          <a:ln w="9525">
            <a:noFill/>
            <a:miter lim="800000"/>
            <a:headEnd/>
            <a:tailEnd/>
          </a:ln>
        </p:spPr>
        <p:txBody>
          <a:bodyPr>
            <a:spAutoFit/>
          </a:bodyPr>
          <a:lstStyle/>
          <a:p>
            <a:r>
              <a:rPr lang="en-US" sz="2000" b="1"/>
              <a:t>H</a:t>
            </a:r>
          </a:p>
        </p:txBody>
      </p:sp>
      <p:sp>
        <p:nvSpPr>
          <p:cNvPr id="9223" name="TextBox 6"/>
          <p:cNvSpPr txBox="1">
            <a:spLocks noChangeArrowheads="1"/>
          </p:cNvSpPr>
          <p:nvPr/>
        </p:nvSpPr>
        <p:spPr bwMode="auto">
          <a:xfrm>
            <a:off x="7315200" y="4324350"/>
            <a:ext cx="533400" cy="400050"/>
          </a:xfrm>
          <a:prstGeom prst="rect">
            <a:avLst/>
          </a:prstGeom>
          <a:noFill/>
          <a:ln w="9525">
            <a:noFill/>
            <a:miter lim="800000"/>
            <a:headEnd/>
            <a:tailEnd/>
          </a:ln>
        </p:spPr>
        <p:txBody>
          <a:bodyPr>
            <a:spAutoFit/>
          </a:bodyPr>
          <a:lstStyle/>
          <a:p>
            <a:r>
              <a:rPr lang="en-US" sz="2000" b="1"/>
              <a:t>L</a:t>
            </a:r>
          </a:p>
        </p:txBody>
      </p:sp>
      <p:sp>
        <p:nvSpPr>
          <p:cNvPr id="9224" name="TextBox 7"/>
          <p:cNvSpPr txBox="1">
            <a:spLocks noChangeArrowheads="1"/>
          </p:cNvSpPr>
          <p:nvPr/>
        </p:nvSpPr>
        <p:spPr bwMode="auto">
          <a:xfrm>
            <a:off x="3352800" y="3257550"/>
            <a:ext cx="533400" cy="400050"/>
          </a:xfrm>
          <a:prstGeom prst="rect">
            <a:avLst/>
          </a:prstGeom>
          <a:noFill/>
          <a:ln w="9525">
            <a:noFill/>
            <a:miter lim="800000"/>
            <a:headEnd/>
            <a:tailEnd/>
          </a:ln>
        </p:spPr>
        <p:txBody>
          <a:bodyPr>
            <a:spAutoFit/>
          </a:bodyPr>
          <a:lstStyle/>
          <a:p>
            <a:r>
              <a:rPr lang="en-US" sz="2000" b="1"/>
              <a:t>L</a:t>
            </a:r>
          </a:p>
        </p:txBody>
      </p:sp>
      <p:sp>
        <p:nvSpPr>
          <p:cNvPr id="9225" name="TextBox 8"/>
          <p:cNvSpPr txBox="1">
            <a:spLocks noChangeArrowheads="1"/>
          </p:cNvSpPr>
          <p:nvPr/>
        </p:nvSpPr>
        <p:spPr bwMode="auto">
          <a:xfrm>
            <a:off x="2819400" y="4324350"/>
            <a:ext cx="533400" cy="400050"/>
          </a:xfrm>
          <a:prstGeom prst="rect">
            <a:avLst/>
          </a:prstGeom>
          <a:noFill/>
          <a:ln w="9525">
            <a:noFill/>
            <a:miter lim="800000"/>
            <a:headEnd/>
            <a:tailEnd/>
          </a:ln>
        </p:spPr>
        <p:txBody>
          <a:bodyPr>
            <a:spAutoFit/>
          </a:bodyPr>
          <a:lstStyle/>
          <a:p>
            <a:r>
              <a:rPr lang="en-US" sz="2000" b="1"/>
              <a:t>L</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2"/>
          <p:cNvSpPr txBox="1">
            <a:spLocks noChangeArrowheads="1"/>
          </p:cNvSpPr>
          <p:nvPr/>
        </p:nvSpPr>
        <p:spPr bwMode="auto">
          <a:xfrm>
            <a:off x="228600" y="279400"/>
            <a:ext cx="8839200" cy="6186488"/>
          </a:xfrm>
          <a:prstGeom prst="rect">
            <a:avLst/>
          </a:prstGeom>
          <a:noFill/>
          <a:ln w="9525">
            <a:noFill/>
            <a:miter lim="800000"/>
            <a:headEnd/>
            <a:tailEnd/>
          </a:ln>
        </p:spPr>
        <p:txBody>
          <a:bodyPr>
            <a:spAutoFit/>
          </a:bodyPr>
          <a:lstStyle/>
          <a:p>
            <a:pPr algn="ctr"/>
            <a:r>
              <a:rPr lang="en-US"/>
              <a:t>“</a:t>
            </a:r>
            <a:r>
              <a:rPr lang="en-US" sz="3600"/>
              <a:t>Thermo” experiment</a:t>
            </a:r>
          </a:p>
          <a:p>
            <a:r>
              <a:rPr lang="en-US" sz="2400"/>
              <a:t>Major idea is to investigate a role of thermal forcing (air temperature drives variability of freshwater content and water circulation via sea ice and ocean hydrography transformations)</a:t>
            </a:r>
          </a:p>
          <a:p>
            <a:endParaRPr lang="en-US" sz="2400"/>
          </a:p>
          <a:p>
            <a:r>
              <a:rPr lang="en-US" sz="2400" b="1"/>
              <a:t>Conditions:</a:t>
            </a:r>
            <a:r>
              <a:rPr lang="en-US" sz="2400"/>
              <a:t> ocean is a closed domain without fluxes via ocean boundaries, no river runoff, precipitation and evaporation. There is no wind. Clouds are annual mean, and wind speed for calculation of heat fluxes is 5 m/s. Humidity is annual mean. </a:t>
            </a:r>
          </a:p>
          <a:p>
            <a:endParaRPr lang="en-US" sz="2400"/>
          </a:p>
          <a:p>
            <a:r>
              <a:rPr lang="en-US" sz="2400" b="1"/>
              <a:t>Initial conditions: </a:t>
            </a:r>
            <a:r>
              <a:rPr lang="en-US" sz="2400"/>
              <a:t>horizontally uniform water temperature and salinity fields with a vertical stratification corresponding to mean: a) upper mixed layer, Pacific waters, Atlantic water layer and deep waters.</a:t>
            </a:r>
          </a:p>
          <a:p>
            <a:r>
              <a:rPr lang="en-US" sz="2400" b="1"/>
              <a:t>Forcing:</a:t>
            </a:r>
            <a:r>
              <a:rPr lang="en-US" sz="2400"/>
              <a:t> Monthly air temperatures for a) 1989 and b) 2007 conditions</a:t>
            </a:r>
          </a:p>
          <a:p>
            <a:endParaRPr lang="en-US" sz="240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1927</TotalTime>
  <Words>1957</Words>
  <Application>Microsoft Office PowerPoint</Application>
  <PresentationFormat>On-screen Show (4:3)</PresentationFormat>
  <Paragraphs>116</Paragraphs>
  <Slides>30</Slides>
  <Notes>5</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Coordinated experiments to identify roles of different factors in the ocean dynamics and hydrography    Andrey Proshutinsky1, Eiji Watanabe2, Elena Golubeva3, Christophe Herbaut4, Marie-Noelle Houssais4, Jiayan Yang1, Jinlun Zhang5, Yevgeny Aksenov6 and Beverly de Cuevas6      1Woods Hole Oceanographic Institution, Woods Hole, MA, USA 2Tokyo University of Marine Science and Technology, Tokyo, Japan. 3Institute of Computational Mathematics and Mathematical Geophysics, Novosibirsk, Russia  4Université Pierre et Marie Curie, Paris, France 5University of Washington, Seattle, USA  6National Oceanography Centre, Southampton, UK  </vt:lpstr>
      <vt:lpstr>PowerPoint Presentation</vt:lpstr>
      <vt:lpstr>PowerPoint Presentation</vt:lpstr>
      <vt:lpstr>Motivation for coordinated idealized circulation experiments</vt:lpstr>
      <vt:lpstr>PowerPoint Presentation</vt:lpstr>
      <vt:lpstr>Wind experiment</vt:lpstr>
      <vt:lpstr>PowerPoint Presentation</vt:lpstr>
      <vt:lpstr>PowerPoint Presentation</vt:lpstr>
      <vt:lpstr>PowerPoint Presentation</vt:lpstr>
      <vt:lpstr>Thermodynamic: Cooling/warming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Decadal variability of Arctic climate: cyclonic and anticyclonic circulation regimes</dc:title>
  <dc:creator>Andrey</dc:creator>
  <cp:lastModifiedBy>Andrey</cp:lastModifiedBy>
  <cp:revision>168</cp:revision>
  <dcterms:created xsi:type="dcterms:W3CDTF">2010-11-23T15:05:52Z</dcterms:created>
  <dcterms:modified xsi:type="dcterms:W3CDTF">2012-10-24T01:22:01Z</dcterms:modified>
</cp:coreProperties>
</file>