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sldIdLst>
    <p:sldId id="256" r:id="rId2"/>
    <p:sldId id="259" r:id="rId3"/>
    <p:sldId id="257" r:id="rId4"/>
    <p:sldId id="325" r:id="rId5"/>
    <p:sldId id="328" r:id="rId6"/>
    <p:sldId id="264" r:id="rId7"/>
    <p:sldId id="261" r:id="rId8"/>
    <p:sldId id="322" r:id="rId9"/>
    <p:sldId id="323" r:id="rId10"/>
    <p:sldId id="262" r:id="rId11"/>
    <p:sldId id="296" r:id="rId12"/>
    <p:sldId id="295" r:id="rId13"/>
    <p:sldId id="266" r:id="rId14"/>
    <p:sldId id="270" r:id="rId15"/>
    <p:sldId id="271" r:id="rId16"/>
    <p:sldId id="274" r:id="rId17"/>
    <p:sldId id="272" r:id="rId18"/>
    <p:sldId id="273" r:id="rId19"/>
    <p:sldId id="327" r:id="rId20"/>
    <p:sldId id="265" r:id="rId21"/>
    <p:sldId id="276" r:id="rId22"/>
    <p:sldId id="277" r:id="rId23"/>
    <p:sldId id="335" r:id="rId24"/>
    <p:sldId id="298" r:id="rId25"/>
    <p:sldId id="337" r:id="rId26"/>
    <p:sldId id="279" r:id="rId27"/>
    <p:sldId id="301" r:id="rId28"/>
    <p:sldId id="299" r:id="rId29"/>
    <p:sldId id="300" r:id="rId30"/>
    <p:sldId id="302" r:id="rId31"/>
    <p:sldId id="303" r:id="rId32"/>
    <p:sldId id="284" r:id="rId33"/>
    <p:sldId id="293" r:id="rId34"/>
    <p:sldId id="285" r:id="rId35"/>
    <p:sldId id="286" r:id="rId36"/>
    <p:sldId id="314" r:id="rId37"/>
    <p:sldId id="313" r:id="rId38"/>
    <p:sldId id="318" r:id="rId39"/>
    <p:sldId id="317" r:id="rId40"/>
    <p:sldId id="288" r:id="rId41"/>
    <p:sldId id="319" r:id="rId42"/>
    <p:sldId id="306" r:id="rId43"/>
    <p:sldId id="334" r:id="rId44"/>
    <p:sldId id="330" r:id="rId45"/>
    <p:sldId id="329" r:id="rId46"/>
    <p:sldId id="333" r:id="rId47"/>
    <p:sldId id="29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9" autoAdjust="0"/>
    <p:restoredTop sz="63556" autoAdjust="0"/>
  </p:normalViewPr>
  <p:slideViewPr>
    <p:cSldViewPr>
      <p:cViewPr>
        <p:scale>
          <a:sx n="55" d="100"/>
          <a:sy n="55" d="100"/>
        </p:scale>
        <p:origin x="-1306" y="-96"/>
      </p:cViewPr>
      <p:guideLst>
        <p:guide orient="horz" pos="2208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D0322A-EBC5-4B76-BDC7-642D2F284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2EDF0-60E7-4838-85A9-3161C0E1C95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3ADB9-AC40-4DD2-9028-3326266E60E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7D541-9426-416A-A638-1052798CBEA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C56C9-47F0-4E9E-BA83-E19A37CC750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C4591-7AF0-4F98-B3CA-20D588F1BE4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DF62A-0127-48CB-80FC-D48A7E7BB97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007" tIns="45003" rIns="90007" bIns="4500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099C0-F8B0-4CC6-8CD2-DFF6835B919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BC922-AA67-4034-A64F-FA0899A788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B7576-2BCA-4759-8BE3-1BF85718773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E6231-5B7A-48DB-9433-58F705DC283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8280-D264-48F2-A573-5EFB9AF1EDA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C2F19-A4FC-492C-B635-5748600349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A7F14-6508-4123-A338-C04B5001C89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A1F17-E1BD-43DF-8381-A08ADB42FA2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4B2C1-FFC4-4811-AEE8-29445478283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7B051-95ED-47E6-9902-F2D2D2D6A3E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DDF67-2C71-4F36-92F7-1600D1030B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8144A2E-E4A6-461E-A54E-5897699ACDAE}" type="slidenum">
              <a:rPr lang="en-US" sz="1200">
                <a:latin typeface="Arial" charset="0"/>
              </a:rPr>
              <a:pPr algn="r" eaLnBrk="1" hangingPunct="1"/>
              <a:t>25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8DF31-F5F0-4D0B-A8CA-B8AE537B450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E2DFD-9324-4E8E-BEEA-98F45D5C54A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AD99E-2B82-48DA-9836-B300D9602A3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F2219-537C-4F28-89D4-C78DED08483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8B6A8-1FC5-4595-BE52-FEE2EDFFBFA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773D5-6D11-4D90-91D4-4BCEACAC05D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DEBB9-D5FD-4C23-9356-7542784543C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E691D-4DAD-46B6-9D5C-D7B807961CD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76F90-3EB4-4722-B156-4C2DC35C250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55DD5-FFC5-4E2D-83C0-208F4CBFB60D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BC2E3-10D7-4948-BD33-CF527EB4AAD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51766-2234-40D6-93B5-13074A999A4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Add Link: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512C1-B2D6-44A9-9D4B-347771EDBC2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A03B7-DD22-406E-A7B3-E20B57D742F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D1FD8-71E0-435B-A097-3F19FF1B361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77EEE-63F3-471B-8E9A-C8134807041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9B5CF-70C5-4CCC-9E11-F2D9B3D7834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1282E-9E28-4F45-AC99-6C05982ABF4B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F6FE4-25C6-4CA1-88FF-D9023ED4A47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eaLnBrk="1" hangingPunct="1"/>
            <a:fld id="{3A771270-9C93-47E8-9356-D6D1134813A4}" type="slidenum">
              <a:rPr lang="en-US" sz="1200">
                <a:latin typeface="Arial" charset="0"/>
              </a:rPr>
              <a:pPr algn="r" eaLnBrk="1" hangingPunct="1"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6" tIns="45718" rIns="91436" bIns="45718"/>
          <a:lstStyle/>
          <a:p>
            <a:pPr eaLnBrk="1" hangingPunct="1"/>
            <a:r>
              <a:rPr lang="en-US" smtClean="0"/>
              <a:t>How come we get decent results then: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Answer: </a:t>
            </a:r>
          </a:p>
          <a:p>
            <a:pPr eaLnBrk="1" hangingPunct="1"/>
            <a:r>
              <a:rPr lang="en-US" smtClean="0"/>
              <a:t>Adjustments to forcing fields, model tuninig. One of the parameters that provides a lot power in tuning is the surface albedo of sea ice. </a:t>
            </a:r>
          </a:p>
          <a:p>
            <a:pPr eaLnBrk="1" hangingPunct="1"/>
            <a:r>
              <a:rPr lang="en-US" smtClean="0"/>
              <a:t>Tuning is not a bad thing if the goal is to match hindcasts, but one of the issues with tuning is that one needs to worry about maintaining sensitivities.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43260-E35B-4260-AC0F-3E062FFDAA9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3899-2A96-44F0-AA8C-60A0F07932F7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A6FC6-E044-493D-8792-15694F2830F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1ABAF-5EB6-4D2B-AEAD-F05A4400180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A9D43-037A-40FE-8FCF-C9DA2F337BA0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0377A-7719-4FD3-8150-BE643B49EB2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73172-0999-4365-B8B4-67BB03C3573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F6351-D8FC-4EC3-A3A8-9FCF00A9C9D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E6C4A-F4C6-473C-8489-F213AACB3EE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D54D5-06B5-4E17-B266-C544EE3270D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31D0-DE98-472F-BF6D-36FBD667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678E-D8E7-4136-BF77-BC6EEA14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B4EE-D075-4F88-8D62-143D6435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76B0-9E7A-4FA9-8CB5-F05AF62A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8173-2625-4B88-9165-4D57DA51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D675-FD7C-45B0-9DCF-74662AF8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A19-2243-454C-B323-EC2A3532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09B7-F7EC-497F-8BE5-8BB59A9A0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EAF5-9144-48A0-955B-2992EC7B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2138-1D70-4F96-9D7B-A986E9A1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AA5B-E045-4813-8E78-CBFDE499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55C1-0A8D-4C84-A6C1-4C73A76D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9BA08-0F3D-449B-8B11-7F517170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CED6-8CD5-4532-B96C-01503446A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73B18-BC8F-43EF-9DC7-10668CF0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4156277-9FA4-4236-9C90-3DD19A0A6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691" r:id="rId14"/>
    <p:sldLayoutId id="21474836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Document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Forcing Fields for </a:t>
            </a:r>
            <a:br>
              <a:rPr lang="en-US" smtClean="0"/>
            </a:br>
            <a:r>
              <a:rPr lang="en-US" smtClean="0"/>
              <a:t>Ice-Ocean Models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Axel Schweiger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University of Washington</a:t>
            </a:r>
            <a:br>
              <a:rPr lang="en-US" sz="2800" smtClean="0"/>
            </a:br>
            <a:r>
              <a:rPr lang="en-US" sz="2800" smtClean="0"/>
              <a:t>Applied Physics Lab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Polar Science Center</a:t>
            </a:r>
          </a:p>
        </p:txBody>
      </p:sp>
      <p:pic>
        <p:nvPicPr>
          <p:cNvPr id="14340" name="Picture 4" descr="PS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43600"/>
            <a:ext cx="952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apl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930900"/>
            <a:ext cx="914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49963"/>
            <a:ext cx="9525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1055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6248400"/>
            <a:ext cx="3257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Turbulent exchange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33400" y="1905000"/>
          <a:ext cx="3733800" cy="925513"/>
        </p:xfrm>
        <a:graphic>
          <a:graphicData uri="http://schemas.openxmlformats.org/presentationml/2006/ole">
            <p:oleObj spid="_x0000_s4098" name="Equation" r:id="rId4" imgW="1333440" imgH="330120" progId="Equation.3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33400" y="4114800"/>
          <a:ext cx="4038600" cy="812800"/>
        </p:xfrm>
        <a:graphic>
          <a:graphicData uri="http://schemas.openxmlformats.org/presentationml/2006/ole">
            <p:oleObj spid="_x0000_s4099" name="Equation" r:id="rId5" imgW="1638000" imgH="33012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533400" y="3041650"/>
          <a:ext cx="4648200" cy="774700"/>
        </p:xfrm>
        <a:graphic>
          <a:graphicData uri="http://schemas.openxmlformats.org/presentationml/2006/ole">
            <p:oleObj spid="_x0000_s4100" name="Equation" r:id="rId6" imgW="2133360" imgH="355320" progId="Equation.3">
              <p:embed/>
            </p:oleObj>
          </a:graphicData>
        </a:graphic>
      </p:graphicFrame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2133600" y="2590800"/>
            <a:ext cx="4495800" cy="8763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2362200" y="3581400"/>
            <a:ext cx="426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V="1">
            <a:off x="2286000" y="3886200"/>
            <a:ext cx="42672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6629400" y="2819400"/>
            <a:ext cx="2200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 on: </a:t>
            </a:r>
          </a:p>
          <a:p>
            <a:pPr>
              <a:buFontTx/>
              <a:buChar char="•"/>
            </a:pPr>
            <a:r>
              <a:rPr lang="en-US"/>
              <a:t>Stability </a:t>
            </a:r>
          </a:p>
          <a:p>
            <a:pPr>
              <a:buFontTx/>
              <a:buChar char="•"/>
            </a:pPr>
            <a:r>
              <a:rPr lang="en-US"/>
              <a:t>Roughness</a:t>
            </a:r>
          </a:p>
          <a:p>
            <a:pPr>
              <a:buFontTx/>
              <a:buChar char="•"/>
            </a:pPr>
            <a:r>
              <a:rPr lang="en-US"/>
              <a:t>Reference Height 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Parameterized LW Radiation: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mtClean="0">
                <a:solidFill>
                  <a:schemeClr val="tx1"/>
                </a:solidFill>
                <a:effectLst/>
              </a:rPr>
              <a:t>F</a:t>
            </a:r>
            <a:r>
              <a:rPr lang="en-US" smtClean="0">
                <a:solidFill>
                  <a:schemeClr val="tx1"/>
                </a:solidFill>
                <a:effectLst/>
                <a:sym typeface="Symbol" pitchFamily="18" charset="2"/>
              </a:rPr>
              <a:t></a:t>
            </a:r>
            <a:r>
              <a:rPr lang="en-US" smtClean="0"/>
              <a:t> </a:t>
            </a:r>
            <a:r>
              <a:rPr lang="en-US" sz="3200" smtClean="0"/>
              <a:t>Longwave down Fluxes at Sheba</a:t>
            </a:r>
            <a:r>
              <a:rPr lang="en-US" sz="4800" smtClean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791200" y="3810000"/>
            <a:ext cx="2895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Inputs: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: Cloud fraction (</a:t>
            </a:r>
            <a:r>
              <a:rPr lang="en-US" sz="2000" dirty="0" err="1" smtClean="0"/>
              <a:t>Metobs</a:t>
            </a:r>
            <a:r>
              <a:rPr lang="en-US" sz="2000" dirty="0" smtClean="0"/>
              <a:t>)</a:t>
            </a:r>
            <a:endParaRPr lang="en-US" sz="2000" baseline="-25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T</a:t>
            </a:r>
            <a:r>
              <a:rPr lang="en-US" sz="2000" baseline="-25000" dirty="0" err="1" smtClean="0"/>
              <a:t>air</a:t>
            </a:r>
            <a:r>
              <a:rPr lang="en-US" sz="2000" dirty="0" smtClean="0"/>
              <a:t> : ETL Tower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q : specific humidity (saturated/ice)</a:t>
            </a:r>
            <a:endParaRPr lang="en-US" sz="2400" dirty="0" smtClean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791200" y="1828800"/>
            <a:ext cx="3124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Parameterization for LW: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Efimova</a:t>
            </a:r>
            <a:r>
              <a:rPr lang="en-US" sz="2000" dirty="0">
                <a:latin typeface="+mj-lt"/>
              </a:rPr>
              <a:t>, 1961, Jacobs)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+mj-lt"/>
              </a:rPr>
              <a:t>F</a:t>
            </a:r>
            <a:r>
              <a:rPr lang="en-US" dirty="0">
                <a:latin typeface="Symbol" pitchFamily="18" charset="2"/>
                <a:sym typeface="Symbol"/>
              </a:rPr>
              <a:t></a:t>
            </a:r>
            <a:r>
              <a:rPr lang="en-US" dirty="0">
                <a:latin typeface="+mj-lt"/>
                <a:sym typeface="Times New Roman" pitchFamily="18" charset="0"/>
              </a:rPr>
              <a:t> </a:t>
            </a:r>
            <a:r>
              <a:rPr lang="en-US" baseline="-25000" dirty="0" err="1">
                <a:latin typeface="+mj-lt"/>
              </a:rPr>
              <a:t>clr</a:t>
            </a:r>
            <a:r>
              <a:rPr lang="en-US" dirty="0">
                <a:latin typeface="+mj-lt"/>
              </a:rPr>
              <a:t> =</a:t>
            </a:r>
            <a:r>
              <a:rPr lang="en-US" dirty="0">
                <a:latin typeface="Symbol" pitchFamily="18" charset="2"/>
                <a:sym typeface="Symbol"/>
              </a:rPr>
              <a:t></a:t>
            </a:r>
            <a:r>
              <a:rPr lang="en-US" dirty="0">
                <a:latin typeface="Symbol" pitchFamily="18" charset="2"/>
              </a:rPr>
              <a:t>*</a:t>
            </a:r>
            <a:r>
              <a:rPr lang="en-US" dirty="0">
                <a:latin typeface="+mj-lt"/>
              </a:rPr>
              <a:t>T</a:t>
            </a:r>
            <a:r>
              <a:rPr lang="en-US" baseline="-25000" dirty="0">
                <a:latin typeface="+mj-lt"/>
              </a:rPr>
              <a:t>air</a:t>
            </a:r>
            <a:r>
              <a:rPr lang="en-US" baseline="30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*(0.746+0.0066*q)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+mj-lt"/>
              </a:rPr>
              <a:t>F</a:t>
            </a:r>
            <a:r>
              <a:rPr lang="en-US" dirty="0" err="1">
                <a:latin typeface="Symbol" pitchFamily="18" charset="2"/>
                <a:sym typeface="Symbol"/>
              </a:rPr>
              <a:t></a:t>
            </a:r>
            <a:r>
              <a:rPr lang="en-US" baseline="-25000" dirty="0" err="1">
                <a:latin typeface="+mj-lt"/>
              </a:rPr>
              <a:t>cld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 err="1">
                <a:latin typeface="+mj-lt"/>
              </a:rPr>
              <a:t>F</a:t>
            </a:r>
            <a:r>
              <a:rPr lang="en-US" dirty="0" err="1">
                <a:latin typeface="+mj-lt"/>
                <a:sym typeface="Symbol"/>
              </a:rPr>
              <a:t></a:t>
            </a:r>
            <a:r>
              <a:rPr lang="en-US" baseline="-25000" dirty="0" err="1">
                <a:latin typeface="+mj-lt"/>
              </a:rPr>
              <a:t>clr</a:t>
            </a:r>
            <a:r>
              <a:rPr lang="en-US" dirty="0">
                <a:latin typeface="+mj-lt"/>
              </a:rPr>
              <a:t>*(1+0.26)*C</a:t>
            </a:r>
            <a:r>
              <a:rPr lang="en-US" baseline="-25000" dirty="0">
                <a:latin typeface="+mj-lt"/>
              </a:rPr>
              <a:t>t</a:t>
            </a:r>
            <a:r>
              <a:rPr lang="en-US" dirty="0">
                <a:latin typeface="+mj-lt"/>
              </a:rPr>
              <a:t> </a:t>
            </a:r>
          </a:p>
        </p:txBody>
      </p:sp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457200" y="1752600"/>
            <a:ext cx="4953000" cy="3806825"/>
            <a:chOff x="288" y="1104"/>
            <a:chExt cx="3120" cy="2398"/>
          </a:xfrm>
        </p:grpSpPr>
        <p:graphicFrame>
          <p:nvGraphicFramePr>
            <p:cNvPr id="5122" name="Object 12"/>
            <p:cNvGraphicFramePr>
              <a:graphicFrameLocks noChangeAspect="1"/>
            </p:cNvGraphicFramePr>
            <p:nvPr/>
          </p:nvGraphicFramePr>
          <p:xfrm>
            <a:off x="288" y="1104"/>
            <a:ext cx="3120" cy="2398"/>
          </p:xfrm>
          <a:graphic>
            <a:graphicData uri="http://schemas.openxmlformats.org/presentationml/2006/ole">
              <p:oleObj spid="_x0000_s5122" name="Photo Editor Photo" r:id="rId4" imgW="6163535" imgH="2924583" progId="MSPhotoEd.3">
                <p:embed/>
              </p:oleObj>
            </a:graphicData>
          </a:graphic>
        </p:graphicFrame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624" y="1392"/>
              <a:ext cx="480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864" y="1440"/>
              <a:ext cx="1344" cy="42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bg2"/>
                  </a:solidFill>
                  <a:latin typeface="+mj-lt"/>
                </a:rPr>
                <a:t>RMS: 12 Wm</a:t>
              </a:r>
              <a:r>
                <a:rPr lang="en-US" sz="2000" baseline="30000" dirty="0">
                  <a:solidFill>
                    <a:schemeClr val="bg2"/>
                  </a:solidFill>
                  <a:latin typeface="+mj-lt"/>
                </a:rPr>
                <a:t>-2</a:t>
              </a:r>
              <a:endParaRPr lang="en-US" sz="2000" dirty="0">
                <a:solidFill>
                  <a:schemeClr val="bg2"/>
                </a:solidFill>
                <a:latin typeface="+mj-lt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bg2"/>
                  </a:solidFill>
                  <a:latin typeface="+mj-lt"/>
                </a:rPr>
                <a:t>R^2  : 0.96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Parameterized SW Fluxes</a:t>
            </a:r>
            <a:br>
              <a:rPr lang="en-US" smtClean="0"/>
            </a:br>
            <a:r>
              <a:rPr lang="en-US" sz="2400" smtClean="0"/>
              <a:t>(SHEBA)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724400" y="1752600"/>
            <a:ext cx="41910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Shine Parm. Inputs: </a:t>
            </a:r>
          </a:p>
          <a:p>
            <a:pPr eaLnBrk="1" hangingPunct="1">
              <a:defRPr/>
            </a:pPr>
            <a:r>
              <a:rPr lang="en-US" sz="2000" i="1" smtClean="0"/>
              <a:t>C</a:t>
            </a:r>
            <a:r>
              <a:rPr lang="en-US" sz="2000" smtClean="0"/>
              <a:t>: Cloud Fraction, Sheba Metobs</a:t>
            </a:r>
          </a:p>
          <a:p>
            <a:pPr eaLnBrk="1" hangingPunct="1">
              <a:defRPr/>
            </a:pPr>
            <a:r>
              <a:rPr lang="en-US" sz="2400" i="1" smtClean="0">
                <a:latin typeface="Symbol" pitchFamily="18" charset="2"/>
              </a:rPr>
              <a:t>a</a:t>
            </a:r>
            <a:r>
              <a:rPr lang="en-US" sz="2400" smtClean="0"/>
              <a:t>: </a:t>
            </a:r>
            <a:r>
              <a:rPr lang="en-US" sz="2000" smtClean="0"/>
              <a:t>albedo, </a:t>
            </a:r>
            <a:r>
              <a:rPr lang="en-US" sz="2400" smtClean="0"/>
              <a:t>ETL/Tower</a:t>
            </a:r>
          </a:p>
          <a:p>
            <a:pPr eaLnBrk="1" hangingPunct="1">
              <a:defRPr/>
            </a:pPr>
            <a:r>
              <a:rPr lang="en-US" sz="2000" i="1" smtClean="0">
                <a:latin typeface="Symbol" pitchFamily="18" charset="2"/>
              </a:rPr>
              <a:t>t</a:t>
            </a:r>
            <a:r>
              <a:rPr lang="en-US" sz="2400" smtClean="0"/>
              <a:t>: </a:t>
            </a:r>
            <a:r>
              <a:rPr lang="en-US" sz="2000" smtClean="0"/>
              <a:t>optical depth, Inverted monthly average</a:t>
            </a:r>
          </a:p>
          <a:p>
            <a:pPr eaLnBrk="1" hangingPunct="1">
              <a:defRPr/>
            </a:pPr>
            <a:r>
              <a:rPr lang="en-US" sz="2000" i="1" smtClean="0">
                <a:latin typeface="Symbol" pitchFamily="18" charset="2"/>
              </a:rPr>
              <a:t>q: </a:t>
            </a:r>
            <a:r>
              <a:rPr lang="en-US" sz="2000" smtClean="0"/>
              <a:t>Solar zenith angle</a:t>
            </a:r>
          </a:p>
          <a:p>
            <a:pPr eaLnBrk="1" hangingPunct="1">
              <a:defRPr/>
            </a:pPr>
            <a:r>
              <a:rPr lang="en-US" sz="2000" i="1" smtClean="0"/>
              <a:t>e</a:t>
            </a:r>
            <a:r>
              <a:rPr lang="en-US" sz="2000" smtClean="0"/>
              <a:t>: water vapor pressure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0" y="2209800"/>
          <a:ext cx="4419600" cy="3787775"/>
        </p:xfrm>
        <a:graphic>
          <a:graphicData uri="http://schemas.openxmlformats.org/presentationml/2006/ole">
            <p:oleObj spid="_x0000_s6146" name="Photo Editor Photo" r:id="rId4" imgW="5792008" imgH="4667902" progId="MSPhotoEd.3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516063" y="1676400"/>
            <a:ext cx="233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May - August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514600" y="4724400"/>
            <a:ext cx="1641475" cy="690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68325" algn="l"/>
              </a:tabLst>
            </a:pPr>
            <a:r>
              <a:rPr lang="en-US" sz="1600">
                <a:latin typeface="Times New Roman" pitchFamily="18" charset="0"/>
              </a:rPr>
              <a:t>R</a:t>
            </a:r>
            <a:r>
              <a:rPr lang="en-US" sz="1600" baseline="30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	: 0.88</a:t>
            </a:r>
          </a:p>
          <a:p>
            <a:pPr>
              <a:lnSpc>
                <a:spcPct val="40000"/>
              </a:lnSpc>
              <a:spcBef>
                <a:spcPct val="50000"/>
              </a:spcBef>
              <a:tabLst>
                <a:tab pos="568325" algn="l"/>
              </a:tabLst>
            </a:pPr>
            <a:r>
              <a:rPr lang="en-US" sz="1600">
                <a:latin typeface="Times New Roman" pitchFamily="18" charset="0"/>
              </a:rPr>
              <a:t>RMS	: 28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Wm</a:t>
            </a:r>
            <a:r>
              <a:rPr lang="en-US" sz="2000" baseline="30000">
                <a:latin typeface="Times New Roman" pitchFamily="18" charset="0"/>
              </a:rPr>
              <a:t>-2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ph idx="1"/>
          </p:nvPr>
        </p:nvGraphicFramePr>
        <p:xfrm>
          <a:off x="4800600" y="4648200"/>
          <a:ext cx="3487738" cy="1341438"/>
        </p:xfrm>
        <a:graphic>
          <a:graphicData uri="http://schemas.openxmlformats.org/presentationml/2006/ole">
            <p:oleObj spid="_x0000_s6147" name="Equation" r:id="rId5" imgW="2971800" imgH="1143000" progId="Equation.3">
              <p:embed/>
            </p:oleObj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400" y="6172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See Key et al. 1996 for a systematic evaluation of radiation parameterizations in the Arctic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Sensitivity Studies: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Wide range of studies examine sensitivities. (Perturbation/Substitution)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1-D ice models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Maykut</a:t>
            </a:r>
            <a:r>
              <a:rPr lang="en-US" sz="2000" dirty="0" smtClean="0"/>
              <a:t> and </a:t>
            </a:r>
            <a:r>
              <a:rPr lang="en-US" sz="2000" dirty="0" err="1" smtClean="0"/>
              <a:t>Untersteiner</a:t>
            </a:r>
            <a:r>
              <a:rPr lang="en-US" sz="2000" dirty="0" smtClean="0"/>
              <a:t>, 1971: Snow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Shine and Crane, 1984: Clouds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Curry et al 2002: Various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Makshtas</a:t>
            </a:r>
            <a:r>
              <a:rPr lang="en-US" sz="2000" dirty="0" smtClean="0"/>
              <a:t>, 2007: Various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3-D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Harder et al., 2000: Wind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Rothrock</a:t>
            </a:r>
            <a:r>
              <a:rPr lang="en-US" sz="2000" dirty="0" smtClean="0"/>
              <a:t> and Zhang, 1996: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Fluxes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Holland, 1993: about everything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Hunke</a:t>
            </a:r>
            <a:r>
              <a:rPr lang="en-US" sz="2000" dirty="0" smtClean="0"/>
              <a:t> and Holland, 2007: Different forcing 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Radiation: 	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57200" y="1752600"/>
          <a:ext cx="7899400" cy="3454400"/>
        </p:xfrm>
        <a:graphic>
          <a:graphicData uri="http://schemas.openxmlformats.org/presentationml/2006/ole">
            <p:oleObj spid="_x0000_s7170" name="Document" r:id="rId4" imgW="8477314" imgH="3716921" progId="Word.Document.8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0400" y="6140450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After Rothrock and Zhang, 1996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Ice Export: 2%/Wm</a:t>
            </a:r>
            <a:r>
              <a:rPr lang="en-US" baseline="30000"/>
              <a:t>-2 </a:t>
            </a:r>
            <a:r>
              <a:rPr lang="en-US"/>
              <a:t>(LW), Lemke et al, 2000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Wind:	Fram Strait Ice Export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8229600" cy="4114800"/>
          </a:xfrm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Harder et al. 2000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</a:t>
            </a:r>
            <a:r>
              <a:rPr lang="en-US" baseline="-25000" dirty="0" err="1" smtClean="0"/>
              <a:t>air</a:t>
            </a:r>
            <a:r>
              <a:rPr lang="en-US" dirty="0" smtClean="0"/>
              <a:t>, p, u, q, c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 b="20370"/>
          <a:stretch>
            <a:fillRect/>
          </a:stretch>
        </p:blipFill>
        <p:spPr>
          <a:xfrm>
            <a:off x="3657600" y="533400"/>
            <a:ext cx="5486400" cy="4845050"/>
          </a:xfrm>
        </p:spPr>
      </p:pic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5257800" y="4191000"/>
            <a:ext cx="3124200" cy="2271713"/>
            <a:chOff x="3312" y="2640"/>
            <a:chExt cx="1968" cy="1431"/>
          </a:xfrm>
        </p:grpSpPr>
        <p:sp>
          <p:nvSpPr>
            <p:cNvPr id="22538" name="Text Box 5"/>
            <p:cNvSpPr txBox="1">
              <a:spLocks noChangeArrowheads="1"/>
            </p:cNvSpPr>
            <p:nvPr/>
          </p:nvSpPr>
          <p:spPr bwMode="auto">
            <a:xfrm>
              <a:off x="3312" y="3840"/>
              <a:ext cx="19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All NCEP forcing</a:t>
              </a:r>
            </a:p>
          </p:txBody>
        </p:sp>
        <p:sp>
          <p:nvSpPr>
            <p:cNvPr id="22539" name="Line 6"/>
            <p:cNvSpPr>
              <a:spLocks noChangeShapeType="1"/>
            </p:cNvSpPr>
            <p:nvPr/>
          </p:nvSpPr>
          <p:spPr bwMode="auto">
            <a:xfrm flipV="1">
              <a:off x="4416" y="2640"/>
              <a:ext cx="240" cy="110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724400" y="914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Control NP forcing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6477000" y="1447800"/>
            <a:ext cx="53340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609600" y="30622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NCEP clouds</a:t>
            </a:r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 flipV="1">
            <a:off x="2438400" y="2438400"/>
            <a:ext cx="3048000" cy="7762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Makshtas et al. 2007</a:t>
            </a:r>
          </a:p>
          <a:p>
            <a:pPr>
              <a:spcBef>
                <a:spcPct val="50000"/>
              </a:spcBef>
            </a:pPr>
            <a:r>
              <a:rPr lang="en-US"/>
              <a:t>Thermodynamic only Model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Temporal Resolution 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8229600" cy="4114800"/>
          </a:xfrm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Curry at al. 2002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6934200" y="838200"/>
            <a:ext cx="38100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467600" y="609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monthly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7239000" y="4038600"/>
            <a:ext cx="3810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096000" y="5562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Hourly and 6-hourly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334000" y="3062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Daily</a:t>
            </a:r>
            <a:r>
              <a:rPr lang="en-US"/>
              <a:t>	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V="1">
            <a:off x="5943600" y="2590800"/>
            <a:ext cx="7620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Not just ice: Changed Ocean Circulation</a:t>
            </a:r>
            <a:r>
              <a:rPr lang="en-US" smtClean="0"/>
              <a:t> 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066800"/>
            <a:ext cx="8229600" cy="4724400"/>
          </a:xfrm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Hunke and Holland, 2007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733800" y="6096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352800" y="6019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Ocean Currents at 466 m depth</a:t>
            </a:r>
            <a:br>
              <a:rPr lang="en-US"/>
            </a:br>
            <a:r>
              <a:rPr lang="en-US"/>
              <a:t>a) modified AOMIP b) original AOMIP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Sensitivity Summary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Small changes in </a:t>
            </a:r>
            <a:r>
              <a:rPr lang="en-US" dirty="0" err="1" smtClean="0"/>
              <a:t>forcings</a:t>
            </a:r>
            <a:r>
              <a:rPr lang="en-US" dirty="0" smtClean="0"/>
              <a:t> have large impact</a:t>
            </a:r>
          </a:p>
          <a:p>
            <a:pPr eaLnBrk="1" hangingPunct="1">
              <a:defRPr/>
            </a:pPr>
            <a:r>
              <a:rPr lang="en-US" dirty="0" smtClean="0"/>
              <a:t>Smaller components of the heat budget are still important!  </a:t>
            </a:r>
          </a:p>
          <a:p>
            <a:pPr eaLnBrk="1" hangingPunct="1">
              <a:defRPr/>
            </a:pPr>
            <a:r>
              <a:rPr lang="en-US" dirty="0" smtClean="0"/>
              <a:t>Thermodynamics-only models more sensitive. Negative Thermodynamics/Dynamics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Missing Atmosphere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 to specify energy exchange at the ice/ocean atmosphere boundary</a:t>
            </a:r>
          </a:p>
          <a:p>
            <a:pPr eaLnBrk="1" hangingPunct="1">
              <a:defRPr/>
            </a:pPr>
            <a:r>
              <a:rPr lang="en-US" smtClean="0"/>
              <a:t>All “forced” climate variability needs to be transferred from the atmosphere to the ocean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Sources for Forcing Data	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Global/Arctic domain</a:t>
            </a:r>
          </a:p>
          <a:p>
            <a:pPr eaLnBrk="1" hangingPunct="1">
              <a:defRPr/>
            </a:pPr>
            <a:r>
              <a:rPr lang="en-US" dirty="0" smtClean="0"/>
              <a:t>In-situ Observations/</a:t>
            </a:r>
            <a:r>
              <a:rPr lang="en-US" dirty="0" err="1" smtClean="0"/>
              <a:t>Climatologies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Weather Models (Reanalysis, Operational) (data assimilation to improve initial conditions for forecast)</a:t>
            </a:r>
          </a:p>
          <a:p>
            <a:pPr eaLnBrk="1" hangingPunct="1">
              <a:defRPr/>
            </a:pPr>
            <a:r>
              <a:rPr lang="en-US" dirty="0" smtClean="0"/>
              <a:t>Satellite Data</a:t>
            </a:r>
          </a:p>
          <a:p>
            <a:pPr eaLnBrk="1" hangingPunct="1">
              <a:defRPr/>
            </a:pPr>
            <a:r>
              <a:rPr lang="en-US" dirty="0" smtClean="0"/>
              <a:t>Hybrid Data Sets</a:t>
            </a:r>
          </a:p>
          <a:p>
            <a:pPr eaLnBrk="1" hangingPunct="1">
              <a:defRPr/>
            </a:pPr>
            <a:r>
              <a:rPr lang="en-US" dirty="0" smtClean="0"/>
              <a:t>Reconstructions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Reanalysis	Data Sets</a:t>
            </a:r>
          </a:p>
        </p:txBody>
      </p:sp>
      <p:graphicFrame>
        <p:nvGraphicFramePr>
          <p:cNvPr id="61798" name="Group 358"/>
          <p:cNvGraphicFramePr>
            <a:graphicFrameLocks noGrp="1"/>
          </p:cNvGraphicFramePr>
          <p:nvPr/>
        </p:nvGraphicFramePr>
        <p:xfrm>
          <a:off x="533400" y="1600200"/>
          <a:ext cx="8229600" cy="5059363"/>
        </p:xfrm>
        <a:graphic>
          <a:graphicData uri="http://schemas.openxmlformats.org/drawingml/2006/table">
            <a:tbl>
              <a:tblPr/>
              <a:tblGrid>
                <a:gridCol w="1662113"/>
                <a:gridCol w="1322387"/>
                <a:gridCol w="1163638"/>
                <a:gridCol w="1409700"/>
                <a:gridCol w="1431925"/>
                <a:gridCol w="12398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Name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Period Available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Temporal Resolution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Spatial Resolution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Assimilation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Symbol" pitchFamily="18" charset="2"/>
                        <a:cs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Scheme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Comment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NCEP/NCAR Renalysis (1)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1948-present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6-hourly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T62 (2x2 Deg)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3D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Var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?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Most widely used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NCEP/NCAR DOE 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1979-2008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6-hourly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T62 ( 2x2 Deg)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3D Var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Some bug fixes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ERA-15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1979-1993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6-hourly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T106 (1.1 Deg)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OI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ERA-40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1958-2002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6-hourlyu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T159 (1.1 Deg)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3D Var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ERA-Interim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1989-present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6-hourly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T255 (0.75 Deg)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4D Var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JRA-25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1979-2007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6-hourly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T106 (1.1 Deg)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3D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Var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MERRA (NASA)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1979-present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Hourly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0.5 Lat, 0.77 Lon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3D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Var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NCAR/CIRES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 Century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Renalysis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1908-1958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6-hourly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T62 (2x2 Deg)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</a:rPr>
                        <a:t>EKF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Only surface pressure assimilated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 the Horizon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NCEP: CFSSR: Climate System Reanalysis and Reforecast, 1979-2009, T382 (35 km),  Interactive Ocean/Sea Ice model. Starting in 2010?</a:t>
            </a:r>
          </a:p>
          <a:p>
            <a:pPr eaLnBrk="1" hangingPunct="1">
              <a:defRPr/>
            </a:pPr>
            <a:r>
              <a:rPr lang="en-US" smtClean="0"/>
              <a:t>JRA-55: 1958-2012. T319, 4D Var. Production starting in 2009</a:t>
            </a:r>
          </a:p>
          <a:p>
            <a:pPr eaLnBrk="1" hangingPunct="1">
              <a:defRPr/>
            </a:pPr>
            <a:r>
              <a:rPr lang="en-US" smtClean="0"/>
              <a:t>ERA-70 ?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2578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Walsh and Chapman, 2009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 l="51695"/>
          <a:stretch>
            <a:fillRect/>
          </a:stretch>
        </p:blipFill>
        <p:spPr bwMode="auto">
          <a:xfrm>
            <a:off x="4800600" y="609600"/>
            <a:ext cx="4343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4391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114550"/>
            <a:ext cx="4041775" cy="3694113"/>
          </a:xfrm>
          <a:noFill/>
        </p:spPr>
      </p:pic>
      <p:pic>
        <p:nvPicPr>
          <p:cNvPr id="3072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125663"/>
            <a:ext cx="4041775" cy="3671887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NCEP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05400" y="6019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MODIS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Arial" charset="0"/>
              </a:rPr>
              <a:t>Cloud Anomaly June-August 2007 ( w.r.t 2000-2006)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381000" y="64881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Schweiger et al. 2008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Adjusted Renalysis: NCEP-ADJ</a:t>
            </a:r>
          </a:p>
        </p:txBody>
      </p:sp>
      <p:pic>
        <p:nvPicPr>
          <p:cNvPr id="163843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76400"/>
            <a:ext cx="3505200" cy="2960688"/>
          </a:xfrm>
        </p:spPr>
      </p:pic>
      <p:pic>
        <p:nvPicPr>
          <p:cNvPr id="1638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886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Text Box 6"/>
          <p:cNvSpPr txBox="1">
            <a:spLocks noChangeArrowheads="1"/>
          </p:cNvSpPr>
          <p:nvPr/>
        </p:nvSpPr>
        <p:spPr bwMode="auto">
          <a:xfrm>
            <a:off x="533400" y="5334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NCEP DSW corrected to ERA-40: 29 Wm</a:t>
            </a:r>
            <a:r>
              <a:rPr lang="en-US" baseline="30000"/>
              <a:t>-2</a:t>
            </a:r>
            <a:r>
              <a:rPr lang="en-US"/>
              <a:t> RMS daily means (NCEP-ERA-40)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Precip	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304800"/>
            <a:ext cx="3197225" cy="2873375"/>
          </a:xfrm>
          <a:noFill/>
        </p:spPr>
      </p:pic>
      <p:pic>
        <p:nvPicPr>
          <p:cNvPr id="31748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3281363"/>
            <a:ext cx="3200400" cy="2878137"/>
          </a:xfrm>
          <a:noFill/>
        </p:spPr>
      </p:pic>
      <p:pic>
        <p:nvPicPr>
          <p:cNvPr id="31749" name="Picture 10" descr="AnnualCyclePrecip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1524000"/>
            <a:ext cx="4038600" cy="3128963"/>
          </a:xfrm>
          <a:noFill/>
        </p:spPr>
      </p:pic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3962400" y="5105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MERRA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4000500" y="762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NCEP R1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1-day sample of daily-averaged precip</a:t>
            </a:r>
          </a:p>
        </p:txBody>
      </p:sp>
      <p:sp>
        <p:nvSpPr>
          <p:cNvPr id="31753" name="Line 14"/>
          <p:cNvSpPr>
            <a:spLocks noChangeShapeType="1"/>
          </p:cNvSpPr>
          <p:nvPr/>
        </p:nvSpPr>
        <p:spPr bwMode="auto">
          <a:xfrm>
            <a:off x="3962400" y="2362200"/>
            <a:ext cx="228600" cy="2819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6096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248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78486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Buoy locations by type from 1980-2006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4671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-228600"/>
            <a:ext cx="2257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41671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600200"/>
            <a:ext cx="1190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000500"/>
            <a:ext cx="2247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00" y="5867400"/>
            <a:ext cx="5562600" cy="579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Not all buoys are the same!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4876800"/>
            <a:ext cx="13716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TAD Buoy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0"/>
            <a:ext cx="24479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79248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9342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…and they don’t seem to measure the same thing</a:t>
            </a:r>
            <a:r>
              <a:rPr lang="en-US">
                <a:latin typeface="Arial" charset="0"/>
              </a:rPr>
              <a:t>	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4343400"/>
            <a:ext cx="2362200" cy="1465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Annual cycle of difference between in situ observation and NCEP R1 by Observation Type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10200" y="5181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OBS – NCEP(R1)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Components of atmospheric forcing fields</a:t>
            </a:r>
          </a:p>
          <a:p>
            <a:pPr eaLnBrk="1" hangingPunct="1">
              <a:defRPr/>
            </a:pPr>
            <a:r>
              <a:rPr lang="en-US" dirty="0" smtClean="0"/>
              <a:t>Sensitivity of simulations to forcing</a:t>
            </a:r>
          </a:p>
          <a:p>
            <a:pPr eaLnBrk="1" hangingPunct="1">
              <a:defRPr/>
            </a:pPr>
            <a:r>
              <a:rPr lang="en-US" dirty="0" smtClean="0"/>
              <a:t>Data sources. Choices to make</a:t>
            </a:r>
          </a:p>
          <a:p>
            <a:pPr eaLnBrk="1" hangingPunct="1">
              <a:defRPr/>
            </a:pPr>
            <a:r>
              <a:rPr lang="en-US" dirty="0" smtClean="0"/>
              <a:t>Highlights of some differences</a:t>
            </a:r>
          </a:p>
          <a:p>
            <a:pPr eaLnBrk="1" hangingPunct="1">
              <a:defRPr/>
            </a:pPr>
            <a:r>
              <a:rPr lang="en-US" dirty="0" smtClean="0"/>
              <a:t>Problems </a:t>
            </a:r>
          </a:p>
          <a:p>
            <a:pPr eaLnBrk="1" hangingPunct="1">
              <a:defRPr/>
            </a:pPr>
            <a:r>
              <a:rPr lang="en-US" sz="1800" dirty="0" smtClean="0"/>
              <a:t>Bibliography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32204"/>
          <a:stretch>
            <a:fillRect/>
          </a:stretch>
        </p:blipFill>
        <p:spPr bwMode="auto">
          <a:xfrm>
            <a:off x="4572000" y="228600"/>
            <a:ext cx="42862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 l="31035"/>
          <a:stretch>
            <a:fillRect/>
          </a:stretch>
        </p:blipFill>
        <p:spPr bwMode="auto">
          <a:xfrm>
            <a:off x="193675" y="228600"/>
            <a:ext cx="43370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t="6497" r="68115" b="44160"/>
          <a:stretch>
            <a:fillRect/>
          </a:stretch>
        </p:blipFill>
        <p:spPr bwMode="auto">
          <a:xfrm>
            <a:off x="3733800" y="48006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22860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OBS – NCEP (R1)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943600" y="4953000"/>
            <a:ext cx="16764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OBS – ERA40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eltaBu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638800" y="304800"/>
            <a:ext cx="33528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Contours: ERA40 – NCEP(R1)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38800" y="838200"/>
            <a:ext cx="2971800" cy="779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Circles: Obs – NCEP(R1)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Hats: NP – NCEP(R1)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Difference between ERA40 and NCEP R1 is largely due to incorporation of buoys!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Satellite-derived Products </a:t>
            </a:r>
            <a:br>
              <a:rPr lang="en-US" sz="4000" smtClean="0"/>
            </a:br>
            <a:r>
              <a:rPr lang="en-US" sz="4000" smtClean="0"/>
              <a:t>T</a:t>
            </a:r>
            <a:r>
              <a:rPr lang="en-US" sz="4000" baseline="-25000" smtClean="0"/>
              <a:t>skin</a:t>
            </a:r>
            <a:r>
              <a:rPr lang="en-US" sz="4000" smtClean="0"/>
              <a:t>, S</a:t>
            </a:r>
            <a:r>
              <a:rPr lang="en-US" sz="4000" baseline="-25000" smtClean="0"/>
              <a:t> </a:t>
            </a:r>
            <a:r>
              <a:rPr lang="en-US" sz="4000" baseline="-25000" smtClean="0">
                <a:sym typeface="Symbol" pitchFamily="18" charset="2"/>
              </a:rPr>
              <a:t></a:t>
            </a:r>
            <a:r>
              <a:rPr lang="en-US" sz="4000" smtClean="0"/>
              <a:t>, F</a:t>
            </a:r>
            <a:r>
              <a:rPr lang="en-US" sz="4000" baseline="-25000" smtClean="0">
                <a:sym typeface="Symbol" pitchFamily="18" charset="2"/>
              </a:rPr>
              <a:t>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Global: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ISCCP 1983-2008, global, D: clouds, FD: radiative fluxes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SRB:   Based on ISCCP, radiative fluxes, Tskin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Arctic: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TOVS  (1980-2006, N60)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Path-P: Cloud fraction, Tskin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Path-P derived: Downwelling Longwave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Path-P PFLX: Parameterized (SW, LW)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APP-X: 1983-2004 AVHRR-derived, radiative fluxes, Tskin (all-sky)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762000"/>
          <a:ext cx="7010400" cy="4716463"/>
        </p:xfrm>
        <a:graphic>
          <a:graphicData uri="http://schemas.openxmlformats.org/presentationml/2006/ole">
            <p:oleObj spid="_x0000_s8194" name="Photo Editor Photo" r:id="rId4" imgW="5792008" imgH="4086795" progId="MSPhotoEd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Option: Hybrid Data Sets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Pick/choose parameters</a:t>
            </a:r>
          </a:p>
          <a:p>
            <a:pPr eaLnBrk="1" hangingPunct="1">
              <a:defRPr/>
            </a:pPr>
            <a:r>
              <a:rPr lang="en-US" smtClean="0"/>
              <a:t>Correct/adjust others</a:t>
            </a:r>
          </a:p>
          <a:p>
            <a:pPr lvl="1" eaLnBrk="1" hangingPunct="1">
              <a:defRPr/>
            </a:pPr>
            <a:r>
              <a:rPr lang="en-US" smtClean="0"/>
              <a:t>AOMIP Forcings </a:t>
            </a:r>
          </a:p>
          <a:p>
            <a:pPr lvl="1" eaLnBrk="1" hangingPunct="1">
              <a:defRPr/>
            </a:pPr>
            <a:r>
              <a:rPr lang="en-US" smtClean="0"/>
              <a:t>Large and Yeager, 2004, 2008</a:t>
            </a:r>
          </a:p>
          <a:p>
            <a:pPr lvl="1" eaLnBrk="1" hangingPunct="1">
              <a:defRPr/>
            </a:pPr>
            <a:r>
              <a:rPr lang="en-US" smtClean="0"/>
              <a:t>Modified AOMIP</a:t>
            </a:r>
          </a:p>
          <a:p>
            <a:pPr lvl="1" eaLnBrk="1" hangingPunct="1">
              <a:defRPr/>
            </a:pPr>
            <a:r>
              <a:rPr lang="en-US" smtClean="0"/>
              <a:t>Roeske, 2006 (OMIP) based on ERA-15, NYF</a:t>
            </a:r>
          </a:p>
          <a:p>
            <a:pPr eaLnBrk="1" hangingPunct="1">
              <a:defRPr/>
            </a:pPr>
            <a:r>
              <a:rPr lang="en-US" smtClean="0"/>
              <a:t>Adjusted NCEP radiation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AOMIP forcing set</a:t>
            </a:r>
          </a:p>
        </p:txBody>
      </p:sp>
      <p:graphicFrame>
        <p:nvGraphicFramePr>
          <p:cNvPr id="77962" name="Group 138"/>
          <p:cNvGraphicFramePr>
            <a:graphicFrameLocks noGrp="1"/>
          </p:cNvGraphicFramePr>
          <p:nvPr/>
        </p:nvGraphicFramePr>
        <p:xfrm>
          <a:off x="533400" y="1600200"/>
          <a:ext cx="7848600" cy="3200400"/>
        </p:xfrm>
        <a:graphic>
          <a:graphicData uri="http://schemas.openxmlformats.org/drawingml/2006/table">
            <a:tbl>
              <a:tblPr/>
              <a:tblGrid>
                <a:gridCol w="2057400"/>
                <a:gridCol w="57912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SLP NCEP/NCAR-R1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NCEP/NCAR- R1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Humidity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Fixed to 90%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OMIP v.2  (ERA-15 climatology)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Shortwave 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Downwelling: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Parkinson and Washington, 1979 (Zillman. 1972) using OMIP clouds. fixed humidity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Longwave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Net: Rosati and Miyakoda, 1988, OMIP clouds, NCEP/NCAR Tair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Model SST/IST, fixed humidity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Precipitation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Serreze and Hurst, 2000 Climatology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51" name="Group 147"/>
          <p:cNvGraphicFramePr>
            <a:graphicFrameLocks noGrp="1"/>
          </p:cNvGraphicFramePr>
          <p:nvPr/>
        </p:nvGraphicFramePr>
        <p:xfrm>
          <a:off x="495300" y="1066800"/>
          <a:ext cx="8153400" cy="5041900"/>
        </p:xfrm>
        <a:graphic>
          <a:graphicData uri="http://schemas.openxmlformats.org/drawingml/2006/table">
            <a:tbl>
              <a:tblPr/>
              <a:tblGrid>
                <a:gridCol w="1425575"/>
                <a:gridCol w="4010025"/>
                <a:gridCol w="27178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Adjustment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Wind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NCEP/NCAR-R1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Spatially varying ncreased globally to match Scatterometer measurements (most in tropics/high lats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Air 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NCEP/NCAR-R1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Corrected to IABP/POLES in the Arctic, Antarctic Minimum Specified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Humidity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NCEP/NCAR-R1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Reduced spatially varying, 3% minimum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Clouds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Not Needed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Shortwave 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ISCCP-FD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Reduced by 5% between 50S and 30N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Longwave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ISCCP-FD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Reduced by 5 Wm-2 in the Arctic to increase sea ice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Precipitation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Multi-Source (Xie and Arkin)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Defaults to NCEP/NCAR in the Arctic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049" name="Rectangle 14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Large and Yeager, 2004, 2008</a:t>
            </a:r>
          </a:p>
        </p:txBody>
      </p:sp>
      <p:sp>
        <p:nvSpPr>
          <p:cNvPr id="41001" name="Text Box 148"/>
          <p:cNvSpPr txBox="1">
            <a:spLocks noChangeArrowheads="1"/>
          </p:cNvSpPr>
          <p:nvPr/>
        </p:nvSpPr>
        <p:spPr bwMode="auto">
          <a:xfrm>
            <a:off x="457200" y="6172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LY 2008=&gt; CORE-1 (NYF) , CORE-2 Forcing (Inter-annual)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5250"/>
            <a:ext cx="66865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</a:t>
            </a:r>
            <a:r>
              <a:rPr lang="en-US" smtClean="0">
                <a:cs typeface="Tahoma" pitchFamily="34" charset="0"/>
              </a:rPr>
              <a:t>ÖSKE, 2006 (P-OMIP)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ERA-15 (1,2) /ERA-40 (version 3-6)</a:t>
            </a:r>
          </a:p>
          <a:p>
            <a:pPr eaLnBrk="1" hangingPunct="1">
              <a:defRPr/>
            </a:pPr>
            <a:r>
              <a:rPr lang="en-US" dirty="0" smtClean="0"/>
              <a:t>NYF (representative annual cycle)</a:t>
            </a:r>
          </a:p>
          <a:p>
            <a:pPr eaLnBrk="1" hangingPunct="1">
              <a:defRPr/>
            </a:pPr>
            <a:r>
              <a:rPr lang="en-US" dirty="0" smtClean="0"/>
              <a:t>Budget closure, adjustments to match measured oceanic transport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/>
          </a:p>
          <a:p>
            <a:pPr eaLnBrk="1" hangingPunct="1">
              <a:buFontTx/>
              <a:buNone/>
              <a:defRPr/>
            </a:pPr>
            <a:endParaRPr lang="en-US" sz="1400" dirty="0" smtClean="0"/>
          </a:p>
          <a:p>
            <a:pPr eaLnBrk="1" hangingPunct="1">
              <a:buFontTx/>
              <a:buNone/>
              <a:defRPr/>
            </a:pPr>
            <a:r>
              <a:rPr lang="en-US" sz="1400" dirty="0" smtClean="0"/>
              <a:t>http://www.omip.zmaw.de/omip/overview.php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1" name="Group 45"/>
          <p:cNvGraphicFramePr>
            <a:graphicFrameLocks noGrp="1"/>
          </p:cNvGraphicFramePr>
          <p:nvPr/>
        </p:nvGraphicFramePr>
        <p:xfrm>
          <a:off x="495300" y="1066800"/>
          <a:ext cx="8153400" cy="4902200"/>
        </p:xfrm>
        <a:graphic>
          <a:graphicData uri="http://schemas.openxmlformats.org/drawingml/2006/table">
            <a:tbl>
              <a:tblPr/>
              <a:tblGrid>
                <a:gridCol w="1425575"/>
                <a:gridCol w="4010025"/>
                <a:gridCol w="27178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Adjustment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Wind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LY-04,  NCEP/NCAR-R1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Spatially varying increased globally to match Scatterometer measurements (most in tropics/high lats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Air 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LY-04, NCEP/NCAR-R1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AS LY04, Corrected to IABP/POLES in the Arctic, Antarctic Minimum Specified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Humidity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LY-04, NCEP/NCAR-R1 (additional reduction)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Limit to 100% over ice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Clouds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P-OMIP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Roeske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, Version 2, ERA-15)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Shortwave 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As original AOMIP, Parkinson and Washington, P-OMIP clouds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Same as AOMIP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Longwave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Radiation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As original AOMIP,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Rosati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Miyakoda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Slightly different from AOMIP because of different 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Precipitation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LY04 Normal Year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" pitchFamily="18" charset="2"/>
                          <a:cs typeface="Symbol" pitchFamily="18" charset="2"/>
                        </a:rPr>
                        <a:t>Defaults to NCEP/NCAR in the Arctic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36" name="Rectangle 40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Hunke and Holland, 2007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457200" y="6172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3400" y="4800600"/>
            <a:ext cx="8001000" cy="685800"/>
          </a:xfrm>
          <a:prstGeom prst="rect">
            <a:avLst/>
          </a:prstGeom>
          <a:solidFill>
            <a:schemeClr val="tx2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6" descr="MCj02379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0637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MCj04325910000[1]"/>
          <p:cNvPicPr>
            <a:picLocks noChangeAspect="1" noChangeArrowheads="1"/>
          </p:cNvPicPr>
          <p:nvPr/>
        </p:nvPicPr>
        <p:blipFill>
          <a:blip r:embed="rId4" cstate="print"/>
          <a:srcRect b="20833"/>
          <a:stretch>
            <a:fillRect/>
          </a:stretch>
        </p:blipFill>
        <p:spPr bwMode="auto">
          <a:xfrm>
            <a:off x="4724400" y="1981200"/>
            <a:ext cx="1828800" cy="1447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413" name="Picture 10" descr="MCj04392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9478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5791200" y="34290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5867400" y="3810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>
                <a:sym typeface="Symbol" pitchFamily="18" charset="2"/>
              </a:rPr>
              <a:t>  </a:t>
            </a:r>
            <a:endParaRPr lang="en-US">
              <a:sym typeface="Times New Roman" pitchFamily="18" charset="0"/>
            </a:endParaRPr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>
            <a:off x="7010400" y="2171700"/>
            <a:ext cx="762000" cy="2514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6781800" y="32448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>
                <a:sym typeface="Symbol" pitchFamily="18" charset="2"/>
              </a:rPr>
              <a:t></a:t>
            </a:r>
            <a:endParaRPr lang="en-US">
              <a:sym typeface="Times New Roman" pitchFamily="18" charset="0"/>
            </a:endParaRPr>
          </a:p>
        </p:txBody>
      </p:sp>
      <p:sp>
        <p:nvSpPr>
          <p:cNvPr id="17418" name="Line 15"/>
          <p:cNvSpPr>
            <a:spLocks noChangeShapeType="1"/>
          </p:cNvSpPr>
          <p:nvPr/>
        </p:nvSpPr>
        <p:spPr bwMode="auto">
          <a:xfrm flipH="1" flipV="1">
            <a:off x="5105400" y="37338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6"/>
          <p:cNvSpPr>
            <a:spLocks noChangeShapeType="1"/>
          </p:cNvSpPr>
          <p:nvPr/>
        </p:nvSpPr>
        <p:spPr bwMode="auto">
          <a:xfrm flipH="1" flipV="1">
            <a:off x="6553200" y="3276600"/>
            <a:ext cx="53340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74676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>
                <a:sym typeface="Symbol" pitchFamily="18" charset="2"/>
              </a:rPr>
              <a:t> </a:t>
            </a:r>
            <a:endParaRPr lang="en-US">
              <a:sym typeface="Times New Roman" pitchFamily="18" charset="0"/>
            </a:endParaRPr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5257800" y="4419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  <a:r>
              <a:rPr lang="en-US">
                <a:sym typeface="Symbol" pitchFamily="18" charset="2"/>
              </a:rPr>
              <a:t>  </a:t>
            </a:r>
            <a:endParaRPr lang="en-US">
              <a:sym typeface="Times New Roman" pitchFamily="18" charset="0"/>
            </a:endParaRPr>
          </a:p>
        </p:txBody>
      </p:sp>
      <p:sp>
        <p:nvSpPr>
          <p:cNvPr id="17422" name="Line 19"/>
          <p:cNvSpPr>
            <a:spLocks noChangeShapeType="1"/>
          </p:cNvSpPr>
          <p:nvPr/>
        </p:nvSpPr>
        <p:spPr bwMode="auto">
          <a:xfrm>
            <a:off x="4343400" y="3810000"/>
            <a:ext cx="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39624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-25000"/>
              <a:t>H</a:t>
            </a:r>
          </a:p>
        </p:txBody>
      </p:sp>
      <p:sp>
        <p:nvSpPr>
          <p:cNvPr id="17424" name="Line 21"/>
          <p:cNvSpPr>
            <a:spLocks noChangeShapeType="1"/>
          </p:cNvSpPr>
          <p:nvPr/>
        </p:nvSpPr>
        <p:spPr bwMode="auto">
          <a:xfrm>
            <a:off x="3581400" y="3810000"/>
            <a:ext cx="0" cy="990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Text Box 22"/>
          <p:cNvSpPr txBox="1">
            <a:spLocks noChangeArrowheads="1"/>
          </p:cNvSpPr>
          <p:nvPr/>
        </p:nvSpPr>
        <p:spPr bwMode="auto">
          <a:xfrm>
            <a:off x="31242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-25000"/>
              <a:t>E</a:t>
            </a:r>
          </a:p>
        </p:txBody>
      </p:sp>
      <p:pic>
        <p:nvPicPr>
          <p:cNvPr id="17426" name="Picture 23" descr="MCNA00382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1143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Line 26"/>
          <p:cNvSpPr>
            <a:spLocks noChangeShapeType="1"/>
          </p:cNvSpPr>
          <p:nvPr/>
        </p:nvSpPr>
        <p:spPr bwMode="auto">
          <a:xfrm>
            <a:off x="1066800" y="4648200"/>
            <a:ext cx="1295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447800" y="4191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</a:t>
            </a:r>
            <a:endParaRPr lang="en-US" sz="2400">
              <a:sym typeface="Times New Roman" pitchFamily="18" charset="0"/>
            </a:endParaRPr>
          </a:p>
        </p:txBody>
      </p:sp>
      <p:pic>
        <p:nvPicPr>
          <p:cNvPr id="17429" name="Picture 32" descr="MCj043977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3" descr="MCj043977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0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4" descr="MCj043977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895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35" descr="MCj043977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36" descr="MCj043977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52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Text Box 37"/>
          <p:cNvSpPr txBox="1">
            <a:spLocks noChangeArrowheads="1"/>
          </p:cNvSpPr>
          <p:nvPr/>
        </p:nvSpPr>
        <p:spPr bwMode="auto">
          <a:xfrm>
            <a:off x="3962400" y="4953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Sea Ice</a:t>
            </a:r>
          </a:p>
        </p:txBody>
      </p:sp>
      <p:sp>
        <p:nvSpPr>
          <p:cNvPr id="17435" name="Line 38"/>
          <p:cNvSpPr>
            <a:spLocks noChangeShapeType="1"/>
          </p:cNvSpPr>
          <p:nvPr/>
        </p:nvSpPr>
        <p:spPr bwMode="auto">
          <a:xfrm>
            <a:off x="2819400" y="1752600"/>
            <a:ext cx="0" cy="1295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Text Box 39"/>
          <p:cNvSpPr txBox="1">
            <a:spLocks noChangeArrowheads="1"/>
          </p:cNvSpPr>
          <p:nvPr/>
        </p:nvSpPr>
        <p:spPr bwMode="auto">
          <a:xfrm>
            <a:off x="30480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7437" name="Line 40"/>
          <p:cNvSpPr>
            <a:spLocks noChangeShapeType="1"/>
          </p:cNvSpPr>
          <p:nvPr/>
        </p:nvSpPr>
        <p:spPr bwMode="auto">
          <a:xfrm flipV="1">
            <a:off x="2819400" y="3733800"/>
            <a:ext cx="0" cy="990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Text Box 41"/>
          <p:cNvSpPr txBox="1">
            <a:spLocks noChangeArrowheads="1"/>
          </p:cNvSpPr>
          <p:nvPr/>
        </p:nvSpPr>
        <p:spPr bwMode="auto">
          <a:xfrm>
            <a:off x="2971800" y="3733800"/>
            <a:ext cx="31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pic>
        <p:nvPicPr>
          <p:cNvPr id="17439" name="Picture 45" descr="MCj033204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715000"/>
            <a:ext cx="1143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0" name="Text Box 46"/>
          <p:cNvSpPr txBox="1">
            <a:spLocks noChangeArrowheads="1"/>
          </p:cNvSpPr>
          <p:nvPr/>
        </p:nvSpPr>
        <p:spPr bwMode="auto">
          <a:xfrm>
            <a:off x="1812925" y="5899150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Issues with Hybrids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Choices are difficult to make</a:t>
            </a:r>
          </a:p>
          <a:p>
            <a:pPr eaLnBrk="1" hangingPunct="1">
              <a:defRPr/>
            </a:pPr>
            <a:r>
              <a:rPr lang="en-US" dirty="0" smtClean="0"/>
              <a:t>Inconsistent Forcing Fields </a:t>
            </a:r>
          </a:p>
          <a:p>
            <a:pPr eaLnBrk="1" hangingPunct="1">
              <a:defRPr/>
            </a:pPr>
            <a:r>
              <a:rPr lang="en-US" dirty="0" smtClean="0"/>
              <a:t>Adjustments may alter sensitivities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5"/>
          <p:cNvGrpSpPr>
            <a:grpSpLocks/>
          </p:cNvGrpSpPr>
          <p:nvPr/>
        </p:nvGrpSpPr>
        <p:grpSpPr bwMode="auto">
          <a:xfrm>
            <a:off x="228600" y="914400"/>
            <a:ext cx="8686800" cy="5776913"/>
            <a:chOff x="192" y="144"/>
            <a:chExt cx="5472" cy="3639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44"/>
              <a:ext cx="4416" cy="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4320" y="720"/>
              <a:ext cx="1344" cy="404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ISCCP-FD Radiation</a:t>
              </a: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flipH="1" flipV="1">
              <a:off x="3888" y="672"/>
              <a:ext cx="384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4080" y="2256"/>
              <a:ext cx="1536" cy="404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Observed (Lindsay,1998)</a:t>
              </a: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480" cy="2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Text Box 11"/>
            <p:cNvSpPr txBox="1">
              <a:spLocks noChangeArrowheads="1"/>
            </p:cNvSpPr>
            <p:nvPr/>
          </p:nvSpPr>
          <p:spPr bwMode="auto">
            <a:xfrm>
              <a:off x="3168" y="3216"/>
              <a:ext cx="1536" cy="231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Modified AOMIP</a:t>
              </a:r>
            </a:p>
          </p:txBody>
        </p:sp>
        <p:sp>
          <p:nvSpPr>
            <p:cNvPr id="46091" name="Line 12"/>
            <p:cNvSpPr>
              <a:spLocks noChangeShapeType="1"/>
            </p:cNvSpPr>
            <p:nvPr/>
          </p:nvSpPr>
          <p:spPr bwMode="auto">
            <a:xfrm flipH="1" flipV="1">
              <a:off x="3120" y="1920"/>
              <a:ext cx="624" cy="124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Text Box 13"/>
            <p:cNvSpPr txBox="1">
              <a:spLocks noChangeArrowheads="1"/>
            </p:cNvSpPr>
            <p:nvPr/>
          </p:nvSpPr>
          <p:spPr bwMode="auto">
            <a:xfrm>
              <a:off x="1872" y="3552"/>
              <a:ext cx="1536" cy="231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AOMIP</a:t>
              </a:r>
            </a:p>
          </p:txBody>
        </p:sp>
        <p:sp>
          <p:nvSpPr>
            <p:cNvPr id="46093" name="Line 14"/>
            <p:cNvSpPr>
              <a:spLocks noChangeShapeType="1"/>
            </p:cNvSpPr>
            <p:nvPr/>
          </p:nvSpPr>
          <p:spPr bwMode="auto">
            <a:xfrm flipH="1" flipV="1">
              <a:off x="2064" y="2160"/>
              <a:ext cx="384" cy="134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3" name="Text Box 16"/>
          <p:cNvSpPr txBox="1">
            <a:spLocks noChangeArrowheads="1"/>
          </p:cNvSpPr>
          <p:nvPr/>
        </p:nvSpPr>
        <p:spPr bwMode="auto">
          <a:xfrm>
            <a:off x="304800" y="381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Sensible Heat Flux: Affected by Radiation</a:t>
            </a:r>
          </a:p>
        </p:txBody>
      </p:sp>
      <p:sp>
        <p:nvSpPr>
          <p:cNvPr id="46084" name="Text Box 17"/>
          <p:cNvSpPr txBox="1">
            <a:spLocks noChangeArrowheads="1"/>
          </p:cNvSpPr>
          <p:nvPr/>
        </p:nvSpPr>
        <p:spPr bwMode="auto">
          <a:xfrm>
            <a:off x="152400" y="621665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From Hunke and Holland, 2007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Model Validation</a:t>
            </a:r>
          </a:p>
        </p:txBody>
      </p:sp>
      <p:pic>
        <p:nvPicPr>
          <p:cNvPr id="47107" name="Picture 4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6172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685800" y="56388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Ice Extent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 l="6099" r="4494"/>
          <a:stretch>
            <a:fillRect/>
          </a:stretch>
        </p:blipFill>
        <p:spPr>
          <a:xfrm>
            <a:off x="685800" y="771525"/>
            <a:ext cx="7486650" cy="5314950"/>
          </a:xfrm>
          <a:noFill/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NET Cloud Forcing (Radiative Effect) at SHEBA (1998)</a:t>
            </a: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6096000" y="1143000"/>
            <a:ext cx="0" cy="411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8"/>
          <p:cNvSpPr>
            <a:spLocks noChangeShapeType="1"/>
          </p:cNvSpPr>
          <p:nvPr/>
        </p:nvSpPr>
        <p:spPr bwMode="auto">
          <a:xfrm>
            <a:off x="7391400" y="1143000"/>
            <a:ext cx="0" cy="403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4038600" y="62484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Albedo is low enough</a:t>
            </a:r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 flipV="1">
            <a:off x="6172200" y="41910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 flipV="1">
            <a:off x="5486400" y="3962400"/>
            <a:ext cx="1219200" cy="2362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6299200"/>
            <a:ext cx="4198938" cy="304800"/>
          </a:xfrm>
          <a:prstGeom prst="rect">
            <a:avLst/>
          </a:prstGeom>
          <a:noFill/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Data from Intrieri 2002, Key and Wang,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Problems lack of Atmosphere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Lack of feedback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auto">
          <a:xfrm>
            <a:off x="4876800" y="8077200"/>
            <a:ext cx="4876800" cy="2590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79" name="Group 17"/>
          <p:cNvGrpSpPr>
            <a:grpSpLocks/>
          </p:cNvGrpSpPr>
          <p:nvPr/>
        </p:nvGrpSpPr>
        <p:grpSpPr bwMode="auto">
          <a:xfrm>
            <a:off x="2667000" y="838200"/>
            <a:ext cx="3733800" cy="1828800"/>
            <a:chOff x="528" y="2160"/>
            <a:chExt cx="2352" cy="1152"/>
          </a:xfrm>
        </p:grpSpPr>
        <p:sp>
          <p:nvSpPr>
            <p:cNvPr id="50211" name="Rectangle 5" descr="Newsprint"/>
            <p:cNvSpPr>
              <a:spLocks noChangeArrowheads="1"/>
            </p:cNvSpPr>
            <p:nvPr/>
          </p:nvSpPr>
          <p:spPr bwMode="auto">
            <a:xfrm>
              <a:off x="576" y="3072"/>
              <a:ext cx="1152" cy="24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212" name="Picture 6" descr="MCDD01820_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3072"/>
              <a:ext cx="115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13" name="Rectangle 7"/>
            <p:cNvSpPr>
              <a:spLocks noChangeArrowheads="1"/>
            </p:cNvSpPr>
            <p:nvPr/>
          </p:nvSpPr>
          <p:spPr bwMode="auto">
            <a:xfrm>
              <a:off x="576" y="2256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4" name="Rectangle 8"/>
            <p:cNvSpPr>
              <a:spLocks noChangeArrowheads="1"/>
            </p:cNvSpPr>
            <p:nvPr/>
          </p:nvSpPr>
          <p:spPr bwMode="auto">
            <a:xfrm>
              <a:off x="1728" y="2256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Text Box 11"/>
            <p:cNvSpPr txBox="1">
              <a:spLocks noChangeArrowheads="1"/>
            </p:cNvSpPr>
            <p:nvPr/>
          </p:nvSpPr>
          <p:spPr bwMode="auto">
            <a:xfrm>
              <a:off x="912" y="30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Ice</a:t>
              </a:r>
              <a:r>
                <a:rPr lang="en-US"/>
                <a:t> </a:t>
              </a:r>
            </a:p>
          </p:txBody>
        </p:sp>
        <p:sp>
          <p:nvSpPr>
            <p:cNvPr id="50216" name="Text Box 12"/>
            <p:cNvSpPr txBox="1">
              <a:spLocks noChangeArrowheads="1"/>
            </p:cNvSpPr>
            <p:nvPr/>
          </p:nvSpPr>
          <p:spPr bwMode="auto">
            <a:xfrm>
              <a:off x="2016" y="30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Ocean</a:t>
              </a:r>
            </a:p>
          </p:txBody>
        </p:sp>
        <p:sp>
          <p:nvSpPr>
            <p:cNvPr id="50217" name="Text Box 13"/>
            <p:cNvSpPr txBox="1">
              <a:spLocks noChangeArrowheads="1"/>
            </p:cNvSpPr>
            <p:nvPr/>
          </p:nvSpPr>
          <p:spPr bwMode="auto">
            <a:xfrm>
              <a:off x="816" y="249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Cold Air</a:t>
              </a:r>
            </a:p>
          </p:txBody>
        </p:sp>
        <p:sp>
          <p:nvSpPr>
            <p:cNvPr id="50218" name="Text Box 14"/>
            <p:cNvSpPr txBox="1">
              <a:spLocks noChangeArrowheads="1"/>
            </p:cNvSpPr>
            <p:nvPr/>
          </p:nvSpPr>
          <p:spPr bwMode="auto">
            <a:xfrm>
              <a:off x="1920" y="249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Warm Air</a:t>
              </a:r>
            </a:p>
          </p:txBody>
        </p:sp>
        <p:sp>
          <p:nvSpPr>
            <p:cNvPr id="50219" name="Line 15"/>
            <p:cNvSpPr>
              <a:spLocks noChangeShapeType="1"/>
            </p:cNvSpPr>
            <p:nvPr/>
          </p:nvSpPr>
          <p:spPr bwMode="auto">
            <a:xfrm>
              <a:off x="528" y="21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0" name="Line 27"/>
          <p:cNvSpPr>
            <a:spLocks noChangeShapeType="1"/>
          </p:cNvSpPr>
          <p:nvPr/>
        </p:nvSpPr>
        <p:spPr bwMode="auto">
          <a:xfrm>
            <a:off x="4953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0181" name="Group 33"/>
          <p:cNvGrpSpPr>
            <a:grpSpLocks/>
          </p:cNvGrpSpPr>
          <p:nvPr/>
        </p:nvGrpSpPr>
        <p:grpSpPr bwMode="auto">
          <a:xfrm>
            <a:off x="5105400" y="3886200"/>
            <a:ext cx="3657600" cy="2133600"/>
            <a:chOff x="3168" y="816"/>
            <a:chExt cx="2304" cy="1344"/>
          </a:xfrm>
        </p:grpSpPr>
        <p:sp>
          <p:nvSpPr>
            <p:cNvPr id="50199" name="Rectangle 19" descr="Newsprint"/>
            <p:cNvSpPr>
              <a:spLocks noChangeArrowheads="1"/>
            </p:cNvSpPr>
            <p:nvPr/>
          </p:nvSpPr>
          <p:spPr bwMode="auto">
            <a:xfrm>
              <a:off x="3168" y="1632"/>
              <a:ext cx="1152" cy="24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200" name="Picture 20" descr="MCDD01820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8" y="1632"/>
              <a:ext cx="62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1" name="Rectangle 21"/>
            <p:cNvSpPr>
              <a:spLocks noChangeArrowheads="1"/>
            </p:cNvSpPr>
            <p:nvPr/>
          </p:nvSpPr>
          <p:spPr bwMode="auto">
            <a:xfrm>
              <a:off x="3168" y="816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Rectangle 22"/>
            <p:cNvSpPr>
              <a:spLocks noChangeArrowheads="1"/>
            </p:cNvSpPr>
            <p:nvPr/>
          </p:nvSpPr>
          <p:spPr bwMode="auto">
            <a:xfrm>
              <a:off x="4320" y="816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3"/>
            <p:cNvSpPr txBox="1">
              <a:spLocks noChangeArrowheads="1"/>
            </p:cNvSpPr>
            <p:nvPr/>
          </p:nvSpPr>
          <p:spPr bwMode="auto">
            <a:xfrm>
              <a:off x="3504" y="163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Ice</a:t>
              </a:r>
              <a:r>
                <a:rPr lang="en-US"/>
                <a:t> </a:t>
              </a:r>
            </a:p>
          </p:txBody>
        </p:sp>
        <p:sp>
          <p:nvSpPr>
            <p:cNvPr id="50204" name="Text Box 24"/>
            <p:cNvSpPr txBox="1">
              <a:spLocks noChangeArrowheads="1"/>
            </p:cNvSpPr>
            <p:nvPr/>
          </p:nvSpPr>
          <p:spPr bwMode="auto">
            <a:xfrm>
              <a:off x="4896" y="163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Ocean</a:t>
              </a:r>
            </a:p>
          </p:txBody>
        </p:sp>
        <p:sp>
          <p:nvSpPr>
            <p:cNvPr id="50205" name="Text Box 25"/>
            <p:cNvSpPr txBox="1">
              <a:spLocks noChangeArrowheads="1"/>
            </p:cNvSpPr>
            <p:nvPr/>
          </p:nvSpPr>
          <p:spPr bwMode="auto">
            <a:xfrm>
              <a:off x="3408" y="105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Cold Air</a:t>
              </a:r>
            </a:p>
          </p:txBody>
        </p:sp>
        <p:sp>
          <p:nvSpPr>
            <p:cNvPr id="50206" name="Text Box 26"/>
            <p:cNvSpPr txBox="1">
              <a:spLocks noChangeArrowheads="1"/>
            </p:cNvSpPr>
            <p:nvPr/>
          </p:nvSpPr>
          <p:spPr bwMode="auto">
            <a:xfrm>
              <a:off x="4512" y="105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Warm Air</a:t>
              </a:r>
            </a:p>
          </p:txBody>
        </p:sp>
        <p:sp>
          <p:nvSpPr>
            <p:cNvPr id="50207" name="Rectangle 28" descr="Granite"/>
            <p:cNvSpPr>
              <a:spLocks noChangeArrowheads="1"/>
            </p:cNvSpPr>
            <p:nvPr/>
          </p:nvSpPr>
          <p:spPr bwMode="auto">
            <a:xfrm>
              <a:off x="4320" y="1632"/>
              <a:ext cx="528" cy="240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AutoShape 29"/>
            <p:cNvSpPr>
              <a:spLocks noChangeArrowheads="1"/>
            </p:cNvSpPr>
            <p:nvPr/>
          </p:nvSpPr>
          <p:spPr bwMode="auto">
            <a:xfrm>
              <a:off x="4512" y="144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09" name="Line 30"/>
            <p:cNvSpPr>
              <a:spLocks noChangeShapeType="1"/>
            </p:cNvSpPr>
            <p:nvPr/>
          </p:nvSpPr>
          <p:spPr bwMode="auto">
            <a:xfrm>
              <a:off x="3408" y="196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Text Box 31"/>
            <p:cNvSpPr txBox="1">
              <a:spLocks noChangeArrowheads="1"/>
            </p:cNvSpPr>
            <p:nvPr/>
          </p:nvSpPr>
          <p:spPr bwMode="auto">
            <a:xfrm>
              <a:off x="3264" y="1929"/>
              <a:ext cx="19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Model Ice Edge Movement</a:t>
              </a:r>
            </a:p>
          </p:txBody>
        </p:sp>
      </p:grpSp>
      <p:grpSp>
        <p:nvGrpSpPr>
          <p:cNvPr id="50182" name="Group 55"/>
          <p:cNvGrpSpPr>
            <a:grpSpLocks/>
          </p:cNvGrpSpPr>
          <p:nvPr/>
        </p:nvGrpSpPr>
        <p:grpSpPr bwMode="auto">
          <a:xfrm>
            <a:off x="457200" y="3886200"/>
            <a:ext cx="3657600" cy="2133600"/>
            <a:chOff x="288" y="2448"/>
            <a:chExt cx="2304" cy="1344"/>
          </a:xfrm>
        </p:grpSpPr>
        <p:sp>
          <p:nvSpPr>
            <p:cNvPr id="50188" name="Rectangle 36" descr="Newsprint"/>
            <p:cNvSpPr>
              <a:spLocks noChangeArrowheads="1"/>
            </p:cNvSpPr>
            <p:nvPr/>
          </p:nvSpPr>
          <p:spPr bwMode="auto">
            <a:xfrm>
              <a:off x="288" y="3264"/>
              <a:ext cx="1152" cy="24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189" name="Picture 37" descr="MCDD01820_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3264"/>
              <a:ext cx="62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Rectangle 38"/>
            <p:cNvSpPr>
              <a:spLocks noChangeArrowheads="1"/>
            </p:cNvSpPr>
            <p:nvPr/>
          </p:nvSpPr>
          <p:spPr bwMode="auto">
            <a:xfrm>
              <a:off x="288" y="2448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Rectangle 39"/>
            <p:cNvSpPr>
              <a:spLocks noChangeArrowheads="1"/>
            </p:cNvSpPr>
            <p:nvPr/>
          </p:nvSpPr>
          <p:spPr bwMode="auto">
            <a:xfrm>
              <a:off x="1440" y="2448"/>
              <a:ext cx="1152" cy="816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Text Box 40"/>
            <p:cNvSpPr txBox="1">
              <a:spLocks noChangeArrowheads="1"/>
            </p:cNvSpPr>
            <p:nvPr/>
          </p:nvSpPr>
          <p:spPr bwMode="auto">
            <a:xfrm>
              <a:off x="624" y="326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Ice</a:t>
              </a:r>
              <a:r>
                <a:rPr lang="en-US"/>
                <a:t> </a:t>
              </a:r>
            </a:p>
          </p:txBody>
        </p:sp>
        <p:sp>
          <p:nvSpPr>
            <p:cNvPr id="50193" name="Text Box 41"/>
            <p:cNvSpPr txBox="1">
              <a:spLocks noChangeArrowheads="1"/>
            </p:cNvSpPr>
            <p:nvPr/>
          </p:nvSpPr>
          <p:spPr bwMode="auto">
            <a:xfrm>
              <a:off x="2016" y="326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Ocean</a:t>
              </a:r>
            </a:p>
          </p:txBody>
        </p:sp>
        <p:sp>
          <p:nvSpPr>
            <p:cNvPr id="50194" name="Text Box 42"/>
            <p:cNvSpPr txBox="1">
              <a:spLocks noChangeArrowheads="1"/>
            </p:cNvSpPr>
            <p:nvPr/>
          </p:nvSpPr>
          <p:spPr bwMode="auto">
            <a:xfrm>
              <a:off x="528" y="268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Cold Air</a:t>
              </a:r>
            </a:p>
          </p:txBody>
        </p:sp>
        <p:sp>
          <p:nvSpPr>
            <p:cNvPr id="50195" name="Text Box 43"/>
            <p:cNvSpPr txBox="1">
              <a:spLocks noChangeArrowheads="1"/>
            </p:cNvSpPr>
            <p:nvPr/>
          </p:nvSpPr>
          <p:spPr bwMode="auto">
            <a:xfrm>
              <a:off x="1728" y="2688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Warm Air</a:t>
              </a:r>
            </a:p>
          </p:txBody>
        </p:sp>
        <p:sp>
          <p:nvSpPr>
            <p:cNvPr id="50196" name="Rectangle 44" descr="Granite"/>
            <p:cNvSpPr>
              <a:spLocks noChangeArrowheads="1"/>
            </p:cNvSpPr>
            <p:nvPr/>
          </p:nvSpPr>
          <p:spPr bwMode="auto">
            <a:xfrm>
              <a:off x="1440" y="3264"/>
              <a:ext cx="528" cy="240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Line 46"/>
            <p:cNvSpPr>
              <a:spLocks noChangeShapeType="1"/>
            </p:cNvSpPr>
            <p:nvPr/>
          </p:nvSpPr>
          <p:spPr bwMode="auto">
            <a:xfrm>
              <a:off x="528" y="36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Text Box 47"/>
            <p:cNvSpPr txBox="1">
              <a:spLocks noChangeArrowheads="1"/>
            </p:cNvSpPr>
            <p:nvPr/>
          </p:nvSpPr>
          <p:spPr bwMode="auto">
            <a:xfrm>
              <a:off x="384" y="3561"/>
              <a:ext cx="19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Model Ice Edge Movement</a:t>
              </a:r>
            </a:p>
          </p:txBody>
        </p:sp>
      </p:grpSp>
      <p:sp>
        <p:nvSpPr>
          <p:cNvPr id="50183" name="AutoShape 53"/>
          <p:cNvSpPr>
            <a:spLocks noChangeArrowheads="1"/>
          </p:cNvSpPr>
          <p:nvPr/>
        </p:nvSpPr>
        <p:spPr bwMode="auto">
          <a:xfrm>
            <a:off x="2286000" y="3886200"/>
            <a:ext cx="838200" cy="1295400"/>
          </a:xfrm>
          <a:prstGeom prst="rtTriangle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56"/>
          <p:cNvSpPr txBox="1">
            <a:spLocks noChangeArrowheads="1"/>
          </p:cNvSpPr>
          <p:nvPr/>
        </p:nvSpPr>
        <p:spPr bwMode="auto">
          <a:xfrm>
            <a:off x="1066800" y="990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 State</a:t>
            </a:r>
          </a:p>
        </p:txBody>
      </p:sp>
      <p:sp>
        <p:nvSpPr>
          <p:cNvPr id="50185" name="Text Box 57"/>
          <p:cNvSpPr txBox="1">
            <a:spLocks noChangeArrowheads="1"/>
          </p:cNvSpPr>
          <p:nvPr/>
        </p:nvSpPr>
        <p:spPr bwMode="auto">
          <a:xfrm>
            <a:off x="838200" y="3276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Coupled “Real” World</a:t>
            </a:r>
          </a:p>
        </p:txBody>
      </p:sp>
      <p:sp>
        <p:nvSpPr>
          <p:cNvPr id="50186" name="Text Box 58"/>
          <p:cNvSpPr txBox="1">
            <a:spLocks noChangeArrowheads="1"/>
          </p:cNvSpPr>
          <p:nvPr/>
        </p:nvSpPr>
        <p:spPr bwMode="auto">
          <a:xfrm>
            <a:off x="5410200" y="332105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Ice-Ocean Model World</a:t>
            </a:r>
          </a:p>
        </p:txBody>
      </p:sp>
      <p:sp>
        <p:nvSpPr>
          <p:cNvPr id="50187" name="Freeform 62"/>
          <p:cNvSpPr>
            <a:spLocks/>
          </p:cNvSpPr>
          <p:nvPr/>
        </p:nvSpPr>
        <p:spPr bwMode="auto">
          <a:xfrm>
            <a:off x="6553200" y="2133600"/>
            <a:ext cx="2501900" cy="2667000"/>
          </a:xfrm>
          <a:custGeom>
            <a:avLst/>
            <a:gdLst>
              <a:gd name="T0" fmla="*/ 1143000 w 1576"/>
              <a:gd name="T1" fmla="*/ 2667000 h 1680"/>
              <a:gd name="T2" fmla="*/ 1981200 w 1576"/>
              <a:gd name="T3" fmla="*/ 2514600 h 1680"/>
              <a:gd name="T4" fmla="*/ 2438400 w 1576"/>
              <a:gd name="T5" fmla="*/ 1752600 h 1680"/>
              <a:gd name="T6" fmla="*/ 2286000 w 1576"/>
              <a:gd name="T7" fmla="*/ 304800 h 1680"/>
              <a:gd name="T8" fmla="*/ 1143000 w 1576"/>
              <a:gd name="T9" fmla="*/ 0 h 1680"/>
              <a:gd name="T10" fmla="*/ 0 w 1576"/>
              <a:gd name="T11" fmla="*/ 30480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6"/>
              <a:gd name="T19" fmla="*/ 0 h 1680"/>
              <a:gd name="T20" fmla="*/ 1576 w 1576"/>
              <a:gd name="T21" fmla="*/ 1680 h 16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6" h="1680">
                <a:moveTo>
                  <a:pt x="720" y="1680"/>
                </a:moveTo>
                <a:cubicBezTo>
                  <a:pt x="916" y="1680"/>
                  <a:pt x="1112" y="1680"/>
                  <a:pt x="1248" y="1584"/>
                </a:cubicBezTo>
                <a:cubicBezTo>
                  <a:pt x="1384" y="1488"/>
                  <a:pt x="1504" y="1336"/>
                  <a:pt x="1536" y="1104"/>
                </a:cubicBezTo>
                <a:cubicBezTo>
                  <a:pt x="1568" y="872"/>
                  <a:pt x="1576" y="376"/>
                  <a:pt x="1440" y="192"/>
                </a:cubicBezTo>
                <a:cubicBezTo>
                  <a:pt x="1304" y="8"/>
                  <a:pt x="960" y="0"/>
                  <a:pt x="720" y="0"/>
                </a:cubicBezTo>
                <a:cubicBezTo>
                  <a:pt x="480" y="0"/>
                  <a:pt x="240" y="96"/>
                  <a:pt x="0" y="192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95438"/>
            <a:ext cx="7715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Griffies et al. 2008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Models are highly sensitive to forcing parameters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Accuracy of forcing fields is still lacking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Tuning of models remains a necessity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But: Are sensitivities to climate variations maintained?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Keep in mind: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 Lack of atmosphere ocean feedback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342900" y="381000"/>
            <a:ext cx="8801100" cy="5976938"/>
            <a:chOff x="216" y="240"/>
            <a:chExt cx="5544" cy="376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" y="240"/>
              <a:ext cx="5544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600" y="624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NetR=F</a:t>
              </a:r>
              <a:r>
                <a:rPr lang="en-US">
                  <a:solidFill>
                    <a:schemeClr val="folHlink"/>
                  </a:solidFill>
                  <a:sym typeface="Symbol" pitchFamily="18" charset="2"/>
                </a:rPr>
                <a:t></a:t>
              </a:r>
              <a:r>
                <a:rPr lang="en-US">
                  <a:sym typeface="Symbol" pitchFamily="18" charset="2"/>
                </a:rPr>
                <a:t> </a:t>
              </a:r>
              <a:r>
                <a:rPr lang="en-US">
                  <a:solidFill>
                    <a:schemeClr val="folHlink"/>
                  </a:solidFill>
                  <a:sym typeface="Times New Roman" pitchFamily="18" charset="0"/>
                </a:rPr>
                <a:t>-F</a:t>
              </a:r>
              <a:r>
                <a:rPr lang="en-US">
                  <a:solidFill>
                    <a:schemeClr val="folHlink"/>
                  </a:solidFill>
                  <a:sym typeface="Symbol" pitchFamily="18" charset="2"/>
                </a:rPr>
                <a:t>+</a:t>
              </a:r>
              <a:r>
                <a:rPr lang="en-US">
                  <a:solidFill>
                    <a:schemeClr val="folHlink"/>
                  </a:solidFill>
                  <a:sym typeface="Times New Roman" pitchFamily="18" charset="0"/>
                </a:rPr>
                <a:t>S</a:t>
              </a:r>
              <a:r>
                <a:rPr lang="en-US">
                  <a:solidFill>
                    <a:schemeClr val="folHlink"/>
                  </a:solidFill>
                  <a:sym typeface="Symbol" pitchFamily="18" charset="2"/>
                </a:rPr>
                <a:t></a:t>
              </a:r>
              <a:r>
                <a:rPr lang="en-US">
                  <a:solidFill>
                    <a:schemeClr val="folHlink"/>
                  </a:solidFill>
                  <a:sym typeface="Times New Roman" pitchFamily="18" charset="0"/>
                </a:rPr>
                <a:t>-S</a:t>
              </a:r>
              <a:r>
                <a:rPr lang="en-US">
                  <a:solidFill>
                    <a:schemeClr val="folHlink"/>
                  </a:solidFill>
                  <a:sym typeface="Symbol" pitchFamily="18" charset="2"/>
                </a:rPr>
                <a:t></a:t>
              </a:r>
              <a:endParaRPr lang="en-US">
                <a:solidFill>
                  <a:schemeClr val="folHlink"/>
                </a:solidFill>
                <a:sym typeface="Times New Roman" pitchFamily="18" charset="0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>
              <a:off x="3552" y="864"/>
              <a:ext cx="288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120" y="254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Q</a:t>
              </a:r>
              <a:r>
                <a:rPr lang="en-US" baseline="-25000">
                  <a:solidFill>
                    <a:schemeClr val="folHlink"/>
                  </a:solidFill>
                </a:rPr>
                <a:t>E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3264" y="2448"/>
              <a:ext cx="48" cy="1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632" y="168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Q</a:t>
              </a:r>
              <a:r>
                <a:rPr lang="en-US" baseline="-25000">
                  <a:solidFill>
                    <a:schemeClr val="folHlink"/>
                  </a:solidFill>
                </a:rPr>
                <a:t>H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1776" y="1872"/>
              <a:ext cx="48" cy="1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457200" y="64912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Lindsay,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do you do it?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Flux fields often not available</a:t>
            </a:r>
          </a:p>
          <a:p>
            <a:pPr eaLnBrk="1" hangingPunct="1">
              <a:defRPr/>
            </a:pPr>
            <a:r>
              <a:rPr lang="en-US" sz="2400" dirty="0" smtClean="0"/>
              <a:t>Specify near surface state of “atmosphere” from better known quantities (pressure, wind, near surface temperature, humidity, …clouds)</a:t>
            </a:r>
          </a:p>
          <a:p>
            <a:pPr eaLnBrk="1" hangingPunct="1">
              <a:defRPr/>
            </a:pPr>
            <a:r>
              <a:rPr lang="en-US" sz="2400" dirty="0" smtClean="0"/>
              <a:t>Parameterize heat exchange as functions of near surface atmospheric state and model SST/IST using bulk formulae</a:t>
            </a:r>
          </a:p>
          <a:p>
            <a:pPr eaLnBrk="1" hangingPunct="1">
              <a:defRPr/>
            </a:pPr>
            <a:r>
              <a:rPr lang="en-US" sz="2400" dirty="0" smtClean="0"/>
              <a:t>In the open ocean: Model can be forced/restored to SST directly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Wind Stress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09600" y="1600200"/>
          <a:ext cx="5667375" cy="1403350"/>
        </p:xfrm>
        <a:graphic>
          <a:graphicData uri="http://schemas.openxmlformats.org/presentationml/2006/ole">
            <p:oleObj spid="_x0000_s1026" name="Equation" r:id="rId4" imgW="1333440" imgH="33012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609600" y="3733800"/>
          <a:ext cx="5702300" cy="1308100"/>
        </p:xfrm>
        <a:graphic>
          <a:graphicData uri="http://schemas.openxmlformats.org/presentationml/2006/ole">
            <p:oleObj spid="_x0000_s1027" name="Equation" r:id="rId5" imgW="3873240" imgH="8888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Sensible Heat Flux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1581150"/>
          <a:ext cx="8724900" cy="1454150"/>
        </p:xfrm>
        <a:graphic>
          <a:graphicData uri="http://schemas.openxmlformats.org/presentationml/2006/ole">
            <p:oleObj spid="_x0000_s2050" name="Equation" r:id="rId4" imgW="2133360" imgH="35532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381000" y="3352800"/>
          <a:ext cx="7011988" cy="2430463"/>
        </p:xfrm>
        <a:graphic>
          <a:graphicData uri="http://schemas.openxmlformats.org/presentationml/2006/ole">
            <p:oleObj spid="_x0000_s2051" name="Equation" r:id="rId5" imgW="4762440" imgH="165096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Latent Heat Flux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33400" y="1600200"/>
          <a:ext cx="6699250" cy="1349375"/>
        </p:xfrm>
        <a:graphic>
          <a:graphicData uri="http://schemas.openxmlformats.org/presentationml/2006/ole">
            <p:oleObj spid="_x0000_s3074" name="Equation" r:id="rId4" imgW="1638000" imgH="330120" progId="Equation.3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33400" y="3200400"/>
          <a:ext cx="6264275" cy="1719263"/>
        </p:xfrm>
        <a:graphic>
          <a:graphicData uri="http://schemas.openxmlformats.org/presentationml/2006/ole">
            <p:oleObj spid="_x0000_s3075" name="Equation" r:id="rId5" imgW="4254480" imgH="11682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9786</TotalTime>
  <Words>1445</Words>
  <Application>Microsoft Office PowerPoint</Application>
  <PresentationFormat>On-screen Show (4:3)</PresentationFormat>
  <Paragraphs>371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Tahoma</vt:lpstr>
      <vt:lpstr>Arial</vt:lpstr>
      <vt:lpstr>Wingdings</vt:lpstr>
      <vt:lpstr>Symbol</vt:lpstr>
      <vt:lpstr>Times New Roman</vt:lpstr>
      <vt:lpstr>Ocean</vt:lpstr>
      <vt:lpstr>Microsoft Equation 3.0</vt:lpstr>
      <vt:lpstr>Microsoft Photo Editor 3.0 Photo</vt:lpstr>
      <vt:lpstr>Microsoft Office Word 97 - 2003 Document</vt:lpstr>
      <vt:lpstr>Atmospheric Forcing Fields for  Ice-Ocean Models </vt:lpstr>
      <vt:lpstr>Missing Atmosphere</vt:lpstr>
      <vt:lpstr>Overview</vt:lpstr>
      <vt:lpstr>Slide 4</vt:lpstr>
      <vt:lpstr>Slide 5</vt:lpstr>
      <vt:lpstr>How do you do it?</vt:lpstr>
      <vt:lpstr>Wind Stress</vt:lpstr>
      <vt:lpstr>Sensible Heat Flux</vt:lpstr>
      <vt:lpstr>Latent Heat Flux</vt:lpstr>
      <vt:lpstr>Turbulent exchange</vt:lpstr>
      <vt:lpstr>Parameterized LW Radiation:  F Longwave down Fluxes at Sheba </vt:lpstr>
      <vt:lpstr>Parameterized SW Fluxes (SHEBA)</vt:lpstr>
      <vt:lpstr>Sensitivity Studies: </vt:lpstr>
      <vt:lpstr>Radiation:  </vt:lpstr>
      <vt:lpstr>Wind: Fram Strait Ice Export</vt:lpstr>
      <vt:lpstr>Tair, p, u, q, c</vt:lpstr>
      <vt:lpstr>Temporal Resolution  </vt:lpstr>
      <vt:lpstr>Not just ice: Changed Ocean Circulation </vt:lpstr>
      <vt:lpstr>Sensitivity Summary</vt:lpstr>
      <vt:lpstr>Sources for Forcing Data </vt:lpstr>
      <vt:lpstr>Reanalysis Data Sets</vt:lpstr>
      <vt:lpstr>On the Horizon</vt:lpstr>
      <vt:lpstr>Walsh and Chapman, 2009</vt:lpstr>
      <vt:lpstr>Slide 24</vt:lpstr>
      <vt:lpstr>Adjusted Renalysis: NCEP-ADJ</vt:lpstr>
      <vt:lpstr>Precip </vt:lpstr>
      <vt:lpstr>Slide 27</vt:lpstr>
      <vt:lpstr>Slide 28</vt:lpstr>
      <vt:lpstr>Slide 29</vt:lpstr>
      <vt:lpstr>Slide 30</vt:lpstr>
      <vt:lpstr>Slide 31</vt:lpstr>
      <vt:lpstr>Satellite-derived Products  Tskin, S , F</vt:lpstr>
      <vt:lpstr>Slide 33</vt:lpstr>
      <vt:lpstr>Option: Hybrid Data Sets</vt:lpstr>
      <vt:lpstr>AOMIP forcing set</vt:lpstr>
      <vt:lpstr>Large and Yeager, 2004, 2008</vt:lpstr>
      <vt:lpstr>Slide 37</vt:lpstr>
      <vt:lpstr>RÖSKE, 2006 (P-OMIP)</vt:lpstr>
      <vt:lpstr>Hunke and Holland, 2007</vt:lpstr>
      <vt:lpstr>Issues with Hybrids</vt:lpstr>
      <vt:lpstr>Slide 41</vt:lpstr>
      <vt:lpstr>Model Validation</vt:lpstr>
      <vt:lpstr>Slide 43</vt:lpstr>
      <vt:lpstr>Problems lack of Atmosphere</vt:lpstr>
      <vt:lpstr>Slide 45</vt:lpstr>
      <vt:lpstr>Slide 46</vt:lpstr>
      <vt:lpstr>Conclusions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Forcings for  Ice-Ocean Models</dc:title>
  <dc:creator>Axel Schweiger</dc:creator>
  <cp:lastModifiedBy>Andrey</cp:lastModifiedBy>
  <cp:revision>80</cp:revision>
  <dcterms:created xsi:type="dcterms:W3CDTF">2009-10-01T16:43:58Z</dcterms:created>
  <dcterms:modified xsi:type="dcterms:W3CDTF">2013-05-29T21:07:25Z</dcterms:modified>
</cp:coreProperties>
</file>