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2" autoAdjust="0"/>
  </p:normalViewPr>
  <p:slideViewPr>
    <p:cSldViewPr>
      <p:cViewPr varScale="1">
        <p:scale>
          <a:sx n="83" d="100"/>
          <a:sy n="83" d="100"/>
        </p:scale>
        <p:origin x="-127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FEAC5-0545-4FED-A26D-2804B262C56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B795E-056C-4F79-8C76-67A950E0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8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795E-056C-4F79-8C76-67A950E0B5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795E-056C-4F79-8C76-67A950E0B5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795E-056C-4F79-8C76-67A950E0B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795E-056C-4F79-8C76-67A950E0B5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795E-056C-4F79-8C76-67A950E0B5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795E-056C-4F79-8C76-67A950E0B5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795E-056C-4F79-8C76-67A950E0B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795E-056C-4F79-8C76-67A950E0B5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FAC1-92C9-478F-AE18-E314F68AE18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795E-056C-4F79-8C76-67A950E0B5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2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4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7C7E9-24CF-4B79-B24F-34E682A3F7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1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340C7-0CA5-4FBC-A5EB-265D53828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42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B5095-1CA7-4021-84F0-A15199F924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6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811E0-4DEC-44DB-A692-3B049DF470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0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ED929-B869-46E8-ADC8-B907F8B9E7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70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AE72-E377-4530-A1D4-B33C471498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94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817A-B898-4626-AAA2-3F199F3E8D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6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0F3A5-7F3D-402C-AF62-B432DAB7C3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4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986-F0C8-4C8E-8549-F4F20E9AE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35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BF643-8445-4DC7-B0E4-F0D2F450EE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69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B81FB-D59A-41BA-B365-A1ED61B36C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3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9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6953-9D52-4B9C-989F-FCE380622DE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70FF3-1176-40F0-A221-E3194B43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1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D45FBB-136B-41C5-A869-80EEB128B8C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4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547" y="1676400"/>
            <a:ext cx="59534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Prospective Tracer Release Experiments</a:t>
            </a:r>
            <a:endParaRPr lang="en-US" sz="2800" dirty="0"/>
          </a:p>
          <a:p>
            <a:pPr algn="ctr"/>
            <a:r>
              <a:rPr lang="en-US" sz="2800" dirty="0" smtClean="0"/>
              <a:t>In the Arctic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Jim Ledwell</a:t>
            </a:r>
          </a:p>
          <a:p>
            <a:pPr algn="ctr"/>
            <a:r>
              <a:rPr lang="en-US" sz="2800" dirty="0" smtClean="0"/>
              <a:t>Woods Hole Oceanographic Institution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-1143000" y="228600"/>
            <a:ext cx="990600" cy="258762"/>
          </a:xfrm>
        </p:spPr>
        <p:txBody>
          <a:bodyPr>
            <a:normAutofit/>
          </a:bodyPr>
          <a:lstStyle/>
          <a:p>
            <a:r>
              <a:rPr lang="en-US" sz="900" dirty="0" smtClean="0"/>
              <a:t>Title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003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609600"/>
            <a:ext cx="61722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800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92783"/>
            <a:ext cx="71829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Release tracer in a boundary current to study exchange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mass and heat with the interior, e.g., in the Atlantic</a:t>
            </a:r>
          </a:p>
          <a:p>
            <a:r>
              <a:rPr lang="en-US" sz="2400" smtClean="0"/>
              <a:t>Water?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Note: our long term tracers are volatile; they will escape</a:t>
            </a:r>
          </a:p>
          <a:p>
            <a:r>
              <a:rPr lang="en-US" sz="2400" dirty="0" smtClean="0"/>
              <a:t>to the atmosphere.  So surface layer releases are useful </a:t>
            </a:r>
          </a:p>
          <a:p>
            <a:r>
              <a:rPr lang="en-US" sz="2400" dirty="0" smtClean="0"/>
              <a:t>mostly for gas exchange studies.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18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a_basin_Cir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1600" y="-762000"/>
            <a:ext cx="10058400" cy="890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5989677"/>
            <a:ext cx="324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McLaughlin et al. JGR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569541" cy="236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 proposal submitted to NSF to study gas exchange and mixing </a:t>
            </a:r>
          </a:p>
          <a:p>
            <a:r>
              <a:rPr lang="en-US" sz="2400" dirty="0" smtClean="0"/>
              <a:t>in the upper ocean in the Marginal Ice Zone.  10 to 40-day experiments.</a:t>
            </a:r>
          </a:p>
          <a:p>
            <a:endParaRPr lang="en-US" sz="2400" dirty="0" smtClean="0"/>
          </a:p>
          <a:p>
            <a:r>
              <a:rPr lang="en-US" sz="2400" dirty="0" smtClean="0"/>
              <a:t>2.  Possible large scale studies.  Multiyear experiments.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06781" y="609600"/>
            <a:ext cx="80772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Topics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7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4625684" cy="60215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IDEAr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676656"/>
            <a:ext cx="6095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en-US" sz="2400" dirty="0" smtClean="0"/>
              <a:t>nterfacial and </a:t>
            </a:r>
            <a:r>
              <a:rPr lang="en-US" sz="2400" b="1" dirty="0" err="1" smtClean="0"/>
              <a:t>D</a:t>
            </a:r>
            <a:r>
              <a:rPr lang="en-US" sz="2400" dirty="0" err="1" smtClean="0"/>
              <a:t>iapycnal</a:t>
            </a:r>
            <a:r>
              <a:rPr lang="en-US" sz="2400" dirty="0" smtClean="0"/>
              <a:t> </a:t>
            </a:r>
            <a:r>
              <a:rPr lang="en-US" sz="2400" b="1" dirty="0" smtClean="0"/>
              <a:t>E</a:t>
            </a:r>
            <a:r>
              <a:rPr lang="en-US" sz="2400" dirty="0" smtClean="0"/>
              <a:t>xchange in the </a:t>
            </a:r>
            <a:r>
              <a:rPr lang="en-US" sz="2400" b="1" dirty="0" smtClean="0"/>
              <a:t>Ar</a:t>
            </a:r>
            <a:r>
              <a:rPr lang="en-US" sz="2400" dirty="0" smtClean="0"/>
              <a:t>ctic</a:t>
            </a:r>
          </a:p>
          <a:p>
            <a:pPr algn="ctr"/>
            <a:r>
              <a:rPr lang="en-US" sz="2000" dirty="0" smtClean="0"/>
              <a:t>(proposal just submitted to NSF/OPP)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59536" y="1524000"/>
            <a:ext cx="771871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Goals: Study the effect of partial ice cover (30 to 80%) on gas exchange</a:t>
            </a:r>
          </a:p>
          <a:p>
            <a:r>
              <a:rPr lang="en-US" dirty="0" smtClean="0"/>
              <a:t>And mixing in the upper 200 m of the ocean, in order to better understand the</a:t>
            </a:r>
          </a:p>
          <a:p>
            <a:r>
              <a:rPr lang="en-US" dirty="0" smtClean="0"/>
              <a:t>Carbon cycle and other nutrient cycles there.</a:t>
            </a:r>
          </a:p>
          <a:p>
            <a:endParaRPr lang="en-US" dirty="0"/>
          </a:p>
          <a:p>
            <a:r>
              <a:rPr lang="en-US" dirty="0" smtClean="0"/>
              <a:t>Investigators:</a:t>
            </a:r>
          </a:p>
          <a:p>
            <a:r>
              <a:rPr lang="en-US" dirty="0" smtClean="0"/>
              <a:t>Brice Loose, URI, Leader, Tracer analysis; Data management</a:t>
            </a:r>
          </a:p>
          <a:p>
            <a:r>
              <a:rPr lang="en-US" dirty="0" smtClean="0"/>
              <a:t>David Ho, U. Hawaii, SF</a:t>
            </a:r>
            <a:r>
              <a:rPr lang="en-US" baseline="-25000" dirty="0" smtClean="0"/>
              <a:t>6</a:t>
            </a:r>
            <a:r>
              <a:rPr lang="en-US" dirty="0" smtClean="0"/>
              <a:t> for Gas Exchange Tracer Measurements</a:t>
            </a:r>
          </a:p>
          <a:p>
            <a:r>
              <a:rPr lang="en-US" dirty="0" smtClean="0"/>
              <a:t>Peter Schlosser, LDEO, </a:t>
            </a:r>
            <a:r>
              <a:rPr lang="en-US" baseline="30000" dirty="0" smtClean="0"/>
              <a:t>3</a:t>
            </a:r>
            <a:r>
              <a:rPr lang="en-US" dirty="0" smtClean="0"/>
              <a:t>He for Gas Exchange</a:t>
            </a:r>
          </a:p>
          <a:p>
            <a:r>
              <a:rPr lang="en-US" dirty="0" smtClean="0"/>
              <a:t>Jim Ledwell, WHOI, </a:t>
            </a:r>
            <a:r>
              <a:rPr lang="en-US" dirty="0" err="1" smtClean="0"/>
              <a:t>Rhd</a:t>
            </a:r>
            <a:r>
              <a:rPr lang="en-US" dirty="0" smtClean="0"/>
              <a:t> for GX, CF</a:t>
            </a:r>
            <a:r>
              <a:rPr lang="en-US" baseline="-25000" dirty="0" smtClean="0"/>
              <a:t>3</a:t>
            </a:r>
            <a:r>
              <a:rPr lang="en-US" dirty="0" smtClean="0"/>
              <a:t>SF</a:t>
            </a:r>
            <a:r>
              <a:rPr lang="en-US" baseline="-25000" dirty="0" smtClean="0"/>
              <a:t>5</a:t>
            </a:r>
            <a:r>
              <a:rPr lang="en-US" dirty="0" smtClean="0"/>
              <a:t> for </a:t>
            </a:r>
            <a:r>
              <a:rPr lang="en-US" dirty="0" err="1" smtClean="0"/>
              <a:t>diapycnal</a:t>
            </a:r>
            <a:r>
              <a:rPr lang="en-US" dirty="0" smtClean="0"/>
              <a:t> mixing, Patch tracking</a:t>
            </a:r>
          </a:p>
          <a:p>
            <a:r>
              <a:rPr lang="en-US" dirty="0" smtClean="0"/>
              <a:t>Sylvia Cole &amp; Rick </a:t>
            </a:r>
            <a:r>
              <a:rPr lang="en-US" dirty="0" err="1" smtClean="0"/>
              <a:t>Krishfield</a:t>
            </a:r>
            <a:r>
              <a:rPr lang="en-US" dirty="0" smtClean="0"/>
              <a:t>, WHOI, ITP-V for CTD/velocity under ice</a:t>
            </a:r>
          </a:p>
          <a:p>
            <a:r>
              <a:rPr lang="en-US" dirty="0" smtClean="0"/>
              <a:t>Miles McPhee, IOBL fine structure and covariance fluxes, </a:t>
            </a:r>
            <a:r>
              <a:rPr lang="en-US" dirty="0"/>
              <a:t>P</a:t>
            </a:r>
            <a:r>
              <a:rPr lang="en-US" dirty="0" smtClean="0"/>
              <a:t>atch tracking </a:t>
            </a:r>
          </a:p>
          <a:p>
            <a:r>
              <a:rPr lang="en-US" dirty="0" smtClean="0"/>
              <a:t>Bill Asher, APL/UW, Waves, Active IR, Passive IR, Surfactants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Fairall</a:t>
            </a:r>
            <a:r>
              <a:rPr lang="en-US" dirty="0" smtClean="0"/>
              <a:t> &amp; Byron </a:t>
            </a:r>
            <a:r>
              <a:rPr lang="en-US" dirty="0" err="1" smtClean="0"/>
              <a:t>Blomquist</a:t>
            </a:r>
            <a:r>
              <a:rPr lang="en-US" dirty="0" smtClean="0"/>
              <a:t>, NOAA/ESRL, ABL fluxes, including CO</a:t>
            </a:r>
            <a:r>
              <a:rPr lang="en-US" baseline="-25000" dirty="0" smtClean="0"/>
              <a:t>2</a:t>
            </a:r>
            <a:r>
              <a:rPr lang="en-US" dirty="0" smtClean="0"/>
              <a:t>, CH</a:t>
            </a:r>
            <a:r>
              <a:rPr lang="en-US" baseline="-25000" dirty="0" smtClean="0"/>
              <a:t>4</a:t>
            </a:r>
            <a:r>
              <a:rPr lang="en-US" dirty="0" smtClean="0"/>
              <a:t>, DMS</a:t>
            </a:r>
          </a:p>
          <a:p>
            <a:r>
              <a:rPr lang="en-US" dirty="0" smtClean="0"/>
              <a:t>Ron Kwok, Remote sensing of the ice</a:t>
            </a:r>
          </a:p>
          <a:p>
            <a:r>
              <a:rPr lang="en-US" dirty="0" err="1" smtClean="0"/>
              <a:t>Ilker</a:t>
            </a:r>
            <a:r>
              <a:rPr lang="en-US" dirty="0" smtClean="0"/>
              <a:t> </a:t>
            </a:r>
            <a:r>
              <a:rPr lang="en-US" dirty="0" err="1" smtClean="0"/>
              <a:t>Fer</a:t>
            </a:r>
            <a:r>
              <a:rPr lang="en-US" dirty="0" smtClean="0"/>
              <a:t>, U. Bergen, TKE dissipation rates, diffusivity</a:t>
            </a:r>
          </a:p>
          <a:p>
            <a:r>
              <a:rPr lang="en-US" dirty="0" smtClean="0"/>
              <a:t>Taro Takahashi, LDEO, Cooperating: PCO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Lisa Miller, IOS, Cooperating: Carbonate Chemistry in ice and water</a:t>
            </a:r>
          </a:p>
        </p:txBody>
      </p:sp>
    </p:spTree>
    <p:extLst>
      <p:ext uri="{BB962C8B-B14F-4D97-AF65-F5344CB8AC3E}">
        <p14:creationId xmlns:p14="http://schemas.microsoft.com/office/powerpoint/2010/main" val="5674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1534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Tracer-centric summary of </a:t>
            </a:r>
            <a:r>
              <a:rPr lang="en-US" sz="2800" dirty="0" err="1" smtClean="0"/>
              <a:t>IDEAr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791793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Field Efforts in the MIZ:</a:t>
            </a:r>
          </a:p>
          <a:p>
            <a:endParaRPr lang="en-US" sz="2000" dirty="0"/>
          </a:p>
          <a:p>
            <a:r>
              <a:rPr lang="en-US" sz="2000" dirty="0" smtClean="0"/>
              <a:t>Ice Retreat Experiment in early summer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Gas exchange, and mixing at the base of the ML</a:t>
            </a:r>
          </a:p>
          <a:p>
            <a:r>
              <a:rPr lang="en-US" sz="2000" dirty="0" smtClean="0"/>
              <a:t>	</a:t>
            </a:r>
            <a:r>
              <a:rPr lang="en-US" sz="2000" i="1" dirty="0" smtClean="0">
                <a:latin typeface="Symbol" pitchFamily="18" charset="2"/>
              </a:rPr>
              <a:t>k</a:t>
            </a:r>
            <a:r>
              <a:rPr lang="en-US" sz="2000" dirty="0" smtClean="0"/>
              <a:t> in the seasonal </a:t>
            </a:r>
            <a:r>
              <a:rPr lang="en-US" sz="2000" dirty="0" err="1" smtClean="0"/>
              <a:t>pycnocline</a:t>
            </a:r>
            <a:r>
              <a:rPr lang="en-US" sz="2000" dirty="0" smtClean="0"/>
              <a:t> ~ 10 m below base of the ML.</a:t>
            </a:r>
          </a:p>
          <a:p>
            <a:endParaRPr lang="en-US" sz="2000" dirty="0"/>
          </a:p>
          <a:p>
            <a:r>
              <a:rPr lang="en-US" sz="2000" dirty="0" smtClean="0"/>
              <a:t>Ice Advance Experiment in early fall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Gas exchange, and mixing at the base of the ML</a:t>
            </a:r>
          </a:p>
          <a:p>
            <a:r>
              <a:rPr lang="en-US" sz="2000" dirty="0"/>
              <a:t>	</a:t>
            </a:r>
            <a:r>
              <a:rPr lang="en-US" sz="2000" i="1" dirty="0" smtClean="0">
                <a:latin typeface="Symbol" pitchFamily="18" charset="2"/>
              </a:rPr>
              <a:t> k</a:t>
            </a:r>
            <a:r>
              <a:rPr lang="en-US" sz="2000" dirty="0" smtClean="0"/>
              <a:t> in the upper permanent </a:t>
            </a:r>
            <a:r>
              <a:rPr lang="en-US" sz="2000" dirty="0" err="1" smtClean="0"/>
              <a:t>pycnocline</a:t>
            </a:r>
            <a:r>
              <a:rPr lang="en-US" sz="2000" dirty="0" smtClean="0"/>
              <a:t> 60 to 100 m depth.</a:t>
            </a:r>
          </a:p>
          <a:p>
            <a:endParaRPr lang="en-US" sz="2000" dirty="0"/>
          </a:p>
          <a:p>
            <a:r>
              <a:rPr lang="en-US" sz="2000" dirty="0" err="1" smtClean="0"/>
              <a:t>Multitracer</a:t>
            </a:r>
            <a:r>
              <a:rPr lang="en-US" sz="2000" dirty="0" smtClean="0"/>
              <a:t> gas exchange experiment in each, with SF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,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He, </a:t>
            </a:r>
            <a:r>
              <a:rPr lang="en-US" sz="2000" dirty="0" err="1" smtClean="0"/>
              <a:t>Rhodamine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35-day deeper mixing experiments in each, with CF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SF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Plus ABL, IOBL, and water column  flux and microstructure measurements,</a:t>
            </a:r>
          </a:p>
          <a:p>
            <a:r>
              <a:rPr lang="en-US" sz="2000" dirty="0" smtClean="0"/>
              <a:t>Wave, surface IR, and surfactant measurements</a:t>
            </a:r>
          </a:p>
        </p:txBody>
      </p:sp>
    </p:spTree>
    <p:extLst>
      <p:ext uri="{BB962C8B-B14F-4D97-AF65-F5344CB8AC3E}">
        <p14:creationId xmlns:p14="http://schemas.microsoft.com/office/powerpoint/2010/main" val="39627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1534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Larger Scale Experiments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3761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Would a multi-year tracer release experiment in the Arctic be useful?</a:t>
            </a:r>
          </a:p>
          <a:p>
            <a:endParaRPr lang="en-US" sz="2000" dirty="0"/>
          </a:p>
          <a:p>
            <a:r>
              <a:rPr lang="en-US" sz="2000" dirty="0" smtClean="0"/>
              <a:t>If so, it should be designed and executed together with the modeling</a:t>
            </a:r>
          </a:p>
          <a:p>
            <a:r>
              <a:rPr lang="en-US" sz="2000" dirty="0" smtClean="0"/>
              <a:t>Community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12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6" y="130745"/>
            <a:ext cx="7772401" cy="583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5965255"/>
            <a:ext cx="3948954" cy="5341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Example: DIMES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year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096000"/>
            <a:ext cx="365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Ledwell et al., JPO, 2011</a:t>
            </a:r>
          </a:p>
          <a:p>
            <a:r>
              <a:rPr lang="en-US" dirty="0" smtClean="0"/>
              <a:t>Funded by US NSF and UK NERC, 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380912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12" y="2879316"/>
            <a:ext cx="6131506" cy="37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2419" y="3053372"/>
            <a:ext cx="196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K=1.3x10</a:t>
            </a:r>
            <a:r>
              <a:rPr lang="en-US" baseline="30000" dirty="0" smtClean="0"/>
              <a:t>-5</a:t>
            </a:r>
            <a:r>
              <a:rPr lang="en-US" dirty="0" smtClean="0"/>
              <a:t> m/s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@ 1500 m</a:t>
            </a:r>
            <a:endParaRPr lang="en-US" baseline="300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9600" y="1295400"/>
            <a:ext cx="3908135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DIMES Pacific</a:t>
            </a:r>
            <a:r>
              <a:rPr lang="en-US" sz="2400" baseline="0" dirty="0" smtClean="0"/>
              <a:t> Diffusivity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419" y="4953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Ledwell et al., JPO, 2011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81" y="4419600"/>
            <a:ext cx="213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tracer</a:t>
            </a:r>
            <a:r>
              <a:rPr lang="en-US" dirty="0" smtClean="0"/>
              <a:t> = 1.3x10</a:t>
            </a:r>
            <a:r>
              <a:rPr lang="en-US" baseline="30000" dirty="0" smtClean="0"/>
              <a:t>-5</a:t>
            </a:r>
            <a:r>
              <a:rPr lang="en-US" dirty="0" smtClean="0"/>
              <a:t> 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8" name="Picture 6" descr="I_vs_ADT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514600" y="1295400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L</a:t>
            </a:r>
            <a:r>
              <a:rPr lang="en-US" sz="2400" baseline="-25000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 ~ 170 km</a:t>
            </a:r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609600"/>
            <a:ext cx="3276600" cy="563563"/>
          </a:xfrm>
        </p:spPr>
        <p:txBody>
          <a:bodyPr/>
          <a:lstStyle/>
          <a:p>
            <a:r>
              <a:rPr lang="en-US" sz="2400" dirty="0"/>
              <a:t>Gaussian ‘Fit’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5733288"/>
            <a:ext cx="686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Rough measure of along-</a:t>
            </a:r>
            <a:r>
              <a:rPr lang="en-US" dirty="0" err="1" smtClean="0"/>
              <a:t>isopycnal</a:t>
            </a:r>
            <a:r>
              <a:rPr lang="en-US" dirty="0" smtClean="0"/>
              <a:t>  diffusivity (of order 500 m</a:t>
            </a:r>
            <a:r>
              <a:rPr lang="en-US" baseline="30000" dirty="0" smtClean="0"/>
              <a:t>2</a:t>
            </a:r>
            <a:r>
              <a:rPr lang="en-US" dirty="0" smtClean="0"/>
              <a:t>/s),</a:t>
            </a:r>
          </a:p>
          <a:p>
            <a:r>
              <a:rPr lang="en-US" dirty="0" smtClean="0"/>
              <a:t>But scale-dependence affects the first year result, at least.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4100" y="152400"/>
            <a:ext cx="49239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Residual Circulation in the Arctic?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838200"/>
            <a:ext cx="668760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what extent is Ekman convergence (e.g. </a:t>
            </a:r>
          </a:p>
          <a:p>
            <a:r>
              <a:rPr lang="en-US" sz="2400" dirty="0" err="1" smtClean="0"/>
              <a:t>Proshutinsky</a:t>
            </a:r>
            <a:r>
              <a:rPr lang="en-US" sz="2400" dirty="0" smtClean="0"/>
              <a:t> et al. JGR 2009) balanced by </a:t>
            </a:r>
          </a:p>
          <a:p>
            <a:r>
              <a:rPr lang="en-US" sz="2400" dirty="0" smtClean="0"/>
              <a:t>a divergence of eddy-mass flow, i.e., thickness flux</a:t>
            </a:r>
          </a:p>
          <a:p>
            <a:r>
              <a:rPr lang="en-US" sz="2400" dirty="0" smtClean="0"/>
              <a:t>e.g. Marshall et al, JPO, 2002</a:t>
            </a:r>
            <a:r>
              <a:rPr lang="en-US" sz="2400" dirty="0"/>
              <a:t>: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Use tracer to measure the eddy flux from the center</a:t>
            </a:r>
          </a:p>
          <a:p>
            <a:r>
              <a:rPr lang="en-US" sz="2400" dirty="0" smtClean="0"/>
              <a:t>of the gyre?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8" y="2590800"/>
            <a:ext cx="5928048" cy="284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505</Words>
  <Application>Microsoft Office PowerPoint</Application>
  <PresentationFormat>On-screen Show (4:3)</PresentationFormat>
  <Paragraphs>105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 Design</vt:lpstr>
      <vt:lpstr>Title</vt:lpstr>
      <vt:lpstr>Topics</vt:lpstr>
      <vt:lpstr>IDEAr</vt:lpstr>
      <vt:lpstr>Tracer-centric summary of IDEAr</vt:lpstr>
      <vt:lpstr>Larger Scale Experiments</vt:lpstr>
      <vt:lpstr>Example: DIMES 1st year</vt:lpstr>
      <vt:lpstr>DIMES Pacific Diffusivity</vt:lpstr>
      <vt:lpstr>Gaussian ‘Fit’</vt:lpstr>
      <vt:lpstr>Residual Circulation in the Arctic?</vt:lpstr>
      <vt:lpstr>Or: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 Ledwell</dc:creator>
  <cp:lastModifiedBy>Ledwell</cp:lastModifiedBy>
  <cp:revision>22</cp:revision>
  <dcterms:created xsi:type="dcterms:W3CDTF">2012-10-23T17:35:59Z</dcterms:created>
  <dcterms:modified xsi:type="dcterms:W3CDTF">2012-10-25T10:56:53Z</dcterms:modified>
</cp:coreProperties>
</file>