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42"/>
  </p:notesMasterIdLst>
  <p:handoutMasterIdLst>
    <p:handoutMasterId r:id="rId43"/>
  </p:handoutMasterIdLst>
  <p:sldIdLst>
    <p:sldId id="256" r:id="rId5"/>
    <p:sldId id="323" r:id="rId6"/>
    <p:sldId id="324" r:id="rId7"/>
    <p:sldId id="325" r:id="rId8"/>
    <p:sldId id="327" r:id="rId9"/>
    <p:sldId id="326" r:id="rId10"/>
    <p:sldId id="316" r:id="rId11"/>
    <p:sldId id="315" r:id="rId12"/>
    <p:sldId id="318" r:id="rId13"/>
    <p:sldId id="290" r:id="rId14"/>
    <p:sldId id="328" r:id="rId15"/>
    <p:sldId id="320" r:id="rId16"/>
    <p:sldId id="295" r:id="rId17"/>
    <p:sldId id="319" r:id="rId18"/>
    <p:sldId id="331" r:id="rId19"/>
    <p:sldId id="305" r:id="rId20"/>
    <p:sldId id="330" r:id="rId21"/>
    <p:sldId id="322" r:id="rId22"/>
    <p:sldId id="298" r:id="rId23"/>
    <p:sldId id="332" r:id="rId24"/>
    <p:sldId id="299" r:id="rId25"/>
    <p:sldId id="329" r:id="rId26"/>
    <p:sldId id="300" r:id="rId27"/>
    <p:sldId id="273" r:id="rId28"/>
    <p:sldId id="287" r:id="rId29"/>
    <p:sldId id="312" r:id="rId30"/>
    <p:sldId id="282" r:id="rId31"/>
    <p:sldId id="310" r:id="rId32"/>
    <p:sldId id="308" r:id="rId33"/>
    <p:sldId id="309" r:id="rId34"/>
    <p:sldId id="311" r:id="rId35"/>
    <p:sldId id="276" r:id="rId36"/>
    <p:sldId id="301" r:id="rId37"/>
    <p:sldId id="302" r:id="rId38"/>
    <p:sldId id="307" r:id="rId39"/>
    <p:sldId id="293" r:id="rId40"/>
    <p:sldId id="303" r:id="rId41"/>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0080"/>
    <a:srgbClr val="6666FF"/>
    <a:srgbClr val="FF6666"/>
    <a:srgbClr val="AA714E"/>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89" autoAdjust="0"/>
  </p:normalViewPr>
  <p:slideViewPr>
    <p:cSldViewPr snapToGrid="0" snapToObjects="1">
      <p:cViewPr varScale="1">
        <p:scale>
          <a:sx n="64" d="100"/>
          <a:sy n="64" d="100"/>
        </p:scale>
        <p:origin x="-156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1"/>
            <a:ext cx="3005138" cy="460375"/>
          </a:xfrm>
          <a:prstGeom prst="rect">
            <a:avLst/>
          </a:prstGeom>
        </p:spPr>
        <p:txBody>
          <a:bodyPr vert="horz" lIns="91440" tIns="45720" rIns="91440" bIns="45720" rtlCol="0"/>
          <a:lstStyle>
            <a:lvl1pPr algn="r">
              <a:defRPr sz="1200"/>
            </a:lvl1pPr>
          </a:lstStyle>
          <a:p>
            <a:fld id="{56B7ADA0-62BB-4FEE-A955-F8A8DD3BFDF8}" type="datetimeFigureOut">
              <a:rPr lang="en-US" smtClean="0"/>
              <a:pPr/>
              <a:t>3/22/2011</a:t>
            </a:fld>
            <a:endParaRPr lang="en-US"/>
          </a:p>
        </p:txBody>
      </p:sp>
      <p:sp>
        <p:nvSpPr>
          <p:cNvPr id="4" name="Footer Placeholder 3"/>
          <p:cNvSpPr>
            <a:spLocks noGrp="1"/>
          </p:cNvSpPr>
          <p:nvPr>
            <p:ph type="ftr" sz="quarter" idx="2"/>
          </p:nvPr>
        </p:nvSpPr>
        <p:spPr>
          <a:xfrm>
            <a:off x="0" y="8758239"/>
            <a:ext cx="3005138"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9"/>
            <a:ext cx="3005138" cy="460375"/>
          </a:xfrm>
          <a:prstGeom prst="rect">
            <a:avLst/>
          </a:prstGeom>
        </p:spPr>
        <p:txBody>
          <a:bodyPr vert="horz" lIns="91440" tIns="45720" rIns="91440" bIns="45720" rtlCol="0" anchor="b"/>
          <a:lstStyle>
            <a:lvl1pPr algn="r">
              <a:defRPr sz="1200"/>
            </a:lvl1pPr>
          </a:lstStyle>
          <a:p>
            <a:fld id="{5B1439B1-39F0-4540-AD24-FACAE7A53FB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C0235411-9941-AE42-957D-2215468AA168}" type="datetimeFigureOut">
              <a:rPr lang="en-US" smtClean="0"/>
              <a:pPr/>
              <a:t>3/22/2011</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6"/>
            <a:ext cx="5547360" cy="4149090"/>
          </a:xfrm>
          <a:prstGeom prst="rect">
            <a:avLst/>
          </a:prstGeom>
        </p:spPr>
        <p:txBody>
          <a:bodyPr vert="horz" lIns="92309" tIns="46154" rIns="92309" bIns="461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1"/>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1"/>
            <a:ext cx="3004820" cy="461010"/>
          </a:xfrm>
          <a:prstGeom prst="rect">
            <a:avLst/>
          </a:prstGeom>
        </p:spPr>
        <p:txBody>
          <a:bodyPr vert="horz" lIns="92309" tIns="46154" rIns="92309" bIns="46154" rtlCol="0" anchor="b"/>
          <a:lstStyle>
            <a:lvl1pPr algn="r">
              <a:defRPr sz="1200"/>
            </a:lvl1pPr>
          </a:lstStyle>
          <a:p>
            <a:fld id="{ECF318D6-64FA-5E42-B6F3-93882E3D09B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This summarizes the organisms being studied</a:t>
            </a:r>
          </a:p>
        </p:txBody>
      </p:sp>
      <p:sp>
        <p:nvSpPr>
          <p:cNvPr id="4" name="Slide Number Placeholder 3"/>
          <p:cNvSpPr>
            <a:spLocks noGrp="1"/>
          </p:cNvSpPr>
          <p:nvPr>
            <p:ph type="sldNum" sz="quarter" idx="10"/>
          </p:nvPr>
        </p:nvSpPr>
        <p:spPr/>
        <p:txBody>
          <a:bodyPr/>
          <a:lstStyle/>
          <a:p>
            <a:fld id="{ECF318D6-64FA-5E42-B6F3-93882E3D09B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noFill/>
          <a:ln>
            <a:miter lim="800000"/>
            <a:headEnd/>
            <a:tailEnd/>
          </a:ln>
        </p:spPr>
        <p:txBody>
          <a:bodyPr/>
          <a:lstStyle/>
          <a:p>
            <a:fld id="{5D94AC0C-017E-4080-AABD-962604075510}" type="slidenum">
              <a:rPr lang="en-US"/>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Ships of opportunity</a:t>
            </a:r>
          </a:p>
          <a:p>
            <a:r>
              <a:rPr lang="en-US" baseline="0" dirty="0" smtClean="0"/>
              <a:t>Satellites</a:t>
            </a:r>
          </a:p>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Question ideas for panel  </a:t>
            </a:r>
          </a:p>
          <a:p>
            <a:endParaRPr lang="en-US" dirty="0" smtClean="0"/>
          </a:p>
          <a:p>
            <a:r>
              <a:rPr lang="en-US" b="1" dirty="0" smtClean="0"/>
              <a:t>Observations &amp; Monitoring</a:t>
            </a:r>
            <a:endParaRPr lang="en-US" dirty="0" smtClean="0"/>
          </a:p>
          <a:p>
            <a:r>
              <a:rPr lang="en-US" dirty="0" smtClean="0"/>
              <a:t>Are there presently any actual or seeming overlaps among research projects? </a:t>
            </a:r>
          </a:p>
          <a:p>
            <a:r>
              <a:rPr lang="en-US" dirty="0" smtClean="0"/>
              <a:t>Are there major research gaps?</a:t>
            </a:r>
          </a:p>
          <a:p>
            <a:r>
              <a:rPr lang="en-US" dirty="0" smtClean="0"/>
              <a:t>Are there developing technologies that may help?</a:t>
            </a:r>
          </a:p>
          <a:p>
            <a:r>
              <a:rPr lang="en-US" dirty="0" smtClean="0"/>
              <a:t>What level of monitoring is reasonable given our need for data vs. practical constraints?</a:t>
            </a:r>
          </a:p>
          <a:p>
            <a:r>
              <a:rPr lang="en-US" dirty="0" smtClean="0"/>
              <a:t>What types of sensors are needed? </a:t>
            </a:r>
          </a:p>
          <a:p>
            <a:r>
              <a:rPr lang="en-US" dirty="0" smtClean="0"/>
              <a:t>Are there old technologies that can be adapted?</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ECF318D6-64FA-5E42-B6F3-93882E3D09BB}"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If many</a:t>
            </a:r>
            <a:r>
              <a:rPr lang="en-US" baseline="0" dirty="0" smtClean="0"/>
              <a:t> of the projects in your synthesis are important in terms of geographic location, you could use this map (or something like it) to show who is working where.</a:t>
            </a:r>
          </a:p>
          <a:p>
            <a:pPr>
              <a:buFont typeface="Arial"/>
              <a:buChar char="•"/>
            </a:pPr>
            <a:r>
              <a:rPr lang="en-US" baseline="0" dirty="0" smtClean="0"/>
              <a:t>  This might encourage people working in similar regions/environments to collaborate</a:t>
            </a:r>
          </a:p>
          <a:p>
            <a:pPr>
              <a:buFont typeface="Arial"/>
              <a:buChar char="•"/>
            </a:pPr>
            <a:r>
              <a:rPr lang="en-US" baseline="0" dirty="0" smtClean="0"/>
              <a:t>  This will also highlight neglected regions</a:t>
            </a:r>
          </a:p>
          <a:p>
            <a:endParaRPr lang="en-US" baseline="0" dirty="0" smtClean="0"/>
          </a:p>
          <a:p>
            <a:r>
              <a:rPr lang="en-US" baseline="0" dirty="0" smtClean="0"/>
              <a:t>I have not added locations yet for this particular synthesis – but might if location of study seems to be important in several projects</a:t>
            </a:r>
          </a:p>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T</a:t>
            </a:r>
          </a:p>
          <a:p>
            <a:r>
              <a:rPr lang="en-US" baseline="0" dirty="0" err="1" smtClean="0"/>
              <a:t>h</a:t>
            </a:r>
            <a:r>
              <a:rPr lang="en-US" sz="1200" b="1" kern="1200" baseline="0" dirty="0" err="1" smtClean="0">
                <a:solidFill>
                  <a:schemeClr val="tx1"/>
                </a:solidFill>
                <a:latin typeface="+mn-lt"/>
                <a:ea typeface="+mn-ea"/>
                <a:cs typeface="+mn-cs"/>
              </a:rPr>
              <a:t>Observation</a:t>
            </a:r>
            <a:r>
              <a:rPr lang="en-US" sz="1200" b="1" kern="1200" baseline="0" dirty="0" smtClean="0">
                <a:solidFill>
                  <a:schemeClr val="tx1"/>
                </a:solidFill>
                <a:latin typeface="+mn-lt"/>
                <a:ea typeface="+mn-ea"/>
                <a:cs typeface="+mn-cs"/>
              </a:rPr>
              <a:t> and Prediction of Ocean Acidification in the Western Arctic Ocean – Impacts of Physical</a:t>
            </a:r>
          </a:p>
          <a:p>
            <a:r>
              <a:rPr lang="en-US" sz="1200" b="1" kern="1200" baseline="0" smtClean="0">
                <a:solidFill>
                  <a:schemeClr val="tx1"/>
                </a:solidFill>
                <a:latin typeface="+mn-lt"/>
                <a:ea typeface="+mn-ea"/>
                <a:cs typeface="+mn-cs"/>
              </a:rPr>
              <a:t>and Biogeochemical Processes on Carbonate Mineral States (NSF 1041102, co-PIs Mathis, Feely)</a:t>
            </a:r>
            <a:r>
              <a:rPr lang="en-US" baseline="0" smtClean="0"/>
              <a:t>is </a:t>
            </a:r>
            <a:r>
              <a:rPr lang="en-US" baseline="0" dirty="0" smtClean="0"/>
              <a:t>summarizes the organisms being studied</a:t>
            </a:r>
          </a:p>
        </p:txBody>
      </p:sp>
      <p:sp>
        <p:nvSpPr>
          <p:cNvPr id="4" name="Slide Number Placeholder 3"/>
          <p:cNvSpPr>
            <a:spLocks noGrp="1"/>
          </p:cNvSpPr>
          <p:nvPr>
            <p:ph type="sldNum" sz="quarter" idx="10"/>
          </p:nvPr>
        </p:nvSpPr>
        <p:spPr/>
        <p:txBody>
          <a:bodyPr/>
          <a:lstStyle/>
          <a:p>
            <a:fld id="{ECF318D6-64FA-5E42-B6F3-93882E3D09BB}"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This summarizes the organisms being studied</a:t>
            </a:r>
          </a:p>
        </p:txBody>
      </p:sp>
      <p:sp>
        <p:nvSpPr>
          <p:cNvPr id="4" name="Slide Number Placeholder 3"/>
          <p:cNvSpPr>
            <a:spLocks noGrp="1"/>
          </p:cNvSpPr>
          <p:nvPr>
            <p:ph type="sldNum" sz="quarter" idx="10"/>
          </p:nvPr>
        </p:nvSpPr>
        <p:spPr/>
        <p:txBody>
          <a:bodyPr/>
          <a:lstStyle/>
          <a:p>
            <a:fld id="{ECF318D6-64FA-5E42-B6F3-93882E3D09BB}"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48.40N   -124.74W</a:t>
            </a:r>
            <a:endParaRPr lang="en-US" dirty="0"/>
          </a:p>
        </p:txBody>
      </p:sp>
      <p:sp>
        <p:nvSpPr>
          <p:cNvPr id="4" name="Slide Number Placeholder 3"/>
          <p:cNvSpPr>
            <a:spLocks noGrp="1"/>
          </p:cNvSpPr>
          <p:nvPr>
            <p:ph type="sldNum" sz="quarter" idx="10"/>
          </p:nvPr>
        </p:nvSpPr>
        <p:spPr/>
        <p:txBody>
          <a:bodyPr/>
          <a:lstStyle/>
          <a:p>
            <a:fld id="{ECF318D6-64FA-5E42-B6F3-93882E3D09BB}"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ECF318D6-64FA-5E42-B6F3-93882E3D09BB}"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6BE9FD-324A-427B-A6DB-7DA71BA80154}"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has initiated efforts to concurrently monitor spatial patterns and long-term temporal trends of</a:t>
            </a:r>
          </a:p>
          <a:p>
            <a:r>
              <a:rPr lang="en-US" dirty="0" smtClean="0"/>
              <a:t>seawater carbonate chemistry, benthic community structure and biodiversity, and calcification rates of corals and</a:t>
            </a:r>
          </a:p>
          <a:p>
            <a:r>
              <a:rPr lang="en-US" dirty="0" smtClean="0"/>
              <a:t>calcareous algae around ~40 islands spanning gradients of biogeography, oceanographic conditions, and anthropogenic</a:t>
            </a:r>
          </a:p>
          <a:p>
            <a:r>
              <a:rPr lang="en-US" dirty="0" smtClean="0"/>
              <a:t>stressors across the central and western Pacific.</a:t>
            </a:r>
          </a:p>
          <a:p>
            <a:endParaRPr lang="en-US" dirty="0"/>
          </a:p>
        </p:txBody>
      </p:sp>
      <p:sp>
        <p:nvSpPr>
          <p:cNvPr id="4" name="Slide Number Placeholder 3"/>
          <p:cNvSpPr>
            <a:spLocks noGrp="1"/>
          </p:cNvSpPr>
          <p:nvPr>
            <p:ph type="sldNum" sz="quarter" idx="10"/>
          </p:nvPr>
        </p:nvSpPr>
        <p:spPr/>
        <p:txBody>
          <a:bodyPr/>
          <a:lstStyle/>
          <a:p>
            <a:fld id="{ECF318D6-64FA-5E42-B6F3-93882E3D09BB}"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941958-4E84-0F4D-8FC7-A4C0EABE0C13}"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41958-4E84-0F4D-8FC7-A4C0EABE0C13}"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41958-4E84-0F4D-8FC7-A4C0EABE0C13}"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41958-4E84-0F4D-8FC7-A4C0EABE0C13}"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7941958-4E84-0F4D-8FC7-A4C0EABE0C13}" type="datetimeFigureOut">
              <a:rPr lang="en-US" smtClean="0">
                <a:solidFill>
                  <a:prstClr val="black"/>
                </a:solidFill>
              </a:rPr>
              <a:pPr/>
              <a:t>3/22/2011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9B0CF88-D727-744C-A971-29FED0758B7A}"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C12D197-4C63-4E18-9C85-6502E3B83EAA}"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B76BA6B-5B72-42D0-AE23-4BA8A6AD4D7B}"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053EA2-E3E1-4C93-8952-337055501A66}"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11E22D2-D67D-4DDE-B4B2-1BFEC7C98E11}"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72DD990-36C0-4FE8-A23D-E119332D6E4C}"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BBDEC84-5B04-4498-92F2-53BDCC1C8162}"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F2A8ADD-11A0-43C9-AD56-C25C72BE697C}" type="datetime1">
              <a:rPr lang="en-US"/>
              <a:pPr/>
              <a:t>3/22/2011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21DD3D7-E2D1-496E-B9D5-17688E49D10F}"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9775C47-E3C5-4B59-AA50-5BD756DCDA5E}" type="datetime1">
              <a:rPr lang="en-US"/>
              <a:pPr/>
              <a:t>3/22/2011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5BE1D57-B2F7-42C8-B0B1-44A1853C7078}"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E7A2D7B-1B93-467D-856F-948413E01E7F}" type="datetime1">
              <a:rPr lang="en-US"/>
              <a:pPr/>
              <a:t>3/22/2011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F47670E-0331-48A7-86E5-67C4D6AE9C17}"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76FBBE-4B5D-47E0-B8BC-58DA695E8D13}" type="datetime1">
              <a:rPr lang="en-US"/>
              <a:pPr/>
              <a:t>3/22/2011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4599A2A-0EAA-4BD2-BEE0-590266F353C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941958-4E84-0F4D-8FC7-A4C0EABE0C13}" type="datetimeFigureOut">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248E50-EEBF-4B95-BCA3-E61350FDF3B3}" type="datetime1">
              <a:rPr lang="en-US"/>
              <a:pPr/>
              <a:t>3/22/2011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9367893-F798-48FD-86B0-2F415ECEC07E}"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AB48465-2970-43D9-A0BA-6B055C825726}" type="datetime1">
              <a:rPr lang="en-US"/>
              <a:pPr/>
              <a:t>3/22/2011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DAC3151-2C63-4D27-B2F1-EA332D062702}"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8E835C-1605-4622-9C39-7DE9A625CDAB}"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97D1F-CCF3-4CD6-B5DF-D54E2EBADA61}"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432AE77-0A11-4FE4-A2D3-C6709C81C1D6}"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ABF967-DAA0-4A7B-AF52-FF5EE3E24EBE}"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1E3B04C-DDD8-409F-967F-21A5333C1F57}"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3CDBEA8-764E-4546-A5A9-6D50487C982C}"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B99442-9040-4464-BE97-8D0923B52C73}"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D7B472-5F98-403A-804B-2D0FD9B1B1E6}"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6BFD401-720F-4F5A-B04B-785F18036603}"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1BAACBD-C4FB-471E-ABD3-8C4A7E5EF210}"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D01DA92-5287-495D-8357-19E8078235E0}" type="datetime1">
              <a:rPr lang="en-US"/>
              <a:pPr/>
              <a:t>3/22/2011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389035E-BCFD-49D7-A41B-D04D8AE82544}"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CFDC6D4-E4EE-47CA-8586-26A13F3A5B44}" type="datetime1">
              <a:rPr lang="en-US"/>
              <a:pPr/>
              <a:t>3/22/2011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3C52383-135E-422C-8CF3-522F81880CC7}"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3D58B56-012C-4C11-9E26-2CF81113023D}" type="datetime1">
              <a:rPr lang="en-US"/>
              <a:pPr/>
              <a:t>3/22/2011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A51845A-9A88-48CF-86A7-BA627B5B922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941958-4E84-0F4D-8FC7-A4C0EABE0C13}" type="datetimeFigureOut">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6748D85-E1C0-48FF-A38E-AA556923CA15}" type="datetime1">
              <a:rPr lang="en-US"/>
              <a:pPr/>
              <a:t>3/22/2011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F59FB9E-EE46-4F59-8B78-95CBA88A7D9C}"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3C257F3-6FAC-4403-8D15-7A3A0D28FFDF}" type="datetime1">
              <a:rPr lang="en-US"/>
              <a:pPr/>
              <a:t>3/22/2011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B091C2C-E3A9-4BFC-AF56-9FF4DF9C6E33}"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BCAB60D-345E-4D25-A4FF-8D6B62F87561}" type="datetime1">
              <a:rPr lang="en-US"/>
              <a:pPr/>
              <a:t>3/22/2011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01CF2D0-3239-461C-9E20-A154C4142A5C}"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41DD862-D195-4823-8009-A26AB112C8D6}"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A5EB82B-F8DC-4E10-A5D2-B43DB2C14244}"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A5675CF-7245-4AB7-9AD1-78CB009154B0}" type="datetime1">
              <a:rPr lang="en-US"/>
              <a:pPr/>
              <a:t>3/22/2011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D7EF469-CDBD-4791-A953-BDF33C4CE90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941958-4E84-0F4D-8FC7-A4C0EABE0C13}" type="datetimeFigureOut">
              <a:rPr lang="en-US" smtClean="0"/>
              <a:pPr/>
              <a:t>3/22/2011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941958-4E84-0F4D-8FC7-A4C0EABE0C13}" type="datetimeFigureOut">
              <a:rPr lang="en-US" smtClean="0"/>
              <a:pPr/>
              <a:t>3/22/2011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41958-4E84-0F4D-8FC7-A4C0EABE0C13}" type="datetimeFigureOut">
              <a:rPr lang="en-US" smtClean="0"/>
              <a:pPr/>
              <a:t>3/22/2011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41958-4E84-0F4D-8FC7-A4C0EABE0C13}" type="datetimeFigureOut">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41958-4E84-0F4D-8FC7-A4C0EABE0C13}" type="datetimeFigureOut">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0CF88-D727-744C-A971-29FED0758B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1958-4E84-0F4D-8FC7-A4C0EABE0C13}" type="datetimeFigureOut">
              <a:rPr lang="en-US" smtClean="0"/>
              <a:pPr/>
              <a:t>3/22/2011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0CF88-D727-744C-A971-29FED0758B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extBox 13"/>
          <p:cNvSpPr txBox="1"/>
          <p:nvPr userDrawn="1"/>
        </p:nvSpPr>
        <p:spPr>
          <a:xfrm>
            <a:off x="-624" y="991158"/>
            <a:ext cx="553998" cy="5866842"/>
          </a:xfrm>
          <a:prstGeom prst="rect">
            <a:avLst/>
          </a:prstGeom>
          <a:solidFill>
            <a:schemeClr val="accent1">
              <a:lumMod val="75000"/>
            </a:schemeClr>
          </a:solidFill>
        </p:spPr>
        <p:txBody>
          <a:bodyPr vert="vert270" tIns="914400" bIns="914400">
            <a:spAutoFit/>
          </a:bodyPr>
          <a:lstStyle/>
          <a:p>
            <a:pPr algn="dist">
              <a:defRPr/>
            </a:pPr>
            <a:r>
              <a:rPr lang="en-US" b="1" cap="small" dirty="0">
                <a:solidFill>
                  <a:prstClr val="white"/>
                </a:solidFill>
                <a:latin typeface="Arial"/>
                <a:cs typeface="Arial"/>
              </a:rPr>
              <a:t>Observations &amp; Monitoring</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53374" y="1600200"/>
            <a:ext cx="8133426"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Group 9"/>
          <p:cNvGrpSpPr/>
          <p:nvPr userDrawn="1"/>
        </p:nvGrpSpPr>
        <p:grpSpPr>
          <a:xfrm>
            <a:off x="0" y="12452"/>
            <a:ext cx="1402576" cy="1829775"/>
            <a:chOff x="0" y="12452"/>
            <a:chExt cx="1402576" cy="1829775"/>
          </a:xfrm>
        </p:grpSpPr>
        <p:pic>
          <p:nvPicPr>
            <p:cNvPr id="10" name="Picture 9" descr="oa_ocb_logo_small.tiff"/>
            <p:cNvPicPr>
              <a:picLocks noChangeAspect="1"/>
            </p:cNvPicPr>
            <p:nvPr/>
          </p:nvPicPr>
          <p:blipFill>
            <a:blip r:embed="rId13"/>
            <a:stretch>
              <a:fillRect/>
            </a:stretch>
          </p:blipFill>
          <p:spPr>
            <a:xfrm>
              <a:off x="0" y="12452"/>
              <a:ext cx="1269065" cy="1417638"/>
            </a:xfrm>
            <a:prstGeom prst="rect">
              <a:avLst/>
            </a:prstGeom>
          </p:spPr>
        </p:pic>
        <p:sp>
          <p:nvSpPr>
            <p:cNvPr id="11" name="Isosceles Triangle 10"/>
            <p:cNvSpPr/>
            <p:nvPr/>
          </p:nvSpPr>
          <p:spPr>
            <a:xfrm rot="8022163">
              <a:off x="410468" y="850120"/>
              <a:ext cx="1308633" cy="675582"/>
            </a:xfrm>
            <a:prstGeom prst="triangle">
              <a:avLst>
                <a:gd name="adj" fmla="val 49844"/>
              </a:avLst>
            </a:prstGeom>
            <a:solidFill>
              <a:schemeClr val="bg1"/>
            </a:solidFill>
            <a:ln w="381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cxnSp>
        <p:nvCxnSpPr>
          <p:cNvPr id="12" name="Straight Connector 11"/>
          <p:cNvCxnSpPr/>
          <p:nvPr userDrawn="1"/>
        </p:nvCxnSpPr>
        <p:spPr>
          <a:xfrm rot="10800000" flipH="1">
            <a:off x="1272661" y="481498"/>
            <a:ext cx="7752805" cy="1"/>
          </a:xfrm>
          <a:prstGeom prst="line">
            <a:avLst/>
          </a:prstGeom>
          <a:effectLst>
            <a:outerShdw blurRad="40000" dist="20000" dir="5400000" rotWithShape="0">
              <a:srgbClr val="1E2186">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368505" y="1430091"/>
            <a:ext cx="8656961" cy="1588"/>
          </a:xfrm>
          <a:prstGeom prst="line">
            <a:avLst/>
          </a:prstGeom>
          <a:effectLst>
            <a:outerShdw blurRad="40000" dist="20000" dir="5400000" rotWithShape="0">
              <a:srgbClr val="1E2186">
                <a:alpha val="38000"/>
              </a:srgbClr>
            </a:outerShdw>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CDB76860-5636-4029-9001-6BB0C8B80134}" type="datetime1">
              <a:rPr lang="en-US">
                <a:latin typeface="Arial" charset="0"/>
              </a:rPr>
              <a:pPr fontAlgn="base">
                <a:spcBef>
                  <a:spcPct val="0"/>
                </a:spcBef>
                <a:spcAft>
                  <a:spcPct val="0"/>
                </a:spcAft>
              </a:pPr>
              <a:t>3/22/2011</a:t>
            </a:fld>
            <a:endParaRPr lang="en-US">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FDE624A6-856D-4672-A389-B8B13FF7841D}" type="slidenum">
              <a:rPr lang="en-US">
                <a:latin typeface="Arial" charset="0"/>
              </a:rPr>
              <a:pPr fontAlgn="base">
                <a:spcBef>
                  <a:spcPct val="0"/>
                </a:spcBef>
                <a:spcAft>
                  <a:spcPct val="0"/>
                </a:spcAft>
              </a:pPr>
              <a:t>‹#›</a:t>
            </a:fld>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8AA85CA2-F8BD-49D7-B9FD-5C431FA46F32}" type="datetime1">
              <a:rPr lang="en-US">
                <a:latin typeface="Arial" charset="0"/>
              </a:rPr>
              <a:pPr fontAlgn="base">
                <a:spcBef>
                  <a:spcPct val="0"/>
                </a:spcBef>
                <a:spcAft>
                  <a:spcPct val="0"/>
                </a:spcAft>
              </a:pPr>
              <a:t>3/22/2011</a:t>
            </a:fld>
            <a:endParaRPr lang="en-US">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4515F8AE-F9F9-4AD1-B507-95FC2A0D9E67}" type="slidenum">
              <a:rPr lang="en-US">
                <a:latin typeface="Arial" charset="0"/>
              </a:rPr>
              <a:pPr fontAlgn="base">
                <a:spcBef>
                  <a:spcPct val="0"/>
                </a:spcBef>
                <a:spcAft>
                  <a:spcPct val="0"/>
                </a:spcAft>
              </a:pPr>
              <a:t>‹#›</a:t>
            </a:fld>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tif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tiff"/><Relationship Id="rId4" Type="http://schemas.openxmlformats.org/officeDocument/2006/relationships/image" Target="../media/image1.tiff"/><Relationship Id="rId9" Type="http://schemas.openxmlformats.org/officeDocument/2006/relationships/image" Target="../media/image18.tiff"/></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oleObject1.bin"/><Relationship Id="rId4" Type="http://schemas.openxmlformats.org/officeDocument/2006/relationships/image" Target="../media/image21.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13.tiff"/><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wm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tiff"/><Relationship Id="rId9" Type="http://schemas.openxmlformats.org/officeDocument/2006/relationships/image" Target="../media/image30.tiff"/></Relationships>
</file>

<file path=ppt/slides/_rels/slide1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13.tiff"/><Relationship Id="rId7" Type="http://schemas.openxmlformats.org/officeDocument/2006/relationships/image" Target="../media/image28.jpe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3.jpeg"/><Relationship Id="rId4" Type="http://schemas.openxmlformats.org/officeDocument/2006/relationships/image" Target="../media/image1.tiff"/><Relationship Id="rId9" Type="http://schemas.openxmlformats.org/officeDocument/2006/relationships/image" Target="../media/image30.tiff"/></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13.tiff"/><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1.tiff"/><Relationship Id="rId9" Type="http://schemas.openxmlformats.org/officeDocument/2006/relationships/image" Target="../media/image43.png"/><Relationship Id="rId1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26.png"/><Relationship Id="rId3" Type="http://schemas.openxmlformats.org/officeDocument/2006/relationships/image" Target="../media/image13.tiff"/><Relationship Id="rId7" Type="http://schemas.openxmlformats.org/officeDocument/2006/relationships/hyperlink" Target="http://www.shutterstock.com/subscribe.mhtml" TargetMode="External"/><Relationship Id="rId12"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59.jpeg"/><Relationship Id="rId5" Type="http://schemas.openxmlformats.org/officeDocument/2006/relationships/image" Target="../media/image56.jpeg"/><Relationship Id="rId10" Type="http://schemas.openxmlformats.org/officeDocument/2006/relationships/image" Target="../media/image16.png"/><Relationship Id="rId4" Type="http://schemas.openxmlformats.org/officeDocument/2006/relationships/image" Target="../media/image1.tiff"/><Relationship Id="rId9" Type="http://schemas.openxmlformats.org/officeDocument/2006/relationships/image" Target="../media/image31.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1.tiff"/></Relationships>
</file>

<file path=ppt/slides/_rels/slide24.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slideLayout" Target="../slideLayouts/slideLayout2.xml"/><Relationship Id="rId7" Type="http://schemas.openxmlformats.org/officeDocument/2006/relationships/image" Target="../media/image68.gif"/><Relationship Id="rId2" Type="http://schemas.openxmlformats.org/officeDocument/2006/relationships/audio" Target="file:///L:\Music\Boat%20Horn-SoundBible.com-15322206.mp3" TargetMode="External"/><Relationship Id="rId1" Type="http://schemas.openxmlformats.org/officeDocument/2006/relationships/audio" Target="file:///L:\Music\Dolphin%20Chatter-SoundBible.com-808959219.mp3" TargetMode="External"/><Relationship Id="rId6" Type="http://schemas.openxmlformats.org/officeDocument/2006/relationships/image" Target="../media/image1.tiff"/><Relationship Id="rId5" Type="http://schemas.openxmlformats.org/officeDocument/2006/relationships/image" Target="../media/image13.tiff"/><Relationship Id="rId10" Type="http://schemas.openxmlformats.org/officeDocument/2006/relationships/image" Target="../media/image71.tiff"/><Relationship Id="rId4" Type="http://schemas.openxmlformats.org/officeDocument/2006/relationships/notesSlide" Target="../notesSlides/notesSlide17.xml"/><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media2.mp3"/><Relationship Id="rId6" Type="http://schemas.openxmlformats.org/officeDocument/2006/relationships/image" Target="../media/image72.png"/><Relationship Id="rId5" Type="http://schemas.openxmlformats.org/officeDocument/2006/relationships/image" Target="../media/image1.tiff"/><Relationship Id="rId4" Type="http://schemas.openxmlformats.org/officeDocument/2006/relationships/image" Target="../media/image13.tiff"/><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9.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file:///C:\Documents%20and%20Settings\lrobbins\Desktop\Music\He's%20Got%20the%20Whole%20World%20In%20His%20Hands.mp3" TargetMode="External"/><Relationship Id="rId6" Type="http://schemas.openxmlformats.org/officeDocument/2006/relationships/image" Target="../media/image74.png"/><Relationship Id="rId5" Type="http://schemas.openxmlformats.org/officeDocument/2006/relationships/image" Target="../media/image1.tiff"/><Relationship Id="rId4" Type="http://schemas.openxmlformats.org/officeDocument/2006/relationships/image" Target="../media/image13.tiff"/><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8.tiff"/><Relationship Id="rId2" Type="http://schemas.openxmlformats.org/officeDocument/2006/relationships/slideLayout" Target="../slideLayouts/slideLayout2.xml"/><Relationship Id="rId1" Type="http://schemas.openxmlformats.org/officeDocument/2006/relationships/audio" Target="file:///C:\Documents%20and%20Settings\lrobbins\Desktop\PI%20meeting\songs\WholeWorldInHisHands.mp3" TargetMode="External"/><Relationship Id="rId6" Type="http://schemas.openxmlformats.org/officeDocument/2006/relationships/image" Target="../media/image77.png"/><Relationship Id="rId5" Type="http://schemas.openxmlformats.org/officeDocument/2006/relationships/image" Target="../media/image1.tiff"/><Relationship Id="rId4" Type="http://schemas.openxmlformats.org/officeDocument/2006/relationships/image" Target="../media/image1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3.jpeg"/><Relationship Id="rId18" Type="http://schemas.openxmlformats.org/officeDocument/2006/relationships/image" Target="../media/image11.png"/><Relationship Id="rId3" Type="http://schemas.openxmlformats.org/officeDocument/2006/relationships/image" Target="../media/image13.tiff"/><Relationship Id="rId7" Type="http://schemas.openxmlformats.org/officeDocument/2006/relationships/image" Target="../media/image79.tiff"/><Relationship Id="rId12" Type="http://schemas.openxmlformats.org/officeDocument/2006/relationships/image" Target="../media/image65.png"/><Relationship Id="rId17" Type="http://schemas.openxmlformats.org/officeDocument/2006/relationships/image" Target="../media/image5.png"/><Relationship Id="rId2" Type="http://schemas.openxmlformats.org/officeDocument/2006/relationships/notesSlide" Target="../notesSlides/notesSlide22.xml"/><Relationship Id="rId16"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29.tiff"/><Relationship Id="rId11" Type="http://schemas.openxmlformats.org/officeDocument/2006/relationships/image" Target="../media/image10.tiff"/><Relationship Id="rId5" Type="http://schemas.openxmlformats.org/officeDocument/2006/relationships/image" Target="../media/image71.tiff"/><Relationship Id="rId15" Type="http://schemas.openxmlformats.org/officeDocument/2006/relationships/image" Target="../media/image44.png"/><Relationship Id="rId10" Type="http://schemas.openxmlformats.org/officeDocument/2006/relationships/image" Target="../media/image18.tiff"/><Relationship Id="rId4" Type="http://schemas.openxmlformats.org/officeDocument/2006/relationships/image" Target="../media/image1.tiff"/><Relationship Id="rId9" Type="http://schemas.openxmlformats.org/officeDocument/2006/relationships/image" Target="../media/image30.tiff"/><Relationship Id="rId1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3.tiff"/><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79.tiff"/><Relationship Id="rId10" Type="http://schemas.openxmlformats.org/officeDocument/2006/relationships/image" Target="../media/image4.png"/><Relationship Id="rId4" Type="http://schemas.openxmlformats.org/officeDocument/2006/relationships/image" Target="../media/image1.tiff"/><Relationship Id="rId9" Type="http://schemas.openxmlformats.org/officeDocument/2006/relationships/image" Target="../media/image3.jpeg"/></Relationships>
</file>

<file path=ppt/slides/_rels/slide3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Observations &amp; Monitoring Ocean Acidification</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Synthesis of Projects</a:t>
            </a:r>
          </a:p>
          <a:p>
            <a:r>
              <a:rPr lang="en-US" dirty="0" smtClean="0">
                <a:solidFill>
                  <a:schemeClr val="tx1"/>
                </a:solidFill>
              </a:rPr>
              <a:t>Lisa Robbins</a:t>
            </a:r>
          </a:p>
          <a:p>
            <a:r>
              <a:rPr lang="en-US" dirty="0" smtClean="0">
                <a:solidFill>
                  <a:schemeClr val="tx1"/>
                </a:solidFill>
              </a:rPr>
              <a:t>USGS</a:t>
            </a:r>
          </a:p>
        </p:txBody>
      </p:sp>
      <p:pic>
        <p:nvPicPr>
          <p:cNvPr id="6" name="Picture 5" descr="oa_ocb_logo.tiff"/>
          <p:cNvPicPr>
            <a:picLocks noChangeAspect="1"/>
          </p:cNvPicPr>
          <p:nvPr/>
        </p:nvPicPr>
        <p:blipFill>
          <a:blip r:embed="rId2"/>
          <a:stretch>
            <a:fillRect/>
          </a:stretch>
        </p:blipFill>
        <p:spPr>
          <a:xfrm>
            <a:off x="0" y="-12452"/>
            <a:ext cx="9144000" cy="144314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tretch>
            <a:fillRect/>
          </a:stretch>
        </p:blipFill>
        <p:spPr>
          <a:xfrm>
            <a:off x="0" y="1814275"/>
            <a:ext cx="9144000" cy="4885267"/>
          </a:xfrm>
          <a:prstGeom prst="rect">
            <a:avLst/>
          </a:prstGeom>
        </p:spPr>
      </p:pic>
      <p:sp>
        <p:nvSpPr>
          <p:cNvPr id="2" name="Title 1"/>
          <p:cNvSpPr>
            <a:spLocks noGrp="1"/>
          </p:cNvSpPr>
          <p:nvPr>
            <p:ph type="title"/>
          </p:nvPr>
        </p:nvSpPr>
        <p:spPr>
          <a:xfrm>
            <a:off x="615958" y="24904"/>
            <a:ext cx="8229600" cy="1405186"/>
          </a:xfrm>
        </p:spPr>
        <p:txBody>
          <a:bodyPr>
            <a:normAutofit/>
          </a:bodyPr>
          <a:lstStyle/>
          <a:p>
            <a:r>
              <a:rPr lang="en-US" dirty="0" smtClean="0"/>
              <a:t>Observations:</a:t>
            </a: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5" name="TextBox 4"/>
          <p:cNvSpPr txBox="1"/>
          <p:nvPr/>
        </p:nvSpPr>
        <p:spPr>
          <a:xfrm>
            <a:off x="3793852" y="1063413"/>
            <a:ext cx="1845313" cy="523220"/>
          </a:xfrm>
          <a:prstGeom prst="rect">
            <a:avLst/>
          </a:prstGeom>
          <a:noFill/>
        </p:spPr>
        <p:txBody>
          <a:bodyPr wrap="none" rtlCol="0">
            <a:spAutoFit/>
          </a:bodyPr>
          <a:lstStyle/>
          <a:p>
            <a:pPr algn="ctr"/>
            <a:r>
              <a:rPr lang="en-US" sz="2800" b="1" dirty="0" smtClean="0">
                <a:solidFill>
                  <a:srgbClr val="FF0000"/>
                </a:solidFill>
              </a:rPr>
              <a:t>Coral Reefs</a:t>
            </a:r>
          </a:p>
        </p:txBody>
      </p:sp>
      <p:pic>
        <p:nvPicPr>
          <p:cNvPr id="1028" name="Picture 4" descr="G:\PI meeting\Pix observations geography\Chris Langdon.bmp"/>
          <p:cNvPicPr>
            <a:picLocks noChangeAspect="1" noChangeArrowheads="1"/>
          </p:cNvPicPr>
          <p:nvPr/>
        </p:nvPicPr>
        <p:blipFill>
          <a:blip r:embed="rId5"/>
          <a:srcRect/>
          <a:stretch>
            <a:fillRect/>
          </a:stretch>
        </p:blipFill>
        <p:spPr bwMode="auto">
          <a:xfrm>
            <a:off x="6638444" y="360372"/>
            <a:ext cx="2008611" cy="2535314"/>
          </a:xfrm>
          <a:prstGeom prst="rect">
            <a:avLst/>
          </a:prstGeom>
          <a:noFill/>
        </p:spPr>
      </p:pic>
      <p:pic>
        <p:nvPicPr>
          <p:cNvPr id="17" name="Picture 15"/>
          <p:cNvPicPr preferRelativeResize="0">
            <a:picLocks noChangeAspect="1" noChangeArrowheads="1"/>
          </p:cNvPicPr>
          <p:nvPr/>
        </p:nvPicPr>
        <p:blipFill>
          <a:blip r:embed="rId6"/>
          <a:srcRect l="14708" t="31822" r="15649" b="31822"/>
          <a:stretch>
            <a:fillRect/>
          </a:stretch>
        </p:blipFill>
        <p:spPr bwMode="auto">
          <a:xfrm>
            <a:off x="3856231" y="2568204"/>
            <a:ext cx="2072976" cy="1400493"/>
          </a:xfrm>
          <a:prstGeom prst="rect">
            <a:avLst/>
          </a:prstGeom>
          <a:noFill/>
          <a:ln w="9525">
            <a:noFill/>
            <a:miter lim="800000"/>
            <a:headEnd/>
            <a:tailEnd/>
          </a:ln>
        </p:spPr>
      </p:pic>
      <p:pic>
        <p:nvPicPr>
          <p:cNvPr id="18" name="Picture 15"/>
          <p:cNvPicPr preferRelativeResize="0">
            <a:picLocks noChangeAspect="1" noChangeArrowheads="1"/>
          </p:cNvPicPr>
          <p:nvPr/>
        </p:nvPicPr>
        <p:blipFill>
          <a:blip r:embed="rId6"/>
          <a:srcRect l="14708" t="31822" r="15649" b="31822"/>
          <a:stretch>
            <a:fillRect/>
          </a:stretch>
        </p:blipFill>
        <p:spPr bwMode="auto">
          <a:xfrm flipV="1">
            <a:off x="551047" y="3781836"/>
            <a:ext cx="718017" cy="428838"/>
          </a:xfrm>
          <a:prstGeom prst="rect">
            <a:avLst/>
          </a:prstGeom>
          <a:noFill/>
          <a:ln w="9525">
            <a:noFill/>
            <a:miter lim="800000"/>
            <a:headEnd/>
            <a:tailEnd/>
          </a:ln>
        </p:spPr>
      </p:pic>
      <p:pic>
        <p:nvPicPr>
          <p:cNvPr id="20" name="Picture 15"/>
          <p:cNvPicPr preferRelativeResize="0">
            <a:picLocks noChangeAspect="1" noChangeArrowheads="1"/>
          </p:cNvPicPr>
          <p:nvPr/>
        </p:nvPicPr>
        <p:blipFill>
          <a:blip r:embed="rId6"/>
          <a:srcRect l="14708" t="31822" r="15649" b="31822"/>
          <a:stretch>
            <a:fillRect/>
          </a:stretch>
        </p:blipFill>
        <p:spPr bwMode="auto">
          <a:xfrm>
            <a:off x="2654052" y="3695662"/>
            <a:ext cx="404140" cy="273035"/>
          </a:xfrm>
          <a:prstGeom prst="rect">
            <a:avLst/>
          </a:prstGeom>
          <a:noFill/>
          <a:ln w="9525">
            <a:noFill/>
            <a:miter lim="800000"/>
            <a:headEnd/>
            <a:tailEnd/>
          </a:ln>
        </p:spPr>
      </p:pic>
      <p:pic>
        <p:nvPicPr>
          <p:cNvPr id="21" name="Picture 15"/>
          <p:cNvPicPr preferRelativeResize="0">
            <a:picLocks noChangeAspect="1" noChangeArrowheads="1"/>
          </p:cNvPicPr>
          <p:nvPr/>
        </p:nvPicPr>
        <p:blipFill>
          <a:blip r:embed="rId6"/>
          <a:srcRect l="14708" t="31822" r="15649" b="31822"/>
          <a:stretch>
            <a:fillRect/>
          </a:stretch>
        </p:blipFill>
        <p:spPr bwMode="auto">
          <a:xfrm>
            <a:off x="2451982" y="3508802"/>
            <a:ext cx="404140" cy="273035"/>
          </a:xfrm>
          <a:prstGeom prst="rect">
            <a:avLst/>
          </a:prstGeom>
          <a:noFill/>
          <a:ln w="9525">
            <a:noFill/>
            <a:miter lim="800000"/>
            <a:headEnd/>
            <a:tailEnd/>
          </a:ln>
        </p:spPr>
      </p:pic>
      <p:pic>
        <p:nvPicPr>
          <p:cNvPr id="23" name="Picture 15"/>
          <p:cNvPicPr preferRelativeResize="0">
            <a:picLocks noChangeAspect="1" noChangeArrowheads="1"/>
          </p:cNvPicPr>
          <p:nvPr/>
        </p:nvPicPr>
        <p:blipFill>
          <a:blip r:embed="rId6"/>
          <a:srcRect l="14708" t="31822" r="15649" b="31822"/>
          <a:stretch>
            <a:fillRect/>
          </a:stretch>
        </p:blipFill>
        <p:spPr bwMode="auto">
          <a:xfrm>
            <a:off x="2856122" y="3645320"/>
            <a:ext cx="404140" cy="273035"/>
          </a:xfrm>
          <a:prstGeom prst="rect">
            <a:avLst/>
          </a:prstGeom>
          <a:noFill/>
          <a:ln w="9525">
            <a:noFill/>
            <a:miter lim="800000"/>
            <a:headEnd/>
            <a:tailEnd/>
          </a:ln>
        </p:spPr>
      </p:pic>
      <p:grpSp>
        <p:nvGrpSpPr>
          <p:cNvPr id="32" name="Group 31"/>
          <p:cNvGrpSpPr/>
          <p:nvPr/>
        </p:nvGrpSpPr>
        <p:grpSpPr>
          <a:xfrm>
            <a:off x="510927" y="4405314"/>
            <a:ext cx="2143125" cy="2028825"/>
            <a:chOff x="510927" y="4405314"/>
            <a:chExt cx="2143125" cy="2028825"/>
          </a:xfrm>
        </p:grpSpPr>
        <p:pic>
          <p:nvPicPr>
            <p:cNvPr id="1026" name="Picture 2" descr="G:\PI meeting\Pix observations geography\Kim Yates.bmp"/>
            <p:cNvPicPr>
              <a:picLocks noChangeAspect="1" noChangeArrowheads="1"/>
            </p:cNvPicPr>
            <p:nvPr/>
          </p:nvPicPr>
          <p:blipFill>
            <a:blip r:embed="rId7"/>
            <a:srcRect/>
            <a:stretch>
              <a:fillRect/>
            </a:stretch>
          </p:blipFill>
          <p:spPr bwMode="auto">
            <a:xfrm>
              <a:off x="510927" y="4405314"/>
              <a:ext cx="2143125" cy="2028825"/>
            </a:xfrm>
            <a:prstGeom prst="rect">
              <a:avLst/>
            </a:prstGeom>
            <a:noFill/>
          </p:spPr>
        </p:pic>
        <p:sp>
          <p:nvSpPr>
            <p:cNvPr id="26" name="TextBox 25"/>
            <p:cNvSpPr txBox="1"/>
            <p:nvPr/>
          </p:nvSpPr>
          <p:spPr>
            <a:xfrm>
              <a:off x="615958" y="5939509"/>
              <a:ext cx="542136" cy="369332"/>
            </a:xfrm>
            <a:prstGeom prst="rect">
              <a:avLst/>
            </a:prstGeom>
            <a:noFill/>
            <a:ln>
              <a:noFill/>
            </a:ln>
          </p:spPr>
          <p:txBody>
            <a:bodyPr wrap="none" rtlCol="0">
              <a:spAutoFit/>
            </a:bodyPr>
            <a:lstStyle/>
            <a:p>
              <a:r>
                <a:rPr lang="en-US" dirty="0" smtClean="0">
                  <a:solidFill>
                    <a:schemeClr val="bg1"/>
                  </a:solidFill>
                </a:rPr>
                <a:t>Kim</a:t>
              </a:r>
              <a:endParaRPr lang="en-US" dirty="0">
                <a:solidFill>
                  <a:schemeClr val="bg1"/>
                </a:solidFill>
              </a:endParaRPr>
            </a:p>
          </p:txBody>
        </p:sp>
      </p:grpSp>
      <p:grpSp>
        <p:nvGrpSpPr>
          <p:cNvPr id="33" name="Group 32"/>
          <p:cNvGrpSpPr/>
          <p:nvPr/>
        </p:nvGrpSpPr>
        <p:grpSpPr>
          <a:xfrm>
            <a:off x="956024" y="1522147"/>
            <a:ext cx="1495958" cy="2123173"/>
            <a:chOff x="4930772" y="360372"/>
            <a:chExt cx="1025156" cy="1599953"/>
          </a:xfrm>
        </p:grpSpPr>
        <p:pic>
          <p:nvPicPr>
            <p:cNvPr id="1027" name="Picture 3" descr="G:\PI meeting\Pix observations geography\Andreas Andersson.bmp"/>
            <p:cNvPicPr>
              <a:picLocks noChangeAspect="1" noChangeArrowheads="1"/>
            </p:cNvPicPr>
            <p:nvPr/>
          </p:nvPicPr>
          <p:blipFill>
            <a:blip r:embed="rId8"/>
            <a:srcRect/>
            <a:stretch>
              <a:fillRect/>
            </a:stretch>
          </p:blipFill>
          <p:spPr bwMode="auto">
            <a:xfrm>
              <a:off x="4930772" y="360372"/>
              <a:ext cx="1025156" cy="1599953"/>
            </a:xfrm>
            <a:prstGeom prst="rect">
              <a:avLst/>
            </a:prstGeom>
            <a:noFill/>
          </p:spPr>
        </p:pic>
        <p:sp>
          <p:nvSpPr>
            <p:cNvPr id="27" name="TextBox 26"/>
            <p:cNvSpPr txBox="1"/>
            <p:nvPr/>
          </p:nvSpPr>
          <p:spPr>
            <a:xfrm>
              <a:off x="4966200" y="1590993"/>
              <a:ext cx="954300" cy="369332"/>
            </a:xfrm>
            <a:prstGeom prst="rect">
              <a:avLst/>
            </a:prstGeom>
            <a:noFill/>
          </p:spPr>
          <p:txBody>
            <a:bodyPr wrap="none" rtlCol="0">
              <a:spAutoFit/>
            </a:bodyPr>
            <a:lstStyle/>
            <a:p>
              <a:r>
                <a:rPr lang="en-US" dirty="0" smtClean="0">
                  <a:solidFill>
                    <a:schemeClr val="bg1"/>
                  </a:solidFill>
                </a:rPr>
                <a:t>Andreas</a:t>
              </a:r>
              <a:endParaRPr lang="en-US" dirty="0">
                <a:solidFill>
                  <a:schemeClr val="bg1"/>
                </a:solidFill>
              </a:endParaRPr>
            </a:p>
          </p:txBody>
        </p:sp>
      </p:grpSp>
      <p:sp>
        <p:nvSpPr>
          <p:cNvPr id="28" name="TextBox 27"/>
          <p:cNvSpPr txBox="1"/>
          <p:nvPr/>
        </p:nvSpPr>
        <p:spPr>
          <a:xfrm>
            <a:off x="6970426" y="2526354"/>
            <a:ext cx="652743" cy="369332"/>
          </a:xfrm>
          <a:prstGeom prst="rect">
            <a:avLst/>
          </a:prstGeom>
          <a:noFill/>
        </p:spPr>
        <p:txBody>
          <a:bodyPr wrap="none" rtlCol="0">
            <a:spAutoFit/>
          </a:bodyPr>
          <a:lstStyle/>
          <a:p>
            <a:r>
              <a:rPr lang="en-US" dirty="0" smtClean="0">
                <a:solidFill>
                  <a:schemeClr val="bg1"/>
                </a:solidFill>
              </a:rPr>
              <a:t>Chris</a:t>
            </a:r>
            <a:endParaRPr lang="en-US" dirty="0">
              <a:solidFill>
                <a:schemeClr val="bg1"/>
              </a:solidFill>
            </a:endParaRPr>
          </a:p>
        </p:txBody>
      </p:sp>
      <p:grpSp>
        <p:nvGrpSpPr>
          <p:cNvPr id="29" name="Group 28"/>
          <p:cNvGrpSpPr/>
          <p:nvPr/>
        </p:nvGrpSpPr>
        <p:grpSpPr>
          <a:xfrm>
            <a:off x="3767685" y="4256909"/>
            <a:ext cx="1590785" cy="2252054"/>
            <a:chOff x="7279548" y="1621596"/>
            <a:chExt cx="1371600" cy="1913500"/>
          </a:xfrm>
        </p:grpSpPr>
        <p:pic>
          <p:nvPicPr>
            <p:cNvPr id="30" name="Picture 6" descr="G:\PI meeting\Pix for PI meeting\Manzello.tiff"/>
            <p:cNvPicPr>
              <a:picLocks noChangeAspect="1" noChangeArrowheads="1"/>
            </p:cNvPicPr>
            <p:nvPr/>
          </p:nvPicPr>
          <p:blipFill>
            <a:blip r:embed="rId9"/>
            <a:srcRect/>
            <a:stretch>
              <a:fillRect/>
            </a:stretch>
          </p:blipFill>
          <p:spPr bwMode="auto">
            <a:xfrm>
              <a:off x="7279548" y="1621596"/>
              <a:ext cx="1371600" cy="1895475"/>
            </a:xfrm>
            <a:prstGeom prst="rect">
              <a:avLst/>
            </a:prstGeom>
            <a:noFill/>
          </p:spPr>
        </p:pic>
        <p:sp>
          <p:nvSpPr>
            <p:cNvPr id="31" name="TextBox 30"/>
            <p:cNvSpPr txBox="1"/>
            <p:nvPr/>
          </p:nvSpPr>
          <p:spPr>
            <a:xfrm>
              <a:off x="7510072" y="3165764"/>
              <a:ext cx="739498" cy="369332"/>
            </a:xfrm>
            <a:prstGeom prst="rect">
              <a:avLst/>
            </a:prstGeom>
            <a:noFill/>
          </p:spPr>
          <p:txBody>
            <a:bodyPr wrap="none" rtlCol="0">
              <a:spAutoFit/>
            </a:bodyPr>
            <a:lstStyle/>
            <a:p>
              <a:r>
                <a:rPr lang="en-US" dirty="0" smtClean="0">
                  <a:solidFill>
                    <a:schemeClr val="bg1"/>
                  </a:solidFill>
                </a:rPr>
                <a:t>Derek</a:t>
              </a:r>
              <a:endParaRPr lang="en-US" dirty="0">
                <a:solidFill>
                  <a:schemeClr val="bg1"/>
                </a:solidFill>
              </a:endParaRPr>
            </a:p>
          </p:txBody>
        </p:sp>
      </p:grpSp>
      <p:grpSp>
        <p:nvGrpSpPr>
          <p:cNvPr id="34" name="Group 33"/>
          <p:cNvGrpSpPr/>
          <p:nvPr/>
        </p:nvGrpSpPr>
        <p:grpSpPr>
          <a:xfrm>
            <a:off x="6099326" y="4256909"/>
            <a:ext cx="2235190" cy="2292448"/>
            <a:chOff x="927435" y="5109334"/>
            <a:chExt cx="1536624" cy="1597025"/>
          </a:xfrm>
        </p:grpSpPr>
        <p:pic>
          <p:nvPicPr>
            <p:cNvPr id="35" name="Picture 4" descr="G:\PI meeting\Pix for PI meeting\Brainard.tiff"/>
            <p:cNvPicPr>
              <a:picLocks noChangeAspect="1" noChangeArrowheads="1"/>
            </p:cNvPicPr>
            <p:nvPr/>
          </p:nvPicPr>
          <p:blipFill>
            <a:blip r:embed="rId10"/>
            <a:srcRect/>
            <a:stretch>
              <a:fillRect/>
            </a:stretch>
          </p:blipFill>
          <p:spPr bwMode="auto">
            <a:xfrm>
              <a:off x="932122" y="5109334"/>
              <a:ext cx="1531937" cy="1597025"/>
            </a:xfrm>
            <a:prstGeom prst="rect">
              <a:avLst/>
            </a:prstGeom>
            <a:noFill/>
          </p:spPr>
        </p:pic>
        <p:sp>
          <p:nvSpPr>
            <p:cNvPr id="36" name="TextBox 35"/>
            <p:cNvSpPr txBox="1"/>
            <p:nvPr/>
          </p:nvSpPr>
          <p:spPr>
            <a:xfrm>
              <a:off x="927435" y="6276094"/>
              <a:ext cx="699872" cy="369332"/>
            </a:xfrm>
            <a:prstGeom prst="rect">
              <a:avLst/>
            </a:prstGeom>
            <a:noFill/>
            <a:ln>
              <a:noFill/>
            </a:ln>
          </p:spPr>
          <p:txBody>
            <a:bodyPr wrap="none" rtlCol="0">
              <a:spAutoFit/>
            </a:bodyPr>
            <a:lstStyle/>
            <a:p>
              <a:r>
                <a:rPr lang="en-US" dirty="0" smtClean="0">
                  <a:solidFill>
                    <a:schemeClr val="bg1"/>
                  </a:solidFill>
                </a:rPr>
                <a:t>Rusty</a:t>
              </a:r>
              <a:endParaRPr lang="en-US" dirty="0">
                <a:solidFill>
                  <a:schemeClr val="bg1"/>
                </a:solidFill>
              </a:endParaRPr>
            </a:p>
          </p:txBody>
        </p:sp>
      </p:grpSp>
      <p:sp>
        <p:nvSpPr>
          <p:cNvPr id="47106" name="AutoShape 2" descr="https://gsflgnvm01.er.usgs.gov/mail/lrobbins.nsf/0/86EB230FC88DEFD5FC0FEAB3084921C5/$File/atkinson.jpg?OpenElement&amp;FileName=atkinson.jpg"/>
          <p:cNvSpPr>
            <a:spLocks noChangeAspect="1" noChangeArrowheads="1"/>
          </p:cNvSpPr>
          <p:nvPr/>
        </p:nvSpPr>
        <p:spPr bwMode="auto">
          <a:xfrm>
            <a:off x="63500" y="-136525"/>
            <a:ext cx="6362700" cy="4772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https://gsflgnvm01.er.usgs.gov/mail/lrobbins.nsf/0/86EB230FC88DEFD5FC0FEAB3084921C5/$File/atkinson.jpg?OpenElement&amp;FileName=atkinson.jpg"/>
          <p:cNvSpPr>
            <a:spLocks noChangeAspect="1" noChangeArrowheads="1"/>
          </p:cNvSpPr>
          <p:nvPr/>
        </p:nvSpPr>
        <p:spPr bwMode="auto">
          <a:xfrm>
            <a:off x="63500" y="-136525"/>
            <a:ext cx="6362700" cy="4772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10" name="AutoShape 6" descr="https://gsflgnvm01.er.usgs.gov/mail/lrobbins.nsf/0/86EB230FC88DEFD5FC0FEAB3084921C5/$File/atkinson.jpg?OpenElement&amp;FileName=atkinson.jpg"/>
          <p:cNvSpPr>
            <a:spLocks noChangeAspect="1" noChangeArrowheads="1"/>
          </p:cNvSpPr>
          <p:nvPr/>
        </p:nvSpPr>
        <p:spPr bwMode="auto">
          <a:xfrm>
            <a:off x="63500" y="-136525"/>
            <a:ext cx="6362700" cy="4772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 name="Oval 36"/>
          <p:cNvSpPr/>
          <p:nvPr/>
        </p:nvSpPr>
        <p:spPr>
          <a:xfrm>
            <a:off x="3260262" y="3276740"/>
            <a:ext cx="404977" cy="41892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5513" y="-11113"/>
            <a:ext cx="5357812" cy="579438"/>
          </a:xfrm>
        </p:spPr>
        <p:txBody>
          <a:bodyPr>
            <a:normAutofit fontScale="90000"/>
          </a:bodyPr>
          <a:lstStyle/>
          <a:p>
            <a:pPr algn="l" eaLnBrk="1" hangingPunct="1"/>
            <a:r>
              <a:rPr lang="en-US" sz="3600" b="1" dirty="0" smtClean="0">
                <a:latin typeface="Arial" charset="0"/>
                <a:cs typeface="Arial" charset="0"/>
              </a:rPr>
              <a:t>Dr. Chris Langdon</a:t>
            </a:r>
          </a:p>
        </p:txBody>
      </p:sp>
      <p:sp>
        <p:nvSpPr>
          <p:cNvPr id="6" name="TextBox 5"/>
          <p:cNvSpPr txBox="1"/>
          <p:nvPr/>
        </p:nvSpPr>
        <p:spPr>
          <a:xfrm>
            <a:off x="-624" y="991158"/>
            <a:ext cx="553998" cy="5866842"/>
          </a:xfrm>
          <a:prstGeom prst="rect">
            <a:avLst/>
          </a:prstGeom>
          <a:solidFill>
            <a:schemeClr val="accent1">
              <a:lumMod val="75000"/>
            </a:schemeClr>
          </a:solidFill>
        </p:spPr>
        <p:txBody>
          <a:bodyPr vert="vert270" tIns="914400" bIns="914400">
            <a:spAutoFit/>
          </a:bodyPr>
          <a:lstStyle/>
          <a:p>
            <a:pPr algn="dist">
              <a:defRPr/>
            </a:pPr>
            <a:r>
              <a:rPr lang="en-US" sz="2400" b="1" cap="small" dirty="0">
                <a:solidFill>
                  <a:prstClr val="white"/>
                </a:solidFill>
                <a:latin typeface="Arial"/>
                <a:cs typeface="Arial"/>
              </a:rPr>
              <a:t>Observations &amp; Monitoring</a:t>
            </a:r>
          </a:p>
        </p:txBody>
      </p:sp>
      <p:sp>
        <p:nvSpPr>
          <p:cNvPr id="7" name="Title 3"/>
          <p:cNvSpPr txBox="1">
            <a:spLocks/>
          </p:cNvSpPr>
          <p:nvPr/>
        </p:nvSpPr>
        <p:spPr>
          <a:xfrm>
            <a:off x="5400676" y="0"/>
            <a:ext cx="3743324" cy="568325"/>
          </a:xfrm>
          <a:prstGeom prst="rect">
            <a:avLst/>
          </a:prstGeom>
        </p:spPr>
        <p:txBody>
          <a:bodyPr lIns="182880" anchor="ctr">
            <a:noAutofit/>
          </a:bodyPr>
          <a:lstStyle/>
          <a:p>
            <a:pPr>
              <a:spcBef>
                <a:spcPct val="0"/>
              </a:spcBef>
              <a:defRPr/>
            </a:pPr>
            <a:r>
              <a:rPr lang="en-US" sz="1400" i="1" dirty="0" err="1" smtClean="0">
                <a:solidFill>
                  <a:prstClr val="black"/>
                </a:solidFill>
                <a:latin typeface="Arial"/>
                <a:ea typeface="+mj-ea"/>
                <a:cs typeface="Arial"/>
              </a:rPr>
              <a:t>Rosenstiel</a:t>
            </a:r>
            <a:r>
              <a:rPr lang="en-US" sz="1400" i="1" dirty="0" smtClean="0">
                <a:solidFill>
                  <a:prstClr val="black"/>
                </a:solidFill>
                <a:latin typeface="Arial"/>
                <a:ea typeface="+mj-ea"/>
                <a:cs typeface="Arial"/>
              </a:rPr>
              <a:t> School of Marine</a:t>
            </a:r>
          </a:p>
          <a:p>
            <a:pPr>
              <a:spcBef>
                <a:spcPct val="0"/>
              </a:spcBef>
              <a:defRPr/>
            </a:pPr>
            <a:r>
              <a:rPr lang="en-US" sz="1400" i="1" dirty="0" smtClean="0">
                <a:solidFill>
                  <a:prstClr val="black"/>
                </a:solidFill>
                <a:latin typeface="Arial"/>
                <a:ea typeface="+mj-ea"/>
                <a:cs typeface="Arial"/>
              </a:rPr>
              <a:t> and Atmospheric Sciences</a:t>
            </a:r>
          </a:p>
        </p:txBody>
      </p:sp>
      <p:sp>
        <p:nvSpPr>
          <p:cNvPr id="8" name="Title 3"/>
          <p:cNvSpPr txBox="1">
            <a:spLocks/>
          </p:cNvSpPr>
          <p:nvPr/>
        </p:nvSpPr>
        <p:spPr>
          <a:xfrm>
            <a:off x="1176338" y="433388"/>
            <a:ext cx="3349942" cy="609600"/>
          </a:xfrm>
          <a:prstGeom prst="rect">
            <a:avLst/>
          </a:prstGeom>
        </p:spPr>
        <p:txBody>
          <a:bodyPr anchor="ctr">
            <a:noAutofit/>
          </a:bodyPr>
          <a:lstStyle/>
          <a:p>
            <a:pPr>
              <a:spcBef>
                <a:spcPct val="0"/>
              </a:spcBef>
              <a:defRPr/>
            </a:pPr>
            <a:r>
              <a:rPr lang="en-US" sz="1400" dirty="0" smtClean="0">
                <a:solidFill>
                  <a:prstClr val="black"/>
                </a:solidFill>
                <a:latin typeface="Arial" charset="0"/>
              </a:rPr>
              <a:t>J. Corredor, M. </a:t>
            </a:r>
            <a:r>
              <a:rPr lang="en-US" sz="1400" dirty="0" err="1" smtClean="0">
                <a:solidFill>
                  <a:prstClr val="black"/>
                </a:solidFill>
                <a:latin typeface="Arial" charset="0"/>
              </a:rPr>
              <a:t>Degrandpre</a:t>
            </a:r>
            <a:r>
              <a:rPr lang="en-US" sz="1400" dirty="0" smtClean="0">
                <a:solidFill>
                  <a:prstClr val="black"/>
                </a:solidFill>
                <a:latin typeface="Arial" charset="0"/>
              </a:rPr>
              <a:t>, K. Yates, D. Gledhill, W. McGillis, B. Loose</a:t>
            </a:r>
            <a:endParaRPr lang="en-US" sz="1400" dirty="0">
              <a:solidFill>
                <a:prstClr val="black"/>
              </a:solidFill>
              <a:latin typeface="Arial"/>
              <a:ea typeface="+mj-ea"/>
              <a:cs typeface="Arial"/>
            </a:endParaRPr>
          </a:p>
        </p:txBody>
      </p:sp>
      <p:sp>
        <p:nvSpPr>
          <p:cNvPr id="13318" name="TextBox 9"/>
          <p:cNvSpPr txBox="1">
            <a:spLocks noChangeArrowheads="1"/>
          </p:cNvSpPr>
          <p:nvPr/>
        </p:nvSpPr>
        <p:spPr bwMode="auto">
          <a:xfrm>
            <a:off x="877888" y="1055688"/>
            <a:ext cx="7392987"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i="1" dirty="0" smtClean="0">
                <a:solidFill>
                  <a:prstClr val="black"/>
                </a:solidFill>
                <a:latin typeface="Arial" charset="0"/>
              </a:rPr>
              <a:t>Year-Long Time Series of Coral Reef Calcification based on the </a:t>
            </a:r>
            <a:r>
              <a:rPr lang="en-US" sz="2000" b="1" i="1" dirty="0" err="1" smtClean="0">
                <a:solidFill>
                  <a:prstClr val="black"/>
                </a:solidFill>
                <a:latin typeface="Arial" charset="0"/>
              </a:rPr>
              <a:t>Eulerian</a:t>
            </a:r>
            <a:r>
              <a:rPr lang="en-US" sz="2000" b="1" i="1" dirty="0" smtClean="0">
                <a:solidFill>
                  <a:prstClr val="black"/>
                </a:solidFill>
                <a:latin typeface="Arial" charset="0"/>
              </a:rPr>
              <a:t> Method – Establishing a Baseline</a:t>
            </a:r>
            <a:endParaRPr lang="en-US" sz="2000" b="1" i="1" dirty="0">
              <a:solidFill>
                <a:prstClr val="black"/>
              </a:solidFill>
              <a:latin typeface="Arial" charset="0"/>
            </a:endParaRPr>
          </a:p>
        </p:txBody>
      </p:sp>
      <p:sp>
        <p:nvSpPr>
          <p:cNvPr id="13319" name="TextBox 10"/>
          <p:cNvSpPr txBox="1">
            <a:spLocks noChangeArrowheads="1"/>
          </p:cNvSpPr>
          <p:nvPr/>
        </p:nvSpPr>
        <p:spPr bwMode="auto">
          <a:xfrm>
            <a:off x="701675" y="1878013"/>
            <a:ext cx="8442325" cy="461665"/>
          </a:xfrm>
          <a:prstGeom prst="rect">
            <a:avLst/>
          </a:prstGeom>
          <a:noFill/>
          <a:ln w="9525">
            <a:noFill/>
            <a:miter lim="800000"/>
            <a:headEnd/>
            <a:tailEnd/>
          </a:ln>
        </p:spPr>
        <p:txBody>
          <a:bodyPr>
            <a:spAutoFit/>
          </a:bodyPr>
          <a:lstStyle/>
          <a:p>
            <a:pPr fontAlgn="base">
              <a:spcBef>
                <a:spcPct val="0"/>
              </a:spcBef>
              <a:spcAft>
                <a:spcPct val="0"/>
              </a:spcAft>
            </a:pPr>
            <a:endParaRPr lang="en-US" sz="2400" dirty="0">
              <a:solidFill>
                <a:prstClr val="black"/>
              </a:solidFill>
              <a:latin typeface="Arial" charset="0"/>
            </a:endParaRPr>
          </a:p>
        </p:txBody>
      </p:sp>
      <p:sp>
        <p:nvSpPr>
          <p:cNvPr id="12" name="Title 3"/>
          <p:cNvSpPr txBox="1">
            <a:spLocks/>
          </p:cNvSpPr>
          <p:nvPr/>
        </p:nvSpPr>
        <p:spPr>
          <a:xfrm>
            <a:off x="6980238" y="436563"/>
            <a:ext cx="2163762" cy="568325"/>
          </a:xfrm>
          <a:prstGeom prst="rect">
            <a:avLst/>
          </a:prstGeom>
        </p:spPr>
        <p:txBody>
          <a:bodyPr lIns="182880" anchor="ctr">
            <a:normAutofit/>
          </a:bodyPr>
          <a:lstStyle/>
          <a:p>
            <a:pPr algn="r">
              <a:spcBef>
                <a:spcPct val="0"/>
              </a:spcBef>
              <a:defRPr/>
            </a:pPr>
            <a:endParaRPr lang="en-US" sz="2000" dirty="0">
              <a:solidFill>
                <a:prstClr val="black"/>
              </a:solidFill>
              <a:latin typeface="Arial"/>
              <a:ea typeface="+mj-ea"/>
              <a:cs typeface="Arial"/>
            </a:endParaRPr>
          </a:p>
        </p:txBody>
      </p:sp>
      <p:sp>
        <p:nvSpPr>
          <p:cNvPr id="13321" name="Content Placeholder 13"/>
          <p:cNvSpPr>
            <a:spLocks noGrp="1"/>
          </p:cNvSpPr>
          <p:nvPr>
            <p:ph idx="1"/>
          </p:nvPr>
        </p:nvSpPr>
        <p:spPr>
          <a:xfrm>
            <a:off x="585764" y="1899564"/>
            <a:ext cx="4699001" cy="2865619"/>
          </a:xfrm>
        </p:spPr>
        <p:txBody>
          <a:bodyPr/>
          <a:lstStyle/>
          <a:p>
            <a:pPr eaLnBrk="1" hangingPunct="1">
              <a:buFont typeface="Wingdings" pitchFamily="2" charset="2"/>
              <a:buChar char="§"/>
            </a:pPr>
            <a:endParaRPr lang="en-US" sz="1800" dirty="0" smtClean="0">
              <a:latin typeface="Arial" charset="0"/>
            </a:endParaRPr>
          </a:p>
          <a:p>
            <a:pPr eaLnBrk="1" hangingPunct="1">
              <a:buFont typeface="Wingdings" pitchFamily="2" charset="2"/>
              <a:buChar char="§"/>
            </a:pPr>
            <a:r>
              <a:rPr lang="en-US" sz="1600" dirty="0" smtClean="0">
                <a:latin typeface="Arial" charset="0"/>
              </a:rPr>
              <a:t>TA &amp; pH – </a:t>
            </a:r>
            <a:r>
              <a:rPr lang="en-US" sz="1600" i="1" dirty="0" smtClean="0">
                <a:latin typeface="Arial" charset="0"/>
              </a:rPr>
              <a:t>weekly</a:t>
            </a:r>
          </a:p>
          <a:p>
            <a:pPr eaLnBrk="1" hangingPunct="1">
              <a:buFont typeface="Wingdings" pitchFamily="2" charset="2"/>
              <a:buChar char="§"/>
            </a:pPr>
            <a:r>
              <a:rPr lang="en-US" sz="1600" dirty="0" smtClean="0">
                <a:latin typeface="Arial" charset="0"/>
              </a:rPr>
              <a:t>Current Speed – </a:t>
            </a:r>
            <a:r>
              <a:rPr lang="en-US" sz="1600" i="1" dirty="0" smtClean="0">
                <a:latin typeface="Arial" charset="0"/>
              </a:rPr>
              <a:t>every 6 min.</a:t>
            </a:r>
          </a:p>
          <a:p>
            <a:pPr eaLnBrk="1" hangingPunct="1">
              <a:buFont typeface="Wingdings" pitchFamily="2" charset="2"/>
              <a:buChar char="§"/>
            </a:pPr>
            <a:r>
              <a:rPr lang="en-US" sz="1600" dirty="0" smtClean="0">
                <a:latin typeface="Arial" charset="0"/>
              </a:rPr>
              <a:t>MAP pCO</a:t>
            </a:r>
            <a:r>
              <a:rPr lang="en-US" sz="1600" baseline="-25000" dirty="0" smtClean="0">
                <a:latin typeface="Arial" charset="0"/>
              </a:rPr>
              <a:t>2</a:t>
            </a:r>
            <a:r>
              <a:rPr lang="en-US" sz="1600" dirty="0" smtClean="0">
                <a:latin typeface="Arial" charset="0"/>
              </a:rPr>
              <a:t> – </a:t>
            </a:r>
            <a:r>
              <a:rPr lang="en-US" sz="1600" i="1" dirty="0" smtClean="0">
                <a:latin typeface="Arial" charset="0"/>
              </a:rPr>
              <a:t>every 3 hrs.</a:t>
            </a:r>
          </a:p>
          <a:p>
            <a:pPr eaLnBrk="1" hangingPunct="1">
              <a:buFont typeface="Wingdings" pitchFamily="2" charset="2"/>
              <a:buChar char="§"/>
            </a:pPr>
            <a:r>
              <a:rPr lang="en-US" sz="1600" dirty="0" smtClean="0">
                <a:latin typeface="Arial" charset="0"/>
              </a:rPr>
              <a:t>Temp &amp; Salinity – </a:t>
            </a:r>
            <a:r>
              <a:rPr lang="en-US" sz="1600" i="1" dirty="0" smtClean="0">
                <a:latin typeface="Arial" charset="0"/>
              </a:rPr>
              <a:t>every 3 hrs.</a:t>
            </a:r>
          </a:p>
          <a:p>
            <a:pPr eaLnBrk="1" hangingPunct="1">
              <a:buFont typeface="Wingdings" pitchFamily="2" charset="2"/>
              <a:buChar char="§"/>
            </a:pPr>
            <a:r>
              <a:rPr lang="en-US" sz="1600" dirty="0" smtClean="0">
                <a:latin typeface="Arial" charset="0"/>
              </a:rPr>
              <a:t>ICON light – </a:t>
            </a:r>
            <a:r>
              <a:rPr lang="en-US" sz="1600" i="1" dirty="0" smtClean="0">
                <a:latin typeface="Arial" charset="0"/>
              </a:rPr>
              <a:t>hourly</a:t>
            </a:r>
          </a:p>
        </p:txBody>
      </p:sp>
      <p:sp>
        <p:nvSpPr>
          <p:cNvPr id="16" name="Rectangle 15"/>
          <p:cNvSpPr/>
          <p:nvPr/>
        </p:nvSpPr>
        <p:spPr>
          <a:xfrm>
            <a:off x="0" y="-11113"/>
            <a:ext cx="935038" cy="1001713"/>
          </a:xfrm>
          <a:prstGeom prst="rect">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r>
              <a:rPr lang="en-US" dirty="0">
                <a:solidFill>
                  <a:srgbClr val="FFFFFF"/>
                </a:solidFill>
                <a:ea typeface="ＭＳ Ｐゴシック" charset="-128"/>
              </a:rPr>
              <a:t>Photo we’ll insert</a:t>
            </a:r>
          </a:p>
        </p:txBody>
      </p:sp>
      <p:pic>
        <p:nvPicPr>
          <p:cNvPr id="13" name="Picture 12" descr="um_logo_normal_altered to left.jpg"/>
          <p:cNvPicPr>
            <a:picLocks noChangeAspect="1"/>
          </p:cNvPicPr>
          <p:nvPr/>
        </p:nvPicPr>
        <p:blipFill>
          <a:blip r:embed="rId4" cstate="print"/>
          <a:stretch>
            <a:fillRect/>
          </a:stretch>
        </p:blipFill>
        <p:spPr>
          <a:xfrm>
            <a:off x="7955144" y="31787"/>
            <a:ext cx="1135979" cy="523659"/>
          </a:xfrm>
          <a:prstGeom prst="rect">
            <a:avLst/>
          </a:prstGeom>
        </p:spPr>
      </p:pic>
      <p:sp>
        <p:nvSpPr>
          <p:cNvPr id="18" name="Moon 17"/>
          <p:cNvSpPr/>
          <p:nvPr/>
        </p:nvSpPr>
        <p:spPr>
          <a:xfrm flipH="1">
            <a:off x="549432" y="2101566"/>
            <a:ext cx="3794484" cy="1774975"/>
          </a:xfrm>
          <a:prstGeom prst="moon">
            <a:avLst>
              <a:gd name="adj" fmla="val 22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9" name="Rectangle 18"/>
          <p:cNvSpPr/>
          <p:nvPr/>
        </p:nvSpPr>
        <p:spPr>
          <a:xfrm rot="175732">
            <a:off x="499815" y="2028639"/>
            <a:ext cx="2696767" cy="238711"/>
          </a:xfrm>
          <a:prstGeom prst="rect">
            <a:avLst/>
          </a:prstGeom>
          <a:noFill/>
        </p:spPr>
        <p:txBody>
          <a:bodyPr wrap="square" lIns="91440" tIns="45720" rIns="91440" bIns="45720">
            <a:prstTxWarp prst="textArchUp">
              <a:avLst/>
            </a:prstTxWarp>
            <a:spAutoFit/>
          </a:bodyPr>
          <a:lstStyle/>
          <a:p>
            <a:pPr algn="ctr" fontAlgn="base">
              <a:spcBef>
                <a:spcPct val="0"/>
              </a:spcBef>
              <a:spcAft>
                <a:spcPct val="0"/>
              </a:spcAft>
            </a:pPr>
            <a:r>
              <a:rPr lang="en-US"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charset="0"/>
              </a:rPr>
              <a:t>Measurements</a:t>
            </a:r>
            <a:endParaRPr lang="en-US" sz="22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latin typeface="Arial"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black"/>
              </a:solidFill>
              <a:latin typeface="Arial"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prstClr val="black"/>
              </a:solidFill>
              <a:latin typeface="Arial" charset="0"/>
            </a:endParaRPr>
          </a:p>
        </p:txBody>
      </p:sp>
      <p:cxnSp>
        <p:nvCxnSpPr>
          <p:cNvPr id="48" name="Straight Connector 47"/>
          <p:cNvCxnSpPr/>
          <p:nvPr/>
        </p:nvCxnSpPr>
        <p:spPr>
          <a:xfrm rot="10800000" flipV="1">
            <a:off x="631066" y="4559120"/>
            <a:ext cx="8371267" cy="25757"/>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035" name="Object 11"/>
          <p:cNvGraphicFramePr>
            <a:graphicFrameLocks noChangeAspect="1"/>
          </p:cNvGraphicFramePr>
          <p:nvPr/>
        </p:nvGraphicFramePr>
        <p:xfrm>
          <a:off x="6027313" y="4591409"/>
          <a:ext cx="3078050" cy="2225113"/>
        </p:xfrm>
        <a:graphic>
          <a:graphicData uri="http://schemas.openxmlformats.org/presentationml/2006/ole">
            <p:oleObj spid="_x0000_s2050" name="Acrobat Document" r:id="rId5" imgW="8424000" imgH="6534000" progId="AcroExch.Document.7">
              <p:embed/>
            </p:oleObj>
          </a:graphicData>
        </a:graphic>
      </p:graphicFrame>
      <p:pic>
        <p:nvPicPr>
          <p:cNvPr id="1038" name="Picture 14"/>
          <p:cNvPicPr>
            <a:picLocks noChangeAspect="1" noChangeArrowheads="1"/>
          </p:cNvPicPr>
          <p:nvPr/>
        </p:nvPicPr>
        <p:blipFill>
          <a:blip r:embed="rId6"/>
          <a:srcRect/>
          <a:stretch>
            <a:fillRect/>
          </a:stretch>
        </p:blipFill>
        <p:spPr bwMode="auto">
          <a:xfrm>
            <a:off x="4404576" y="1808766"/>
            <a:ext cx="4659872" cy="2719266"/>
          </a:xfrm>
          <a:prstGeom prst="rect">
            <a:avLst/>
          </a:prstGeom>
          <a:noFill/>
          <a:ln w="9525">
            <a:noFill/>
            <a:miter lim="800000"/>
            <a:headEnd/>
            <a:tailEnd/>
          </a:ln>
          <a:effectLst/>
        </p:spPr>
      </p:pic>
      <p:pic>
        <p:nvPicPr>
          <p:cNvPr id="1039" name="Picture 15"/>
          <p:cNvPicPr>
            <a:picLocks noChangeAspect="1" noChangeArrowheads="1"/>
          </p:cNvPicPr>
          <p:nvPr/>
        </p:nvPicPr>
        <p:blipFill>
          <a:blip r:embed="rId7"/>
          <a:srcRect/>
          <a:stretch>
            <a:fillRect/>
          </a:stretch>
        </p:blipFill>
        <p:spPr bwMode="auto">
          <a:xfrm>
            <a:off x="606672" y="4657201"/>
            <a:ext cx="3218353" cy="2117086"/>
          </a:xfrm>
          <a:prstGeom prst="rect">
            <a:avLst/>
          </a:prstGeom>
          <a:noFill/>
          <a:ln w="9525">
            <a:noFill/>
            <a:miter lim="800000"/>
            <a:headEnd/>
            <a:tailEnd/>
          </a:ln>
          <a:effectLst/>
        </p:spPr>
      </p:pic>
      <p:sp>
        <p:nvSpPr>
          <p:cNvPr id="27" name="TextBox 26"/>
          <p:cNvSpPr txBox="1"/>
          <p:nvPr/>
        </p:nvSpPr>
        <p:spPr>
          <a:xfrm>
            <a:off x="1143000" y="4476690"/>
            <a:ext cx="228600" cy="400110"/>
          </a:xfrm>
          <a:prstGeom prst="rect">
            <a:avLst/>
          </a:prstGeom>
          <a:noFill/>
        </p:spPr>
        <p:txBody>
          <a:bodyPr wrap="square" rtlCol="0">
            <a:spAutoFit/>
          </a:bodyPr>
          <a:lstStyle/>
          <a:p>
            <a:pPr fontAlgn="base">
              <a:spcBef>
                <a:spcPct val="0"/>
              </a:spcBef>
              <a:spcAft>
                <a:spcPct val="0"/>
              </a:spcAft>
            </a:pPr>
            <a:r>
              <a:rPr lang="en-US" sz="2000" dirty="0" smtClean="0">
                <a:solidFill>
                  <a:prstClr val="white"/>
                </a:solidFill>
                <a:latin typeface="Arial Rounded MT Bold" pitchFamily="34" charset="0"/>
              </a:rPr>
              <a:t>1</a:t>
            </a:r>
            <a:endParaRPr lang="en-US" sz="2000" dirty="0">
              <a:solidFill>
                <a:prstClr val="white"/>
              </a:solidFill>
              <a:latin typeface="Arial Rounded MT Bold" pitchFamily="34" charset="0"/>
            </a:endParaRPr>
          </a:p>
        </p:txBody>
      </p:sp>
      <p:sp>
        <p:nvSpPr>
          <p:cNvPr id="28" name="TextBox 27"/>
          <p:cNvSpPr txBox="1"/>
          <p:nvPr/>
        </p:nvSpPr>
        <p:spPr>
          <a:xfrm>
            <a:off x="3048000" y="4705290"/>
            <a:ext cx="228600" cy="400110"/>
          </a:xfrm>
          <a:prstGeom prst="rect">
            <a:avLst/>
          </a:prstGeom>
          <a:noFill/>
        </p:spPr>
        <p:txBody>
          <a:bodyPr wrap="square" rtlCol="0">
            <a:spAutoFit/>
          </a:bodyPr>
          <a:lstStyle/>
          <a:p>
            <a:pPr fontAlgn="base">
              <a:spcBef>
                <a:spcPct val="0"/>
              </a:spcBef>
              <a:spcAft>
                <a:spcPct val="0"/>
              </a:spcAft>
            </a:pPr>
            <a:r>
              <a:rPr lang="en-US" sz="2000" dirty="0" smtClean="0">
                <a:solidFill>
                  <a:prstClr val="white"/>
                </a:solidFill>
                <a:latin typeface="Arial Rounded MT Bold" pitchFamily="34" charset="0"/>
              </a:rPr>
              <a:t>2</a:t>
            </a:r>
            <a:endParaRPr lang="en-US" sz="2000" dirty="0">
              <a:solidFill>
                <a:prstClr val="white"/>
              </a:solidFill>
              <a:latin typeface="Arial Rounded MT Bold" pitchFamily="34" charset="0"/>
            </a:endParaRPr>
          </a:p>
        </p:txBody>
      </p:sp>
      <p:sp>
        <p:nvSpPr>
          <p:cNvPr id="29" name="TextBox 28"/>
          <p:cNvSpPr txBox="1"/>
          <p:nvPr/>
        </p:nvSpPr>
        <p:spPr>
          <a:xfrm>
            <a:off x="4953000" y="4781490"/>
            <a:ext cx="228600" cy="400110"/>
          </a:xfrm>
          <a:prstGeom prst="rect">
            <a:avLst/>
          </a:prstGeom>
          <a:noFill/>
        </p:spPr>
        <p:txBody>
          <a:bodyPr wrap="square" rtlCol="0">
            <a:spAutoFit/>
          </a:bodyPr>
          <a:lstStyle/>
          <a:p>
            <a:pPr fontAlgn="base">
              <a:spcBef>
                <a:spcPct val="0"/>
              </a:spcBef>
              <a:spcAft>
                <a:spcPct val="0"/>
              </a:spcAft>
            </a:pPr>
            <a:r>
              <a:rPr lang="en-US" sz="2000" dirty="0" smtClean="0">
                <a:solidFill>
                  <a:prstClr val="white"/>
                </a:solidFill>
                <a:latin typeface="Arial Rounded MT Bold" pitchFamily="34" charset="0"/>
              </a:rPr>
              <a:t>3</a:t>
            </a:r>
            <a:endParaRPr lang="en-US" sz="2000" dirty="0">
              <a:solidFill>
                <a:prstClr val="white"/>
              </a:solidFill>
              <a:latin typeface="Arial Rounded MT Bold" pitchFamily="34" charset="0"/>
            </a:endParaRPr>
          </a:p>
        </p:txBody>
      </p:sp>
      <p:sp>
        <p:nvSpPr>
          <p:cNvPr id="30" name="TextBox 29"/>
          <p:cNvSpPr txBox="1"/>
          <p:nvPr/>
        </p:nvSpPr>
        <p:spPr>
          <a:xfrm>
            <a:off x="6781800" y="3505200"/>
            <a:ext cx="228600" cy="400110"/>
          </a:xfrm>
          <a:prstGeom prst="rect">
            <a:avLst/>
          </a:prstGeom>
          <a:noFill/>
        </p:spPr>
        <p:txBody>
          <a:bodyPr wrap="square" rtlCol="0">
            <a:spAutoFit/>
          </a:bodyPr>
          <a:lstStyle/>
          <a:p>
            <a:pPr fontAlgn="base">
              <a:spcBef>
                <a:spcPct val="0"/>
              </a:spcBef>
              <a:spcAft>
                <a:spcPct val="0"/>
              </a:spcAft>
            </a:pPr>
            <a:r>
              <a:rPr lang="en-US" sz="2000" dirty="0" smtClean="0">
                <a:solidFill>
                  <a:prstClr val="white"/>
                </a:solidFill>
                <a:latin typeface="Arial Rounded MT Bold" pitchFamily="34" charset="0"/>
              </a:rPr>
              <a:t>4</a:t>
            </a:r>
            <a:endParaRPr lang="en-US" sz="2000" dirty="0">
              <a:solidFill>
                <a:prstClr val="white"/>
              </a:solidFill>
              <a:latin typeface="Arial Rounded MT Bold" pitchFamily="34" charset="0"/>
            </a:endParaRPr>
          </a:p>
        </p:txBody>
      </p:sp>
      <p:sp>
        <p:nvSpPr>
          <p:cNvPr id="31" name="TextBox 30"/>
          <p:cNvSpPr txBox="1"/>
          <p:nvPr/>
        </p:nvSpPr>
        <p:spPr>
          <a:xfrm>
            <a:off x="7848600" y="2667000"/>
            <a:ext cx="228600" cy="400110"/>
          </a:xfrm>
          <a:prstGeom prst="rect">
            <a:avLst/>
          </a:prstGeom>
          <a:noFill/>
        </p:spPr>
        <p:txBody>
          <a:bodyPr wrap="square" rtlCol="0">
            <a:spAutoFit/>
          </a:bodyPr>
          <a:lstStyle/>
          <a:p>
            <a:pPr fontAlgn="base">
              <a:spcBef>
                <a:spcPct val="0"/>
              </a:spcBef>
              <a:spcAft>
                <a:spcPct val="0"/>
              </a:spcAft>
            </a:pPr>
            <a:r>
              <a:rPr lang="en-US" sz="2000" dirty="0" smtClean="0">
                <a:solidFill>
                  <a:prstClr val="white"/>
                </a:solidFill>
                <a:latin typeface="Arial Rounded MT Bold" pitchFamily="34" charset="0"/>
              </a:rPr>
              <a:t>5</a:t>
            </a:r>
            <a:endParaRPr lang="en-US" sz="2000" dirty="0">
              <a:solidFill>
                <a:prstClr val="white"/>
              </a:solidFill>
              <a:latin typeface="Arial Rounded MT Bold" pitchFamily="34" charset="0"/>
            </a:endParaRPr>
          </a:p>
        </p:txBody>
      </p:sp>
      <p:cxnSp>
        <p:nvCxnSpPr>
          <p:cNvPr id="33" name="Straight Arrow Connector 32"/>
          <p:cNvCxnSpPr/>
          <p:nvPr/>
        </p:nvCxnSpPr>
        <p:spPr>
          <a:xfrm>
            <a:off x="1371600" y="4876800"/>
            <a:ext cx="3733800" cy="381000"/>
          </a:xfrm>
          <a:prstGeom prst="straightConnector1">
            <a:avLst/>
          </a:prstGeom>
          <a:ln w="317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43830">
            <a:off x="2875905" y="5045837"/>
            <a:ext cx="990600" cy="381000"/>
          </a:xfrm>
          <a:prstGeom prst="rect">
            <a:avLst/>
          </a:prstGeom>
          <a:noFill/>
        </p:spPr>
        <p:txBody>
          <a:bodyPr wrap="square" rtlCol="0">
            <a:spAutoFit/>
          </a:bodyPr>
          <a:lstStyle/>
          <a:p>
            <a:pPr fontAlgn="base">
              <a:spcBef>
                <a:spcPct val="0"/>
              </a:spcBef>
              <a:spcAft>
                <a:spcPct val="0"/>
              </a:spcAft>
            </a:pPr>
            <a:r>
              <a:rPr lang="en-US" b="1" dirty="0" smtClean="0">
                <a:solidFill>
                  <a:prstClr val="white"/>
                </a:solidFill>
                <a:latin typeface="Arial" charset="0"/>
              </a:rPr>
              <a:t>490 m</a:t>
            </a:r>
            <a:endParaRPr lang="en-US" b="1" dirty="0">
              <a:solidFill>
                <a:prstClr val="white"/>
              </a:solidFill>
              <a:latin typeface="Arial" charset="0"/>
            </a:endParaRPr>
          </a:p>
        </p:txBody>
      </p:sp>
      <p:cxnSp>
        <p:nvCxnSpPr>
          <p:cNvPr id="35" name="Straight Arrow Connector 34"/>
          <p:cNvCxnSpPr/>
          <p:nvPr/>
        </p:nvCxnSpPr>
        <p:spPr>
          <a:xfrm flipV="1">
            <a:off x="5257800" y="3048000"/>
            <a:ext cx="2743200" cy="2133600"/>
          </a:xfrm>
          <a:prstGeom prst="straightConnector1">
            <a:avLst/>
          </a:prstGeom>
          <a:ln w="317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9135613">
            <a:off x="5794456" y="4445864"/>
            <a:ext cx="990600" cy="381000"/>
          </a:xfrm>
          <a:prstGeom prst="rect">
            <a:avLst/>
          </a:prstGeom>
          <a:noFill/>
        </p:spPr>
        <p:txBody>
          <a:bodyPr wrap="square" rtlCol="0">
            <a:spAutoFit/>
          </a:bodyPr>
          <a:lstStyle/>
          <a:p>
            <a:pPr fontAlgn="base">
              <a:spcBef>
                <a:spcPct val="0"/>
              </a:spcBef>
              <a:spcAft>
                <a:spcPct val="0"/>
              </a:spcAft>
            </a:pPr>
            <a:r>
              <a:rPr lang="en-US" b="1" dirty="0" smtClean="0">
                <a:solidFill>
                  <a:prstClr val="white"/>
                </a:solidFill>
                <a:latin typeface="Arial" charset="0"/>
              </a:rPr>
              <a:t>537 m</a:t>
            </a:r>
            <a:endParaRPr lang="en-US" b="1" dirty="0">
              <a:solidFill>
                <a:prstClr val="white"/>
              </a:solidFill>
              <a:latin typeface="Arial" charset="0"/>
            </a:endParaRPr>
          </a:p>
        </p:txBody>
      </p:sp>
      <p:pic>
        <p:nvPicPr>
          <p:cNvPr id="38" name="Picture 4"/>
          <p:cNvPicPr>
            <a:picLocks noChangeAspect="1" noChangeArrowheads="1"/>
          </p:cNvPicPr>
          <p:nvPr/>
        </p:nvPicPr>
        <p:blipFill>
          <a:blip r:embed="rId8"/>
          <a:srcRect/>
          <a:stretch>
            <a:fillRect/>
          </a:stretch>
        </p:blipFill>
        <p:spPr bwMode="auto">
          <a:xfrm>
            <a:off x="4039255" y="4765183"/>
            <a:ext cx="1827489" cy="2080338"/>
          </a:xfrm>
          <a:prstGeom prst="rect">
            <a:avLst/>
          </a:prstGeom>
          <a:noFill/>
          <a:ln w="9525">
            <a:noFill/>
            <a:miter lim="800000"/>
            <a:headEnd/>
            <a:tailEnd/>
          </a:ln>
        </p:spPr>
      </p:pic>
      <p:sp>
        <p:nvSpPr>
          <p:cNvPr id="40" name="TextBox 39"/>
          <p:cNvSpPr txBox="1"/>
          <p:nvPr/>
        </p:nvSpPr>
        <p:spPr>
          <a:xfrm>
            <a:off x="4096836" y="4472606"/>
            <a:ext cx="1712328" cy="338554"/>
          </a:xfrm>
          <a:prstGeom prst="rect">
            <a:avLst/>
          </a:prstGeom>
          <a:noFill/>
        </p:spPr>
        <p:txBody>
          <a:bodyPr wrap="none" rtlCol="0">
            <a:spAutoFit/>
          </a:bodyPr>
          <a:lstStyle/>
          <a:p>
            <a:pPr fontAlgn="base">
              <a:spcBef>
                <a:spcPct val="0"/>
              </a:spcBef>
              <a:spcAft>
                <a:spcPct val="0"/>
              </a:spcAft>
            </a:pPr>
            <a:r>
              <a:rPr lang="en-US" sz="1600" dirty="0" smtClean="0">
                <a:solidFill>
                  <a:prstClr val="black"/>
                </a:solidFill>
                <a:latin typeface="Arial" charset="0"/>
              </a:rPr>
              <a:t>La </a:t>
            </a:r>
            <a:r>
              <a:rPr lang="en-US" sz="1600" dirty="0" err="1" smtClean="0">
                <a:solidFill>
                  <a:prstClr val="black"/>
                </a:solidFill>
                <a:latin typeface="Arial" charset="0"/>
              </a:rPr>
              <a:t>Parguera</a:t>
            </a:r>
            <a:r>
              <a:rPr lang="en-US" sz="1600" dirty="0" smtClean="0">
                <a:solidFill>
                  <a:prstClr val="black"/>
                </a:solidFill>
                <a:latin typeface="Arial" charset="0"/>
              </a:rPr>
              <a:t>, PR</a:t>
            </a:r>
            <a:endParaRPr lang="en-US" sz="1600" dirty="0">
              <a:solidFill>
                <a:prstClr val="black"/>
              </a:solidFill>
              <a:latin typeface="Arial" charset="0"/>
            </a:endParaRPr>
          </a:p>
        </p:txBody>
      </p:sp>
      <p:sp>
        <p:nvSpPr>
          <p:cNvPr id="41" name="5-Point Star 40"/>
          <p:cNvSpPr/>
          <p:nvPr/>
        </p:nvSpPr>
        <p:spPr>
          <a:xfrm>
            <a:off x="5105400" y="5875020"/>
            <a:ext cx="219076" cy="15544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32" name="Picture 4" descr="G:\PI meeting\Pix observations geography\Chris Langdon.bmp"/>
          <p:cNvPicPr>
            <a:picLocks noChangeAspect="1" noChangeArrowheads="1"/>
          </p:cNvPicPr>
          <p:nvPr/>
        </p:nvPicPr>
        <p:blipFill>
          <a:blip r:embed="rId9"/>
          <a:srcRect/>
          <a:stretch>
            <a:fillRect/>
          </a:stretch>
        </p:blipFill>
        <p:spPr bwMode="auto">
          <a:xfrm>
            <a:off x="-19032" y="-89124"/>
            <a:ext cx="896920" cy="113211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Pacific_Region_EEZ_Monument_ver2.jpg"/>
          <p:cNvPicPr>
            <a:picLocks noChangeAspect="1"/>
          </p:cNvPicPr>
          <p:nvPr/>
        </p:nvPicPr>
        <p:blipFill>
          <a:blip r:embed="rId3"/>
          <a:srcRect/>
          <a:stretch>
            <a:fillRect/>
          </a:stretch>
        </p:blipFill>
        <p:spPr bwMode="auto">
          <a:xfrm>
            <a:off x="3612630" y="1888761"/>
            <a:ext cx="5531371" cy="4227665"/>
          </a:xfrm>
          <a:prstGeom prst="rect">
            <a:avLst/>
          </a:prstGeom>
          <a:noFill/>
          <a:ln w="9525">
            <a:noFill/>
            <a:miter lim="800000"/>
            <a:headEnd/>
            <a:tailEnd/>
          </a:ln>
        </p:spPr>
      </p:pic>
      <p:grpSp>
        <p:nvGrpSpPr>
          <p:cNvPr id="3" name="Group 2"/>
          <p:cNvGrpSpPr/>
          <p:nvPr/>
        </p:nvGrpSpPr>
        <p:grpSpPr>
          <a:xfrm>
            <a:off x="764498" y="1888761"/>
            <a:ext cx="3078637" cy="2923082"/>
            <a:chOff x="927435" y="5109334"/>
            <a:chExt cx="1536624" cy="1597025"/>
          </a:xfrm>
        </p:grpSpPr>
        <p:pic>
          <p:nvPicPr>
            <p:cNvPr id="4" name="Picture 4" descr="G:\PI meeting\Pix for PI meeting\Brainard.tiff"/>
            <p:cNvPicPr>
              <a:picLocks noChangeAspect="1" noChangeArrowheads="1"/>
            </p:cNvPicPr>
            <p:nvPr/>
          </p:nvPicPr>
          <p:blipFill>
            <a:blip r:embed="rId4"/>
            <a:srcRect/>
            <a:stretch>
              <a:fillRect/>
            </a:stretch>
          </p:blipFill>
          <p:spPr bwMode="auto">
            <a:xfrm>
              <a:off x="932122" y="5109334"/>
              <a:ext cx="1531937" cy="1597025"/>
            </a:xfrm>
            <a:prstGeom prst="rect">
              <a:avLst/>
            </a:prstGeom>
            <a:noFill/>
          </p:spPr>
        </p:pic>
        <p:sp>
          <p:nvSpPr>
            <p:cNvPr id="5" name="TextBox 4"/>
            <p:cNvSpPr txBox="1"/>
            <p:nvPr/>
          </p:nvSpPr>
          <p:spPr>
            <a:xfrm>
              <a:off x="927435" y="6276094"/>
              <a:ext cx="699872" cy="369332"/>
            </a:xfrm>
            <a:prstGeom prst="rect">
              <a:avLst/>
            </a:prstGeom>
            <a:noFill/>
            <a:ln>
              <a:noFill/>
            </a:ln>
          </p:spPr>
          <p:txBody>
            <a:bodyPr wrap="none" rtlCol="0">
              <a:spAutoFit/>
            </a:bodyPr>
            <a:lstStyle/>
            <a:p>
              <a:r>
                <a:rPr lang="en-US" dirty="0" smtClean="0">
                  <a:solidFill>
                    <a:schemeClr val="bg1"/>
                  </a:solidFill>
                </a:rPr>
                <a:t>Rusty</a:t>
              </a:r>
              <a:endParaRPr lang="en-US" dirty="0">
                <a:solidFill>
                  <a:schemeClr val="bg1"/>
                </a:solidFill>
              </a:endParaRPr>
            </a:p>
          </p:txBody>
        </p:sp>
      </p:grpSp>
      <p:sp>
        <p:nvSpPr>
          <p:cNvPr id="6" name="Rectangle 5"/>
          <p:cNvSpPr/>
          <p:nvPr/>
        </p:nvSpPr>
        <p:spPr>
          <a:xfrm>
            <a:off x="2286000" y="607996"/>
            <a:ext cx="5988570" cy="830997"/>
          </a:xfrm>
          <a:prstGeom prst="rect">
            <a:avLst/>
          </a:prstGeom>
        </p:spPr>
        <p:txBody>
          <a:bodyPr wrap="square">
            <a:spAutoFit/>
          </a:bodyPr>
          <a:lstStyle/>
          <a:p>
            <a:r>
              <a:rPr lang="en-US" sz="2400" b="1" dirty="0" smtClean="0"/>
              <a:t>Pacific Reef Assessment and Monitoring Program Pacific</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tretch>
            <a:fillRect/>
          </a:stretch>
        </p:blipFill>
        <p:spPr>
          <a:xfrm>
            <a:off x="-36746" y="1972164"/>
            <a:ext cx="9144000" cy="4885267"/>
          </a:xfrm>
          <a:prstGeom prst="rect">
            <a:avLst/>
          </a:prstGeom>
        </p:spPr>
      </p:pic>
      <p:sp>
        <p:nvSpPr>
          <p:cNvPr id="2" name="Title 1"/>
          <p:cNvSpPr>
            <a:spLocks noGrp="1"/>
          </p:cNvSpPr>
          <p:nvPr>
            <p:ph type="title"/>
          </p:nvPr>
        </p:nvSpPr>
        <p:spPr>
          <a:xfrm>
            <a:off x="615958" y="24904"/>
            <a:ext cx="8229600" cy="1405186"/>
          </a:xfrm>
        </p:spPr>
        <p:txBody>
          <a:bodyPr>
            <a:normAutofit/>
          </a:bodyPr>
          <a:lstStyle/>
          <a:p>
            <a:r>
              <a:rPr lang="en-US" dirty="0" smtClean="0"/>
              <a:t>Observations:</a:t>
            </a: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5" name="TextBox 4"/>
          <p:cNvSpPr txBox="1"/>
          <p:nvPr/>
        </p:nvSpPr>
        <p:spPr>
          <a:xfrm>
            <a:off x="2360883" y="906870"/>
            <a:ext cx="4606390" cy="523220"/>
          </a:xfrm>
          <a:prstGeom prst="rect">
            <a:avLst/>
          </a:prstGeom>
          <a:noFill/>
        </p:spPr>
        <p:txBody>
          <a:bodyPr wrap="none" rtlCol="0">
            <a:spAutoFit/>
          </a:bodyPr>
          <a:lstStyle/>
          <a:p>
            <a:pPr algn="ctr"/>
            <a:r>
              <a:rPr lang="en-US" sz="2800" b="1" dirty="0" smtClean="0">
                <a:solidFill>
                  <a:srgbClr val="FF0000"/>
                </a:solidFill>
              </a:rPr>
              <a:t>East Coast and Gulf of Mexico</a:t>
            </a:r>
          </a:p>
        </p:txBody>
      </p:sp>
      <p:grpSp>
        <p:nvGrpSpPr>
          <p:cNvPr id="15" name="Group 14"/>
          <p:cNvGrpSpPr/>
          <p:nvPr/>
        </p:nvGrpSpPr>
        <p:grpSpPr>
          <a:xfrm>
            <a:off x="0" y="1644406"/>
            <a:ext cx="1542334" cy="2031702"/>
            <a:chOff x="331436" y="3255785"/>
            <a:chExt cx="1774925" cy="2452025"/>
          </a:xfrm>
        </p:grpSpPr>
        <p:pic>
          <p:nvPicPr>
            <p:cNvPr id="2050" name="Picture 2" descr="G:\PI meeting\Pix observations geography\Wei Jun Cai.bmp"/>
            <p:cNvPicPr>
              <a:picLocks noChangeAspect="1" noChangeArrowheads="1"/>
            </p:cNvPicPr>
            <p:nvPr/>
          </p:nvPicPr>
          <p:blipFill>
            <a:blip r:embed="rId5"/>
            <a:srcRect/>
            <a:stretch>
              <a:fillRect/>
            </a:stretch>
          </p:blipFill>
          <p:spPr bwMode="auto">
            <a:xfrm>
              <a:off x="331436" y="3255785"/>
              <a:ext cx="1774925" cy="2452025"/>
            </a:xfrm>
            <a:prstGeom prst="rect">
              <a:avLst/>
            </a:prstGeom>
            <a:noFill/>
          </p:spPr>
        </p:pic>
        <p:sp>
          <p:nvSpPr>
            <p:cNvPr id="13" name="TextBox 12"/>
            <p:cNvSpPr txBox="1"/>
            <p:nvPr/>
          </p:nvSpPr>
          <p:spPr>
            <a:xfrm>
              <a:off x="331436" y="5338478"/>
              <a:ext cx="937629" cy="369332"/>
            </a:xfrm>
            <a:prstGeom prst="rect">
              <a:avLst/>
            </a:prstGeom>
            <a:noFill/>
          </p:spPr>
          <p:txBody>
            <a:bodyPr wrap="none" rtlCol="0">
              <a:spAutoFit/>
            </a:bodyPr>
            <a:lstStyle/>
            <a:p>
              <a:r>
                <a:rPr lang="en-US" dirty="0" smtClean="0">
                  <a:solidFill>
                    <a:schemeClr val="bg1"/>
                  </a:solidFill>
                </a:rPr>
                <a:t>Wei-Jun</a:t>
              </a:r>
              <a:endParaRPr lang="en-US" dirty="0">
                <a:solidFill>
                  <a:schemeClr val="bg1"/>
                </a:solidFill>
              </a:endParaRPr>
            </a:p>
          </p:txBody>
        </p:sp>
      </p:grpSp>
      <p:grpSp>
        <p:nvGrpSpPr>
          <p:cNvPr id="17" name="Group 16"/>
          <p:cNvGrpSpPr/>
          <p:nvPr/>
        </p:nvGrpSpPr>
        <p:grpSpPr>
          <a:xfrm>
            <a:off x="7488005" y="507039"/>
            <a:ext cx="1357553" cy="1846102"/>
            <a:chOff x="6992141" y="1866038"/>
            <a:chExt cx="1357553" cy="1846102"/>
          </a:xfrm>
        </p:grpSpPr>
        <p:pic>
          <p:nvPicPr>
            <p:cNvPr id="2051" name="Picture 3" descr="G:\PI meeting\Pix observations geography\Dan McCorkle.bmp"/>
            <p:cNvPicPr>
              <a:picLocks noChangeAspect="1" noChangeArrowheads="1"/>
            </p:cNvPicPr>
            <p:nvPr/>
          </p:nvPicPr>
          <p:blipFill>
            <a:blip r:embed="rId6"/>
            <a:srcRect/>
            <a:stretch>
              <a:fillRect/>
            </a:stretch>
          </p:blipFill>
          <p:spPr bwMode="auto">
            <a:xfrm>
              <a:off x="6992141" y="1866038"/>
              <a:ext cx="1357553" cy="1810070"/>
            </a:xfrm>
            <a:prstGeom prst="rect">
              <a:avLst/>
            </a:prstGeom>
            <a:noFill/>
          </p:spPr>
        </p:pic>
        <p:sp>
          <p:nvSpPr>
            <p:cNvPr id="14" name="TextBox 13"/>
            <p:cNvSpPr txBox="1"/>
            <p:nvPr/>
          </p:nvSpPr>
          <p:spPr>
            <a:xfrm>
              <a:off x="7060369" y="3342808"/>
              <a:ext cx="559769" cy="369332"/>
            </a:xfrm>
            <a:prstGeom prst="rect">
              <a:avLst/>
            </a:prstGeom>
            <a:noFill/>
          </p:spPr>
          <p:txBody>
            <a:bodyPr wrap="none" rtlCol="0">
              <a:spAutoFit/>
            </a:bodyPr>
            <a:lstStyle/>
            <a:p>
              <a:r>
                <a:rPr lang="en-US" dirty="0" smtClean="0">
                  <a:solidFill>
                    <a:schemeClr val="bg1"/>
                  </a:solidFill>
                </a:rPr>
                <a:t>Dan</a:t>
              </a:r>
              <a:endParaRPr lang="en-US" dirty="0">
                <a:solidFill>
                  <a:schemeClr val="bg1"/>
                </a:solidFill>
              </a:endParaRPr>
            </a:p>
          </p:txBody>
        </p:sp>
      </p:grpSp>
      <p:grpSp>
        <p:nvGrpSpPr>
          <p:cNvPr id="21" name="Group 20"/>
          <p:cNvGrpSpPr/>
          <p:nvPr/>
        </p:nvGrpSpPr>
        <p:grpSpPr>
          <a:xfrm>
            <a:off x="7166554" y="4838735"/>
            <a:ext cx="1679004" cy="1879773"/>
            <a:chOff x="5052361" y="4670929"/>
            <a:chExt cx="1679004" cy="1879773"/>
          </a:xfrm>
        </p:grpSpPr>
        <p:pic>
          <p:nvPicPr>
            <p:cNvPr id="16" name="Picture 2" descr="C:\Users\Aleck\Documents\awang\photo\Wang.JPG"/>
            <p:cNvPicPr>
              <a:picLocks noChangeAspect="1" noChangeArrowheads="1"/>
            </p:cNvPicPr>
            <p:nvPr/>
          </p:nvPicPr>
          <p:blipFill>
            <a:blip r:embed="rId7"/>
            <a:srcRect/>
            <a:stretch>
              <a:fillRect/>
            </a:stretch>
          </p:blipFill>
          <p:spPr bwMode="auto">
            <a:xfrm>
              <a:off x="5052361" y="4670929"/>
              <a:ext cx="1679004" cy="1879773"/>
            </a:xfrm>
            <a:prstGeom prst="rect">
              <a:avLst/>
            </a:prstGeom>
            <a:noFill/>
          </p:spPr>
        </p:pic>
        <p:sp>
          <p:nvSpPr>
            <p:cNvPr id="20" name="TextBox 19"/>
            <p:cNvSpPr txBox="1"/>
            <p:nvPr/>
          </p:nvSpPr>
          <p:spPr>
            <a:xfrm>
              <a:off x="6043356" y="6181370"/>
              <a:ext cx="688009" cy="369332"/>
            </a:xfrm>
            <a:prstGeom prst="rect">
              <a:avLst/>
            </a:prstGeom>
            <a:noFill/>
            <a:ln>
              <a:noFill/>
            </a:ln>
          </p:spPr>
          <p:txBody>
            <a:bodyPr wrap="none" rtlCol="0">
              <a:spAutoFit/>
            </a:bodyPr>
            <a:lstStyle/>
            <a:p>
              <a:r>
                <a:rPr lang="en-US" dirty="0" smtClean="0">
                  <a:solidFill>
                    <a:schemeClr val="bg1"/>
                  </a:solidFill>
                </a:rPr>
                <a:t>Aleck</a:t>
              </a:r>
              <a:endParaRPr lang="en-US" dirty="0">
                <a:solidFill>
                  <a:schemeClr val="bg1"/>
                </a:solidFill>
              </a:endParaRPr>
            </a:p>
          </p:txBody>
        </p:sp>
      </p:grpSp>
      <p:grpSp>
        <p:nvGrpSpPr>
          <p:cNvPr id="22" name="Group 21"/>
          <p:cNvGrpSpPr/>
          <p:nvPr/>
        </p:nvGrpSpPr>
        <p:grpSpPr>
          <a:xfrm>
            <a:off x="0" y="3815934"/>
            <a:ext cx="1661241" cy="1709989"/>
            <a:chOff x="932122" y="3516414"/>
            <a:chExt cx="1374775" cy="1430337"/>
          </a:xfrm>
        </p:grpSpPr>
        <p:pic>
          <p:nvPicPr>
            <p:cNvPr id="23" name="Picture 2" descr="G:\PI meeting\Pix for PI meeting\Breitburg.tiff"/>
            <p:cNvPicPr>
              <a:picLocks noChangeAspect="1" noChangeArrowheads="1"/>
            </p:cNvPicPr>
            <p:nvPr/>
          </p:nvPicPr>
          <p:blipFill>
            <a:blip r:embed="rId8"/>
            <a:srcRect/>
            <a:stretch>
              <a:fillRect/>
            </a:stretch>
          </p:blipFill>
          <p:spPr bwMode="auto">
            <a:xfrm>
              <a:off x="932122" y="3516414"/>
              <a:ext cx="1374775" cy="1430337"/>
            </a:xfrm>
            <a:prstGeom prst="rect">
              <a:avLst/>
            </a:prstGeom>
            <a:noFill/>
          </p:spPr>
        </p:pic>
        <p:sp>
          <p:nvSpPr>
            <p:cNvPr id="25" name="TextBox 24"/>
            <p:cNvSpPr txBox="1"/>
            <p:nvPr/>
          </p:nvSpPr>
          <p:spPr>
            <a:xfrm>
              <a:off x="1025764" y="4577419"/>
              <a:ext cx="822661" cy="369332"/>
            </a:xfrm>
            <a:prstGeom prst="rect">
              <a:avLst/>
            </a:prstGeom>
            <a:noFill/>
          </p:spPr>
          <p:txBody>
            <a:bodyPr wrap="none" rtlCol="0">
              <a:spAutoFit/>
            </a:bodyPr>
            <a:lstStyle/>
            <a:p>
              <a:r>
                <a:rPr lang="en-US" dirty="0" smtClean="0">
                  <a:solidFill>
                    <a:schemeClr val="bg1"/>
                  </a:solidFill>
                </a:rPr>
                <a:t>Denise</a:t>
              </a:r>
              <a:endParaRPr lang="en-US" dirty="0">
                <a:solidFill>
                  <a:schemeClr val="bg1"/>
                </a:solidFill>
              </a:endParaRPr>
            </a:p>
          </p:txBody>
        </p:sp>
      </p:grpSp>
      <p:grpSp>
        <p:nvGrpSpPr>
          <p:cNvPr id="26" name="Group 25"/>
          <p:cNvGrpSpPr/>
          <p:nvPr/>
        </p:nvGrpSpPr>
        <p:grpSpPr>
          <a:xfrm>
            <a:off x="7332997" y="2467041"/>
            <a:ext cx="1566010" cy="1834556"/>
            <a:chOff x="7279548" y="5212522"/>
            <a:chExt cx="1377950" cy="1493837"/>
          </a:xfrm>
        </p:grpSpPr>
        <p:pic>
          <p:nvPicPr>
            <p:cNvPr id="27" name="Picture 5" descr="G:\PI meeting\Pix for PI meeting\Lawson.tiff"/>
            <p:cNvPicPr>
              <a:picLocks noChangeAspect="1" noChangeArrowheads="1"/>
            </p:cNvPicPr>
            <p:nvPr/>
          </p:nvPicPr>
          <p:blipFill>
            <a:blip r:embed="rId9"/>
            <a:srcRect/>
            <a:stretch>
              <a:fillRect/>
            </a:stretch>
          </p:blipFill>
          <p:spPr bwMode="auto">
            <a:xfrm>
              <a:off x="7279548" y="5212522"/>
              <a:ext cx="1377950" cy="1493837"/>
            </a:xfrm>
            <a:prstGeom prst="rect">
              <a:avLst/>
            </a:prstGeom>
            <a:noFill/>
          </p:spPr>
        </p:pic>
        <p:sp>
          <p:nvSpPr>
            <p:cNvPr id="28" name="TextBox 27"/>
            <p:cNvSpPr txBox="1"/>
            <p:nvPr/>
          </p:nvSpPr>
          <p:spPr>
            <a:xfrm>
              <a:off x="7674444" y="6246114"/>
              <a:ext cx="831253" cy="369332"/>
            </a:xfrm>
            <a:prstGeom prst="rect">
              <a:avLst/>
            </a:prstGeom>
            <a:noFill/>
          </p:spPr>
          <p:txBody>
            <a:bodyPr wrap="none" rtlCol="0">
              <a:spAutoFit/>
            </a:bodyPr>
            <a:lstStyle/>
            <a:p>
              <a:r>
                <a:rPr lang="en-US" dirty="0" smtClean="0">
                  <a:solidFill>
                    <a:schemeClr val="bg1"/>
                  </a:solidFill>
                </a:rPr>
                <a:t>Gareth</a:t>
              </a:r>
              <a:endParaRPr lang="en-US" dirty="0">
                <a:solidFill>
                  <a:schemeClr val="bg1"/>
                </a:solidFill>
              </a:endParaRPr>
            </a:p>
          </p:txBody>
        </p:sp>
      </p:grpSp>
      <p:grpSp>
        <p:nvGrpSpPr>
          <p:cNvPr id="29" name="Group 28"/>
          <p:cNvGrpSpPr/>
          <p:nvPr/>
        </p:nvGrpSpPr>
        <p:grpSpPr>
          <a:xfrm>
            <a:off x="2009252" y="5321508"/>
            <a:ext cx="1803468" cy="1536491"/>
            <a:chOff x="1724025" y="1745922"/>
            <a:chExt cx="2143125" cy="1924050"/>
          </a:xfrm>
        </p:grpSpPr>
        <p:pic>
          <p:nvPicPr>
            <p:cNvPr id="30" name="Picture 2" descr="G:\PI meeting\Pix observations geography\Robbins.bmp"/>
            <p:cNvPicPr>
              <a:picLocks noChangeAspect="1" noChangeArrowheads="1"/>
            </p:cNvPicPr>
            <p:nvPr/>
          </p:nvPicPr>
          <p:blipFill>
            <a:blip r:embed="rId10"/>
            <a:srcRect/>
            <a:stretch>
              <a:fillRect/>
            </a:stretch>
          </p:blipFill>
          <p:spPr bwMode="auto">
            <a:xfrm>
              <a:off x="1724025" y="1745922"/>
              <a:ext cx="2143125" cy="1924050"/>
            </a:xfrm>
            <a:prstGeom prst="rect">
              <a:avLst/>
            </a:prstGeom>
            <a:noFill/>
          </p:spPr>
        </p:pic>
        <p:sp>
          <p:nvSpPr>
            <p:cNvPr id="31" name="TextBox 30"/>
            <p:cNvSpPr txBox="1"/>
            <p:nvPr/>
          </p:nvSpPr>
          <p:spPr>
            <a:xfrm>
              <a:off x="1873771" y="3300640"/>
              <a:ext cx="535724" cy="369332"/>
            </a:xfrm>
            <a:prstGeom prst="rect">
              <a:avLst/>
            </a:prstGeom>
            <a:noFill/>
          </p:spPr>
          <p:txBody>
            <a:bodyPr wrap="none" rtlCol="0">
              <a:spAutoFit/>
            </a:bodyPr>
            <a:lstStyle/>
            <a:p>
              <a:r>
                <a:rPr lang="en-US" dirty="0" smtClean="0">
                  <a:solidFill>
                    <a:schemeClr val="bg1"/>
                  </a:solidFill>
                </a:rPr>
                <a:t>Lisa</a:t>
              </a:r>
              <a:endParaRPr lang="en-US" dirty="0">
                <a:solidFill>
                  <a:schemeClr val="bg1"/>
                </a:solidFill>
              </a:endParaRPr>
            </a:p>
          </p:txBody>
        </p:sp>
      </p:grpSp>
      <p:sp>
        <p:nvSpPr>
          <p:cNvPr id="32" name="Oval 31"/>
          <p:cNvSpPr/>
          <p:nvPr/>
        </p:nvSpPr>
        <p:spPr>
          <a:xfrm>
            <a:off x="3185353" y="3121554"/>
            <a:ext cx="206143" cy="2485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2"/>
          <p:cNvPicPr>
            <a:picLocks noChangeAspect="1" noChangeArrowheads="1"/>
          </p:cNvPicPr>
          <p:nvPr/>
        </p:nvPicPr>
        <p:blipFill>
          <a:blip r:embed="rId11"/>
          <a:srcRect/>
          <a:stretch>
            <a:fillRect/>
          </a:stretch>
        </p:blipFill>
        <p:spPr bwMode="auto">
          <a:xfrm>
            <a:off x="3755269" y="341893"/>
            <a:ext cx="3521231" cy="43290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46792" y="2092286"/>
            <a:ext cx="2680433" cy="3064329"/>
            <a:chOff x="7279548" y="5212522"/>
            <a:chExt cx="1377950" cy="1493837"/>
          </a:xfrm>
        </p:grpSpPr>
        <p:pic>
          <p:nvPicPr>
            <p:cNvPr id="8" name="Picture 5" descr="G:\PI meeting\Pix for PI meeting\Lawson.tiff"/>
            <p:cNvPicPr>
              <a:picLocks noChangeAspect="1" noChangeArrowheads="1"/>
            </p:cNvPicPr>
            <p:nvPr/>
          </p:nvPicPr>
          <p:blipFill>
            <a:blip r:embed="rId2"/>
            <a:srcRect/>
            <a:stretch>
              <a:fillRect/>
            </a:stretch>
          </p:blipFill>
          <p:spPr bwMode="auto">
            <a:xfrm>
              <a:off x="7279548" y="5212522"/>
              <a:ext cx="1377950" cy="1493837"/>
            </a:xfrm>
            <a:prstGeom prst="rect">
              <a:avLst/>
            </a:prstGeom>
            <a:noFill/>
          </p:spPr>
        </p:pic>
        <p:sp>
          <p:nvSpPr>
            <p:cNvPr id="9" name="TextBox 8"/>
            <p:cNvSpPr txBox="1"/>
            <p:nvPr/>
          </p:nvSpPr>
          <p:spPr>
            <a:xfrm>
              <a:off x="7674444" y="6246114"/>
              <a:ext cx="831253" cy="369332"/>
            </a:xfrm>
            <a:prstGeom prst="rect">
              <a:avLst/>
            </a:prstGeom>
            <a:noFill/>
          </p:spPr>
          <p:txBody>
            <a:bodyPr wrap="none" rtlCol="0">
              <a:spAutoFit/>
            </a:bodyPr>
            <a:lstStyle/>
            <a:p>
              <a:r>
                <a:rPr lang="en-US" dirty="0" smtClean="0">
                  <a:solidFill>
                    <a:schemeClr val="bg1"/>
                  </a:solidFill>
                </a:rPr>
                <a:t>Gareth</a:t>
              </a:r>
              <a:endParaRPr lang="en-US" dirty="0">
                <a:solidFill>
                  <a:schemeClr val="bg1"/>
                </a:solidFill>
              </a:endParaRPr>
            </a:p>
          </p:txBody>
        </p:sp>
      </p:grpSp>
      <p:sp>
        <p:nvSpPr>
          <p:cNvPr id="10" name="Title 9"/>
          <p:cNvSpPr>
            <a:spLocks noGrp="1"/>
          </p:cNvSpPr>
          <p:nvPr>
            <p:ph type="title"/>
          </p:nvPr>
        </p:nvSpPr>
        <p:spPr/>
        <p:txBody>
          <a:bodyPr/>
          <a:lstStyle/>
          <a:p>
            <a:endParaRPr lang="en-US"/>
          </a:p>
        </p:txBody>
      </p:sp>
      <p:sp>
        <p:nvSpPr>
          <p:cNvPr id="12" name="Content Placeholder 11"/>
          <p:cNvSpPr>
            <a:spLocks noGrp="1"/>
          </p:cNvSpPr>
          <p:nvPr>
            <p:ph sz="half" idx="2"/>
          </p:nvPr>
        </p:nvSpPr>
        <p:spPr/>
        <p:txBody>
          <a:bodyPr>
            <a:normAutofit fontScale="85000" lnSpcReduction="20000"/>
          </a:bodyPr>
          <a:lstStyle/>
          <a:p>
            <a:r>
              <a:rPr lang="en-US" dirty="0" smtClean="0"/>
              <a:t>NW Atlantic and NE Pacific Time Series</a:t>
            </a:r>
          </a:p>
          <a:p>
            <a:r>
              <a:rPr lang="en-US" dirty="0" smtClean="0"/>
              <a:t>Distribution, abundance, species composition, shell condition, and vertical migratory behavior of </a:t>
            </a:r>
            <a:r>
              <a:rPr lang="en-US" b="1" dirty="0" smtClean="0"/>
              <a:t>oceanic </a:t>
            </a:r>
            <a:r>
              <a:rPr lang="en-US" b="1" dirty="0" err="1" smtClean="0"/>
              <a:t>pteropods</a:t>
            </a:r>
            <a:r>
              <a:rPr lang="en-US" dirty="0" smtClean="0"/>
              <a:t> </a:t>
            </a:r>
          </a:p>
          <a:p>
            <a:r>
              <a:rPr lang="en-US" dirty="0" smtClean="0"/>
              <a:t>correlate these quantities to </a:t>
            </a:r>
            <a:r>
              <a:rPr lang="en-US" dirty="0" err="1" smtClean="0"/>
              <a:t>hydrography</a:t>
            </a:r>
            <a:r>
              <a:rPr lang="en-US" dirty="0" smtClean="0"/>
              <a:t> and measurements of carbonate chemistry, including vertical and horizontal distributions of aragonite saturation state.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tretch>
            <a:fillRect/>
          </a:stretch>
        </p:blipFill>
        <p:spPr>
          <a:xfrm>
            <a:off x="-36746" y="1972164"/>
            <a:ext cx="9144000" cy="4885267"/>
          </a:xfrm>
          <a:prstGeom prst="rect">
            <a:avLst/>
          </a:prstGeom>
        </p:spPr>
      </p:pic>
      <p:sp>
        <p:nvSpPr>
          <p:cNvPr id="2" name="Title 1"/>
          <p:cNvSpPr>
            <a:spLocks noGrp="1"/>
          </p:cNvSpPr>
          <p:nvPr>
            <p:ph type="title"/>
          </p:nvPr>
        </p:nvSpPr>
        <p:spPr>
          <a:xfrm>
            <a:off x="615958" y="24904"/>
            <a:ext cx="8229600" cy="1405186"/>
          </a:xfrm>
        </p:spPr>
        <p:txBody>
          <a:bodyPr>
            <a:normAutofit/>
          </a:bodyPr>
          <a:lstStyle/>
          <a:p>
            <a:r>
              <a:rPr lang="en-US" dirty="0" smtClean="0"/>
              <a:t>Observations:</a:t>
            </a: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5" name="TextBox 4"/>
          <p:cNvSpPr txBox="1"/>
          <p:nvPr/>
        </p:nvSpPr>
        <p:spPr>
          <a:xfrm>
            <a:off x="2360883" y="906870"/>
            <a:ext cx="4606390" cy="523220"/>
          </a:xfrm>
          <a:prstGeom prst="rect">
            <a:avLst/>
          </a:prstGeom>
          <a:noFill/>
        </p:spPr>
        <p:txBody>
          <a:bodyPr wrap="none" rtlCol="0">
            <a:spAutoFit/>
          </a:bodyPr>
          <a:lstStyle/>
          <a:p>
            <a:pPr algn="ctr"/>
            <a:r>
              <a:rPr lang="en-US" sz="2800" b="1" dirty="0" smtClean="0">
                <a:solidFill>
                  <a:srgbClr val="FF0000"/>
                </a:solidFill>
              </a:rPr>
              <a:t>East Coast and Gulf of Mexico</a:t>
            </a:r>
          </a:p>
        </p:txBody>
      </p:sp>
      <p:grpSp>
        <p:nvGrpSpPr>
          <p:cNvPr id="3" name="Group 14"/>
          <p:cNvGrpSpPr/>
          <p:nvPr/>
        </p:nvGrpSpPr>
        <p:grpSpPr>
          <a:xfrm>
            <a:off x="0" y="1644406"/>
            <a:ext cx="1542334" cy="2031702"/>
            <a:chOff x="331436" y="3255785"/>
            <a:chExt cx="1774925" cy="2452025"/>
          </a:xfrm>
        </p:grpSpPr>
        <p:pic>
          <p:nvPicPr>
            <p:cNvPr id="2050" name="Picture 2" descr="G:\PI meeting\Pix observations geography\Wei Jun Cai.bmp"/>
            <p:cNvPicPr>
              <a:picLocks noChangeAspect="1" noChangeArrowheads="1"/>
            </p:cNvPicPr>
            <p:nvPr/>
          </p:nvPicPr>
          <p:blipFill>
            <a:blip r:embed="rId5"/>
            <a:srcRect/>
            <a:stretch>
              <a:fillRect/>
            </a:stretch>
          </p:blipFill>
          <p:spPr bwMode="auto">
            <a:xfrm>
              <a:off x="331436" y="3255785"/>
              <a:ext cx="1774925" cy="2452025"/>
            </a:xfrm>
            <a:prstGeom prst="rect">
              <a:avLst/>
            </a:prstGeom>
            <a:noFill/>
          </p:spPr>
        </p:pic>
        <p:sp>
          <p:nvSpPr>
            <p:cNvPr id="13" name="TextBox 12"/>
            <p:cNvSpPr txBox="1"/>
            <p:nvPr/>
          </p:nvSpPr>
          <p:spPr>
            <a:xfrm>
              <a:off x="331436" y="5338478"/>
              <a:ext cx="937629" cy="369332"/>
            </a:xfrm>
            <a:prstGeom prst="rect">
              <a:avLst/>
            </a:prstGeom>
            <a:noFill/>
          </p:spPr>
          <p:txBody>
            <a:bodyPr wrap="none" rtlCol="0">
              <a:spAutoFit/>
            </a:bodyPr>
            <a:lstStyle/>
            <a:p>
              <a:r>
                <a:rPr lang="en-US" dirty="0" smtClean="0">
                  <a:solidFill>
                    <a:schemeClr val="bg1"/>
                  </a:solidFill>
                </a:rPr>
                <a:t>Wei-Jun</a:t>
              </a:r>
              <a:endParaRPr lang="en-US" dirty="0">
                <a:solidFill>
                  <a:schemeClr val="bg1"/>
                </a:solidFill>
              </a:endParaRPr>
            </a:p>
          </p:txBody>
        </p:sp>
      </p:grpSp>
      <p:grpSp>
        <p:nvGrpSpPr>
          <p:cNvPr id="4" name="Group 16"/>
          <p:cNvGrpSpPr/>
          <p:nvPr/>
        </p:nvGrpSpPr>
        <p:grpSpPr>
          <a:xfrm>
            <a:off x="7488005" y="507039"/>
            <a:ext cx="1357553" cy="1846102"/>
            <a:chOff x="6992141" y="1866038"/>
            <a:chExt cx="1357553" cy="1846102"/>
          </a:xfrm>
        </p:grpSpPr>
        <p:pic>
          <p:nvPicPr>
            <p:cNvPr id="2051" name="Picture 3" descr="G:\PI meeting\Pix observations geography\Dan McCorkle.bmp"/>
            <p:cNvPicPr>
              <a:picLocks noChangeAspect="1" noChangeArrowheads="1"/>
            </p:cNvPicPr>
            <p:nvPr/>
          </p:nvPicPr>
          <p:blipFill>
            <a:blip r:embed="rId6"/>
            <a:srcRect/>
            <a:stretch>
              <a:fillRect/>
            </a:stretch>
          </p:blipFill>
          <p:spPr bwMode="auto">
            <a:xfrm>
              <a:off x="6992141" y="1866038"/>
              <a:ext cx="1357553" cy="1810070"/>
            </a:xfrm>
            <a:prstGeom prst="rect">
              <a:avLst/>
            </a:prstGeom>
            <a:noFill/>
          </p:spPr>
        </p:pic>
        <p:sp>
          <p:nvSpPr>
            <p:cNvPr id="14" name="TextBox 13"/>
            <p:cNvSpPr txBox="1"/>
            <p:nvPr/>
          </p:nvSpPr>
          <p:spPr>
            <a:xfrm>
              <a:off x="7060369" y="3342808"/>
              <a:ext cx="559769" cy="369332"/>
            </a:xfrm>
            <a:prstGeom prst="rect">
              <a:avLst/>
            </a:prstGeom>
            <a:noFill/>
          </p:spPr>
          <p:txBody>
            <a:bodyPr wrap="none" rtlCol="0">
              <a:spAutoFit/>
            </a:bodyPr>
            <a:lstStyle/>
            <a:p>
              <a:r>
                <a:rPr lang="en-US" dirty="0" smtClean="0">
                  <a:solidFill>
                    <a:schemeClr val="bg1"/>
                  </a:solidFill>
                </a:rPr>
                <a:t>Dan</a:t>
              </a:r>
              <a:endParaRPr lang="en-US" dirty="0">
                <a:solidFill>
                  <a:schemeClr val="bg1"/>
                </a:solidFill>
              </a:endParaRPr>
            </a:p>
          </p:txBody>
        </p:sp>
      </p:grpSp>
      <p:grpSp>
        <p:nvGrpSpPr>
          <p:cNvPr id="7" name="Group 20"/>
          <p:cNvGrpSpPr/>
          <p:nvPr/>
        </p:nvGrpSpPr>
        <p:grpSpPr>
          <a:xfrm>
            <a:off x="7166554" y="4838735"/>
            <a:ext cx="1679004" cy="1879773"/>
            <a:chOff x="5052361" y="4670929"/>
            <a:chExt cx="1679004" cy="1879773"/>
          </a:xfrm>
        </p:grpSpPr>
        <p:pic>
          <p:nvPicPr>
            <p:cNvPr id="16" name="Picture 2" descr="C:\Users\Aleck\Documents\awang\photo\Wang.JPG"/>
            <p:cNvPicPr>
              <a:picLocks noChangeAspect="1" noChangeArrowheads="1"/>
            </p:cNvPicPr>
            <p:nvPr/>
          </p:nvPicPr>
          <p:blipFill>
            <a:blip r:embed="rId7"/>
            <a:srcRect/>
            <a:stretch>
              <a:fillRect/>
            </a:stretch>
          </p:blipFill>
          <p:spPr bwMode="auto">
            <a:xfrm>
              <a:off x="5052361" y="4670929"/>
              <a:ext cx="1679004" cy="1879773"/>
            </a:xfrm>
            <a:prstGeom prst="rect">
              <a:avLst/>
            </a:prstGeom>
            <a:noFill/>
          </p:spPr>
        </p:pic>
        <p:sp>
          <p:nvSpPr>
            <p:cNvPr id="20" name="TextBox 19"/>
            <p:cNvSpPr txBox="1"/>
            <p:nvPr/>
          </p:nvSpPr>
          <p:spPr>
            <a:xfrm>
              <a:off x="6043356" y="6181370"/>
              <a:ext cx="688009" cy="369332"/>
            </a:xfrm>
            <a:prstGeom prst="rect">
              <a:avLst/>
            </a:prstGeom>
            <a:noFill/>
            <a:ln>
              <a:noFill/>
            </a:ln>
          </p:spPr>
          <p:txBody>
            <a:bodyPr wrap="none" rtlCol="0">
              <a:spAutoFit/>
            </a:bodyPr>
            <a:lstStyle/>
            <a:p>
              <a:r>
                <a:rPr lang="en-US" dirty="0" smtClean="0">
                  <a:solidFill>
                    <a:schemeClr val="bg1"/>
                  </a:solidFill>
                </a:rPr>
                <a:t>Aleck</a:t>
              </a:r>
              <a:endParaRPr lang="en-US" dirty="0">
                <a:solidFill>
                  <a:schemeClr val="bg1"/>
                </a:solidFill>
              </a:endParaRPr>
            </a:p>
          </p:txBody>
        </p:sp>
      </p:grpSp>
      <p:grpSp>
        <p:nvGrpSpPr>
          <p:cNvPr id="8" name="Group 21"/>
          <p:cNvGrpSpPr/>
          <p:nvPr/>
        </p:nvGrpSpPr>
        <p:grpSpPr>
          <a:xfrm>
            <a:off x="0" y="3815934"/>
            <a:ext cx="1661241" cy="1709989"/>
            <a:chOff x="932122" y="3516414"/>
            <a:chExt cx="1374775" cy="1430337"/>
          </a:xfrm>
        </p:grpSpPr>
        <p:pic>
          <p:nvPicPr>
            <p:cNvPr id="23" name="Picture 2" descr="G:\PI meeting\Pix for PI meeting\Breitburg.tiff"/>
            <p:cNvPicPr>
              <a:picLocks noChangeAspect="1" noChangeArrowheads="1"/>
            </p:cNvPicPr>
            <p:nvPr/>
          </p:nvPicPr>
          <p:blipFill>
            <a:blip r:embed="rId8"/>
            <a:srcRect/>
            <a:stretch>
              <a:fillRect/>
            </a:stretch>
          </p:blipFill>
          <p:spPr bwMode="auto">
            <a:xfrm>
              <a:off x="932122" y="3516414"/>
              <a:ext cx="1374775" cy="1430337"/>
            </a:xfrm>
            <a:prstGeom prst="rect">
              <a:avLst/>
            </a:prstGeom>
            <a:noFill/>
          </p:spPr>
        </p:pic>
        <p:sp>
          <p:nvSpPr>
            <p:cNvPr id="25" name="TextBox 24"/>
            <p:cNvSpPr txBox="1"/>
            <p:nvPr/>
          </p:nvSpPr>
          <p:spPr>
            <a:xfrm>
              <a:off x="1025764" y="4577419"/>
              <a:ext cx="822661" cy="369332"/>
            </a:xfrm>
            <a:prstGeom prst="rect">
              <a:avLst/>
            </a:prstGeom>
            <a:noFill/>
          </p:spPr>
          <p:txBody>
            <a:bodyPr wrap="none" rtlCol="0">
              <a:spAutoFit/>
            </a:bodyPr>
            <a:lstStyle/>
            <a:p>
              <a:r>
                <a:rPr lang="en-US" dirty="0" smtClean="0">
                  <a:solidFill>
                    <a:schemeClr val="bg1"/>
                  </a:solidFill>
                </a:rPr>
                <a:t>Denise</a:t>
              </a:r>
              <a:endParaRPr lang="en-US" dirty="0">
                <a:solidFill>
                  <a:schemeClr val="bg1"/>
                </a:solidFill>
              </a:endParaRPr>
            </a:p>
          </p:txBody>
        </p:sp>
      </p:grpSp>
      <p:grpSp>
        <p:nvGrpSpPr>
          <p:cNvPr id="9" name="Group 25"/>
          <p:cNvGrpSpPr/>
          <p:nvPr/>
        </p:nvGrpSpPr>
        <p:grpSpPr>
          <a:xfrm>
            <a:off x="7332997" y="2467041"/>
            <a:ext cx="1566010" cy="1834556"/>
            <a:chOff x="7279548" y="5212522"/>
            <a:chExt cx="1377950" cy="1493837"/>
          </a:xfrm>
        </p:grpSpPr>
        <p:pic>
          <p:nvPicPr>
            <p:cNvPr id="27" name="Picture 5" descr="G:\PI meeting\Pix for PI meeting\Lawson.tiff"/>
            <p:cNvPicPr>
              <a:picLocks noChangeAspect="1" noChangeArrowheads="1"/>
            </p:cNvPicPr>
            <p:nvPr/>
          </p:nvPicPr>
          <p:blipFill>
            <a:blip r:embed="rId9"/>
            <a:srcRect/>
            <a:stretch>
              <a:fillRect/>
            </a:stretch>
          </p:blipFill>
          <p:spPr bwMode="auto">
            <a:xfrm>
              <a:off x="7279548" y="5212522"/>
              <a:ext cx="1377950" cy="1493837"/>
            </a:xfrm>
            <a:prstGeom prst="rect">
              <a:avLst/>
            </a:prstGeom>
            <a:noFill/>
          </p:spPr>
        </p:pic>
        <p:sp>
          <p:nvSpPr>
            <p:cNvPr id="28" name="TextBox 27"/>
            <p:cNvSpPr txBox="1"/>
            <p:nvPr/>
          </p:nvSpPr>
          <p:spPr>
            <a:xfrm>
              <a:off x="7674444" y="6246114"/>
              <a:ext cx="831253" cy="369332"/>
            </a:xfrm>
            <a:prstGeom prst="rect">
              <a:avLst/>
            </a:prstGeom>
            <a:noFill/>
          </p:spPr>
          <p:txBody>
            <a:bodyPr wrap="none" rtlCol="0">
              <a:spAutoFit/>
            </a:bodyPr>
            <a:lstStyle/>
            <a:p>
              <a:r>
                <a:rPr lang="en-US" dirty="0" smtClean="0">
                  <a:solidFill>
                    <a:schemeClr val="bg1"/>
                  </a:solidFill>
                </a:rPr>
                <a:t>Gareth</a:t>
              </a:r>
              <a:endParaRPr lang="en-US" dirty="0">
                <a:solidFill>
                  <a:schemeClr val="bg1"/>
                </a:solidFill>
              </a:endParaRPr>
            </a:p>
          </p:txBody>
        </p:sp>
      </p:grpSp>
      <p:grpSp>
        <p:nvGrpSpPr>
          <p:cNvPr id="10" name="Group 32"/>
          <p:cNvGrpSpPr/>
          <p:nvPr/>
        </p:nvGrpSpPr>
        <p:grpSpPr>
          <a:xfrm>
            <a:off x="4597530" y="5129326"/>
            <a:ext cx="1835798" cy="1621979"/>
            <a:chOff x="4346577" y="1737989"/>
            <a:chExt cx="2014567" cy="1931983"/>
          </a:xfrm>
        </p:grpSpPr>
        <p:pic>
          <p:nvPicPr>
            <p:cNvPr id="34" name="Picture 4" descr="http://www.southbeachmanagement.com/i/Daisy-Fuentes---Rick-Spring.jpg"/>
            <p:cNvPicPr>
              <a:picLocks noChangeAspect="1" noChangeArrowheads="1"/>
            </p:cNvPicPr>
            <p:nvPr/>
          </p:nvPicPr>
          <p:blipFill>
            <a:blip r:embed="rId10"/>
            <a:srcRect l="31183" t="14079" r="44721" b="55111"/>
            <a:stretch>
              <a:fillRect/>
            </a:stretch>
          </p:blipFill>
          <p:spPr bwMode="auto">
            <a:xfrm>
              <a:off x="4346577" y="1737989"/>
              <a:ext cx="2014567" cy="1931983"/>
            </a:xfrm>
            <a:prstGeom prst="rect">
              <a:avLst/>
            </a:prstGeom>
            <a:noFill/>
          </p:spPr>
        </p:pic>
        <p:sp>
          <p:nvSpPr>
            <p:cNvPr id="35" name="TextBox 34"/>
            <p:cNvSpPr txBox="1"/>
            <p:nvPr/>
          </p:nvSpPr>
          <p:spPr>
            <a:xfrm>
              <a:off x="4525346" y="3300640"/>
              <a:ext cx="466794" cy="369332"/>
            </a:xfrm>
            <a:prstGeom prst="rect">
              <a:avLst/>
            </a:prstGeom>
            <a:noFill/>
          </p:spPr>
          <p:txBody>
            <a:bodyPr wrap="none" rtlCol="0">
              <a:spAutoFit/>
            </a:bodyPr>
            <a:lstStyle/>
            <a:p>
              <a:r>
                <a:rPr lang="en-US" dirty="0" err="1" smtClean="0">
                  <a:solidFill>
                    <a:schemeClr val="bg1"/>
                  </a:solidFill>
                </a:rPr>
                <a:t>Rik</a:t>
              </a:r>
              <a:endParaRPr lang="en-US" dirty="0">
                <a:solidFill>
                  <a:schemeClr val="bg1"/>
                </a:solidFill>
              </a:endParaRPr>
            </a:p>
          </p:txBody>
        </p:sp>
      </p:grpSp>
      <p:grpSp>
        <p:nvGrpSpPr>
          <p:cNvPr id="11" name="Group 28"/>
          <p:cNvGrpSpPr/>
          <p:nvPr/>
        </p:nvGrpSpPr>
        <p:grpSpPr>
          <a:xfrm>
            <a:off x="2009252" y="5321508"/>
            <a:ext cx="1803468" cy="1536491"/>
            <a:chOff x="1724025" y="1745922"/>
            <a:chExt cx="2143125" cy="1924050"/>
          </a:xfrm>
        </p:grpSpPr>
        <p:pic>
          <p:nvPicPr>
            <p:cNvPr id="30" name="Picture 2" descr="G:\PI meeting\Pix observations geography\Robbins.bmp"/>
            <p:cNvPicPr>
              <a:picLocks noChangeAspect="1" noChangeArrowheads="1"/>
            </p:cNvPicPr>
            <p:nvPr/>
          </p:nvPicPr>
          <p:blipFill>
            <a:blip r:embed="rId11"/>
            <a:srcRect/>
            <a:stretch>
              <a:fillRect/>
            </a:stretch>
          </p:blipFill>
          <p:spPr bwMode="auto">
            <a:xfrm>
              <a:off x="1724025" y="1745922"/>
              <a:ext cx="2143125" cy="1924050"/>
            </a:xfrm>
            <a:prstGeom prst="rect">
              <a:avLst/>
            </a:prstGeom>
            <a:noFill/>
          </p:spPr>
        </p:pic>
        <p:sp>
          <p:nvSpPr>
            <p:cNvPr id="31" name="TextBox 30"/>
            <p:cNvSpPr txBox="1"/>
            <p:nvPr/>
          </p:nvSpPr>
          <p:spPr>
            <a:xfrm>
              <a:off x="1873771" y="3300640"/>
              <a:ext cx="535724" cy="369332"/>
            </a:xfrm>
            <a:prstGeom prst="rect">
              <a:avLst/>
            </a:prstGeom>
            <a:noFill/>
          </p:spPr>
          <p:txBody>
            <a:bodyPr wrap="none" rtlCol="0">
              <a:spAutoFit/>
            </a:bodyPr>
            <a:lstStyle/>
            <a:p>
              <a:r>
                <a:rPr lang="en-US" dirty="0" smtClean="0">
                  <a:solidFill>
                    <a:schemeClr val="bg1"/>
                  </a:solidFill>
                </a:rPr>
                <a:t>Lisa</a:t>
              </a:r>
              <a:endParaRPr lang="en-US" dirty="0">
                <a:solidFill>
                  <a:schemeClr val="bg1"/>
                </a:solidFill>
              </a:endParaRPr>
            </a:p>
          </p:txBody>
        </p:sp>
      </p:grpSp>
      <p:pic>
        <p:nvPicPr>
          <p:cNvPr id="39" name="Picture 2" descr="http://supportthegulf.org/images2/Rik-Wanninkhof.jpg"/>
          <p:cNvPicPr>
            <a:picLocks noChangeAspect="1" noChangeArrowheads="1"/>
          </p:cNvPicPr>
          <p:nvPr/>
        </p:nvPicPr>
        <p:blipFill>
          <a:blip r:embed="rId12"/>
          <a:srcRect/>
          <a:stretch>
            <a:fillRect/>
          </a:stretch>
        </p:blipFill>
        <p:spPr bwMode="auto">
          <a:xfrm>
            <a:off x="4597530" y="4884371"/>
            <a:ext cx="1898576" cy="1866934"/>
          </a:xfrm>
          <a:prstGeom prst="rect">
            <a:avLst/>
          </a:prstGeom>
          <a:noFill/>
        </p:spPr>
      </p:pic>
      <p:grpSp>
        <p:nvGrpSpPr>
          <p:cNvPr id="12" name="Group 35"/>
          <p:cNvGrpSpPr/>
          <p:nvPr/>
        </p:nvGrpSpPr>
        <p:grpSpPr>
          <a:xfrm>
            <a:off x="6373018" y="5036066"/>
            <a:ext cx="2229973" cy="979714"/>
            <a:chOff x="6015242" y="1903445"/>
            <a:chExt cx="2229973" cy="979714"/>
          </a:xfrm>
          <a:solidFill>
            <a:schemeClr val="bg1"/>
          </a:solidFill>
        </p:grpSpPr>
        <p:sp>
          <p:nvSpPr>
            <p:cNvPr id="38" name="Oval Callout 37"/>
            <p:cNvSpPr/>
            <p:nvPr/>
          </p:nvSpPr>
          <p:spPr>
            <a:xfrm>
              <a:off x="6015242" y="1903445"/>
              <a:ext cx="2229973" cy="979714"/>
            </a:xfrm>
            <a:prstGeom prst="wedgeEllipseCallout">
              <a:avLst>
                <a:gd name="adj1" fmla="val -68533"/>
                <a:gd name="adj2" fmla="val 72024"/>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7" name="TextBox 36"/>
            <p:cNvSpPr txBox="1"/>
            <p:nvPr/>
          </p:nvSpPr>
          <p:spPr>
            <a:xfrm>
              <a:off x="6361144" y="2276669"/>
              <a:ext cx="1641475" cy="369332"/>
            </a:xfrm>
            <a:prstGeom prst="rect">
              <a:avLst/>
            </a:prstGeom>
            <a:grpFill/>
          </p:spPr>
          <p:txBody>
            <a:bodyPr wrap="none" rtlCol="0">
              <a:spAutoFit/>
            </a:bodyPr>
            <a:lstStyle/>
            <a:p>
              <a:r>
                <a:rPr lang="en-US" dirty="0" smtClean="0"/>
                <a:t>F= (</a:t>
              </a:r>
              <a:r>
                <a:rPr lang="en-US" dirty="0" err="1" smtClean="0"/>
                <a:t>ks</a:t>
              </a:r>
              <a:r>
                <a:rPr lang="en-US" dirty="0" smtClean="0"/>
                <a:t> </a:t>
              </a:r>
              <a:r>
                <a:rPr lang="el-GR" dirty="0" smtClean="0"/>
                <a:t>Δ</a:t>
              </a:r>
              <a:r>
                <a:rPr lang="en-US" dirty="0" smtClean="0"/>
                <a:t> pCO</a:t>
              </a:r>
              <a:r>
                <a:rPr lang="en-US" baseline="-25000" dirty="0" smtClean="0"/>
                <a:t>2</a:t>
              </a:r>
              <a:r>
                <a:rPr lang="en-US" dirty="0" smtClean="0"/>
                <a:t>)</a:t>
              </a:r>
              <a:r>
                <a:rPr lang="en-US" baseline="-25000" dirty="0" err="1" smtClean="0"/>
                <a:t>av</a:t>
              </a:r>
              <a:endParaRPr lang="en-US" baseline="-2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3424" y="1532110"/>
            <a:ext cx="1911947" cy="1917130"/>
            <a:chOff x="932122" y="3516414"/>
            <a:chExt cx="1374775" cy="1430337"/>
          </a:xfrm>
        </p:grpSpPr>
        <p:pic>
          <p:nvPicPr>
            <p:cNvPr id="4" name="Picture 2" descr="G:\PI meeting\Pix for PI meeting\Breitburg.tiff"/>
            <p:cNvPicPr>
              <a:picLocks noChangeAspect="1" noChangeArrowheads="1"/>
            </p:cNvPicPr>
            <p:nvPr/>
          </p:nvPicPr>
          <p:blipFill>
            <a:blip r:embed="rId2"/>
            <a:srcRect/>
            <a:stretch>
              <a:fillRect/>
            </a:stretch>
          </p:blipFill>
          <p:spPr bwMode="auto">
            <a:xfrm>
              <a:off x="932122" y="3516414"/>
              <a:ext cx="1374775" cy="1430337"/>
            </a:xfrm>
            <a:prstGeom prst="rect">
              <a:avLst/>
            </a:prstGeom>
            <a:noFill/>
          </p:spPr>
        </p:pic>
        <p:sp>
          <p:nvSpPr>
            <p:cNvPr id="15" name="TextBox 14"/>
            <p:cNvSpPr txBox="1"/>
            <p:nvPr/>
          </p:nvSpPr>
          <p:spPr>
            <a:xfrm>
              <a:off x="1025764" y="4577419"/>
              <a:ext cx="822661" cy="369332"/>
            </a:xfrm>
            <a:prstGeom prst="rect">
              <a:avLst/>
            </a:prstGeom>
            <a:noFill/>
          </p:spPr>
          <p:txBody>
            <a:bodyPr wrap="none" rtlCol="0">
              <a:spAutoFit/>
            </a:bodyPr>
            <a:lstStyle/>
            <a:p>
              <a:r>
                <a:rPr lang="en-US" dirty="0" smtClean="0">
                  <a:solidFill>
                    <a:schemeClr val="bg1"/>
                  </a:solidFill>
                </a:rPr>
                <a:t>Denise</a:t>
              </a:r>
              <a:endParaRPr lang="en-US" dirty="0">
                <a:solidFill>
                  <a:schemeClr val="bg1"/>
                </a:solidFill>
              </a:endParaRPr>
            </a:p>
          </p:txBody>
        </p:sp>
      </p:grpSp>
      <p:sp>
        <p:nvSpPr>
          <p:cNvPr id="28" name="Rectangle 27"/>
          <p:cNvSpPr/>
          <p:nvPr/>
        </p:nvSpPr>
        <p:spPr>
          <a:xfrm>
            <a:off x="2435371" y="2018079"/>
            <a:ext cx="6858000" cy="4093428"/>
          </a:xfrm>
          <a:prstGeom prst="rect">
            <a:avLst/>
          </a:prstGeom>
        </p:spPr>
        <p:txBody>
          <a:bodyPr wrap="square">
            <a:spAutoFit/>
          </a:bodyPr>
          <a:lstStyle/>
          <a:p>
            <a:r>
              <a:rPr lang="en-US" sz="2000" dirty="0" smtClean="0"/>
              <a:t>1) determine the quantitative relationship between </a:t>
            </a:r>
            <a:r>
              <a:rPr lang="en-US" sz="2000" dirty="0" err="1" smtClean="0"/>
              <a:t>diel</a:t>
            </a:r>
            <a:r>
              <a:rPr lang="en-US" sz="2000" dirty="0" smtClean="0"/>
              <a:t>-cycling</a:t>
            </a:r>
          </a:p>
          <a:p>
            <a:r>
              <a:rPr lang="en-US" sz="2000" dirty="0" smtClean="0"/>
              <a:t>hypoxia and </a:t>
            </a:r>
            <a:r>
              <a:rPr lang="en-US" sz="2000" dirty="0" err="1" smtClean="0"/>
              <a:t>diel</a:t>
            </a:r>
            <a:r>
              <a:rPr lang="en-US" sz="2000" dirty="0" smtClean="0"/>
              <a:t>-cycling pH in shallow water habitats in Chesapeake Bay</a:t>
            </a:r>
          </a:p>
          <a:p>
            <a:endParaRPr lang="en-US" sz="2000" dirty="0" smtClean="0"/>
          </a:p>
          <a:p>
            <a:r>
              <a:rPr lang="en-US" sz="2000" dirty="0" smtClean="0"/>
              <a:t>2) determine the behavioral responses of fish to </a:t>
            </a:r>
            <a:r>
              <a:rPr lang="en-US" sz="2000" dirty="0" err="1" smtClean="0"/>
              <a:t>diel</a:t>
            </a:r>
            <a:r>
              <a:rPr lang="en-US" sz="2000" dirty="0" smtClean="0"/>
              <a:t>-cycling hypoxia and co-occurring low pH in the field</a:t>
            </a:r>
          </a:p>
          <a:p>
            <a:endParaRPr lang="en-US" sz="2000" dirty="0" smtClean="0"/>
          </a:p>
          <a:p>
            <a:r>
              <a:rPr lang="en-US" sz="2000" dirty="0" smtClean="0"/>
              <a:t>3) conduct lab experiments</a:t>
            </a:r>
          </a:p>
          <a:p>
            <a:r>
              <a:rPr lang="en-US" sz="2000" dirty="0" smtClean="0"/>
              <a:t>to test the individual and interactive effects of </a:t>
            </a:r>
            <a:r>
              <a:rPr lang="en-US" sz="2000" dirty="0" err="1" smtClean="0"/>
              <a:t>diel</a:t>
            </a:r>
            <a:r>
              <a:rPr lang="en-US" sz="2000" dirty="0" smtClean="0"/>
              <a:t>-cycling hypoxia and </a:t>
            </a:r>
            <a:r>
              <a:rPr lang="en-US" sz="2000" dirty="0" err="1" smtClean="0"/>
              <a:t>diel</a:t>
            </a:r>
            <a:r>
              <a:rPr lang="en-US" sz="2000" dirty="0" smtClean="0"/>
              <a:t>-cycling pH on juvenile growth, mortality and reproduction of finfish and oysters, and on the acquisition and progression of P. </a:t>
            </a:r>
            <a:r>
              <a:rPr lang="en-US" sz="2000" dirty="0" err="1" smtClean="0"/>
              <a:t>marinus</a:t>
            </a:r>
            <a:endParaRPr lang="en-US" sz="2000" dirty="0" smtClean="0"/>
          </a:p>
          <a:p>
            <a:r>
              <a:rPr lang="en-US" sz="2000" dirty="0" smtClean="0"/>
              <a:t>infections in oysters</a:t>
            </a:r>
            <a:endParaRPr lang="en-US" sz="2000" dirty="0"/>
          </a:p>
        </p:txBody>
      </p:sp>
      <p:sp>
        <p:nvSpPr>
          <p:cNvPr id="6" name="Rectangle 5"/>
          <p:cNvSpPr/>
          <p:nvPr/>
        </p:nvSpPr>
        <p:spPr>
          <a:xfrm>
            <a:off x="1409075" y="524657"/>
            <a:ext cx="7195279" cy="954107"/>
          </a:xfrm>
          <a:prstGeom prst="rect">
            <a:avLst/>
          </a:prstGeom>
        </p:spPr>
        <p:txBody>
          <a:bodyPr wrap="square">
            <a:spAutoFit/>
          </a:bodyPr>
          <a:lstStyle/>
          <a:p>
            <a:r>
              <a:rPr lang="en-US" sz="2800" dirty="0" smtClean="0"/>
              <a:t>Exploring shallow water </a:t>
            </a:r>
            <a:r>
              <a:rPr lang="en-US" sz="2800" dirty="0" err="1" smtClean="0"/>
              <a:t>diel</a:t>
            </a:r>
            <a:r>
              <a:rPr lang="en-US" sz="2800" dirty="0" smtClean="0"/>
              <a:t>-cycling hypoxia in the Chesapeake</a:t>
            </a:r>
          </a:p>
        </p:txBody>
      </p:sp>
      <p:sp>
        <p:nvSpPr>
          <p:cNvPr id="7" name="Oval 6"/>
          <p:cNvSpPr/>
          <p:nvPr/>
        </p:nvSpPr>
        <p:spPr>
          <a:xfrm>
            <a:off x="2435372" y="1478764"/>
            <a:ext cx="6498766" cy="19704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srcRect/>
          <a:stretch>
            <a:fillRect/>
          </a:stretch>
        </p:blipFill>
        <p:spPr bwMode="auto">
          <a:xfrm>
            <a:off x="4619625" y="2395538"/>
            <a:ext cx="4405313" cy="4252912"/>
          </a:xfrm>
          <a:prstGeom prst="rect">
            <a:avLst/>
          </a:prstGeom>
          <a:noFill/>
          <a:ln w="9525">
            <a:noFill/>
            <a:miter lim="800000"/>
            <a:headEnd/>
            <a:tailEnd/>
          </a:ln>
        </p:spPr>
      </p:pic>
      <p:sp>
        <p:nvSpPr>
          <p:cNvPr id="3" name="Rectangle 2"/>
          <p:cNvSpPr/>
          <p:nvPr/>
        </p:nvSpPr>
        <p:spPr>
          <a:xfrm>
            <a:off x="4452938" y="1749207"/>
            <a:ext cx="4572000" cy="646331"/>
          </a:xfrm>
          <a:prstGeom prst="rect">
            <a:avLst/>
          </a:prstGeom>
        </p:spPr>
        <p:txBody>
          <a:bodyPr>
            <a:spAutoFit/>
          </a:bodyPr>
          <a:lstStyle/>
          <a:p>
            <a:r>
              <a:rPr lang="en-US" dirty="0" smtClean="0"/>
              <a:t>Collect and interpret high resolution </a:t>
            </a:r>
            <a:r>
              <a:rPr lang="en-US" i="1" dirty="0" smtClean="0"/>
              <a:t>p</a:t>
            </a:r>
            <a:r>
              <a:rPr lang="en-US" dirty="0" smtClean="0"/>
              <a:t>CO</a:t>
            </a:r>
            <a:r>
              <a:rPr lang="en-US" baseline="-25000" dirty="0" smtClean="0"/>
              <a:t>2 </a:t>
            </a:r>
            <a:r>
              <a:rPr lang="en-US" dirty="0" smtClean="0"/>
              <a:t>and pH data at NOAA buoy 41008</a:t>
            </a:r>
            <a:endParaRPr lang="en-US" dirty="0"/>
          </a:p>
        </p:txBody>
      </p:sp>
      <p:grpSp>
        <p:nvGrpSpPr>
          <p:cNvPr id="4" name="Group 3"/>
          <p:cNvGrpSpPr/>
          <p:nvPr/>
        </p:nvGrpSpPr>
        <p:grpSpPr>
          <a:xfrm>
            <a:off x="1154243" y="2082009"/>
            <a:ext cx="1542334" cy="2031702"/>
            <a:chOff x="331436" y="3255785"/>
            <a:chExt cx="1774925" cy="2452025"/>
          </a:xfrm>
        </p:grpSpPr>
        <p:pic>
          <p:nvPicPr>
            <p:cNvPr id="5" name="Picture 2" descr="G:\PI meeting\Pix observations geography\Wei Jun Cai.bmp"/>
            <p:cNvPicPr>
              <a:picLocks noChangeAspect="1" noChangeArrowheads="1"/>
            </p:cNvPicPr>
            <p:nvPr/>
          </p:nvPicPr>
          <p:blipFill>
            <a:blip r:embed="rId3"/>
            <a:srcRect/>
            <a:stretch>
              <a:fillRect/>
            </a:stretch>
          </p:blipFill>
          <p:spPr bwMode="auto">
            <a:xfrm>
              <a:off x="331436" y="3255785"/>
              <a:ext cx="1774925" cy="2452025"/>
            </a:xfrm>
            <a:prstGeom prst="rect">
              <a:avLst/>
            </a:prstGeom>
            <a:noFill/>
          </p:spPr>
        </p:pic>
        <p:sp>
          <p:nvSpPr>
            <p:cNvPr id="6" name="TextBox 5"/>
            <p:cNvSpPr txBox="1"/>
            <p:nvPr/>
          </p:nvSpPr>
          <p:spPr>
            <a:xfrm>
              <a:off x="331436" y="5338478"/>
              <a:ext cx="937629" cy="369332"/>
            </a:xfrm>
            <a:prstGeom prst="rect">
              <a:avLst/>
            </a:prstGeom>
            <a:noFill/>
          </p:spPr>
          <p:txBody>
            <a:bodyPr wrap="none" rtlCol="0">
              <a:spAutoFit/>
            </a:bodyPr>
            <a:lstStyle/>
            <a:p>
              <a:r>
                <a:rPr lang="en-US" dirty="0" smtClean="0">
                  <a:solidFill>
                    <a:schemeClr val="bg1"/>
                  </a:solidFill>
                </a:rPr>
                <a:t>Wei-Jun</a:t>
              </a:r>
              <a:endParaRPr lang="en-US" dirty="0">
                <a:solidFill>
                  <a:schemeClr val="bg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25513" y="-11113"/>
            <a:ext cx="6581775" cy="579438"/>
          </a:xfrm>
        </p:spPr>
        <p:txBody>
          <a:bodyPr>
            <a:normAutofit fontScale="90000"/>
          </a:bodyPr>
          <a:lstStyle/>
          <a:p>
            <a:pPr algn="l" eaLnBrk="1" hangingPunct="1">
              <a:defRPr/>
            </a:pPr>
            <a:r>
              <a:rPr lang="en-US" sz="3600" b="1" smtClean="0">
                <a:latin typeface="Arial" charset="0"/>
                <a:ea typeface="ＭＳ Ｐゴシック" pitchFamily="34" charset="-128"/>
                <a:cs typeface="Arial" charset="0"/>
              </a:rPr>
              <a:t>Jason Grear and Janet Nye</a:t>
            </a:r>
          </a:p>
        </p:txBody>
      </p:sp>
      <p:sp>
        <p:nvSpPr>
          <p:cNvPr id="6" name="TextBox 5"/>
          <p:cNvSpPr txBox="1"/>
          <p:nvPr/>
        </p:nvSpPr>
        <p:spPr>
          <a:xfrm>
            <a:off x="-624" y="991158"/>
            <a:ext cx="553998" cy="5866842"/>
          </a:xfrm>
          <a:prstGeom prst="rect">
            <a:avLst/>
          </a:prstGeom>
          <a:solidFill>
            <a:schemeClr val="accent1">
              <a:lumMod val="75000"/>
            </a:schemeClr>
          </a:solidFill>
        </p:spPr>
        <p:txBody>
          <a:bodyPr vert="vert270" tIns="914400" bIns="914400">
            <a:spAutoFit/>
          </a:bodyPr>
          <a:lstStyle/>
          <a:p>
            <a:pPr algn="dist">
              <a:defRPr/>
            </a:pPr>
            <a:r>
              <a:rPr lang="en-US" sz="2400" b="1" cap="small" dirty="0">
                <a:solidFill>
                  <a:prstClr val="white"/>
                </a:solidFill>
                <a:latin typeface="Arial"/>
                <a:cs typeface="Arial"/>
              </a:rPr>
              <a:t>Observations &amp; Monitoring</a:t>
            </a:r>
          </a:p>
        </p:txBody>
      </p:sp>
      <p:sp>
        <p:nvSpPr>
          <p:cNvPr id="31748" name="Title 3"/>
          <p:cNvSpPr txBox="1">
            <a:spLocks/>
          </p:cNvSpPr>
          <p:nvPr/>
        </p:nvSpPr>
        <p:spPr bwMode="auto">
          <a:xfrm>
            <a:off x="5786438" y="0"/>
            <a:ext cx="3357562" cy="568325"/>
          </a:xfrm>
          <a:prstGeom prst="rect">
            <a:avLst/>
          </a:prstGeom>
          <a:noFill/>
          <a:ln w="9525">
            <a:noFill/>
            <a:miter lim="800000"/>
            <a:headEnd/>
            <a:tailEnd/>
          </a:ln>
        </p:spPr>
        <p:txBody>
          <a:bodyPr lIns="182880" anchor="ctr"/>
          <a:lstStyle/>
          <a:p>
            <a:pPr algn="r" fontAlgn="base">
              <a:spcBef>
                <a:spcPct val="0"/>
              </a:spcBef>
              <a:spcAft>
                <a:spcPct val="0"/>
              </a:spcAft>
            </a:pPr>
            <a:r>
              <a:rPr lang="en-US" sz="2800">
                <a:solidFill>
                  <a:prstClr val="black"/>
                </a:solidFill>
                <a:latin typeface="Arial" charset="0"/>
                <a:cs typeface="Arial" charset="0"/>
              </a:rPr>
              <a:t>US EPA</a:t>
            </a:r>
          </a:p>
        </p:txBody>
      </p:sp>
      <p:sp>
        <p:nvSpPr>
          <p:cNvPr id="31749" name="Title 3"/>
          <p:cNvSpPr txBox="1">
            <a:spLocks/>
          </p:cNvSpPr>
          <p:nvPr/>
        </p:nvSpPr>
        <p:spPr bwMode="auto">
          <a:xfrm>
            <a:off x="1176338" y="433388"/>
            <a:ext cx="3975100" cy="609600"/>
          </a:xfrm>
          <a:prstGeom prst="rect">
            <a:avLst/>
          </a:prstGeom>
          <a:noFill/>
          <a:ln w="9525">
            <a:noFill/>
            <a:miter lim="800000"/>
            <a:headEnd/>
            <a:tailEnd/>
          </a:ln>
        </p:spPr>
        <p:txBody>
          <a:bodyPr anchor="ctr"/>
          <a:lstStyle/>
          <a:p>
            <a:pPr fontAlgn="base">
              <a:spcBef>
                <a:spcPct val="0"/>
              </a:spcBef>
              <a:spcAft>
                <a:spcPct val="0"/>
              </a:spcAft>
            </a:pPr>
            <a:endParaRPr lang="en-US" sz="2000">
              <a:solidFill>
                <a:prstClr val="black"/>
              </a:solidFill>
              <a:latin typeface="Arial" charset="0"/>
              <a:cs typeface="Arial" charset="0"/>
            </a:endParaRPr>
          </a:p>
        </p:txBody>
      </p:sp>
      <p:sp>
        <p:nvSpPr>
          <p:cNvPr id="31750" name="TextBox 9"/>
          <p:cNvSpPr txBox="1">
            <a:spLocks noChangeArrowheads="1"/>
          </p:cNvSpPr>
          <p:nvPr/>
        </p:nvSpPr>
        <p:spPr bwMode="auto">
          <a:xfrm>
            <a:off x="877888" y="1055688"/>
            <a:ext cx="7392987" cy="822325"/>
          </a:xfrm>
          <a:prstGeom prst="rect">
            <a:avLst/>
          </a:prstGeom>
          <a:noFill/>
          <a:ln w="9525">
            <a:noFill/>
            <a:miter lim="800000"/>
            <a:headEnd/>
            <a:tailEnd/>
          </a:ln>
        </p:spPr>
        <p:txBody>
          <a:bodyPr>
            <a:spAutoFit/>
          </a:bodyPr>
          <a:lstStyle/>
          <a:p>
            <a:pPr algn="ctr" fontAlgn="base">
              <a:spcBef>
                <a:spcPct val="0"/>
              </a:spcBef>
              <a:spcAft>
                <a:spcPct val="0"/>
              </a:spcAft>
            </a:pPr>
            <a:r>
              <a:rPr lang="en-US" sz="2400" b="1" i="1">
                <a:solidFill>
                  <a:prstClr val="black"/>
                </a:solidFill>
                <a:latin typeface="Arial" charset="0"/>
              </a:rPr>
              <a:t>Coastal surveys of pCO2, total alkalinity, and dissolved inorganic carbon</a:t>
            </a:r>
          </a:p>
        </p:txBody>
      </p:sp>
      <p:sp>
        <p:nvSpPr>
          <p:cNvPr id="31751" name="TextBox 10"/>
          <p:cNvSpPr txBox="1">
            <a:spLocks noChangeArrowheads="1"/>
          </p:cNvSpPr>
          <p:nvPr/>
        </p:nvSpPr>
        <p:spPr bwMode="auto">
          <a:xfrm>
            <a:off x="701675" y="1878013"/>
            <a:ext cx="8442325" cy="1187450"/>
          </a:xfrm>
          <a:prstGeom prst="rect">
            <a:avLst/>
          </a:prstGeom>
          <a:noFill/>
          <a:ln w="9525">
            <a:noFill/>
            <a:miter lim="800000"/>
            <a:headEnd/>
            <a:tailEnd/>
          </a:ln>
        </p:spPr>
        <p:txBody>
          <a:bodyPr>
            <a:spAutoFit/>
          </a:bodyPr>
          <a:lstStyle/>
          <a:p>
            <a:pPr fontAlgn="base">
              <a:spcBef>
                <a:spcPct val="0"/>
              </a:spcBef>
              <a:spcAft>
                <a:spcPct val="0"/>
              </a:spcAft>
            </a:pPr>
            <a:r>
              <a:rPr lang="en-US" sz="2400">
                <a:solidFill>
                  <a:prstClr val="black"/>
                </a:solidFill>
                <a:latin typeface="Arial" charset="0"/>
              </a:rPr>
              <a:t>We are assessing current and needed equipment with an emphasis on supporting current OA research in Narragansett Bay (see slides by J. Grear and J. Nye). </a:t>
            </a:r>
          </a:p>
        </p:txBody>
      </p:sp>
      <p:sp>
        <p:nvSpPr>
          <p:cNvPr id="31752" name="Title 3"/>
          <p:cNvSpPr txBox="1">
            <a:spLocks/>
          </p:cNvSpPr>
          <p:nvPr/>
        </p:nvSpPr>
        <p:spPr bwMode="auto">
          <a:xfrm>
            <a:off x="6980238" y="436563"/>
            <a:ext cx="2163762" cy="568325"/>
          </a:xfrm>
          <a:prstGeom prst="rect">
            <a:avLst/>
          </a:prstGeom>
          <a:noFill/>
          <a:ln w="9525">
            <a:noFill/>
            <a:miter lim="800000"/>
            <a:headEnd/>
            <a:tailEnd/>
          </a:ln>
        </p:spPr>
        <p:txBody>
          <a:bodyPr lIns="182880" anchor="ctr"/>
          <a:lstStyle/>
          <a:p>
            <a:pPr algn="r" fontAlgn="base">
              <a:spcBef>
                <a:spcPct val="0"/>
              </a:spcBef>
              <a:spcAft>
                <a:spcPct val="0"/>
              </a:spcAft>
            </a:pPr>
            <a:endParaRPr lang="en-US" sz="2000">
              <a:solidFill>
                <a:prstClr val="black"/>
              </a:solidFill>
              <a:latin typeface="Arial" charset="0"/>
              <a:cs typeface="Arial" charset="0"/>
            </a:endParaRPr>
          </a:p>
        </p:txBody>
      </p:sp>
      <p:sp>
        <p:nvSpPr>
          <p:cNvPr id="31753" name="Content Placeholder 13"/>
          <p:cNvSpPr>
            <a:spLocks noGrp="1"/>
          </p:cNvSpPr>
          <p:nvPr>
            <p:ph idx="4294967295"/>
          </p:nvPr>
        </p:nvSpPr>
        <p:spPr>
          <a:xfrm>
            <a:off x="701675" y="3560763"/>
            <a:ext cx="5975350" cy="3736975"/>
          </a:xfrm>
        </p:spPr>
        <p:txBody>
          <a:bodyPr/>
          <a:lstStyle/>
          <a:p>
            <a:pPr eaLnBrk="1" hangingPunct="1">
              <a:buFont typeface="Wingdings" pitchFamily="-107" charset="2"/>
              <a:buChar char="ü"/>
            </a:pPr>
            <a:r>
              <a:rPr lang="en-US" sz="2400" smtClean="0">
                <a:latin typeface="Arial" charset="0"/>
                <a:ea typeface="ＭＳ Ｐゴシック" pitchFamily="-107" charset="-128"/>
              </a:rPr>
              <a:t>TOC analyzer for DIC</a:t>
            </a:r>
          </a:p>
          <a:p>
            <a:pPr eaLnBrk="1" hangingPunct="1">
              <a:buFont typeface="Wingdings" pitchFamily="-107" charset="2"/>
              <a:buChar char="ü"/>
            </a:pPr>
            <a:r>
              <a:rPr lang="en-US" sz="2400" smtClean="0">
                <a:latin typeface="Arial" charset="0"/>
                <a:ea typeface="ＭＳ Ｐゴシック" pitchFamily="-107" charset="-128"/>
              </a:rPr>
              <a:t>Auto titrator for TA</a:t>
            </a:r>
          </a:p>
          <a:p>
            <a:pPr eaLnBrk="1" hangingPunct="1"/>
            <a:r>
              <a:rPr lang="en-US" sz="2400" smtClean="0">
                <a:latin typeface="Arial" charset="0"/>
                <a:ea typeface="ＭＳ Ｐゴシック" pitchFamily="-107" charset="-128"/>
              </a:rPr>
              <a:t>Considering pCO2 system for alternating deployment on survey vessels (e.g., O.S.V. Bold) and our laboratory seawater intake.</a:t>
            </a:r>
          </a:p>
          <a:p>
            <a:pPr eaLnBrk="1" hangingPunct="1"/>
            <a:r>
              <a:rPr lang="en-US" sz="2400" smtClean="0">
                <a:latin typeface="Arial" charset="0"/>
                <a:ea typeface="ＭＳ Ｐゴシック" pitchFamily="-107" charset="-128"/>
              </a:rPr>
              <a:t>Coordinating with NOAA</a:t>
            </a:r>
          </a:p>
          <a:p>
            <a:pPr eaLnBrk="1" hangingPunct="1"/>
            <a:r>
              <a:rPr lang="en-US" sz="2400" smtClean="0">
                <a:latin typeface="Arial" charset="0"/>
                <a:ea typeface="ＭＳ Ｐゴシック" pitchFamily="-107" charset="-128"/>
              </a:rPr>
              <a:t>Broader regional survey needs?</a:t>
            </a:r>
          </a:p>
        </p:txBody>
      </p:sp>
      <p:pic>
        <p:nvPicPr>
          <p:cNvPr id="31754" name="Picture 17" descr="aframe"/>
          <p:cNvPicPr>
            <a:picLocks noChangeAspect="1" noChangeArrowheads="1"/>
          </p:cNvPicPr>
          <p:nvPr/>
        </p:nvPicPr>
        <p:blipFill>
          <a:blip r:embed="rId3"/>
          <a:srcRect/>
          <a:stretch>
            <a:fillRect/>
          </a:stretch>
        </p:blipFill>
        <p:spPr bwMode="auto">
          <a:xfrm>
            <a:off x="6291263" y="4795838"/>
            <a:ext cx="2203450" cy="1649412"/>
          </a:xfrm>
          <a:prstGeom prst="rect">
            <a:avLst/>
          </a:prstGeom>
          <a:noFill/>
          <a:ln w="9525">
            <a:noFill/>
            <a:miter lim="800000"/>
            <a:headEnd/>
            <a:tailEnd/>
          </a:ln>
        </p:spPr>
      </p:pic>
      <p:pic>
        <p:nvPicPr>
          <p:cNvPr id="31755" name="Picture 21" descr="Side view of OSV Bold sailing."/>
          <p:cNvPicPr>
            <a:picLocks noChangeAspect="1" noChangeArrowheads="1"/>
          </p:cNvPicPr>
          <p:nvPr/>
        </p:nvPicPr>
        <p:blipFill>
          <a:blip r:embed="rId4"/>
          <a:srcRect/>
          <a:stretch>
            <a:fillRect/>
          </a:stretch>
        </p:blipFill>
        <p:spPr bwMode="auto">
          <a:xfrm>
            <a:off x="6291263" y="3179763"/>
            <a:ext cx="2203450" cy="1487487"/>
          </a:xfrm>
          <a:prstGeom prst="rect">
            <a:avLst/>
          </a:prstGeom>
          <a:noFill/>
          <a:ln w="9525">
            <a:noFill/>
            <a:miter lim="800000"/>
            <a:headEnd/>
            <a:tailEnd/>
          </a:ln>
        </p:spPr>
      </p:pic>
      <p:pic>
        <p:nvPicPr>
          <p:cNvPr id="31756" name="Picture 12" descr="grear for slide.jpg"/>
          <p:cNvPicPr>
            <a:picLocks noChangeAspect="1"/>
          </p:cNvPicPr>
          <p:nvPr/>
        </p:nvPicPr>
        <p:blipFill>
          <a:blip r:embed="rId5"/>
          <a:srcRect/>
          <a:stretch>
            <a:fillRect/>
          </a:stretch>
        </p:blipFill>
        <p:spPr bwMode="auto">
          <a:xfrm>
            <a:off x="0" y="0"/>
            <a:ext cx="1003300" cy="132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rcRect t="703" r="51738" b="45499"/>
          <a:stretch>
            <a:fillRect/>
          </a:stretch>
        </p:blipFill>
        <p:spPr>
          <a:xfrm>
            <a:off x="-23518" y="1412282"/>
            <a:ext cx="9144000" cy="5445718"/>
          </a:xfrm>
          <a:prstGeom prst="rect">
            <a:avLst/>
          </a:prstGeom>
        </p:spPr>
      </p:pic>
      <p:sp>
        <p:nvSpPr>
          <p:cNvPr id="2" name="Title 1"/>
          <p:cNvSpPr>
            <a:spLocks noGrp="1"/>
          </p:cNvSpPr>
          <p:nvPr>
            <p:ph type="title"/>
          </p:nvPr>
        </p:nvSpPr>
        <p:spPr>
          <a:xfrm>
            <a:off x="958906" y="-15798"/>
            <a:ext cx="8229600" cy="1405186"/>
          </a:xfrm>
        </p:spPr>
        <p:txBody>
          <a:bodyPr>
            <a:normAutofit/>
          </a:bodyPr>
          <a:lstStyle/>
          <a:p>
            <a:r>
              <a:rPr lang="en-US" dirty="0" smtClean="0"/>
              <a:t>Observations:</a:t>
            </a: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5" name="TextBox 4"/>
          <p:cNvSpPr txBox="1"/>
          <p:nvPr/>
        </p:nvSpPr>
        <p:spPr>
          <a:xfrm>
            <a:off x="3999038" y="866168"/>
            <a:ext cx="1848519" cy="523220"/>
          </a:xfrm>
          <a:prstGeom prst="rect">
            <a:avLst/>
          </a:prstGeom>
          <a:noFill/>
        </p:spPr>
        <p:txBody>
          <a:bodyPr wrap="none" rtlCol="0">
            <a:spAutoFit/>
          </a:bodyPr>
          <a:lstStyle/>
          <a:p>
            <a:pPr algn="ctr"/>
            <a:r>
              <a:rPr lang="en-US" sz="2800" b="1" dirty="0" smtClean="0">
                <a:solidFill>
                  <a:srgbClr val="FF0000"/>
                </a:solidFill>
              </a:rPr>
              <a:t>West Coast</a:t>
            </a:r>
          </a:p>
        </p:txBody>
      </p:sp>
      <p:pic>
        <p:nvPicPr>
          <p:cNvPr id="57347" name="Picture 3" descr="G:\PI meeting\Pix observations geography\Feely.bmp"/>
          <p:cNvPicPr>
            <a:picLocks noChangeAspect="1" noChangeArrowheads="1"/>
          </p:cNvPicPr>
          <p:nvPr/>
        </p:nvPicPr>
        <p:blipFill>
          <a:blip r:embed="rId5"/>
          <a:srcRect/>
          <a:stretch>
            <a:fillRect/>
          </a:stretch>
        </p:blipFill>
        <p:spPr bwMode="auto">
          <a:xfrm>
            <a:off x="5073706" y="4468818"/>
            <a:ext cx="1574506" cy="2204309"/>
          </a:xfrm>
          <a:prstGeom prst="rect">
            <a:avLst/>
          </a:prstGeom>
          <a:noFill/>
        </p:spPr>
      </p:pic>
      <p:pic>
        <p:nvPicPr>
          <p:cNvPr id="57351" name="Picture 7" descr="G:\PI meeting\Pix observations geography\Paul McElhaney.bmp"/>
          <p:cNvPicPr>
            <a:picLocks noChangeAspect="1" noChangeArrowheads="1"/>
          </p:cNvPicPr>
          <p:nvPr/>
        </p:nvPicPr>
        <p:blipFill>
          <a:blip r:embed="rId6"/>
          <a:srcRect/>
          <a:stretch>
            <a:fillRect/>
          </a:stretch>
        </p:blipFill>
        <p:spPr bwMode="auto">
          <a:xfrm>
            <a:off x="7198815" y="3865869"/>
            <a:ext cx="1439628" cy="2132783"/>
          </a:xfrm>
          <a:prstGeom prst="rect">
            <a:avLst/>
          </a:prstGeom>
          <a:noFill/>
        </p:spPr>
      </p:pic>
      <p:pic>
        <p:nvPicPr>
          <p:cNvPr id="3074" name="Picture 2"/>
          <p:cNvPicPr>
            <a:picLocks noChangeAspect="1" noChangeArrowheads="1"/>
          </p:cNvPicPr>
          <p:nvPr/>
        </p:nvPicPr>
        <p:blipFill>
          <a:blip r:embed="rId7"/>
          <a:srcRect/>
          <a:stretch>
            <a:fillRect/>
          </a:stretch>
        </p:blipFill>
        <p:spPr bwMode="auto">
          <a:xfrm>
            <a:off x="3667293" y="2062991"/>
            <a:ext cx="2000250" cy="2000250"/>
          </a:xfrm>
          <a:prstGeom prst="rect">
            <a:avLst/>
          </a:prstGeom>
          <a:noFill/>
          <a:ln w="9525">
            <a:noFill/>
            <a:miter lim="800000"/>
            <a:headEnd/>
            <a:tailEnd/>
          </a:ln>
        </p:spPr>
      </p:pic>
      <p:grpSp>
        <p:nvGrpSpPr>
          <p:cNvPr id="16" name="Group 15"/>
          <p:cNvGrpSpPr/>
          <p:nvPr/>
        </p:nvGrpSpPr>
        <p:grpSpPr>
          <a:xfrm>
            <a:off x="4899819" y="2131497"/>
            <a:ext cx="825890" cy="958582"/>
            <a:chOff x="-1084749" y="2259781"/>
            <a:chExt cx="825890" cy="958582"/>
          </a:xfrm>
        </p:grpSpPr>
        <p:pic>
          <p:nvPicPr>
            <p:cNvPr id="3076" name="Picture 4" descr="http://static.howstuffworks.com/gif/how-to-draw-cartoons-2.jpg"/>
            <p:cNvPicPr>
              <a:picLocks noChangeAspect="1" noChangeArrowheads="1"/>
            </p:cNvPicPr>
            <p:nvPr/>
          </p:nvPicPr>
          <p:blipFill>
            <a:blip r:embed="rId8"/>
            <a:srcRect/>
            <a:stretch>
              <a:fillRect/>
            </a:stretch>
          </p:blipFill>
          <p:spPr bwMode="auto">
            <a:xfrm>
              <a:off x="-1084749" y="2259781"/>
              <a:ext cx="825890" cy="933256"/>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1008423" y="2849031"/>
              <a:ext cx="749564" cy="369332"/>
            </a:xfrm>
            <a:prstGeom prst="rect">
              <a:avLst/>
            </a:prstGeom>
            <a:noFill/>
          </p:spPr>
          <p:txBody>
            <a:bodyPr wrap="none" rtlCol="0">
              <a:spAutoFit/>
            </a:bodyPr>
            <a:lstStyle/>
            <a:p>
              <a:r>
                <a:rPr lang="en-US" dirty="0" smtClean="0"/>
                <a:t>NOAA</a:t>
              </a:r>
              <a:endParaRPr lang="en-US" dirty="0"/>
            </a:p>
          </p:txBody>
        </p:sp>
      </p:grpSp>
      <p:grpSp>
        <p:nvGrpSpPr>
          <p:cNvPr id="17" name="Group 16"/>
          <p:cNvGrpSpPr/>
          <p:nvPr/>
        </p:nvGrpSpPr>
        <p:grpSpPr>
          <a:xfrm>
            <a:off x="3571875" y="2156823"/>
            <a:ext cx="825890" cy="958582"/>
            <a:chOff x="-1084749" y="2259781"/>
            <a:chExt cx="825890" cy="958582"/>
          </a:xfrm>
        </p:grpSpPr>
        <p:pic>
          <p:nvPicPr>
            <p:cNvPr id="19" name="Picture 4" descr="http://static.howstuffworks.com/gif/how-to-draw-cartoons-2.jpg"/>
            <p:cNvPicPr>
              <a:picLocks noChangeAspect="1" noChangeArrowheads="1"/>
            </p:cNvPicPr>
            <p:nvPr/>
          </p:nvPicPr>
          <p:blipFill>
            <a:blip r:embed="rId8"/>
            <a:srcRect/>
            <a:stretch>
              <a:fillRect/>
            </a:stretch>
          </p:blipFill>
          <p:spPr bwMode="auto">
            <a:xfrm>
              <a:off x="-1084749" y="2259781"/>
              <a:ext cx="825890" cy="933256"/>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1008423" y="2849031"/>
              <a:ext cx="749564" cy="369332"/>
            </a:xfrm>
            <a:prstGeom prst="rect">
              <a:avLst/>
            </a:prstGeom>
            <a:noFill/>
          </p:spPr>
          <p:txBody>
            <a:bodyPr wrap="none" rtlCol="0">
              <a:spAutoFit/>
            </a:bodyPr>
            <a:lstStyle/>
            <a:p>
              <a:r>
                <a:rPr lang="en-US" dirty="0" smtClean="0"/>
                <a:t>NOAA</a:t>
              </a:r>
              <a:endParaRPr lang="en-US" dirty="0"/>
            </a:p>
          </p:txBody>
        </p:sp>
      </p:grpSp>
      <p:sp>
        <p:nvSpPr>
          <p:cNvPr id="34" name="TextBox 33"/>
          <p:cNvSpPr txBox="1"/>
          <p:nvPr/>
        </p:nvSpPr>
        <p:spPr>
          <a:xfrm>
            <a:off x="5143498" y="6303795"/>
            <a:ext cx="582211" cy="369332"/>
          </a:xfrm>
          <a:prstGeom prst="rect">
            <a:avLst/>
          </a:prstGeom>
          <a:solidFill>
            <a:schemeClr val="bg1"/>
          </a:solidFill>
        </p:spPr>
        <p:txBody>
          <a:bodyPr wrap="none" rtlCol="0">
            <a:spAutoFit/>
          </a:bodyPr>
          <a:lstStyle/>
          <a:p>
            <a:r>
              <a:rPr lang="en-US" dirty="0" smtClean="0"/>
              <a:t>Dick</a:t>
            </a:r>
            <a:endParaRPr lang="en-US" dirty="0"/>
          </a:p>
        </p:txBody>
      </p:sp>
      <p:sp>
        <p:nvSpPr>
          <p:cNvPr id="35" name="TextBox 34"/>
          <p:cNvSpPr txBox="1"/>
          <p:nvPr/>
        </p:nvSpPr>
        <p:spPr>
          <a:xfrm>
            <a:off x="7383183" y="5629320"/>
            <a:ext cx="583686" cy="369332"/>
          </a:xfrm>
          <a:prstGeom prst="rect">
            <a:avLst/>
          </a:prstGeom>
          <a:solidFill>
            <a:schemeClr val="bg1"/>
          </a:solidFill>
          <a:ln>
            <a:solidFill>
              <a:schemeClr val="bg1"/>
            </a:solidFill>
          </a:ln>
        </p:spPr>
        <p:txBody>
          <a:bodyPr wrap="none" rtlCol="0">
            <a:spAutoFit/>
          </a:bodyPr>
          <a:lstStyle/>
          <a:p>
            <a:r>
              <a:rPr lang="en-US" dirty="0" smtClean="0"/>
              <a:t>Paul</a:t>
            </a:r>
            <a:endParaRPr lang="en-US" dirty="0"/>
          </a:p>
        </p:txBody>
      </p:sp>
      <p:sp>
        <p:nvSpPr>
          <p:cNvPr id="36" name="TextBox 35"/>
          <p:cNvSpPr txBox="1"/>
          <p:nvPr/>
        </p:nvSpPr>
        <p:spPr>
          <a:xfrm>
            <a:off x="4256717" y="3681203"/>
            <a:ext cx="886781" cy="369332"/>
          </a:xfrm>
          <a:prstGeom prst="rect">
            <a:avLst/>
          </a:prstGeom>
          <a:solidFill>
            <a:schemeClr val="bg1"/>
          </a:solidFill>
        </p:spPr>
        <p:txBody>
          <a:bodyPr wrap="none" rtlCol="0">
            <a:spAutoFit/>
          </a:bodyPr>
          <a:lstStyle/>
          <a:p>
            <a:r>
              <a:rPr lang="en-US" dirty="0" smtClean="0"/>
              <a:t>Simone</a:t>
            </a:r>
            <a:endParaRPr lang="en-US" dirty="0"/>
          </a:p>
        </p:txBody>
      </p:sp>
      <p:grpSp>
        <p:nvGrpSpPr>
          <p:cNvPr id="43" name="Group 42"/>
          <p:cNvGrpSpPr/>
          <p:nvPr/>
        </p:nvGrpSpPr>
        <p:grpSpPr>
          <a:xfrm>
            <a:off x="6090833" y="1550395"/>
            <a:ext cx="1990725" cy="2130808"/>
            <a:chOff x="6090833" y="1550395"/>
            <a:chExt cx="1990725" cy="2130808"/>
          </a:xfrm>
        </p:grpSpPr>
        <p:pic>
          <p:nvPicPr>
            <p:cNvPr id="57349" name="Picture 5" descr="G:\PI meeting\Pix observations geography\Sabine.bmp"/>
            <p:cNvPicPr>
              <a:picLocks noChangeAspect="1" noChangeArrowheads="1"/>
            </p:cNvPicPr>
            <p:nvPr/>
          </p:nvPicPr>
          <p:blipFill>
            <a:blip r:embed="rId9"/>
            <a:srcRect/>
            <a:stretch>
              <a:fillRect/>
            </a:stretch>
          </p:blipFill>
          <p:spPr bwMode="auto">
            <a:xfrm>
              <a:off x="6090833" y="1550395"/>
              <a:ext cx="1990725" cy="2082888"/>
            </a:xfrm>
            <a:prstGeom prst="rect">
              <a:avLst/>
            </a:prstGeom>
            <a:noFill/>
          </p:spPr>
        </p:pic>
        <p:sp>
          <p:nvSpPr>
            <p:cNvPr id="37" name="TextBox 36"/>
            <p:cNvSpPr txBox="1"/>
            <p:nvPr/>
          </p:nvSpPr>
          <p:spPr>
            <a:xfrm>
              <a:off x="6225101" y="3311871"/>
              <a:ext cx="652743" cy="369332"/>
            </a:xfrm>
            <a:prstGeom prst="rect">
              <a:avLst/>
            </a:prstGeom>
            <a:solidFill>
              <a:schemeClr val="bg1"/>
            </a:solidFill>
            <a:ln>
              <a:solidFill>
                <a:schemeClr val="bg1"/>
              </a:solidFill>
            </a:ln>
          </p:spPr>
          <p:txBody>
            <a:bodyPr wrap="none" rtlCol="0">
              <a:spAutoFit/>
            </a:bodyPr>
            <a:lstStyle/>
            <a:p>
              <a:r>
                <a:rPr lang="en-US" dirty="0" smtClean="0"/>
                <a:t>Chris</a:t>
              </a:r>
              <a:endParaRPr lang="en-US" dirty="0"/>
            </a:p>
          </p:txBody>
        </p:sp>
      </p:grpSp>
      <p:grpSp>
        <p:nvGrpSpPr>
          <p:cNvPr id="40" name="Group 39"/>
          <p:cNvGrpSpPr/>
          <p:nvPr/>
        </p:nvGrpSpPr>
        <p:grpSpPr>
          <a:xfrm>
            <a:off x="1621842" y="1555681"/>
            <a:ext cx="1583619" cy="1460304"/>
            <a:chOff x="1906622" y="90091"/>
            <a:chExt cx="1583619" cy="1460304"/>
          </a:xfrm>
        </p:grpSpPr>
        <p:pic>
          <p:nvPicPr>
            <p:cNvPr id="57348" name="Picture 4" descr="G:\PI meeting\Pix observations geography\Francisco Chavez.bmp"/>
            <p:cNvPicPr>
              <a:picLocks noChangeAspect="1" noChangeArrowheads="1"/>
            </p:cNvPicPr>
            <p:nvPr/>
          </p:nvPicPr>
          <p:blipFill>
            <a:blip r:embed="rId10"/>
            <a:srcRect/>
            <a:stretch>
              <a:fillRect/>
            </a:stretch>
          </p:blipFill>
          <p:spPr bwMode="auto">
            <a:xfrm>
              <a:off x="1906622" y="90091"/>
              <a:ext cx="1583619" cy="1460304"/>
            </a:xfrm>
            <a:prstGeom prst="rect">
              <a:avLst/>
            </a:prstGeom>
            <a:noFill/>
          </p:spPr>
        </p:pic>
        <p:sp>
          <p:nvSpPr>
            <p:cNvPr id="39" name="TextBox 38"/>
            <p:cNvSpPr txBox="1"/>
            <p:nvPr/>
          </p:nvSpPr>
          <p:spPr>
            <a:xfrm>
              <a:off x="1906622" y="1153004"/>
              <a:ext cx="1056443" cy="369332"/>
            </a:xfrm>
            <a:prstGeom prst="rect">
              <a:avLst/>
            </a:prstGeom>
            <a:solidFill>
              <a:schemeClr val="bg1"/>
            </a:solidFill>
          </p:spPr>
          <p:txBody>
            <a:bodyPr wrap="none" rtlCol="0">
              <a:spAutoFit/>
            </a:bodyPr>
            <a:lstStyle/>
            <a:p>
              <a:r>
                <a:rPr lang="en-US" dirty="0" smtClean="0"/>
                <a:t>Francisco</a:t>
              </a:r>
              <a:endParaRPr lang="en-US" dirty="0"/>
            </a:p>
          </p:txBody>
        </p:sp>
      </p:grpSp>
      <p:grpSp>
        <p:nvGrpSpPr>
          <p:cNvPr id="42" name="Group 41"/>
          <p:cNvGrpSpPr/>
          <p:nvPr/>
        </p:nvGrpSpPr>
        <p:grpSpPr>
          <a:xfrm>
            <a:off x="1774825" y="4408716"/>
            <a:ext cx="1733727" cy="2155004"/>
            <a:chOff x="1774825" y="4408716"/>
            <a:chExt cx="1733727" cy="2155004"/>
          </a:xfrm>
        </p:grpSpPr>
        <p:pic>
          <p:nvPicPr>
            <p:cNvPr id="57346" name="Picture 2" descr="G:\PI meeting\Pix observations geography\Addrenne Sutton.bmp"/>
            <p:cNvPicPr>
              <a:picLocks noChangeAspect="1" noChangeArrowheads="1"/>
            </p:cNvPicPr>
            <p:nvPr/>
          </p:nvPicPr>
          <p:blipFill>
            <a:blip r:embed="rId11"/>
            <a:srcRect/>
            <a:stretch>
              <a:fillRect/>
            </a:stretch>
          </p:blipFill>
          <p:spPr bwMode="auto">
            <a:xfrm>
              <a:off x="1848018" y="4408716"/>
              <a:ext cx="1660534" cy="2155004"/>
            </a:xfrm>
            <a:prstGeom prst="rect">
              <a:avLst/>
            </a:prstGeom>
            <a:noFill/>
          </p:spPr>
        </p:pic>
        <p:sp>
          <p:nvSpPr>
            <p:cNvPr id="41" name="TextBox 40"/>
            <p:cNvSpPr txBox="1"/>
            <p:nvPr/>
          </p:nvSpPr>
          <p:spPr>
            <a:xfrm>
              <a:off x="1774825" y="6119129"/>
              <a:ext cx="1047082" cy="369332"/>
            </a:xfrm>
            <a:prstGeom prst="rect">
              <a:avLst/>
            </a:prstGeom>
            <a:solidFill>
              <a:schemeClr val="bg1"/>
            </a:solidFill>
          </p:spPr>
          <p:txBody>
            <a:bodyPr wrap="none" rtlCol="0">
              <a:spAutoFit/>
            </a:bodyPr>
            <a:lstStyle/>
            <a:p>
              <a:r>
                <a:rPr lang="en-US" dirty="0" smtClean="0"/>
                <a:t>Adrienne</a:t>
              </a:r>
              <a:endParaRPr lang="en-US" dirty="0"/>
            </a:p>
          </p:txBody>
        </p:sp>
      </p:grpSp>
      <p:pic>
        <p:nvPicPr>
          <p:cNvPr id="32" name="Picture 12" descr="CalCOFI 2005-2010 arag AND pH data big font plain.png"/>
          <p:cNvPicPr>
            <a:picLocks noChangeAspect="1"/>
          </p:cNvPicPr>
          <p:nvPr/>
        </p:nvPicPr>
        <p:blipFill>
          <a:blip r:embed="rId12"/>
          <a:srcRect r="50520" b="3284"/>
          <a:stretch>
            <a:fillRect/>
          </a:stretch>
        </p:blipFill>
        <p:spPr bwMode="auto">
          <a:xfrm>
            <a:off x="479551" y="2059852"/>
            <a:ext cx="3519487" cy="4613275"/>
          </a:xfrm>
          <a:prstGeom prst="rect">
            <a:avLst/>
          </a:prstGeom>
          <a:solidFill>
            <a:schemeClr val="bg1"/>
          </a:solidFill>
          <a:ln w="9525">
            <a:noFill/>
            <a:miter lim="800000"/>
            <a:headEnd/>
            <a:tailEnd/>
          </a:ln>
        </p:spPr>
      </p:pic>
      <p:pic>
        <p:nvPicPr>
          <p:cNvPr id="18" name="Picture 12"/>
          <p:cNvPicPr>
            <a:picLocks noChangeAspect="1" noChangeArrowheads="1"/>
          </p:cNvPicPr>
          <p:nvPr/>
        </p:nvPicPr>
        <p:blipFill>
          <a:blip r:embed="rId13"/>
          <a:srcRect/>
          <a:stretch>
            <a:fillRect/>
          </a:stretch>
        </p:blipFill>
        <p:spPr bwMode="auto">
          <a:xfrm>
            <a:off x="707067" y="2251869"/>
            <a:ext cx="3549650" cy="4064000"/>
          </a:xfrm>
          <a:prstGeom prst="rect">
            <a:avLst/>
          </a:prstGeom>
          <a:noFill/>
          <a:ln w="9525">
            <a:noFill/>
            <a:miter lim="800000"/>
            <a:headEnd/>
            <a:tailEnd/>
          </a:ln>
        </p:spPr>
      </p:pic>
      <p:pic>
        <p:nvPicPr>
          <p:cNvPr id="33" name="Picture 12"/>
          <p:cNvPicPr>
            <a:picLocks noChangeAspect="1" noChangeArrowheads="1"/>
          </p:cNvPicPr>
          <p:nvPr/>
        </p:nvPicPr>
        <p:blipFill>
          <a:blip r:embed="rId14"/>
          <a:srcRect/>
          <a:stretch>
            <a:fillRect/>
          </a:stretch>
        </p:blipFill>
        <p:spPr bwMode="auto">
          <a:xfrm>
            <a:off x="4119562" y="2062991"/>
            <a:ext cx="5024438" cy="4017962"/>
          </a:xfrm>
          <a:prstGeom prst="rect">
            <a:avLst/>
          </a:prstGeom>
          <a:noFill/>
          <a:ln w="9525">
            <a:noFill/>
            <a:miter lim="800000"/>
            <a:headEnd/>
            <a:tailEnd/>
          </a:ln>
        </p:spPr>
      </p:pic>
      <p:grpSp>
        <p:nvGrpSpPr>
          <p:cNvPr id="45" name="Group 44"/>
          <p:cNvGrpSpPr/>
          <p:nvPr/>
        </p:nvGrpSpPr>
        <p:grpSpPr>
          <a:xfrm>
            <a:off x="4899819" y="2234406"/>
            <a:ext cx="4081462" cy="4017963"/>
            <a:chOff x="4894263" y="2708275"/>
            <a:chExt cx="4081462" cy="4017963"/>
          </a:xfrm>
        </p:grpSpPr>
        <p:pic>
          <p:nvPicPr>
            <p:cNvPr id="46" name="Picture 13"/>
            <p:cNvPicPr>
              <a:picLocks noChangeAspect="1" noChangeArrowheads="1"/>
            </p:cNvPicPr>
            <p:nvPr/>
          </p:nvPicPr>
          <p:blipFill>
            <a:blip r:embed="rId15"/>
            <a:srcRect l="49142" t="20114" r="12000" b="17828"/>
            <a:stretch>
              <a:fillRect/>
            </a:stretch>
          </p:blipFill>
          <p:spPr bwMode="auto">
            <a:xfrm>
              <a:off x="4894263" y="2708275"/>
              <a:ext cx="4025900" cy="4017963"/>
            </a:xfrm>
            <a:prstGeom prst="rect">
              <a:avLst/>
            </a:prstGeom>
            <a:noFill/>
            <a:ln w="9525">
              <a:noFill/>
              <a:miter lim="800000"/>
              <a:headEnd/>
              <a:tailEnd/>
            </a:ln>
          </p:spPr>
        </p:pic>
        <p:sp>
          <p:nvSpPr>
            <p:cNvPr id="47" name="TextBox 46"/>
            <p:cNvSpPr txBox="1"/>
            <p:nvPr/>
          </p:nvSpPr>
          <p:spPr>
            <a:xfrm>
              <a:off x="4962525" y="3009900"/>
              <a:ext cx="3914775" cy="369888"/>
            </a:xfrm>
            <a:prstGeom prst="rect">
              <a:avLst/>
            </a:prstGeom>
            <a:solidFill>
              <a:schemeClr val="accent1">
                <a:lumMod val="40000"/>
                <a:lumOff val="60000"/>
              </a:schemeClr>
            </a:solidFill>
          </p:spPr>
          <p:txBody>
            <a:bodyPr>
              <a:spAutoFit/>
            </a:bodyPr>
            <a:lstStyle/>
            <a:p>
              <a:pPr>
                <a:defRPr/>
              </a:pPr>
              <a:r>
                <a:rPr lang="en-US" b="1" dirty="0">
                  <a:ea typeface="ＭＳ Ｐゴシック" charset="-128"/>
                </a:rPr>
                <a:t>FY2010 OA mooring deployments</a:t>
              </a:r>
            </a:p>
          </p:txBody>
        </p:sp>
        <p:sp>
          <p:nvSpPr>
            <p:cNvPr id="48" name="TextBox 13"/>
            <p:cNvSpPr txBox="1">
              <a:spLocks noChangeArrowheads="1"/>
            </p:cNvSpPr>
            <p:nvPr/>
          </p:nvSpPr>
          <p:spPr bwMode="auto">
            <a:xfrm>
              <a:off x="5365750" y="3660775"/>
              <a:ext cx="722313" cy="369888"/>
            </a:xfrm>
            <a:prstGeom prst="rect">
              <a:avLst/>
            </a:prstGeom>
            <a:noFill/>
            <a:ln w="9525">
              <a:noFill/>
              <a:miter lim="800000"/>
              <a:headEnd/>
              <a:tailEnd/>
            </a:ln>
          </p:spPr>
          <p:txBody>
            <a:bodyPr wrap="none">
              <a:spAutoFit/>
            </a:bodyPr>
            <a:lstStyle/>
            <a:p>
              <a:r>
                <a:rPr lang="en-US">
                  <a:solidFill>
                    <a:srgbClr val="FFFF00"/>
                  </a:solidFill>
                </a:rPr>
                <a:t>Papa</a:t>
              </a:r>
            </a:p>
          </p:txBody>
        </p:sp>
        <p:sp>
          <p:nvSpPr>
            <p:cNvPr id="49" name="TextBox 14"/>
            <p:cNvSpPr txBox="1">
              <a:spLocks noChangeArrowheads="1"/>
            </p:cNvSpPr>
            <p:nvPr/>
          </p:nvSpPr>
          <p:spPr bwMode="auto">
            <a:xfrm>
              <a:off x="5910263" y="3983038"/>
              <a:ext cx="1030287" cy="369887"/>
            </a:xfrm>
            <a:prstGeom prst="rect">
              <a:avLst/>
            </a:prstGeom>
            <a:noFill/>
            <a:ln w="9525">
              <a:noFill/>
              <a:miter lim="800000"/>
              <a:headEnd/>
              <a:tailEnd/>
            </a:ln>
          </p:spPr>
          <p:txBody>
            <a:bodyPr wrap="none">
              <a:spAutoFit/>
            </a:bodyPr>
            <a:lstStyle/>
            <a:p>
              <a:r>
                <a:rPr lang="en-US">
                  <a:solidFill>
                    <a:srgbClr val="FFFF00"/>
                  </a:solidFill>
                </a:rPr>
                <a:t>La Push</a:t>
              </a:r>
            </a:p>
          </p:txBody>
        </p:sp>
        <p:sp>
          <p:nvSpPr>
            <p:cNvPr id="50" name="TextBox 16"/>
            <p:cNvSpPr txBox="1">
              <a:spLocks noChangeArrowheads="1"/>
            </p:cNvSpPr>
            <p:nvPr/>
          </p:nvSpPr>
          <p:spPr bwMode="auto">
            <a:xfrm>
              <a:off x="5953125" y="4757738"/>
              <a:ext cx="801688" cy="368300"/>
            </a:xfrm>
            <a:prstGeom prst="rect">
              <a:avLst/>
            </a:prstGeom>
            <a:noFill/>
            <a:ln w="9525">
              <a:noFill/>
              <a:miter lim="800000"/>
              <a:headEnd/>
              <a:tailEnd/>
            </a:ln>
          </p:spPr>
          <p:txBody>
            <a:bodyPr wrap="none">
              <a:spAutoFit/>
            </a:bodyPr>
            <a:lstStyle/>
            <a:p>
              <a:r>
                <a:rPr lang="en-US">
                  <a:solidFill>
                    <a:srgbClr val="FFFF00"/>
                  </a:solidFill>
                </a:rPr>
                <a:t>CCE2</a:t>
              </a:r>
            </a:p>
          </p:txBody>
        </p:sp>
        <p:sp>
          <p:nvSpPr>
            <p:cNvPr id="51" name="TextBox 17"/>
            <p:cNvSpPr txBox="1">
              <a:spLocks noChangeArrowheads="1"/>
            </p:cNvSpPr>
            <p:nvPr/>
          </p:nvSpPr>
          <p:spPr bwMode="auto">
            <a:xfrm>
              <a:off x="6386513" y="5192713"/>
              <a:ext cx="1376362" cy="368300"/>
            </a:xfrm>
            <a:prstGeom prst="rect">
              <a:avLst/>
            </a:prstGeom>
            <a:noFill/>
            <a:ln w="9525">
              <a:noFill/>
              <a:miter lim="800000"/>
              <a:headEnd/>
              <a:tailEnd/>
            </a:ln>
          </p:spPr>
          <p:txBody>
            <a:bodyPr wrap="none">
              <a:spAutoFit/>
            </a:bodyPr>
            <a:lstStyle/>
            <a:p>
              <a:r>
                <a:rPr lang="en-US">
                  <a:solidFill>
                    <a:srgbClr val="FFFF00"/>
                  </a:solidFill>
                </a:rPr>
                <a:t>Coastal MS</a:t>
              </a:r>
            </a:p>
          </p:txBody>
        </p:sp>
        <p:sp>
          <p:nvSpPr>
            <p:cNvPr id="52" name="TextBox 18"/>
            <p:cNvSpPr txBox="1">
              <a:spLocks noChangeArrowheads="1"/>
            </p:cNvSpPr>
            <p:nvPr/>
          </p:nvSpPr>
          <p:spPr bwMode="auto">
            <a:xfrm>
              <a:off x="7577138" y="4625975"/>
              <a:ext cx="1398587" cy="369888"/>
            </a:xfrm>
            <a:prstGeom prst="rect">
              <a:avLst/>
            </a:prstGeom>
            <a:noFill/>
            <a:ln w="9525">
              <a:noFill/>
              <a:miter lim="800000"/>
              <a:headEnd/>
              <a:tailEnd/>
            </a:ln>
          </p:spPr>
          <p:txBody>
            <a:bodyPr wrap="none">
              <a:spAutoFit/>
            </a:bodyPr>
            <a:lstStyle/>
            <a:p>
              <a:r>
                <a:rPr lang="en-US">
                  <a:solidFill>
                    <a:srgbClr val="FFFF00"/>
                  </a:solidFill>
                </a:rPr>
                <a:t>Gray’s Reef</a:t>
              </a:r>
            </a:p>
          </p:txBody>
        </p:sp>
        <p:sp>
          <p:nvSpPr>
            <p:cNvPr id="53" name="TextBox 19"/>
            <p:cNvSpPr txBox="1">
              <a:spLocks noChangeArrowheads="1"/>
            </p:cNvSpPr>
            <p:nvPr/>
          </p:nvSpPr>
          <p:spPr bwMode="auto">
            <a:xfrm>
              <a:off x="8016875" y="3873500"/>
              <a:ext cx="735013" cy="369888"/>
            </a:xfrm>
            <a:prstGeom prst="rect">
              <a:avLst/>
            </a:prstGeom>
            <a:noFill/>
            <a:ln w="9525">
              <a:noFill/>
              <a:miter lim="800000"/>
              <a:headEnd/>
              <a:tailEnd/>
            </a:ln>
          </p:spPr>
          <p:txBody>
            <a:bodyPr wrap="none">
              <a:spAutoFit/>
            </a:bodyPr>
            <a:lstStyle/>
            <a:p>
              <a:r>
                <a:rPr lang="en-US">
                  <a:solidFill>
                    <a:srgbClr val="FFFF00"/>
                  </a:solidFill>
                </a:rPr>
                <a:t>GOM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8"/>
                                        </p:tgtEl>
                                        <p:attrNameLst>
                                          <p:attrName>ppt_x</p:attrName>
                                        </p:attrNameLst>
                                      </p:cBhvr>
                                      <p:tavLst>
                                        <p:tav tm="0">
                                          <p:val>
                                            <p:strVal val="ppt_x"/>
                                          </p:val>
                                        </p:tav>
                                        <p:tav tm="100000">
                                          <p:val>
                                            <p:strVal val="ppt_x"/>
                                          </p:val>
                                        </p:tav>
                                      </p:tavLst>
                                    </p:anim>
                                    <p:anim calcmode="lin" valueType="num">
                                      <p:cBhvr additive="base">
                                        <p:cTn id="27" dur="500"/>
                                        <p:tgtEl>
                                          <p:spTgt spid="18"/>
                                        </p:tgtEl>
                                        <p:attrNameLst>
                                          <p:attrName>ppt_y</p:attrName>
                                        </p:attrNameLst>
                                      </p:cBhvr>
                                      <p:tavLst>
                                        <p:tav tm="0">
                                          <p:val>
                                            <p:strVal val="ppt_y"/>
                                          </p:val>
                                        </p:tav>
                                        <p:tav tm="100000">
                                          <p:val>
                                            <p:strVal val="1+ppt_h/2"/>
                                          </p:val>
                                        </p:tav>
                                      </p:tavLst>
                                    </p:anim>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32"/>
                                        </p:tgtEl>
                                        <p:attrNameLst>
                                          <p:attrName>ppt_x</p:attrName>
                                        </p:attrNameLst>
                                      </p:cBhvr>
                                      <p:tavLst>
                                        <p:tav tm="0">
                                          <p:val>
                                            <p:strVal val="ppt_x"/>
                                          </p:val>
                                        </p:tav>
                                        <p:tav tm="100000">
                                          <p:val>
                                            <p:strVal val="ppt_x"/>
                                          </p:val>
                                        </p:tav>
                                      </p:tavLst>
                                    </p:anim>
                                    <p:anim calcmode="lin" valueType="num">
                                      <p:cBhvr additive="base">
                                        <p:cTn id="39" dur="500"/>
                                        <p:tgtEl>
                                          <p:spTgt spid="32"/>
                                        </p:tgtEl>
                                        <p:attrNameLst>
                                          <p:attrName>ppt_y</p:attrName>
                                        </p:attrNameLst>
                                      </p:cBhvr>
                                      <p:tavLst>
                                        <p:tav tm="0">
                                          <p:val>
                                            <p:strVal val="ppt_y"/>
                                          </p:val>
                                        </p:tav>
                                        <p:tav tm="100000">
                                          <p:val>
                                            <p:strVal val="1+ppt_h/2"/>
                                          </p:val>
                                        </p:tav>
                                      </p:tavLst>
                                    </p:anim>
                                    <p:set>
                                      <p:cBhvr>
                                        <p:cTn id="40" dur="1" fill="hold">
                                          <p:stCondLst>
                                            <p:cond delay="499"/>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33"/>
                                        </p:tgtEl>
                                        <p:attrNameLst>
                                          <p:attrName>ppt_x</p:attrName>
                                        </p:attrNameLst>
                                      </p:cBhvr>
                                      <p:tavLst>
                                        <p:tav tm="0">
                                          <p:val>
                                            <p:strVal val="ppt_x"/>
                                          </p:val>
                                        </p:tav>
                                        <p:tav tm="100000">
                                          <p:val>
                                            <p:strVal val="ppt_x"/>
                                          </p:val>
                                        </p:tav>
                                      </p:tavLst>
                                    </p:anim>
                                    <p:anim calcmode="lin" valueType="num">
                                      <p:cBhvr additive="base">
                                        <p:cTn id="51" dur="500"/>
                                        <p:tgtEl>
                                          <p:spTgt spid="33"/>
                                        </p:tgtEl>
                                        <p:attrNameLst>
                                          <p:attrName>ppt_y</p:attrName>
                                        </p:attrNameLst>
                                      </p:cBhvr>
                                      <p:tavLst>
                                        <p:tav tm="0">
                                          <p:val>
                                            <p:strVal val="ppt_y"/>
                                          </p:val>
                                        </p:tav>
                                        <p:tav tm="100000">
                                          <p:val>
                                            <p:strVal val="1+ppt_h/2"/>
                                          </p:val>
                                        </p:tav>
                                      </p:tavLst>
                                    </p:anim>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942"/>
            <a:ext cx="8229600" cy="1405186"/>
          </a:xfrm>
        </p:spPr>
        <p:txBody>
          <a:bodyPr>
            <a:normAutofit fontScale="90000"/>
          </a:bodyPr>
          <a:lstStyle/>
          <a:p>
            <a:r>
              <a:rPr lang="en-US" dirty="0" smtClean="0"/>
              <a:t>Observation &amp; Monitoring: </a:t>
            </a:r>
            <a:br>
              <a:rPr lang="en-US" dirty="0" smtClean="0"/>
            </a:br>
            <a:r>
              <a:rPr lang="en-US" dirty="0" smtClean="0"/>
              <a:t>Funding - Coral Reefs</a:t>
            </a:r>
            <a:br>
              <a:rPr lang="en-US" dirty="0" smtClean="0"/>
            </a:br>
            <a:endParaRPr lang="en-US" dirty="0"/>
          </a:p>
        </p:txBody>
      </p:sp>
      <p:sp>
        <p:nvSpPr>
          <p:cNvPr id="3" name="Content Placeholder 2"/>
          <p:cNvSpPr>
            <a:spLocks noGrp="1"/>
          </p:cNvSpPr>
          <p:nvPr>
            <p:ph idx="1"/>
          </p:nvPr>
        </p:nvSpPr>
        <p:spPr>
          <a:xfrm>
            <a:off x="457200" y="1948856"/>
            <a:ext cx="8229600" cy="4525963"/>
          </a:xfrm>
        </p:spPr>
        <p:txBody>
          <a:bodyPr>
            <a:normAutofit fontScale="62500" lnSpcReduction="20000"/>
          </a:bodyPr>
          <a:lstStyle/>
          <a:p>
            <a:r>
              <a:rPr lang="en-US" b="1" dirty="0" smtClean="0"/>
              <a:t>Andreas </a:t>
            </a:r>
            <a:r>
              <a:rPr lang="en-US" b="1" dirty="0" err="1" smtClean="0"/>
              <a:t>Andersson</a:t>
            </a:r>
            <a:r>
              <a:rPr lang="en-US" dirty="0" smtClean="0"/>
              <a:t>:  NSF BEACON </a:t>
            </a:r>
            <a:r>
              <a:rPr lang="en-US" dirty="0" err="1" smtClean="0"/>
              <a:t>Burmuda</a:t>
            </a:r>
            <a:r>
              <a:rPr lang="en-US" dirty="0" smtClean="0"/>
              <a:t> ocean acidification and coral reef investigation</a:t>
            </a:r>
          </a:p>
          <a:p>
            <a:r>
              <a:rPr lang="en-US" b="1" dirty="0" smtClean="0"/>
              <a:t>Derek </a:t>
            </a:r>
            <a:r>
              <a:rPr lang="en-US" b="1" dirty="0" err="1" smtClean="0"/>
              <a:t>Manzello</a:t>
            </a:r>
            <a:r>
              <a:rPr lang="en-US" dirty="0" smtClean="0"/>
              <a:t>: NOAA Assessing carbonate budgets of coral reef communities across natural CO2 gradients on the Florida Reef Tract.</a:t>
            </a:r>
          </a:p>
          <a:p>
            <a:r>
              <a:rPr lang="en-US" b="1" dirty="0" smtClean="0"/>
              <a:t>Rusty </a:t>
            </a:r>
            <a:r>
              <a:rPr lang="en-US" b="1" dirty="0" err="1" smtClean="0"/>
              <a:t>Brainard</a:t>
            </a:r>
            <a:r>
              <a:rPr lang="en-US" b="1" dirty="0" smtClean="0"/>
              <a:t>:</a:t>
            </a:r>
            <a:r>
              <a:rPr lang="en-US" dirty="0" smtClean="0"/>
              <a:t> NOAA: Pacific Reef Assessment and Monitoring Program </a:t>
            </a:r>
          </a:p>
          <a:p>
            <a:r>
              <a:rPr lang="en-US" b="1" dirty="0" smtClean="0"/>
              <a:t>Chris Langdon:</a:t>
            </a:r>
            <a:r>
              <a:rPr lang="en-US" dirty="0" smtClean="0"/>
              <a:t> NSF Application of a novel geochemical approach to the alkalinity anomaly method of estimating coral reef calcification: implications of ocean acidification</a:t>
            </a:r>
          </a:p>
          <a:p>
            <a:pPr lvl="1"/>
            <a:r>
              <a:rPr lang="en-US" dirty="0" smtClean="0"/>
              <a:t>NSF: Climate change and coral reefs: integrating calcification, photosynthesis and symbiosis flexibility into species survival trajectories for Caribbean reef corals.  </a:t>
            </a:r>
          </a:p>
          <a:p>
            <a:pPr lvl="1"/>
            <a:r>
              <a:rPr lang="en-US" dirty="0" smtClean="0"/>
              <a:t>NOAA: Small boat CO2 equilibrator and gradient flux measurements of calcification</a:t>
            </a:r>
          </a:p>
          <a:p>
            <a:r>
              <a:rPr lang="en-US" b="1" dirty="0" smtClean="0"/>
              <a:t>Kim Yates:</a:t>
            </a:r>
            <a:r>
              <a:rPr lang="en-US" dirty="0" smtClean="0"/>
              <a:t> USGS: Coral Reef community calcification and metabolism</a:t>
            </a:r>
          </a:p>
          <a:p>
            <a:pPr lvl="1"/>
            <a:r>
              <a:rPr lang="en-US" dirty="0" smtClean="0"/>
              <a:t>USGS: Diurnal variation in coastal carbonate system parameters.</a:t>
            </a:r>
          </a:p>
          <a:p>
            <a:pPr lvl="0"/>
            <a:endParaRPr lang="en-US" dirty="0" smtClean="0"/>
          </a:p>
          <a:p>
            <a:endParaRPr lang="en-US" dirty="0"/>
          </a:p>
        </p:txBody>
      </p:sp>
      <p:pic>
        <p:nvPicPr>
          <p:cNvPr id="6" name="Picture 5" descr="oa_ocb_logo_small.tiff"/>
          <p:cNvPicPr>
            <a:picLocks noChangeAspect="1"/>
          </p:cNvPicPr>
          <p:nvPr/>
        </p:nvPicPr>
        <p:blipFill>
          <a:blip r:embed="rId3"/>
          <a:stretch>
            <a:fillRect/>
          </a:stretch>
        </p:blipFill>
        <p:spPr>
          <a:xfrm>
            <a:off x="0" y="12452"/>
            <a:ext cx="1269065" cy="141763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Elakha1_May2009_Mikal.Davis.JPG"/>
          <p:cNvPicPr>
            <a:picLocks noChangeAspect="1"/>
          </p:cNvPicPr>
          <p:nvPr/>
        </p:nvPicPr>
        <p:blipFill>
          <a:blip r:embed="rId3"/>
          <a:srcRect/>
          <a:stretch>
            <a:fillRect/>
          </a:stretch>
        </p:blipFill>
        <p:spPr bwMode="auto">
          <a:xfrm>
            <a:off x="554038" y="-11113"/>
            <a:ext cx="8589962" cy="6869113"/>
          </a:xfrm>
          <a:prstGeom prst="rect">
            <a:avLst/>
          </a:prstGeom>
          <a:noFill/>
          <a:ln w="9525">
            <a:noFill/>
            <a:miter lim="800000"/>
            <a:headEnd/>
            <a:tailEnd/>
          </a:ln>
        </p:spPr>
      </p:pic>
      <p:sp>
        <p:nvSpPr>
          <p:cNvPr id="24579" name="Title 3"/>
          <p:cNvSpPr>
            <a:spLocks noGrp="1"/>
          </p:cNvSpPr>
          <p:nvPr>
            <p:ph type="title"/>
          </p:nvPr>
        </p:nvSpPr>
        <p:spPr>
          <a:xfrm>
            <a:off x="925513" y="-11113"/>
            <a:ext cx="5357812" cy="579438"/>
          </a:xfrm>
        </p:spPr>
        <p:txBody>
          <a:bodyPr/>
          <a:lstStyle/>
          <a:p>
            <a:pPr algn="l" eaLnBrk="1" hangingPunct="1"/>
            <a:r>
              <a:rPr lang="en-US" sz="3200" b="1" smtClean="0">
                <a:latin typeface="Arial" charset="0"/>
                <a:ea typeface="ＭＳ Ｐゴシック" pitchFamily="-107" charset="-128"/>
                <a:cs typeface="Arial" charset="0"/>
              </a:rPr>
              <a:t>Francis Chan</a:t>
            </a:r>
          </a:p>
        </p:txBody>
      </p:sp>
      <p:sp>
        <p:nvSpPr>
          <p:cNvPr id="6" name="TextBox 5"/>
          <p:cNvSpPr txBox="1"/>
          <p:nvPr/>
        </p:nvSpPr>
        <p:spPr>
          <a:xfrm>
            <a:off x="-624" y="991158"/>
            <a:ext cx="553998" cy="5866842"/>
          </a:xfrm>
          <a:prstGeom prst="rect">
            <a:avLst/>
          </a:prstGeom>
          <a:solidFill>
            <a:schemeClr val="accent1">
              <a:lumMod val="75000"/>
            </a:schemeClr>
          </a:solidFill>
        </p:spPr>
        <p:txBody>
          <a:bodyPr vert="vert270" tIns="914400" bIns="914400">
            <a:spAutoFit/>
          </a:bodyPr>
          <a:lstStyle/>
          <a:p>
            <a:pPr algn="dist" fontAlgn="auto">
              <a:spcBef>
                <a:spcPts val="0"/>
              </a:spcBef>
              <a:spcAft>
                <a:spcPts val="0"/>
              </a:spcAft>
              <a:defRPr/>
            </a:pPr>
            <a:r>
              <a:rPr lang="en-US" b="1" cap="small" dirty="0">
                <a:solidFill>
                  <a:schemeClr val="bg1"/>
                </a:solidFill>
                <a:latin typeface="Arial"/>
                <a:ea typeface="+mn-ea"/>
                <a:cs typeface="Arial"/>
              </a:rPr>
              <a:t>Observations &amp; Monitoring</a:t>
            </a:r>
          </a:p>
        </p:txBody>
      </p:sp>
      <p:sp>
        <p:nvSpPr>
          <p:cNvPr id="24581" name="Title 3"/>
          <p:cNvSpPr txBox="1">
            <a:spLocks/>
          </p:cNvSpPr>
          <p:nvPr/>
        </p:nvSpPr>
        <p:spPr bwMode="auto">
          <a:xfrm>
            <a:off x="5786438" y="0"/>
            <a:ext cx="3357562" cy="568325"/>
          </a:xfrm>
          <a:prstGeom prst="rect">
            <a:avLst/>
          </a:prstGeom>
          <a:noFill/>
          <a:ln w="9525">
            <a:noFill/>
            <a:miter lim="800000"/>
            <a:headEnd/>
            <a:tailEnd/>
          </a:ln>
        </p:spPr>
        <p:txBody>
          <a:bodyPr lIns="182880" anchor="ctr"/>
          <a:lstStyle/>
          <a:p>
            <a:pPr algn="r">
              <a:lnSpc>
                <a:spcPct val="80000"/>
              </a:lnSpc>
            </a:pPr>
            <a:r>
              <a:rPr lang="en-US" sz="2200">
                <a:cs typeface="Arial" charset="0"/>
              </a:rPr>
              <a:t>Oregon State University</a:t>
            </a:r>
          </a:p>
        </p:txBody>
      </p:sp>
      <p:sp>
        <p:nvSpPr>
          <p:cNvPr id="24582" name="Title 3"/>
          <p:cNvSpPr txBox="1">
            <a:spLocks/>
          </p:cNvSpPr>
          <p:nvPr/>
        </p:nvSpPr>
        <p:spPr bwMode="auto">
          <a:xfrm>
            <a:off x="1176338" y="433388"/>
            <a:ext cx="3975100" cy="609600"/>
          </a:xfrm>
          <a:prstGeom prst="rect">
            <a:avLst/>
          </a:prstGeom>
          <a:noFill/>
          <a:ln w="9525">
            <a:noFill/>
            <a:miter lim="800000"/>
            <a:headEnd/>
            <a:tailEnd/>
          </a:ln>
        </p:spPr>
        <p:txBody>
          <a:bodyPr anchor="ctr"/>
          <a:lstStyle/>
          <a:p>
            <a:r>
              <a:rPr lang="en-US" sz="2000">
                <a:cs typeface="Arial" charset="0"/>
              </a:rPr>
              <a:t>Bruce Menge</a:t>
            </a:r>
          </a:p>
        </p:txBody>
      </p:sp>
      <p:sp>
        <p:nvSpPr>
          <p:cNvPr id="24583" name="TextBox 9"/>
          <p:cNvSpPr txBox="1">
            <a:spLocks noChangeArrowheads="1"/>
          </p:cNvSpPr>
          <p:nvPr/>
        </p:nvSpPr>
        <p:spPr bwMode="auto">
          <a:xfrm>
            <a:off x="877888" y="1055688"/>
            <a:ext cx="7392987" cy="830262"/>
          </a:xfrm>
          <a:prstGeom prst="rect">
            <a:avLst/>
          </a:prstGeom>
          <a:noFill/>
          <a:ln w="9525">
            <a:noFill/>
            <a:miter lim="800000"/>
            <a:headEnd/>
            <a:tailEnd/>
          </a:ln>
        </p:spPr>
        <p:txBody>
          <a:bodyPr>
            <a:spAutoFit/>
          </a:bodyPr>
          <a:lstStyle/>
          <a:p>
            <a:pPr algn="ctr"/>
            <a:r>
              <a:rPr lang="en-US" b="1"/>
              <a:t>EAGER: Initiation of a pH/</a:t>
            </a:r>
            <a:r>
              <a:rPr lang="en-US" b="1" i="1"/>
              <a:t>p</a:t>
            </a:r>
            <a:r>
              <a:rPr lang="en-US" b="1"/>
              <a:t>CO</a:t>
            </a:r>
            <a:r>
              <a:rPr lang="en-US" b="1" baseline="-25000"/>
              <a:t>2</a:t>
            </a:r>
            <a:r>
              <a:rPr lang="en-US" b="1"/>
              <a:t>-sensing mooring platform on the Oregon coast </a:t>
            </a:r>
            <a:endParaRPr lang="en-US" b="1" i="1"/>
          </a:p>
        </p:txBody>
      </p:sp>
      <p:sp>
        <p:nvSpPr>
          <p:cNvPr id="24584" name="Title 3"/>
          <p:cNvSpPr txBox="1">
            <a:spLocks/>
          </p:cNvSpPr>
          <p:nvPr/>
        </p:nvSpPr>
        <p:spPr bwMode="auto">
          <a:xfrm>
            <a:off x="6980238" y="436563"/>
            <a:ext cx="2163762" cy="568325"/>
          </a:xfrm>
          <a:prstGeom prst="rect">
            <a:avLst/>
          </a:prstGeom>
          <a:noFill/>
          <a:ln w="9525">
            <a:noFill/>
            <a:miter lim="800000"/>
            <a:headEnd/>
            <a:tailEnd/>
          </a:ln>
        </p:spPr>
        <p:txBody>
          <a:bodyPr lIns="182880" anchor="ctr"/>
          <a:lstStyle/>
          <a:p>
            <a:pPr algn="r"/>
            <a:r>
              <a:rPr lang="en-US" sz="2000">
                <a:cs typeface="Arial" charset="0"/>
              </a:rPr>
              <a:t>August 2009</a:t>
            </a:r>
          </a:p>
        </p:txBody>
      </p:sp>
      <p:sp>
        <p:nvSpPr>
          <p:cNvPr id="24585" name="Content Placeholder 13"/>
          <p:cNvSpPr>
            <a:spLocks noGrp="1"/>
          </p:cNvSpPr>
          <p:nvPr>
            <p:ph idx="1"/>
          </p:nvPr>
        </p:nvSpPr>
        <p:spPr>
          <a:xfrm>
            <a:off x="554038" y="1885950"/>
            <a:ext cx="4113212" cy="3736975"/>
          </a:xfrm>
        </p:spPr>
        <p:txBody>
          <a:bodyPr/>
          <a:lstStyle/>
          <a:p>
            <a:pPr eaLnBrk="1" hangingPunct="1">
              <a:buFont typeface="Wingdings" pitchFamily="-107" charset="2"/>
              <a:buChar char="q"/>
            </a:pPr>
            <a:r>
              <a:rPr lang="en-US" sz="2000" smtClean="0">
                <a:latin typeface="Arial" charset="0"/>
                <a:ea typeface="ＭＳ Ｐゴシック" pitchFamily="-107" charset="-128"/>
              </a:rPr>
              <a:t>Evaluate the feasibility of maintaining continuous pH and pCO2 time-series </a:t>
            </a:r>
          </a:p>
          <a:p>
            <a:pPr eaLnBrk="1" hangingPunct="1">
              <a:buFont typeface="Wingdings" pitchFamily="-107" charset="2"/>
              <a:buChar char="q"/>
            </a:pPr>
            <a:r>
              <a:rPr lang="en-US" sz="2000" smtClean="0">
                <a:latin typeface="Arial" charset="0"/>
                <a:ea typeface="ＭＳ Ｐゴシック" pitchFamily="-107" charset="-128"/>
              </a:rPr>
              <a:t>Examine the scales of variability in OA stress and its coupling to low-oxygen stress in an upwelling shelf</a:t>
            </a:r>
          </a:p>
        </p:txBody>
      </p:sp>
      <p:pic>
        <p:nvPicPr>
          <p:cNvPr id="24586" name="Picture 16" descr="P1010073.JPG"/>
          <p:cNvPicPr>
            <a:picLocks noChangeAspect="1"/>
          </p:cNvPicPr>
          <p:nvPr/>
        </p:nvPicPr>
        <p:blipFill>
          <a:blip r:embed="rId4"/>
          <a:srcRect r="18958"/>
          <a:stretch>
            <a:fillRect/>
          </a:stretch>
        </p:blipFill>
        <p:spPr bwMode="auto">
          <a:xfrm>
            <a:off x="7232650" y="5089525"/>
            <a:ext cx="1911350" cy="1768475"/>
          </a:xfrm>
          <a:prstGeom prst="rect">
            <a:avLst/>
          </a:prstGeom>
          <a:noFill/>
          <a:ln w="9525">
            <a:noFill/>
            <a:miter lim="800000"/>
            <a:headEnd/>
            <a:tailEnd/>
          </a:ln>
        </p:spPr>
      </p:pic>
      <p:pic>
        <p:nvPicPr>
          <p:cNvPr id="24587" name="Picture 4" descr="DSCF0782-1.JPG"/>
          <p:cNvPicPr>
            <a:picLocks noChangeAspect="1"/>
          </p:cNvPicPr>
          <p:nvPr/>
        </p:nvPicPr>
        <p:blipFill>
          <a:blip r:embed="rId5"/>
          <a:srcRect/>
          <a:stretch>
            <a:fillRect/>
          </a:stretch>
        </p:blipFill>
        <p:spPr bwMode="auto">
          <a:xfrm>
            <a:off x="4875213" y="5089525"/>
            <a:ext cx="2357437" cy="1692275"/>
          </a:xfrm>
          <a:prstGeom prst="rect">
            <a:avLst/>
          </a:prstGeom>
          <a:noFill/>
          <a:ln w="9525">
            <a:noFill/>
            <a:miter lim="800000"/>
            <a:headEnd/>
            <a:tailEnd/>
          </a:ln>
        </p:spPr>
      </p:pic>
      <p:pic>
        <p:nvPicPr>
          <p:cNvPr id="24588" name="Picture 5"/>
          <p:cNvPicPr>
            <a:picLocks noChangeAspect="1"/>
          </p:cNvPicPr>
          <p:nvPr/>
        </p:nvPicPr>
        <p:blipFill>
          <a:blip r:embed="rId6"/>
          <a:srcRect/>
          <a:stretch>
            <a:fillRect/>
          </a:stretch>
        </p:blipFill>
        <p:spPr bwMode="auto">
          <a:xfrm>
            <a:off x="4667250" y="2054225"/>
            <a:ext cx="4406900" cy="1939925"/>
          </a:xfrm>
          <a:prstGeom prst="rect">
            <a:avLst/>
          </a:prstGeom>
          <a:noFill/>
          <a:ln w="9525">
            <a:noFill/>
            <a:miter lim="800000"/>
            <a:headEnd/>
            <a:tailEnd/>
          </a:ln>
        </p:spPr>
      </p:pic>
      <p:sp>
        <p:nvSpPr>
          <p:cNvPr id="24589" name="TextBox 19"/>
          <p:cNvSpPr txBox="1">
            <a:spLocks noChangeArrowheads="1"/>
          </p:cNvSpPr>
          <p:nvPr/>
        </p:nvSpPr>
        <p:spPr bwMode="auto">
          <a:xfrm>
            <a:off x="7232650" y="2054225"/>
            <a:ext cx="1828800" cy="276225"/>
          </a:xfrm>
          <a:prstGeom prst="rect">
            <a:avLst/>
          </a:prstGeom>
          <a:noFill/>
          <a:ln w="9525">
            <a:noFill/>
            <a:miter lim="800000"/>
            <a:headEnd/>
            <a:tailEnd/>
          </a:ln>
        </p:spPr>
        <p:txBody>
          <a:bodyPr>
            <a:spAutoFit/>
          </a:bodyPr>
          <a:lstStyle/>
          <a:p>
            <a:pPr algn="ctr"/>
            <a:r>
              <a:rPr lang="en-US" sz="1200" i="1">
                <a:solidFill>
                  <a:srgbClr val="FF0000"/>
                </a:solidFill>
              </a:rPr>
              <a:t>p</a:t>
            </a:r>
            <a:r>
              <a:rPr lang="en-US" sz="1200">
                <a:solidFill>
                  <a:srgbClr val="FF0000"/>
                </a:solidFill>
              </a:rPr>
              <a:t>CO</a:t>
            </a:r>
            <a:r>
              <a:rPr lang="en-US" sz="1200" baseline="-25000">
                <a:solidFill>
                  <a:srgbClr val="FF0000"/>
                </a:solidFill>
              </a:rPr>
              <a:t>2</a:t>
            </a:r>
            <a:r>
              <a:rPr lang="en-US" sz="1200">
                <a:solidFill>
                  <a:srgbClr val="FF0000"/>
                </a:solidFill>
              </a:rPr>
              <a:t> (μatm)</a:t>
            </a:r>
          </a:p>
        </p:txBody>
      </p:sp>
      <p:sp>
        <p:nvSpPr>
          <p:cNvPr id="24590" name="TextBox 20"/>
          <p:cNvSpPr txBox="1">
            <a:spLocks noChangeArrowheads="1"/>
          </p:cNvSpPr>
          <p:nvPr/>
        </p:nvSpPr>
        <p:spPr bwMode="auto">
          <a:xfrm>
            <a:off x="6518275" y="3454400"/>
            <a:ext cx="1830388" cy="277813"/>
          </a:xfrm>
          <a:prstGeom prst="rect">
            <a:avLst/>
          </a:prstGeom>
          <a:noFill/>
          <a:ln w="9525">
            <a:noFill/>
            <a:miter lim="800000"/>
            <a:headEnd/>
            <a:tailEnd/>
          </a:ln>
        </p:spPr>
        <p:txBody>
          <a:bodyPr>
            <a:spAutoFit/>
          </a:bodyPr>
          <a:lstStyle/>
          <a:p>
            <a:pPr algn="ctr"/>
            <a:r>
              <a:rPr lang="en-US" sz="1200">
                <a:solidFill>
                  <a:srgbClr val="0000FF"/>
                </a:solidFill>
              </a:rPr>
              <a:t>DO (ml l</a:t>
            </a:r>
            <a:r>
              <a:rPr lang="en-US" sz="1200" baseline="30000">
                <a:solidFill>
                  <a:srgbClr val="0000FF"/>
                </a:solidFill>
              </a:rPr>
              <a:t>-1</a:t>
            </a:r>
            <a:r>
              <a:rPr lang="en-US" sz="1200">
                <a:solidFill>
                  <a:srgbClr val="0000FF"/>
                </a:solidFill>
              </a:rPr>
              <a:t>)</a:t>
            </a:r>
          </a:p>
        </p:txBody>
      </p:sp>
      <p:pic>
        <p:nvPicPr>
          <p:cNvPr id="24591" name="Picture 2" descr="pisco-logo-lightblue-long.jpg"/>
          <p:cNvPicPr>
            <a:picLocks noChangeAspect="1"/>
          </p:cNvPicPr>
          <p:nvPr/>
        </p:nvPicPr>
        <p:blipFill>
          <a:blip r:embed="rId7"/>
          <a:srcRect r="23529"/>
          <a:stretch>
            <a:fillRect/>
          </a:stretch>
        </p:blipFill>
        <p:spPr bwMode="auto">
          <a:xfrm>
            <a:off x="1797050" y="6251575"/>
            <a:ext cx="3078163" cy="606425"/>
          </a:xfrm>
          <a:prstGeom prst="rect">
            <a:avLst/>
          </a:prstGeom>
          <a:noFill/>
          <a:ln w="9525">
            <a:noFill/>
            <a:miter lim="800000"/>
            <a:headEnd/>
            <a:tailEnd/>
          </a:ln>
        </p:spPr>
      </p:pic>
      <p:pic>
        <p:nvPicPr>
          <p:cNvPr id="24592" name="Picture 17" descr="francis chan for slide.jpg"/>
          <p:cNvPicPr>
            <a:picLocks noChangeAspect="1"/>
          </p:cNvPicPr>
          <p:nvPr/>
        </p:nvPicPr>
        <p:blipFill>
          <a:blip r:embed="rId8"/>
          <a:srcRect/>
          <a:stretch>
            <a:fillRect/>
          </a:stretch>
        </p:blipFill>
        <p:spPr bwMode="auto">
          <a:xfrm>
            <a:off x="0" y="0"/>
            <a:ext cx="1006475" cy="1341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rcRect t="2357" r="67333" b="55841"/>
          <a:stretch>
            <a:fillRect/>
          </a:stretch>
        </p:blipFill>
        <p:spPr>
          <a:xfrm>
            <a:off x="-4" y="1851048"/>
            <a:ext cx="9144004" cy="6251505"/>
          </a:xfrm>
          <a:prstGeom prst="rect">
            <a:avLst/>
          </a:prstGeom>
        </p:spPr>
      </p:pic>
      <p:sp>
        <p:nvSpPr>
          <p:cNvPr id="2" name="Title 1"/>
          <p:cNvSpPr>
            <a:spLocks noGrp="1"/>
          </p:cNvSpPr>
          <p:nvPr>
            <p:ph type="title"/>
          </p:nvPr>
        </p:nvSpPr>
        <p:spPr>
          <a:xfrm>
            <a:off x="511028" y="174804"/>
            <a:ext cx="8229600" cy="1405186"/>
          </a:xfrm>
        </p:spPr>
        <p:txBody>
          <a:bodyPr>
            <a:normAutofit fontScale="90000"/>
          </a:bodyPr>
          <a:lstStyle/>
          <a:p>
            <a:r>
              <a:rPr lang="en-US" dirty="0" smtClean="0"/>
              <a:t/>
            </a:r>
            <a:br>
              <a:rPr lang="en-US" dirty="0" smtClean="0"/>
            </a:br>
            <a:r>
              <a:rPr lang="en-US" dirty="0" smtClean="0"/>
              <a:t>Observations:</a:t>
            </a:r>
            <a:br>
              <a:rPr lang="en-US" dirty="0" smtClean="0"/>
            </a:br>
            <a:r>
              <a:rPr lang="en-US" dirty="0" smtClean="0"/>
              <a:t/>
            </a:r>
            <a:br>
              <a:rPr lang="en-US" dirty="0" smtClean="0"/>
            </a:b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5" name="TextBox 4"/>
          <p:cNvSpPr txBox="1"/>
          <p:nvPr/>
        </p:nvSpPr>
        <p:spPr>
          <a:xfrm>
            <a:off x="3433283" y="799902"/>
            <a:ext cx="2316533" cy="523220"/>
          </a:xfrm>
          <a:prstGeom prst="rect">
            <a:avLst/>
          </a:prstGeom>
          <a:noFill/>
        </p:spPr>
        <p:txBody>
          <a:bodyPr wrap="none" rtlCol="0">
            <a:spAutoFit/>
          </a:bodyPr>
          <a:lstStyle/>
          <a:p>
            <a:pPr algn="ctr"/>
            <a:r>
              <a:rPr lang="en-US" sz="2800" b="1" dirty="0" smtClean="0">
                <a:solidFill>
                  <a:srgbClr val="FF0000"/>
                </a:solidFill>
              </a:rPr>
              <a:t>High Latitudes</a:t>
            </a:r>
          </a:p>
        </p:txBody>
      </p:sp>
      <p:grpSp>
        <p:nvGrpSpPr>
          <p:cNvPr id="18" name="Group 17"/>
          <p:cNvGrpSpPr/>
          <p:nvPr/>
        </p:nvGrpSpPr>
        <p:grpSpPr>
          <a:xfrm>
            <a:off x="4948944" y="4115691"/>
            <a:ext cx="1708498" cy="3584285"/>
            <a:chOff x="3058192" y="245961"/>
            <a:chExt cx="2311526" cy="4686300"/>
          </a:xfrm>
        </p:grpSpPr>
        <p:sp>
          <p:nvSpPr>
            <p:cNvPr id="19" name="TextBox 18"/>
            <p:cNvSpPr txBox="1"/>
            <p:nvPr/>
          </p:nvSpPr>
          <p:spPr>
            <a:xfrm>
              <a:off x="3058192" y="3918355"/>
              <a:ext cx="587020" cy="338554"/>
            </a:xfrm>
            <a:prstGeom prst="rect">
              <a:avLst/>
            </a:prstGeom>
            <a:noFill/>
          </p:spPr>
          <p:txBody>
            <a:bodyPr wrap="none" rtlCol="0">
              <a:spAutoFit/>
            </a:bodyPr>
            <a:lstStyle/>
            <a:p>
              <a:r>
                <a:rPr lang="en-US" sz="1600" dirty="0" smtClean="0">
                  <a:solidFill>
                    <a:srgbClr val="FF0000"/>
                  </a:solidFill>
                </a:rPr>
                <a:t>label</a:t>
              </a:r>
              <a:endParaRPr lang="en-US" sz="1600" dirty="0">
                <a:solidFill>
                  <a:srgbClr val="FF0000"/>
                </a:solidFill>
              </a:endParaRPr>
            </a:p>
          </p:txBody>
        </p:sp>
        <p:sp>
          <p:nvSpPr>
            <p:cNvPr id="22" name="Oval 21"/>
            <p:cNvSpPr/>
            <p:nvPr/>
          </p:nvSpPr>
          <p:spPr>
            <a:xfrm>
              <a:off x="3058192" y="3967134"/>
              <a:ext cx="91440" cy="9144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 descr="polarbearsquating"/>
            <p:cNvPicPr>
              <a:picLocks noChangeAspect="1" noChangeArrowheads="1"/>
            </p:cNvPicPr>
            <p:nvPr/>
          </p:nvPicPr>
          <p:blipFill>
            <a:blip r:embed="rId5"/>
            <a:srcRect/>
            <a:stretch>
              <a:fillRect/>
            </a:stretch>
          </p:blipFill>
          <p:spPr bwMode="auto">
            <a:xfrm>
              <a:off x="3226593" y="245961"/>
              <a:ext cx="2143125" cy="4686300"/>
            </a:xfrm>
            <a:prstGeom prst="rect">
              <a:avLst/>
            </a:prstGeom>
            <a:noFill/>
          </p:spPr>
        </p:pic>
        <p:pic>
          <p:nvPicPr>
            <p:cNvPr id="25" name="Picture 3"/>
            <p:cNvPicPr>
              <a:picLocks noChangeAspect="1" noChangeArrowheads="1"/>
            </p:cNvPicPr>
            <p:nvPr/>
          </p:nvPicPr>
          <p:blipFill>
            <a:blip r:embed="rId6"/>
            <a:srcRect l="12413" b="29831"/>
            <a:stretch>
              <a:fillRect/>
            </a:stretch>
          </p:blipFill>
          <p:spPr bwMode="auto">
            <a:xfrm>
              <a:off x="3526971" y="564125"/>
              <a:ext cx="1192861" cy="108730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p:cNvSpPr txBox="1"/>
            <p:nvPr/>
          </p:nvSpPr>
          <p:spPr>
            <a:xfrm>
              <a:off x="3226593" y="1651435"/>
              <a:ext cx="1550617" cy="369332"/>
            </a:xfrm>
            <a:prstGeom prst="rect">
              <a:avLst/>
            </a:prstGeom>
            <a:noFill/>
          </p:spPr>
          <p:txBody>
            <a:bodyPr wrap="none" rtlCol="0">
              <a:spAutoFit/>
            </a:bodyPr>
            <a:lstStyle/>
            <a:p>
              <a:r>
                <a:rPr lang="en-US" dirty="0" smtClean="0">
                  <a:solidFill>
                    <a:schemeClr val="bg1"/>
                  </a:solidFill>
                </a:rPr>
                <a:t>Jeremy Mathis</a:t>
              </a:r>
              <a:endParaRPr lang="en-US" dirty="0">
                <a:solidFill>
                  <a:schemeClr val="bg1"/>
                </a:solidFill>
              </a:endParaRPr>
            </a:p>
          </p:txBody>
        </p:sp>
      </p:grpSp>
      <p:grpSp>
        <p:nvGrpSpPr>
          <p:cNvPr id="21" name="Group 20"/>
          <p:cNvGrpSpPr/>
          <p:nvPr/>
        </p:nvGrpSpPr>
        <p:grpSpPr>
          <a:xfrm>
            <a:off x="6540861" y="659186"/>
            <a:ext cx="2603139" cy="2250098"/>
            <a:chOff x="6657442" y="659186"/>
            <a:chExt cx="2603139" cy="2250098"/>
          </a:xfrm>
        </p:grpSpPr>
        <p:pic>
          <p:nvPicPr>
            <p:cNvPr id="18434" name="Picture 2" descr="stock vector : earmuffs cartoon">
              <a:hlinkClick r:id="rId7"/>
            </p:cNvPr>
            <p:cNvPicPr>
              <a:picLocks noChangeAspect="1" noChangeArrowheads="1"/>
            </p:cNvPicPr>
            <p:nvPr/>
          </p:nvPicPr>
          <p:blipFill>
            <a:blip r:embed="rId8"/>
            <a:srcRect l="20378" t="27127" r="18890" b="28687"/>
            <a:stretch>
              <a:fillRect/>
            </a:stretch>
          </p:blipFill>
          <p:spPr bwMode="auto">
            <a:xfrm>
              <a:off x="6657442" y="931194"/>
              <a:ext cx="2603139" cy="1978090"/>
            </a:xfrm>
            <a:prstGeom prst="rect">
              <a:avLst/>
            </a:prstGeom>
            <a:noFill/>
          </p:spPr>
        </p:pic>
        <p:pic>
          <p:nvPicPr>
            <p:cNvPr id="27" name="Picture 3" descr="G:\PI meeting\Pix observations geography\Robbins.bmp"/>
            <p:cNvPicPr>
              <a:picLocks noChangeAspect="1" noChangeArrowheads="1"/>
            </p:cNvPicPr>
            <p:nvPr/>
          </p:nvPicPr>
          <p:blipFill>
            <a:blip r:embed="rId9"/>
            <a:srcRect l="21918" r="29330" b="27998"/>
            <a:stretch>
              <a:fillRect/>
            </a:stretch>
          </p:blipFill>
          <p:spPr bwMode="auto">
            <a:xfrm>
              <a:off x="7548465" y="1579990"/>
              <a:ext cx="839755" cy="1113466"/>
            </a:xfrm>
            <a:prstGeom prst="rect">
              <a:avLst/>
            </a:prstGeom>
            <a:noFill/>
          </p:spPr>
        </p:pic>
        <p:pic>
          <p:nvPicPr>
            <p:cNvPr id="29" name="Picture 2" descr="G:\PI meeting\Pix observations geography\Kim Yates.bmp"/>
            <p:cNvPicPr>
              <a:picLocks noChangeAspect="1" noChangeArrowheads="1"/>
            </p:cNvPicPr>
            <p:nvPr/>
          </p:nvPicPr>
          <p:blipFill>
            <a:blip r:embed="rId10"/>
            <a:srcRect l="31318" t="17019" r="34683" b="29914"/>
            <a:stretch>
              <a:fillRect/>
            </a:stretch>
          </p:blipFill>
          <p:spPr bwMode="auto">
            <a:xfrm>
              <a:off x="7667130" y="659186"/>
              <a:ext cx="530490" cy="783856"/>
            </a:xfrm>
            <a:prstGeom prst="rect">
              <a:avLst/>
            </a:prstGeom>
            <a:noFill/>
          </p:spPr>
        </p:pic>
      </p:grpSp>
      <p:pic>
        <p:nvPicPr>
          <p:cNvPr id="16" name="Picture 3"/>
          <p:cNvPicPr>
            <a:picLocks noChangeAspect="1" noChangeArrowheads="1"/>
          </p:cNvPicPr>
          <p:nvPr/>
        </p:nvPicPr>
        <p:blipFill>
          <a:blip r:embed="rId11"/>
          <a:srcRect/>
          <a:stretch>
            <a:fillRect/>
          </a:stretch>
        </p:blipFill>
        <p:spPr bwMode="auto">
          <a:xfrm>
            <a:off x="-2379" y="12452"/>
            <a:ext cx="7434263" cy="4354513"/>
          </a:xfrm>
          <a:prstGeom prst="rect">
            <a:avLst/>
          </a:prstGeom>
          <a:noFill/>
          <a:ln w="9525">
            <a:noFill/>
            <a:miter lim="800000"/>
            <a:headEnd/>
            <a:tailEnd/>
          </a:ln>
        </p:spPr>
      </p:pic>
      <p:sp>
        <p:nvSpPr>
          <p:cNvPr id="17" name="Oval 16"/>
          <p:cNvSpPr/>
          <p:nvPr/>
        </p:nvSpPr>
        <p:spPr>
          <a:xfrm>
            <a:off x="2159333" y="4317064"/>
            <a:ext cx="421224" cy="485674"/>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3" descr="I:\Arctic Poster Images\healy_trackline_cropped_cropped._bright.png"/>
          <p:cNvPicPr>
            <a:picLocks noChangeAspect="1" noChangeArrowheads="1"/>
          </p:cNvPicPr>
          <p:nvPr/>
        </p:nvPicPr>
        <p:blipFill>
          <a:blip r:embed="rId12"/>
          <a:srcRect/>
          <a:stretch>
            <a:fillRect/>
          </a:stretch>
        </p:blipFill>
        <p:spPr bwMode="auto">
          <a:xfrm>
            <a:off x="3404288" y="174804"/>
            <a:ext cx="2745452" cy="249756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grpSp>
        <p:nvGrpSpPr>
          <p:cNvPr id="30" name="Group 29"/>
          <p:cNvGrpSpPr/>
          <p:nvPr/>
        </p:nvGrpSpPr>
        <p:grpSpPr>
          <a:xfrm>
            <a:off x="7309872" y="4892795"/>
            <a:ext cx="1542334" cy="2031702"/>
            <a:chOff x="331436" y="3255785"/>
            <a:chExt cx="1774925" cy="2452025"/>
          </a:xfrm>
        </p:grpSpPr>
        <p:pic>
          <p:nvPicPr>
            <p:cNvPr id="31" name="Picture 2" descr="G:\PI meeting\Pix observations geography\Wei Jun Cai.bmp"/>
            <p:cNvPicPr>
              <a:picLocks noChangeAspect="1" noChangeArrowheads="1"/>
            </p:cNvPicPr>
            <p:nvPr/>
          </p:nvPicPr>
          <p:blipFill>
            <a:blip r:embed="rId13"/>
            <a:srcRect/>
            <a:stretch>
              <a:fillRect/>
            </a:stretch>
          </p:blipFill>
          <p:spPr bwMode="auto">
            <a:xfrm>
              <a:off x="331436" y="3255785"/>
              <a:ext cx="1774925" cy="2452025"/>
            </a:xfrm>
            <a:prstGeom prst="rect">
              <a:avLst/>
            </a:prstGeom>
            <a:noFill/>
          </p:spPr>
        </p:pic>
        <p:sp>
          <p:nvSpPr>
            <p:cNvPr id="32" name="TextBox 31"/>
            <p:cNvSpPr txBox="1"/>
            <p:nvPr/>
          </p:nvSpPr>
          <p:spPr>
            <a:xfrm>
              <a:off x="331436" y="5338478"/>
              <a:ext cx="937629" cy="369332"/>
            </a:xfrm>
            <a:prstGeom prst="rect">
              <a:avLst/>
            </a:prstGeom>
            <a:noFill/>
          </p:spPr>
          <p:txBody>
            <a:bodyPr wrap="none" rtlCol="0">
              <a:spAutoFit/>
            </a:bodyPr>
            <a:lstStyle/>
            <a:p>
              <a:r>
                <a:rPr lang="en-US" dirty="0" smtClean="0">
                  <a:solidFill>
                    <a:schemeClr val="bg1"/>
                  </a:solidFill>
                </a:rPr>
                <a:t>Wei-Jun</a:t>
              </a:r>
              <a:endParaRPr lang="en-US" dirty="0">
                <a:solidFill>
                  <a:schemeClr val="bg1"/>
                </a:solidFill>
              </a:endParaRPr>
            </a:p>
          </p:txBody>
        </p:sp>
      </p:grpSp>
      <p:grpSp>
        <p:nvGrpSpPr>
          <p:cNvPr id="34" name="Group 33"/>
          <p:cNvGrpSpPr/>
          <p:nvPr/>
        </p:nvGrpSpPr>
        <p:grpSpPr>
          <a:xfrm>
            <a:off x="1755747" y="5057533"/>
            <a:ext cx="1677536" cy="1930274"/>
            <a:chOff x="1755747" y="5057533"/>
            <a:chExt cx="1677536" cy="1930274"/>
          </a:xfrm>
        </p:grpSpPr>
        <p:pic>
          <p:nvPicPr>
            <p:cNvPr id="28" name="Picture 1" descr="G:\PI meeting\Pix observations geography\Kris Holderied.bmp"/>
            <p:cNvPicPr>
              <a:picLocks noChangeAspect="1" noChangeArrowheads="1"/>
            </p:cNvPicPr>
            <p:nvPr/>
          </p:nvPicPr>
          <p:blipFill>
            <a:blip r:embed="rId14"/>
            <a:srcRect/>
            <a:stretch>
              <a:fillRect/>
            </a:stretch>
          </p:blipFill>
          <p:spPr bwMode="auto">
            <a:xfrm>
              <a:off x="1755747" y="5057533"/>
              <a:ext cx="1677536" cy="1901207"/>
            </a:xfrm>
            <a:prstGeom prst="rect">
              <a:avLst/>
            </a:prstGeom>
            <a:noFill/>
          </p:spPr>
        </p:pic>
        <p:sp>
          <p:nvSpPr>
            <p:cNvPr id="33" name="TextBox 32"/>
            <p:cNvSpPr txBox="1"/>
            <p:nvPr/>
          </p:nvSpPr>
          <p:spPr>
            <a:xfrm>
              <a:off x="1978702" y="6618475"/>
              <a:ext cx="524118" cy="369332"/>
            </a:xfrm>
            <a:prstGeom prst="rect">
              <a:avLst/>
            </a:prstGeom>
            <a:noFill/>
          </p:spPr>
          <p:txBody>
            <a:bodyPr wrap="none" rtlCol="0">
              <a:spAutoFit/>
            </a:bodyPr>
            <a:lstStyle/>
            <a:p>
              <a:r>
                <a:rPr lang="en-US" dirty="0" smtClean="0">
                  <a:solidFill>
                    <a:schemeClr val="bg1"/>
                  </a:solidFill>
                </a:rPr>
                <a:t>Kris</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6"/>
                                        </p:tgtEl>
                                        <p:attrNameLst>
                                          <p:attrName>ppt_x</p:attrName>
                                        </p:attrNameLst>
                                      </p:cBhvr>
                                      <p:tavLst>
                                        <p:tav tm="0">
                                          <p:val>
                                            <p:strVal val="ppt_x"/>
                                          </p:val>
                                        </p:tav>
                                        <p:tav tm="100000">
                                          <p:val>
                                            <p:strVal val="ppt_x"/>
                                          </p:val>
                                        </p:tav>
                                      </p:tavLst>
                                    </p:anim>
                                    <p:anim calcmode="lin" valueType="num">
                                      <p:cBhvr additive="base">
                                        <p:cTn id="33" dur="500"/>
                                        <p:tgtEl>
                                          <p:spTgt spid="16"/>
                                        </p:tgtEl>
                                        <p:attrNameLst>
                                          <p:attrName>ppt_y</p:attrName>
                                        </p:attrNameLst>
                                      </p:cBhvr>
                                      <p:tavLst>
                                        <p:tav tm="0">
                                          <p:val>
                                            <p:strVal val="ppt_y"/>
                                          </p:val>
                                        </p:tav>
                                        <p:tav tm="100000">
                                          <p:val>
                                            <p:strVal val="1+ppt_h/2"/>
                                          </p:val>
                                        </p:tav>
                                      </p:tavLst>
                                    </p:anim>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5513" y="-11113"/>
            <a:ext cx="5357812" cy="579438"/>
          </a:xfrm>
        </p:spPr>
        <p:txBody>
          <a:bodyPr>
            <a:normAutofit fontScale="90000"/>
          </a:bodyPr>
          <a:lstStyle/>
          <a:p>
            <a:pPr algn="l" eaLnBrk="1" hangingPunct="1">
              <a:defRPr/>
            </a:pPr>
            <a:r>
              <a:rPr lang="en-US" sz="3600" b="1" dirty="0" smtClean="0">
                <a:latin typeface="Arial" charset="0"/>
                <a:cs typeface="Arial" charset="0"/>
              </a:rPr>
              <a:t>Jeremy T. Mathis</a:t>
            </a:r>
          </a:p>
        </p:txBody>
      </p:sp>
      <p:sp>
        <p:nvSpPr>
          <p:cNvPr id="6" name="TextBox 5"/>
          <p:cNvSpPr txBox="1"/>
          <p:nvPr/>
        </p:nvSpPr>
        <p:spPr>
          <a:xfrm>
            <a:off x="-624" y="991158"/>
            <a:ext cx="553998" cy="5866842"/>
          </a:xfrm>
          <a:prstGeom prst="rect">
            <a:avLst/>
          </a:prstGeom>
          <a:solidFill>
            <a:schemeClr val="accent1">
              <a:lumMod val="75000"/>
            </a:schemeClr>
          </a:solidFill>
        </p:spPr>
        <p:txBody>
          <a:bodyPr vert="vert270" tIns="914400" bIns="914400">
            <a:spAutoFit/>
          </a:bodyPr>
          <a:lstStyle/>
          <a:p>
            <a:pPr algn="dist" fontAlgn="auto">
              <a:spcBef>
                <a:spcPts val="0"/>
              </a:spcBef>
              <a:spcAft>
                <a:spcPts val="0"/>
              </a:spcAft>
              <a:defRPr/>
            </a:pPr>
            <a:r>
              <a:rPr lang="en-US" b="1" cap="small" dirty="0">
                <a:solidFill>
                  <a:schemeClr val="bg1"/>
                </a:solidFill>
                <a:latin typeface="Arial"/>
                <a:ea typeface="+mn-ea"/>
                <a:cs typeface="Arial"/>
              </a:rPr>
              <a:t>Observations &amp; Monitoring</a:t>
            </a:r>
          </a:p>
        </p:txBody>
      </p:sp>
      <p:sp>
        <p:nvSpPr>
          <p:cNvPr id="7" name="Title 3"/>
          <p:cNvSpPr txBox="1">
            <a:spLocks/>
          </p:cNvSpPr>
          <p:nvPr/>
        </p:nvSpPr>
        <p:spPr>
          <a:xfrm>
            <a:off x="5786438" y="0"/>
            <a:ext cx="3357562" cy="568325"/>
          </a:xfrm>
          <a:prstGeom prst="rect">
            <a:avLst/>
          </a:prstGeom>
        </p:spPr>
        <p:txBody>
          <a:bodyPr lIns="182880" anchor="ctr">
            <a:normAutofit fontScale="62500" lnSpcReduction="20000"/>
          </a:bodyPr>
          <a:lstStyle/>
          <a:p>
            <a:pPr algn="r" fontAlgn="auto">
              <a:spcAft>
                <a:spcPts val="0"/>
              </a:spcAft>
              <a:defRPr/>
            </a:pPr>
            <a:r>
              <a:rPr lang="en-US" sz="2800" dirty="0">
                <a:latin typeface="Arial"/>
                <a:ea typeface="+mj-ea"/>
                <a:cs typeface="Arial"/>
              </a:rPr>
              <a:t>University of Alaska Fairbanks</a:t>
            </a:r>
          </a:p>
        </p:txBody>
      </p:sp>
      <p:sp>
        <p:nvSpPr>
          <p:cNvPr id="40965" name="Title 3"/>
          <p:cNvSpPr txBox="1">
            <a:spLocks/>
          </p:cNvSpPr>
          <p:nvPr/>
        </p:nvSpPr>
        <p:spPr bwMode="auto">
          <a:xfrm>
            <a:off x="1176338" y="433388"/>
            <a:ext cx="3975100" cy="609600"/>
          </a:xfrm>
          <a:prstGeom prst="rect">
            <a:avLst/>
          </a:prstGeom>
          <a:noFill/>
          <a:ln w="9525">
            <a:noFill/>
            <a:miter lim="800000"/>
            <a:headEnd/>
            <a:tailEnd/>
          </a:ln>
        </p:spPr>
        <p:txBody>
          <a:bodyPr anchor="ctr"/>
          <a:lstStyle/>
          <a:p>
            <a:pPr>
              <a:lnSpc>
                <a:spcPct val="80000"/>
              </a:lnSpc>
            </a:pPr>
            <a:r>
              <a:rPr lang="en-US" sz="1900">
                <a:cs typeface="Arial" charset="0"/>
              </a:rPr>
              <a:t>Bob Pickart (WHOI)</a:t>
            </a:r>
          </a:p>
          <a:p>
            <a:pPr>
              <a:lnSpc>
                <a:spcPct val="80000"/>
              </a:lnSpc>
            </a:pPr>
            <a:r>
              <a:rPr lang="en-US" sz="1900">
                <a:cs typeface="Arial" charset="0"/>
              </a:rPr>
              <a:t>Kate Stafford (APL – UW)</a:t>
            </a:r>
          </a:p>
        </p:txBody>
      </p:sp>
      <p:sp>
        <p:nvSpPr>
          <p:cNvPr id="40966" name="TextBox 9"/>
          <p:cNvSpPr txBox="1">
            <a:spLocks noChangeArrowheads="1"/>
          </p:cNvSpPr>
          <p:nvPr/>
        </p:nvSpPr>
        <p:spPr bwMode="auto">
          <a:xfrm>
            <a:off x="554038" y="1055688"/>
            <a:ext cx="8589962" cy="646112"/>
          </a:xfrm>
          <a:prstGeom prst="rect">
            <a:avLst/>
          </a:prstGeom>
          <a:noFill/>
          <a:ln w="9525">
            <a:noFill/>
            <a:miter lim="800000"/>
            <a:headEnd/>
            <a:tailEnd/>
          </a:ln>
        </p:spPr>
        <p:txBody>
          <a:bodyPr>
            <a:spAutoFit/>
          </a:bodyPr>
          <a:lstStyle/>
          <a:p>
            <a:pPr algn="ctr"/>
            <a:r>
              <a:rPr lang="en-US" sz="1800" b="1" i="1"/>
              <a:t>An Interdisciplinary Monitoring Mooring in the Western Arctic Boundary Current: Climatic forcing and ecosystem response (Funding from NSF)</a:t>
            </a:r>
          </a:p>
        </p:txBody>
      </p:sp>
      <p:sp>
        <p:nvSpPr>
          <p:cNvPr id="12" name="Title 3"/>
          <p:cNvSpPr txBox="1">
            <a:spLocks/>
          </p:cNvSpPr>
          <p:nvPr/>
        </p:nvSpPr>
        <p:spPr>
          <a:xfrm>
            <a:off x="5648325" y="284163"/>
            <a:ext cx="3467100" cy="568325"/>
          </a:xfrm>
          <a:prstGeom prst="rect">
            <a:avLst/>
          </a:prstGeom>
        </p:spPr>
        <p:txBody>
          <a:bodyPr lIns="182880" anchor="ctr">
            <a:normAutofit fontScale="92500"/>
          </a:bodyPr>
          <a:lstStyle/>
          <a:p>
            <a:pPr fontAlgn="auto">
              <a:spcAft>
                <a:spcPts val="0"/>
              </a:spcAft>
              <a:defRPr/>
            </a:pPr>
            <a:r>
              <a:rPr lang="en-US" sz="2000" dirty="0">
                <a:latin typeface="Arial"/>
                <a:ea typeface="+mj-ea"/>
                <a:cs typeface="Arial"/>
              </a:rPr>
              <a:t>Deployed in September, 2010</a:t>
            </a:r>
          </a:p>
        </p:txBody>
      </p:sp>
      <p:pic>
        <p:nvPicPr>
          <p:cNvPr id="40968" name="Picture 4"/>
          <p:cNvPicPr>
            <a:picLocks noChangeAspect="1" noChangeArrowheads="1"/>
          </p:cNvPicPr>
          <p:nvPr/>
        </p:nvPicPr>
        <p:blipFill>
          <a:blip r:embed="rId2"/>
          <a:srcRect/>
          <a:stretch>
            <a:fillRect/>
          </a:stretch>
        </p:blipFill>
        <p:spPr bwMode="auto">
          <a:xfrm>
            <a:off x="768350" y="1812925"/>
            <a:ext cx="3621088" cy="1870075"/>
          </a:xfrm>
          <a:prstGeom prst="rect">
            <a:avLst/>
          </a:prstGeom>
          <a:noFill/>
          <a:ln w="9525">
            <a:noFill/>
            <a:miter lim="800000"/>
            <a:headEnd/>
            <a:tailEnd/>
          </a:ln>
        </p:spPr>
      </p:pic>
      <p:sp>
        <p:nvSpPr>
          <p:cNvPr id="40969" name="Rectangle 12"/>
          <p:cNvSpPr>
            <a:spLocks noChangeArrowheads="1"/>
          </p:cNvSpPr>
          <p:nvPr/>
        </p:nvSpPr>
        <p:spPr bwMode="auto">
          <a:xfrm>
            <a:off x="4389438" y="1990725"/>
            <a:ext cx="4754562" cy="1477963"/>
          </a:xfrm>
          <a:prstGeom prst="rect">
            <a:avLst/>
          </a:prstGeom>
          <a:noFill/>
          <a:ln w="9525">
            <a:noFill/>
            <a:miter lim="800000"/>
            <a:headEnd/>
            <a:tailEnd/>
          </a:ln>
        </p:spPr>
        <p:txBody>
          <a:bodyPr>
            <a:spAutoFit/>
          </a:bodyPr>
          <a:lstStyle/>
          <a:p>
            <a:r>
              <a:rPr lang="en-US" sz="1800"/>
              <a:t>The mooring contains two profilers (one attached to the mooring wire and one tethered to the top float) working in tandem to sample the entire water column from the seafloor to the underside of the ice.</a:t>
            </a:r>
          </a:p>
        </p:txBody>
      </p:sp>
      <p:sp>
        <p:nvSpPr>
          <p:cNvPr id="40970" name="Rectangle 13"/>
          <p:cNvSpPr>
            <a:spLocks noChangeArrowheads="1"/>
          </p:cNvSpPr>
          <p:nvPr/>
        </p:nvSpPr>
        <p:spPr bwMode="auto">
          <a:xfrm>
            <a:off x="3668713" y="3683000"/>
            <a:ext cx="5475287" cy="2032000"/>
          </a:xfrm>
          <a:prstGeom prst="rect">
            <a:avLst/>
          </a:prstGeom>
          <a:noFill/>
          <a:ln w="9525">
            <a:noFill/>
            <a:miter lim="800000"/>
            <a:headEnd/>
            <a:tailEnd/>
          </a:ln>
        </p:spPr>
        <p:txBody>
          <a:bodyPr>
            <a:spAutoFit/>
          </a:bodyPr>
          <a:lstStyle/>
          <a:p>
            <a:r>
              <a:rPr lang="en-US" sz="1800"/>
              <a:t>Each profiler is measuring </a:t>
            </a:r>
            <a:r>
              <a:rPr lang="en-US" sz="1800" b="1" u="sng"/>
              <a:t>pressure</a:t>
            </a:r>
            <a:r>
              <a:rPr lang="en-US" sz="1800"/>
              <a:t>, </a:t>
            </a:r>
            <a:r>
              <a:rPr lang="en-US" sz="1800" b="1" u="sng"/>
              <a:t>temperature</a:t>
            </a:r>
            <a:r>
              <a:rPr lang="en-US" sz="1800"/>
              <a:t>, </a:t>
            </a:r>
            <a:r>
              <a:rPr lang="en-US" sz="1800" b="1" u="sng"/>
              <a:t>conductivity </a:t>
            </a:r>
            <a:r>
              <a:rPr lang="en-US" sz="1800"/>
              <a:t>(salinity), </a:t>
            </a:r>
            <a:r>
              <a:rPr lang="en-US" sz="1800" b="1" u="sng"/>
              <a:t>dissolved oxygen</a:t>
            </a:r>
            <a:r>
              <a:rPr lang="en-US" sz="1800"/>
              <a:t>, </a:t>
            </a:r>
            <a:r>
              <a:rPr lang="en-US" sz="1800" b="1"/>
              <a:t>pH</a:t>
            </a:r>
            <a:r>
              <a:rPr lang="en-US" sz="1800"/>
              <a:t>, </a:t>
            </a:r>
            <a:r>
              <a:rPr lang="en-US" sz="1800" b="1"/>
              <a:t>turbidity</a:t>
            </a:r>
            <a:r>
              <a:rPr lang="en-US" sz="1800"/>
              <a:t>, </a:t>
            </a:r>
            <a:r>
              <a:rPr lang="en-US" sz="1800" b="1" u="sng"/>
              <a:t>chlorophyll</a:t>
            </a:r>
            <a:r>
              <a:rPr lang="en-US" sz="1800"/>
              <a:t> </a:t>
            </a:r>
            <a:r>
              <a:rPr lang="en-US" sz="1800" b="1" u="sng"/>
              <a:t>fluorescence</a:t>
            </a:r>
            <a:r>
              <a:rPr lang="en-US" sz="1800"/>
              <a:t>, and </a:t>
            </a:r>
            <a:r>
              <a:rPr lang="en-US" sz="1800" b="1" u="sng"/>
              <a:t>nitrate</a:t>
            </a:r>
            <a:r>
              <a:rPr lang="en-US" sz="1800"/>
              <a:t>. It will provide one complete profile a day, and a second profile from 40m to the bottom.  Two </a:t>
            </a:r>
            <a:r>
              <a:rPr lang="en-US" sz="1800" b="1" u="sng"/>
              <a:t>SAMI II </a:t>
            </a:r>
            <a:r>
              <a:rPr lang="en-US" sz="1800" b="1" i="1" u="sng"/>
              <a:t>p</a:t>
            </a:r>
            <a:r>
              <a:rPr lang="en-US" sz="1800" b="1" u="sng"/>
              <a:t>CO</a:t>
            </a:r>
            <a:r>
              <a:rPr lang="en-US" sz="1800" b="1" u="sng" baseline="-25000"/>
              <a:t>2</a:t>
            </a:r>
            <a:r>
              <a:rPr lang="en-US" sz="1800" b="1" u="sng"/>
              <a:t> sensors </a:t>
            </a:r>
            <a:r>
              <a:rPr lang="en-US" sz="1800"/>
              <a:t>are deployed at fixed depths on the mooring (30 m and 100 m).</a:t>
            </a:r>
          </a:p>
        </p:txBody>
      </p:sp>
      <p:pic>
        <p:nvPicPr>
          <p:cNvPr id="40971" name="Picture 5"/>
          <p:cNvPicPr>
            <a:picLocks noChangeAspect="1" noChangeArrowheads="1"/>
          </p:cNvPicPr>
          <p:nvPr/>
        </p:nvPicPr>
        <p:blipFill>
          <a:blip r:embed="rId3"/>
          <a:srcRect/>
          <a:stretch>
            <a:fillRect/>
          </a:stretch>
        </p:blipFill>
        <p:spPr bwMode="auto">
          <a:xfrm>
            <a:off x="768350" y="3708400"/>
            <a:ext cx="2814638" cy="2111375"/>
          </a:xfrm>
          <a:prstGeom prst="rect">
            <a:avLst/>
          </a:prstGeom>
          <a:noFill/>
          <a:ln w="9525">
            <a:noFill/>
            <a:miter lim="800000"/>
            <a:headEnd/>
            <a:tailEnd/>
          </a:ln>
        </p:spPr>
      </p:pic>
      <p:sp>
        <p:nvSpPr>
          <p:cNvPr id="40972" name="TextBox 14"/>
          <p:cNvSpPr txBox="1">
            <a:spLocks noChangeArrowheads="1"/>
          </p:cNvSpPr>
          <p:nvPr/>
        </p:nvSpPr>
        <p:spPr bwMode="auto">
          <a:xfrm>
            <a:off x="1466850" y="6145213"/>
            <a:ext cx="6726238" cy="522287"/>
          </a:xfrm>
          <a:prstGeom prst="rect">
            <a:avLst/>
          </a:prstGeom>
          <a:noFill/>
          <a:ln w="9525">
            <a:noFill/>
            <a:miter lim="800000"/>
            <a:headEnd/>
            <a:tailEnd/>
          </a:ln>
        </p:spPr>
        <p:txBody>
          <a:bodyPr>
            <a:spAutoFit/>
          </a:bodyPr>
          <a:lstStyle/>
          <a:p>
            <a:r>
              <a:rPr lang="en-US" sz="2800"/>
              <a:t>The mooring will be in place for 5 years.</a:t>
            </a:r>
          </a:p>
        </p:txBody>
      </p:sp>
      <p:pic>
        <p:nvPicPr>
          <p:cNvPr id="40973" name="Picture 13" descr="mathis_cropped2.pdf"/>
          <p:cNvPicPr>
            <a:picLocks noChangeAspect="1"/>
          </p:cNvPicPr>
          <p:nvPr/>
        </p:nvPicPr>
        <p:blipFill>
          <a:blip r:embed="rId4"/>
          <a:srcRect/>
          <a:stretch>
            <a:fillRect/>
          </a:stretch>
        </p:blipFill>
        <p:spPr bwMode="auto">
          <a:xfrm>
            <a:off x="0" y="0"/>
            <a:ext cx="1004888" cy="114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tretch>
            <a:fillRect/>
          </a:stretch>
        </p:blipFill>
        <p:spPr>
          <a:xfrm>
            <a:off x="-4" y="2025489"/>
            <a:ext cx="9144000" cy="4885267"/>
          </a:xfrm>
          <a:prstGeom prst="rect">
            <a:avLst/>
          </a:prstGeom>
        </p:spPr>
      </p:pic>
      <p:sp>
        <p:nvSpPr>
          <p:cNvPr id="2" name="Title 1"/>
          <p:cNvSpPr>
            <a:spLocks noGrp="1"/>
          </p:cNvSpPr>
          <p:nvPr>
            <p:ph type="title"/>
          </p:nvPr>
        </p:nvSpPr>
        <p:spPr>
          <a:xfrm>
            <a:off x="511028" y="174804"/>
            <a:ext cx="8229600" cy="1405186"/>
          </a:xfrm>
        </p:spPr>
        <p:txBody>
          <a:bodyPr>
            <a:normAutofit fontScale="90000"/>
          </a:bodyPr>
          <a:lstStyle/>
          <a:p>
            <a:r>
              <a:rPr lang="en-US" dirty="0" smtClean="0"/>
              <a:t>Observations:</a:t>
            </a:r>
            <a:br>
              <a:rPr lang="en-US" dirty="0" smtClean="0"/>
            </a:br>
            <a:r>
              <a:rPr lang="en-US" dirty="0" smtClean="0"/>
              <a:t/>
            </a:r>
            <a:br>
              <a:rPr lang="en-US" dirty="0" smtClean="0"/>
            </a:b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5" name="TextBox 4"/>
          <p:cNvSpPr txBox="1"/>
          <p:nvPr/>
        </p:nvSpPr>
        <p:spPr>
          <a:xfrm>
            <a:off x="3018236" y="1342818"/>
            <a:ext cx="3146631" cy="523220"/>
          </a:xfrm>
          <a:prstGeom prst="rect">
            <a:avLst/>
          </a:prstGeom>
          <a:noFill/>
        </p:spPr>
        <p:txBody>
          <a:bodyPr wrap="none" rtlCol="0">
            <a:spAutoFit/>
          </a:bodyPr>
          <a:lstStyle/>
          <a:p>
            <a:pPr algn="ctr"/>
            <a:r>
              <a:rPr lang="en-US" sz="2800" b="1" dirty="0" smtClean="0">
                <a:solidFill>
                  <a:srgbClr val="FF0000"/>
                </a:solidFill>
              </a:rPr>
              <a:t>High Latitudes, cont</a:t>
            </a:r>
          </a:p>
        </p:txBody>
      </p:sp>
      <p:sp>
        <p:nvSpPr>
          <p:cNvPr id="16" name="TextBox 15"/>
          <p:cNvSpPr txBox="1"/>
          <p:nvPr/>
        </p:nvSpPr>
        <p:spPr>
          <a:xfrm>
            <a:off x="570238" y="4840821"/>
            <a:ext cx="184731" cy="338554"/>
          </a:xfrm>
          <a:prstGeom prst="rect">
            <a:avLst/>
          </a:prstGeom>
          <a:noFill/>
        </p:spPr>
        <p:txBody>
          <a:bodyPr wrap="none" rtlCol="0">
            <a:spAutoFit/>
          </a:bodyPr>
          <a:lstStyle/>
          <a:p>
            <a:endParaRPr lang="en-US" sz="1600" dirty="0">
              <a:solidFill>
                <a:srgbClr val="FF0000"/>
              </a:solidFill>
            </a:endParaRPr>
          </a:p>
        </p:txBody>
      </p:sp>
      <p:sp>
        <p:nvSpPr>
          <p:cNvPr id="17" name="Oval 16"/>
          <p:cNvSpPr/>
          <p:nvPr/>
        </p:nvSpPr>
        <p:spPr>
          <a:xfrm>
            <a:off x="0" y="4627952"/>
            <a:ext cx="8740627" cy="223004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58370" name="Picture 2" descr="G:\PI meeting\Pix observations geography\Hofmann.bmp"/>
          <p:cNvPicPr>
            <a:picLocks noChangeAspect="1" noChangeArrowheads="1"/>
          </p:cNvPicPr>
          <p:nvPr/>
        </p:nvPicPr>
        <p:blipFill>
          <a:blip r:embed="rId5"/>
          <a:srcRect/>
          <a:stretch>
            <a:fillRect/>
          </a:stretch>
        </p:blipFill>
        <p:spPr bwMode="auto">
          <a:xfrm>
            <a:off x="5346082" y="3051574"/>
            <a:ext cx="2042670" cy="2704646"/>
          </a:xfrm>
          <a:prstGeom prst="rect">
            <a:avLst/>
          </a:prstGeom>
          <a:noFill/>
        </p:spPr>
      </p:pic>
      <p:grpSp>
        <p:nvGrpSpPr>
          <p:cNvPr id="9" name="Group 8"/>
          <p:cNvGrpSpPr/>
          <p:nvPr/>
        </p:nvGrpSpPr>
        <p:grpSpPr>
          <a:xfrm>
            <a:off x="5346082" y="3327983"/>
            <a:ext cx="3394546" cy="2428237"/>
            <a:chOff x="8286795" y="2818151"/>
            <a:chExt cx="2514600" cy="1828800"/>
          </a:xfrm>
        </p:grpSpPr>
        <p:pic>
          <p:nvPicPr>
            <p:cNvPr id="10" name="Picture 9" descr="wonderwoman.jpg"/>
            <p:cNvPicPr>
              <a:picLocks noChangeAspect="1"/>
            </p:cNvPicPr>
            <p:nvPr/>
          </p:nvPicPr>
          <p:blipFill>
            <a:blip r:embed="rId6"/>
            <a:stretch>
              <a:fillRect/>
            </a:stretch>
          </p:blipFill>
          <p:spPr>
            <a:xfrm>
              <a:off x="8286795" y="2818151"/>
              <a:ext cx="2514600" cy="1828800"/>
            </a:xfrm>
            <a:prstGeom prst="rect">
              <a:avLst/>
            </a:prstGeom>
          </p:spPr>
        </p:pic>
        <p:pic>
          <p:nvPicPr>
            <p:cNvPr id="11" name="Picture 8"/>
            <p:cNvPicPr>
              <a:picLocks noChangeAspect="1" noChangeArrowheads="1"/>
            </p:cNvPicPr>
            <p:nvPr/>
          </p:nvPicPr>
          <p:blipFill>
            <a:blip r:embed="rId5"/>
            <a:srcRect l="16609" t="12244" r="11216" b="25298"/>
            <a:stretch>
              <a:fillRect/>
            </a:stretch>
          </p:blipFill>
          <p:spPr bwMode="auto">
            <a:xfrm rot="20292685">
              <a:off x="8711967" y="3304761"/>
              <a:ext cx="907414" cy="982164"/>
            </a:xfrm>
            <a:prstGeom prst="rect">
              <a:avLst/>
            </a:prstGeom>
            <a:noFill/>
            <a:ln w="9525">
              <a:noFill/>
              <a:miter lim="800000"/>
              <a:headEnd/>
              <a:tailEnd/>
            </a:ln>
          </p:spPr>
        </p:pic>
      </p:grpSp>
      <p:pic>
        <p:nvPicPr>
          <p:cNvPr id="12" name="Picture 14" descr="IMG_0852.JPG"/>
          <p:cNvPicPr>
            <a:picLocks noChangeAspect="1"/>
          </p:cNvPicPr>
          <p:nvPr/>
        </p:nvPicPr>
        <p:blipFill>
          <a:blip r:embed="rId7"/>
          <a:srcRect/>
          <a:stretch>
            <a:fillRect/>
          </a:stretch>
        </p:blipFill>
        <p:spPr bwMode="auto">
          <a:xfrm>
            <a:off x="754969" y="2025489"/>
            <a:ext cx="3472481" cy="2604988"/>
          </a:xfrm>
          <a:prstGeom prst="rect">
            <a:avLst/>
          </a:prstGeom>
          <a:noFill/>
          <a:ln w="9525">
            <a:noFill/>
            <a:miter lim="800000"/>
            <a:headEnd/>
            <a:tailEnd/>
          </a:ln>
        </p:spPr>
      </p:pic>
      <p:sp>
        <p:nvSpPr>
          <p:cNvPr id="13" name="Rectangle 12"/>
          <p:cNvSpPr/>
          <p:nvPr/>
        </p:nvSpPr>
        <p:spPr>
          <a:xfrm>
            <a:off x="511028" y="5174134"/>
            <a:ext cx="4572000" cy="646331"/>
          </a:xfrm>
          <a:prstGeom prst="rect">
            <a:avLst/>
          </a:prstGeom>
          <a:solidFill>
            <a:schemeClr val="bg1"/>
          </a:solidFill>
        </p:spPr>
        <p:txBody>
          <a:bodyPr>
            <a:spAutoFit/>
          </a:bodyPr>
          <a:lstStyle/>
          <a:p>
            <a:r>
              <a:rPr lang="en-US" b="1" u="sng" dirty="0" smtClean="0"/>
              <a:t>Time series data for </a:t>
            </a:r>
            <a:r>
              <a:rPr lang="en-US" b="1" u="sng" dirty="0" err="1" smtClean="0"/>
              <a:t>SeaFET</a:t>
            </a:r>
            <a:r>
              <a:rPr lang="en-US" b="1" u="sng" dirty="0" smtClean="0"/>
              <a:t> deployment at three sites in McMurdo Sound </a:t>
            </a: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5"/>
          <a:stretch>
            <a:fillRect/>
          </a:stretch>
        </p:blipFill>
        <p:spPr>
          <a:xfrm>
            <a:off x="0" y="1972733"/>
            <a:ext cx="9144000" cy="4885267"/>
          </a:xfrm>
          <a:prstGeom prst="rect">
            <a:avLst/>
          </a:prstGeom>
        </p:spPr>
      </p:pic>
      <p:sp>
        <p:nvSpPr>
          <p:cNvPr id="2" name="Title 1"/>
          <p:cNvSpPr>
            <a:spLocks noGrp="1"/>
          </p:cNvSpPr>
          <p:nvPr>
            <p:ph type="title"/>
          </p:nvPr>
        </p:nvSpPr>
        <p:spPr>
          <a:xfrm>
            <a:off x="615958" y="24904"/>
            <a:ext cx="8229600" cy="1405186"/>
          </a:xfrm>
        </p:spPr>
        <p:txBody>
          <a:bodyPr>
            <a:normAutofit fontScale="90000"/>
          </a:bodyPr>
          <a:lstStyle/>
          <a:p>
            <a:r>
              <a:rPr lang="en-US" dirty="0" smtClean="0"/>
              <a:t>Observations: </a:t>
            </a:r>
            <a:br>
              <a:rPr lang="en-US" dirty="0" smtClean="0"/>
            </a:br>
            <a:r>
              <a:rPr lang="en-US" dirty="0" smtClean="0"/>
              <a:t>Physical properties</a:t>
            </a:r>
            <a:endParaRPr lang="en-US" dirty="0"/>
          </a:p>
        </p:txBody>
      </p:sp>
      <p:pic>
        <p:nvPicPr>
          <p:cNvPr id="6" name="Picture 5" descr="oa_ocb_logo_small.tiff"/>
          <p:cNvPicPr>
            <a:picLocks noChangeAspect="1"/>
          </p:cNvPicPr>
          <p:nvPr/>
        </p:nvPicPr>
        <p:blipFill>
          <a:blip r:embed="rId6"/>
          <a:stretch>
            <a:fillRect/>
          </a:stretch>
        </p:blipFill>
        <p:spPr>
          <a:xfrm>
            <a:off x="0" y="12452"/>
            <a:ext cx="1269065" cy="1417638"/>
          </a:xfrm>
          <a:prstGeom prst="rect">
            <a:avLst/>
          </a:prstGeom>
        </p:spPr>
      </p:pic>
      <p:sp>
        <p:nvSpPr>
          <p:cNvPr id="22" name="TextBox 21"/>
          <p:cNvSpPr txBox="1"/>
          <p:nvPr/>
        </p:nvSpPr>
        <p:spPr>
          <a:xfrm>
            <a:off x="661678" y="2870285"/>
            <a:ext cx="184731" cy="338554"/>
          </a:xfrm>
          <a:prstGeom prst="rect">
            <a:avLst/>
          </a:prstGeom>
          <a:noFill/>
        </p:spPr>
        <p:txBody>
          <a:bodyPr wrap="none" rtlCol="0">
            <a:spAutoFit/>
          </a:bodyPr>
          <a:lstStyle/>
          <a:p>
            <a:endParaRPr lang="en-US" sz="1600" dirty="0">
              <a:solidFill>
                <a:srgbClr val="FF0000"/>
              </a:solidFill>
            </a:endParaRPr>
          </a:p>
        </p:txBody>
      </p:sp>
      <p:sp>
        <p:nvSpPr>
          <p:cNvPr id="21" name="TextBox 20"/>
          <p:cNvSpPr txBox="1"/>
          <p:nvPr/>
        </p:nvSpPr>
        <p:spPr>
          <a:xfrm>
            <a:off x="3385214" y="5582105"/>
            <a:ext cx="5054012" cy="369332"/>
          </a:xfrm>
          <a:prstGeom prst="rect">
            <a:avLst/>
          </a:prstGeom>
          <a:noFill/>
        </p:spPr>
        <p:txBody>
          <a:bodyPr wrap="none" rtlCol="0">
            <a:spAutoFit/>
          </a:bodyPr>
          <a:lstStyle/>
          <a:p>
            <a:r>
              <a:rPr lang="en-US" dirty="0" smtClean="0"/>
              <a:t>Translation: “Shut up! Your </a:t>
            </a:r>
            <a:r>
              <a:rPr lang="en-US" dirty="0" err="1" smtClean="0"/>
              <a:t>makin</a:t>
            </a:r>
            <a:r>
              <a:rPr lang="en-US" dirty="0" smtClean="0"/>
              <a:t>’ too much noise!”</a:t>
            </a:r>
            <a:endParaRPr lang="en-US" dirty="0"/>
          </a:p>
        </p:txBody>
      </p:sp>
      <p:pic>
        <p:nvPicPr>
          <p:cNvPr id="15362" name="Picture 2" descr="http://www.gifs.net/Animation11/Transportation/Sea_related/Small_steamer.gif"/>
          <p:cNvPicPr>
            <a:picLocks noChangeAspect="1" noChangeArrowheads="1" noCrop="1"/>
          </p:cNvPicPr>
          <p:nvPr/>
        </p:nvPicPr>
        <p:blipFill>
          <a:blip r:embed="rId7"/>
          <a:srcRect/>
          <a:stretch>
            <a:fillRect/>
          </a:stretch>
        </p:blipFill>
        <p:spPr bwMode="auto">
          <a:xfrm>
            <a:off x="840129" y="3034764"/>
            <a:ext cx="1303464" cy="1303467"/>
          </a:xfrm>
          <a:prstGeom prst="rect">
            <a:avLst/>
          </a:prstGeom>
          <a:ln>
            <a:noFill/>
          </a:ln>
          <a:effectLst>
            <a:softEdge rad="112500"/>
          </a:effectLst>
        </p:spPr>
      </p:pic>
      <p:pic>
        <p:nvPicPr>
          <p:cNvPr id="16" name="Dolphin Chatter-SoundBible.com-808959219.mp3">
            <a:hlinkClick r:id="" action="ppaction://media"/>
          </p:cNvPr>
          <p:cNvPicPr>
            <a:picLocks noRot="1" noChangeAspect="1"/>
          </p:cNvPicPr>
          <p:nvPr>
            <a:audioFile r:link="rId1"/>
          </p:nvPr>
        </p:nvPicPr>
        <p:blipFill>
          <a:blip r:embed="rId8"/>
          <a:stretch>
            <a:fillRect/>
          </a:stretch>
        </p:blipFill>
        <p:spPr>
          <a:xfrm>
            <a:off x="5131837" y="4144705"/>
            <a:ext cx="2190324" cy="1437400"/>
          </a:xfrm>
          <a:prstGeom prst="rect">
            <a:avLst/>
          </a:prstGeom>
        </p:spPr>
      </p:pic>
      <p:pic>
        <p:nvPicPr>
          <p:cNvPr id="20" name="Boat Horn-SoundBible.com-15322206.mp3">
            <a:hlinkClick r:id="" action="ppaction://media"/>
          </p:cNvPr>
          <p:cNvPicPr>
            <a:picLocks noRot="1" noChangeAspect="1"/>
          </p:cNvPicPr>
          <p:nvPr>
            <a:audioFile r:link="rId2"/>
          </p:nvPr>
        </p:nvPicPr>
        <p:blipFill>
          <a:blip r:embed="rId9"/>
          <a:stretch>
            <a:fillRect/>
          </a:stretch>
        </p:blipFill>
        <p:spPr>
          <a:xfrm>
            <a:off x="1269065" y="3381698"/>
            <a:ext cx="304800" cy="304800"/>
          </a:xfrm>
          <a:prstGeom prst="rect">
            <a:avLst/>
          </a:prstGeom>
        </p:spPr>
      </p:pic>
      <p:grpSp>
        <p:nvGrpSpPr>
          <p:cNvPr id="14" name="Group 13"/>
          <p:cNvGrpSpPr/>
          <p:nvPr/>
        </p:nvGrpSpPr>
        <p:grpSpPr>
          <a:xfrm>
            <a:off x="3611144" y="1257563"/>
            <a:ext cx="1371600" cy="1465226"/>
            <a:chOff x="3611144" y="1257563"/>
            <a:chExt cx="1371600" cy="1465226"/>
          </a:xfrm>
        </p:grpSpPr>
        <p:pic>
          <p:nvPicPr>
            <p:cNvPr id="17" name="Picture 16" descr="John Joseph.tiff"/>
            <p:cNvPicPr>
              <a:picLocks noChangeAspect="1"/>
            </p:cNvPicPr>
            <p:nvPr/>
          </p:nvPicPr>
          <p:blipFill>
            <a:blip r:embed="rId10"/>
            <a:stretch>
              <a:fillRect/>
            </a:stretch>
          </p:blipFill>
          <p:spPr>
            <a:xfrm>
              <a:off x="3611144" y="1257563"/>
              <a:ext cx="1371600" cy="1432560"/>
            </a:xfrm>
            <a:prstGeom prst="rect">
              <a:avLst/>
            </a:prstGeom>
          </p:spPr>
        </p:pic>
        <p:sp>
          <p:nvSpPr>
            <p:cNvPr id="13" name="TextBox 12"/>
            <p:cNvSpPr txBox="1"/>
            <p:nvPr/>
          </p:nvSpPr>
          <p:spPr>
            <a:xfrm>
              <a:off x="3616578" y="2353457"/>
              <a:ext cx="623889" cy="369332"/>
            </a:xfrm>
            <a:prstGeom prst="rect">
              <a:avLst/>
            </a:prstGeom>
            <a:noFill/>
          </p:spPr>
          <p:txBody>
            <a:bodyPr wrap="none" rtlCol="0">
              <a:spAutoFit/>
            </a:bodyPr>
            <a:lstStyle/>
            <a:p>
              <a:r>
                <a:rPr lang="en-US" dirty="0" smtClean="0">
                  <a:solidFill>
                    <a:schemeClr val="bg1"/>
                  </a:solidFill>
                </a:rPr>
                <a:t>John</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91" fill="hold"/>
                                        <p:tgtEl>
                                          <p:spTgt spid="20"/>
                                        </p:tgtEl>
                                      </p:cBhvr>
                                    </p:cmd>
                                  </p:childTnLst>
                                </p:cTn>
                              </p:par>
                            </p:childTnLst>
                          </p:cTn>
                        </p:par>
                      </p:childTnLst>
                    </p:cTn>
                  </p:par>
                </p:childTnLst>
              </p:cTn>
              <p:nextCondLst>
                <p:cond evt="onClick" delay="0">
                  <p:tgtEl>
                    <p:spTgt spid="2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4"/>
          <a:stretch>
            <a:fillRect/>
          </a:stretch>
        </p:blipFill>
        <p:spPr>
          <a:xfrm>
            <a:off x="-4" y="1972732"/>
            <a:ext cx="9144000" cy="4885267"/>
          </a:xfrm>
          <a:prstGeom prst="rect">
            <a:avLst/>
          </a:prstGeom>
        </p:spPr>
      </p:pic>
      <p:sp>
        <p:nvSpPr>
          <p:cNvPr id="2" name="Title 1"/>
          <p:cNvSpPr>
            <a:spLocks noGrp="1"/>
          </p:cNvSpPr>
          <p:nvPr>
            <p:ph type="title"/>
          </p:nvPr>
        </p:nvSpPr>
        <p:spPr>
          <a:xfrm>
            <a:off x="615958" y="460852"/>
            <a:ext cx="8229600" cy="1405186"/>
          </a:xfrm>
        </p:spPr>
        <p:txBody>
          <a:bodyPr>
            <a:normAutofit fontScale="90000"/>
          </a:bodyPr>
          <a:lstStyle/>
          <a:p>
            <a:pPr lvl="0" fontAlgn="base">
              <a:spcAft>
                <a:spcPct val="0"/>
              </a:spcAft>
            </a:pPr>
            <a:r>
              <a:rPr lang="en-US" dirty="0" smtClean="0"/>
              <a:t/>
            </a:r>
            <a:br>
              <a:rPr lang="en-US" dirty="0" smtClean="0"/>
            </a:br>
            <a:r>
              <a:rPr lang="en-US" dirty="0" smtClean="0">
                <a:latin typeface="Arial" charset="0"/>
                <a:ea typeface="ＭＳ Ｐゴシック" pitchFamily="-107" charset="-128"/>
              </a:rPr>
              <a:t> </a:t>
            </a:r>
            <a:r>
              <a:rPr lang="en-US" sz="2400" b="1" i="1" dirty="0" smtClean="0">
                <a:solidFill>
                  <a:prstClr val="black"/>
                </a:solidFill>
                <a:latin typeface="Arial" charset="0"/>
                <a:ea typeface="ＭＳ Ｐゴシック" pitchFamily="-107" charset="-128"/>
                <a:cs typeface="+mn-cs"/>
              </a:rPr>
              <a:t>Assessment and Impact of Carbon Variability in</a:t>
            </a:r>
            <a:br>
              <a:rPr lang="en-US" sz="2400" b="1" i="1" dirty="0" smtClean="0">
                <a:solidFill>
                  <a:prstClr val="black"/>
                </a:solidFill>
                <a:latin typeface="Arial" charset="0"/>
                <a:ea typeface="ＭＳ Ｐゴシック" pitchFamily="-107" charset="-128"/>
                <a:cs typeface="+mn-cs"/>
              </a:rPr>
            </a:br>
            <a:r>
              <a:rPr lang="en-US" sz="2400" b="1" i="1" dirty="0" smtClean="0">
                <a:solidFill>
                  <a:prstClr val="black"/>
                </a:solidFill>
                <a:latin typeface="Arial" charset="0"/>
                <a:ea typeface="ＭＳ Ｐゴシック" pitchFamily="-107" charset="-128"/>
                <a:cs typeface="+mn-cs"/>
              </a:rPr>
              <a:t>the Nordic Seas</a:t>
            </a:r>
            <a:br>
              <a:rPr lang="en-US" sz="2400" b="1" i="1" dirty="0" smtClean="0">
                <a:solidFill>
                  <a:prstClr val="black"/>
                </a:solidFill>
                <a:latin typeface="Arial" charset="0"/>
                <a:ea typeface="ＭＳ Ｐゴシック" pitchFamily="-107" charset="-128"/>
                <a:cs typeface="+mn-cs"/>
              </a:rPr>
            </a:br>
            <a:r>
              <a:rPr lang="en-US" dirty="0" smtClean="0"/>
              <a:t/>
            </a:r>
            <a:br>
              <a:rPr lang="en-US" dirty="0" smtClean="0"/>
            </a:br>
            <a:endParaRPr lang="en-US" dirty="0"/>
          </a:p>
        </p:txBody>
      </p:sp>
      <p:pic>
        <p:nvPicPr>
          <p:cNvPr id="6" name="Picture 5" descr="oa_ocb_logo_small.tiff"/>
          <p:cNvPicPr>
            <a:picLocks noChangeAspect="1"/>
          </p:cNvPicPr>
          <p:nvPr/>
        </p:nvPicPr>
        <p:blipFill>
          <a:blip r:embed="rId5"/>
          <a:stretch>
            <a:fillRect/>
          </a:stretch>
        </p:blipFill>
        <p:spPr>
          <a:xfrm>
            <a:off x="0" y="12452"/>
            <a:ext cx="1269065" cy="1417638"/>
          </a:xfrm>
          <a:prstGeom prst="rect">
            <a:avLst/>
          </a:prstGeom>
        </p:spPr>
      </p:pic>
      <p:pic>
        <p:nvPicPr>
          <p:cNvPr id="37" name="Picture 13" descr="nuka2.gif"/>
          <p:cNvPicPr>
            <a:picLocks noChangeAspect="1"/>
          </p:cNvPicPr>
          <p:nvPr/>
        </p:nvPicPr>
        <p:blipFill>
          <a:blip r:embed="rId6"/>
          <a:srcRect/>
          <a:stretch>
            <a:fillRect/>
          </a:stretch>
        </p:blipFill>
        <p:spPr bwMode="auto">
          <a:xfrm>
            <a:off x="1114268" y="1430090"/>
            <a:ext cx="3652838" cy="1480329"/>
          </a:xfrm>
          <a:prstGeom prst="rect">
            <a:avLst/>
          </a:prstGeom>
          <a:noFill/>
          <a:ln w="9525">
            <a:noFill/>
            <a:miter lim="800000"/>
            <a:headEnd/>
            <a:tailEnd/>
          </a:ln>
        </p:spPr>
      </p:pic>
      <p:grpSp>
        <p:nvGrpSpPr>
          <p:cNvPr id="8" name="Group 7"/>
          <p:cNvGrpSpPr/>
          <p:nvPr/>
        </p:nvGrpSpPr>
        <p:grpSpPr>
          <a:xfrm>
            <a:off x="678304" y="3176666"/>
            <a:ext cx="1786328" cy="1849560"/>
            <a:chOff x="678304" y="3176666"/>
            <a:chExt cx="1786328" cy="1849560"/>
          </a:xfrm>
        </p:grpSpPr>
        <p:pic>
          <p:nvPicPr>
            <p:cNvPr id="36" name="Carole King So Far Away.mp3">
              <a:hlinkClick r:id="" action="ppaction://media"/>
            </p:cNvPr>
            <p:cNvPicPr>
              <a:picLocks noChangeAspect="1"/>
            </p:cNvPicPr>
            <p:nvPr>
              <a:audioFile r:link="rId1"/>
              <p:extLst>
                <p:ext uri="{DAA4B4D4-6D71-4841-9C94-3DE7FCFB9230}">
                  <p14:media xmlns:p14="http://schemas.microsoft.com/office/powerpoint/2010/main" xmlns="" r:embed="rId8">
                    <p14:fade in="1000" out="1000"/>
                  </p14:media>
                </p:ext>
              </p:extLst>
            </p:nvPr>
          </p:nvPicPr>
          <p:blipFill>
            <a:blip r:embed="rId9"/>
            <a:stretch>
              <a:fillRect/>
            </a:stretch>
          </p:blipFill>
          <p:spPr>
            <a:xfrm>
              <a:off x="678304" y="3176666"/>
              <a:ext cx="1786328" cy="1849560"/>
            </a:xfrm>
            <a:prstGeom prst="rect">
              <a:avLst/>
            </a:prstGeom>
          </p:spPr>
        </p:pic>
        <p:sp>
          <p:nvSpPr>
            <p:cNvPr id="7" name="TextBox 6"/>
            <p:cNvSpPr txBox="1"/>
            <p:nvPr/>
          </p:nvSpPr>
          <p:spPr>
            <a:xfrm>
              <a:off x="730958" y="4656894"/>
              <a:ext cx="766620" cy="369332"/>
            </a:xfrm>
            <a:prstGeom prst="rect">
              <a:avLst/>
            </a:prstGeom>
            <a:noFill/>
          </p:spPr>
          <p:txBody>
            <a:bodyPr wrap="none" rtlCol="0">
              <a:spAutoFit/>
            </a:bodyPr>
            <a:lstStyle/>
            <a:p>
              <a:r>
                <a:rPr lang="en-US" dirty="0" smtClean="0">
                  <a:solidFill>
                    <a:schemeClr val="bg1"/>
                  </a:solidFill>
                </a:rPr>
                <a:t>Sergio</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Clr clrSpc="rgb">
                                      <p:cBhvr override="childStyle">
                                        <p:cTn id="10" dur="100" fill="hold"/>
                                        <p:tgtEl>
                                          <p:spTgt spid="37"/>
                                        </p:tgtEl>
                                        <p:attrNameLst>
                                          <p:attrName>style.color</p:attrName>
                                        </p:attrNameLst>
                                      </p:cBhvr>
                                      <p:to>
                                        <a:schemeClr val="accent2"/>
                                      </p:to>
                                    </p:animClr>
                                    <p:animClr clrSpc="rgb">
                                      <p:cBhvr>
                                        <p:cTn id="11" dur="100" fill="hold"/>
                                        <p:tgtEl>
                                          <p:spTgt spid="37"/>
                                        </p:tgtEl>
                                        <p:attrNameLst>
                                          <p:attrName>fillcolor</p:attrName>
                                        </p:attrNameLst>
                                      </p:cBhvr>
                                      <p:to>
                                        <a:schemeClr val="accent2"/>
                                      </p:to>
                                    </p:animClr>
                                    <p:set>
                                      <p:cBhvr>
                                        <p:cTn id="12" dur="100" fill="hold"/>
                                        <p:tgtEl>
                                          <p:spTgt spid="37"/>
                                        </p:tgtEl>
                                        <p:attrNameLst>
                                          <p:attrName>fill.type</p:attrName>
                                        </p:attrNameLst>
                                      </p:cBhvr>
                                      <p:to>
                                        <p:strVal val="solid"/>
                                      </p:to>
                                    </p:set>
                                    <p:set>
                                      <p:cBhvr>
                                        <p:cTn id="13" dur="100" fill="hold"/>
                                        <p:tgtEl>
                                          <p:spTgt spid="37"/>
                                        </p:tgtEl>
                                        <p:attrNameLst>
                                          <p:attrName>fill.on</p:attrName>
                                        </p:attrNameLst>
                                      </p:cBhvr>
                                      <p:to>
                                        <p:strVal val="true"/>
                                      </p:to>
                                    </p:set>
                                    <p:animRot by="120000">
                                      <p:cBhvr>
                                        <p:cTn id="14" dur="100" fill="hold">
                                          <p:stCondLst>
                                            <p:cond delay="0"/>
                                          </p:stCondLst>
                                        </p:cTn>
                                        <p:tgtEl>
                                          <p:spTgt spid="37"/>
                                        </p:tgtEl>
                                        <p:attrNameLst>
                                          <p:attrName>r</p:attrName>
                                        </p:attrNameLst>
                                      </p:cBhvr>
                                    </p:animRot>
                                    <p:animRot by="-240000">
                                      <p:cBhvr>
                                        <p:cTn id="15" dur="200" fill="hold">
                                          <p:stCondLst>
                                            <p:cond delay="200"/>
                                          </p:stCondLst>
                                        </p:cTn>
                                        <p:tgtEl>
                                          <p:spTgt spid="37"/>
                                        </p:tgtEl>
                                        <p:attrNameLst>
                                          <p:attrName>r</p:attrName>
                                        </p:attrNameLst>
                                      </p:cBhvr>
                                    </p:animRot>
                                    <p:animRot by="240000">
                                      <p:cBhvr>
                                        <p:cTn id="16" dur="200" fill="hold">
                                          <p:stCondLst>
                                            <p:cond delay="400"/>
                                          </p:stCondLst>
                                        </p:cTn>
                                        <p:tgtEl>
                                          <p:spTgt spid="37"/>
                                        </p:tgtEl>
                                        <p:attrNameLst>
                                          <p:attrName>r</p:attrName>
                                        </p:attrNameLst>
                                      </p:cBhvr>
                                    </p:animRot>
                                    <p:animRot by="-240000">
                                      <p:cBhvr>
                                        <p:cTn id="17" dur="200" fill="hold">
                                          <p:stCondLst>
                                            <p:cond delay="600"/>
                                          </p:stCondLst>
                                        </p:cTn>
                                        <p:tgtEl>
                                          <p:spTgt spid="37"/>
                                        </p:tgtEl>
                                        <p:attrNameLst>
                                          <p:attrName>r</p:attrName>
                                        </p:attrNameLst>
                                      </p:cBhvr>
                                    </p:animRot>
                                    <p:animRot by="120000">
                                      <p:cBhvr>
                                        <p:cTn id="18" dur="200" fill="hold">
                                          <p:stCondLst>
                                            <p:cond delay="800"/>
                                          </p:stCondLst>
                                        </p:cTn>
                                        <p:tgtEl>
                                          <p:spTgt spid="37"/>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07239 4.81481E-6 L 0.70851 4.81481E-6 " pathEditMode="relative" rAng="0" ptsTypes="AA">
                                      <p:cBhvr>
                                        <p:cTn id="22" dur="2000" fill="hold"/>
                                        <p:tgtEl>
                                          <p:spTgt spid="37"/>
                                        </p:tgtEl>
                                        <p:attrNameLst>
                                          <p:attrName>ppt_x</p:attrName>
                                          <p:attrName>ppt_y</p:attrName>
                                        </p:attrNameLst>
                                      </p:cBhvr>
                                      <p:rCtr x="3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4"/>
          <a:stretch>
            <a:fillRect/>
          </a:stretch>
        </p:blipFill>
        <p:spPr>
          <a:xfrm>
            <a:off x="-4" y="1972732"/>
            <a:ext cx="9144000" cy="4885267"/>
          </a:xfrm>
          <a:prstGeom prst="rect">
            <a:avLst/>
          </a:prstGeom>
        </p:spPr>
      </p:pic>
      <p:sp>
        <p:nvSpPr>
          <p:cNvPr id="2" name="Title 1"/>
          <p:cNvSpPr>
            <a:spLocks noGrp="1"/>
          </p:cNvSpPr>
          <p:nvPr>
            <p:ph type="title"/>
          </p:nvPr>
        </p:nvSpPr>
        <p:spPr>
          <a:xfrm>
            <a:off x="615958" y="460852"/>
            <a:ext cx="8229600" cy="1405186"/>
          </a:xfrm>
        </p:spPr>
        <p:txBody>
          <a:bodyPr>
            <a:normAutofit fontScale="90000"/>
          </a:bodyPr>
          <a:lstStyle/>
          <a:p>
            <a:pPr lvl="0" fontAlgn="base">
              <a:spcAft>
                <a:spcPct val="0"/>
              </a:spcAft>
            </a:pPr>
            <a:r>
              <a:rPr lang="en-US" dirty="0" smtClean="0"/>
              <a:t/>
            </a:r>
            <a:br>
              <a:rPr lang="en-US" dirty="0" smtClean="0"/>
            </a:br>
            <a:r>
              <a:rPr lang="en-US" dirty="0" smtClean="0">
                <a:latin typeface="Arial" charset="0"/>
                <a:ea typeface="ＭＳ Ｐゴシック" pitchFamily="-107" charset="-128"/>
              </a:rPr>
              <a:t> </a:t>
            </a:r>
            <a:r>
              <a:rPr lang="en-US" dirty="0" smtClean="0"/>
              <a:t/>
            </a:r>
            <a:br>
              <a:rPr lang="en-US" dirty="0" smtClean="0"/>
            </a:br>
            <a:endParaRPr lang="en-US" dirty="0"/>
          </a:p>
        </p:txBody>
      </p:sp>
      <p:pic>
        <p:nvPicPr>
          <p:cNvPr id="6" name="Picture 5" descr="oa_ocb_logo_small.tiff"/>
          <p:cNvPicPr>
            <a:picLocks noChangeAspect="1"/>
          </p:cNvPicPr>
          <p:nvPr/>
        </p:nvPicPr>
        <p:blipFill>
          <a:blip r:embed="rId5"/>
          <a:stretch>
            <a:fillRect/>
          </a:stretch>
        </p:blipFill>
        <p:spPr>
          <a:xfrm>
            <a:off x="0" y="12452"/>
            <a:ext cx="1269065" cy="1417638"/>
          </a:xfrm>
          <a:prstGeom prst="rect">
            <a:avLst/>
          </a:prstGeom>
        </p:spPr>
      </p:pic>
      <p:pic>
        <p:nvPicPr>
          <p:cNvPr id="40" name="Picture 3"/>
          <p:cNvPicPr>
            <a:picLocks noChangeAspect="1" noChangeArrowheads="1"/>
          </p:cNvPicPr>
          <p:nvPr/>
        </p:nvPicPr>
        <p:blipFill>
          <a:blip r:embed="rId6"/>
          <a:srcRect/>
          <a:stretch>
            <a:fillRect/>
          </a:stretch>
        </p:blipFill>
        <p:spPr bwMode="auto">
          <a:xfrm>
            <a:off x="4" y="1255466"/>
            <a:ext cx="9143996" cy="5602533"/>
          </a:xfrm>
          <a:prstGeom prst="rect">
            <a:avLst/>
          </a:prstGeom>
          <a:noFill/>
          <a:ln w="9525">
            <a:noFill/>
            <a:miter lim="800000"/>
            <a:headEnd/>
            <a:tailEnd/>
          </a:ln>
        </p:spPr>
      </p:pic>
      <p:pic>
        <p:nvPicPr>
          <p:cNvPr id="39" name="Picture 3" descr="G:\PI meeting\Pix observations geography\Feely.bmp"/>
          <p:cNvPicPr>
            <a:picLocks noChangeAspect="1" noChangeArrowheads="1"/>
          </p:cNvPicPr>
          <p:nvPr/>
        </p:nvPicPr>
        <p:blipFill>
          <a:blip r:embed="rId7"/>
          <a:srcRect/>
          <a:stretch>
            <a:fillRect/>
          </a:stretch>
        </p:blipFill>
        <p:spPr bwMode="auto">
          <a:xfrm>
            <a:off x="6734940" y="3512979"/>
            <a:ext cx="1487777" cy="2082888"/>
          </a:xfrm>
          <a:prstGeom prst="rect">
            <a:avLst/>
          </a:prstGeom>
          <a:noFill/>
        </p:spPr>
      </p:pic>
      <p:sp>
        <p:nvSpPr>
          <p:cNvPr id="41" name="Rectangle 40"/>
          <p:cNvSpPr/>
          <p:nvPr/>
        </p:nvSpPr>
        <p:spPr>
          <a:xfrm>
            <a:off x="2123677" y="660744"/>
            <a:ext cx="5791130" cy="646331"/>
          </a:xfrm>
          <a:prstGeom prst="rect">
            <a:avLst/>
          </a:prstGeom>
        </p:spPr>
        <p:txBody>
          <a:bodyPr wrap="square">
            <a:spAutoFit/>
          </a:bodyPr>
          <a:lstStyle/>
          <a:p>
            <a:pPr algn="ctr"/>
            <a:r>
              <a:rPr lang="en-US" b="1" dirty="0" smtClean="0"/>
              <a:t>NOAA Ocean Acidification Monitoring  Project &amp; Time Series </a:t>
            </a:r>
            <a:endParaRPr lang="en-US" b="1" dirty="0"/>
          </a:p>
        </p:txBody>
      </p:sp>
      <p:pic>
        <p:nvPicPr>
          <p:cNvPr id="14" name="Picture 14"/>
          <p:cNvPicPr>
            <a:picLocks noChangeAspect="1" noChangeArrowheads="1"/>
          </p:cNvPicPr>
          <p:nvPr/>
        </p:nvPicPr>
        <p:blipFill>
          <a:blip r:embed="rId8"/>
          <a:srcRect r="3871" b="3479"/>
          <a:stretch>
            <a:fillRect/>
          </a:stretch>
        </p:blipFill>
        <p:spPr bwMode="auto">
          <a:xfrm>
            <a:off x="2123677" y="1430090"/>
            <a:ext cx="2271712" cy="5075238"/>
          </a:xfrm>
          <a:prstGeom prst="rect">
            <a:avLst/>
          </a:prstGeom>
          <a:noFill/>
          <a:ln w="9525">
            <a:noFill/>
            <a:miter lim="800000"/>
            <a:headEnd/>
            <a:tailEnd/>
          </a:ln>
        </p:spPr>
      </p:pic>
      <p:pic>
        <p:nvPicPr>
          <p:cNvPr id="15" name="He's Got the Whole World In His Hands.mp3">
            <a:hlinkClick r:id="" action="ppaction://media"/>
          </p:cNvPr>
          <p:cNvPicPr>
            <a:picLocks noRot="1" noChangeAspect="1"/>
          </p:cNvPicPr>
          <p:nvPr>
            <a:audioFile r:link="rId1"/>
          </p:nvPr>
        </p:nvPicPr>
        <p:blipFill>
          <a:blip r:embed="rId9"/>
          <a:stretch>
            <a:fillRect/>
          </a:stretch>
        </p:blipFill>
        <p:spPr>
          <a:xfrm>
            <a:off x="4874103" y="3547068"/>
            <a:ext cx="1958145" cy="2048799"/>
          </a:xfrm>
          <a:prstGeom prst="rect">
            <a:avLst/>
          </a:prstGeom>
        </p:spPr>
      </p:pic>
      <p:sp>
        <p:nvSpPr>
          <p:cNvPr id="10" name="TextBox 9"/>
          <p:cNvSpPr txBox="1"/>
          <p:nvPr/>
        </p:nvSpPr>
        <p:spPr>
          <a:xfrm rot="19319815">
            <a:off x="-211060" y="3054479"/>
            <a:ext cx="8975214" cy="769441"/>
          </a:xfrm>
          <a:prstGeom prst="rect">
            <a:avLst/>
          </a:prstGeom>
          <a:solidFill>
            <a:schemeClr val="bg1"/>
          </a:solidFill>
        </p:spPr>
        <p:txBody>
          <a:bodyPr wrap="none" rtlCol="0">
            <a:spAutoFit/>
          </a:bodyPr>
          <a:lstStyle/>
          <a:p>
            <a:r>
              <a:rPr lang="en-US" sz="4400" dirty="0" smtClean="0">
                <a:solidFill>
                  <a:srgbClr val="FF0000"/>
                </a:solidFill>
              </a:rPr>
              <a:t>25 So Far and Taking Over the World!</a:t>
            </a:r>
            <a:endParaRPr lang="en-US" sz="4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Clr clrSpc="rgb">
                                      <p:cBhvr override="childStyle">
                                        <p:cTn id="17" dur="100" fill="hold"/>
                                        <p:tgtEl>
                                          <p:spTgt spid="14"/>
                                        </p:tgtEl>
                                        <p:attrNameLst>
                                          <p:attrName>style.color</p:attrName>
                                        </p:attrNameLst>
                                      </p:cBhvr>
                                      <p:to>
                                        <a:schemeClr val="accent2"/>
                                      </p:to>
                                    </p:animClr>
                                    <p:animClr clrSpc="rgb">
                                      <p:cBhvr>
                                        <p:cTn id="18" dur="100" fill="hold"/>
                                        <p:tgtEl>
                                          <p:spTgt spid="14"/>
                                        </p:tgtEl>
                                        <p:attrNameLst>
                                          <p:attrName>fillcolor</p:attrName>
                                        </p:attrNameLst>
                                      </p:cBhvr>
                                      <p:to>
                                        <a:schemeClr val="accent2"/>
                                      </p:to>
                                    </p:animClr>
                                    <p:set>
                                      <p:cBhvr>
                                        <p:cTn id="19" dur="100" fill="hold"/>
                                        <p:tgtEl>
                                          <p:spTgt spid="14"/>
                                        </p:tgtEl>
                                        <p:attrNameLst>
                                          <p:attrName>fill.type</p:attrName>
                                        </p:attrNameLst>
                                      </p:cBhvr>
                                      <p:to>
                                        <p:strVal val="solid"/>
                                      </p:to>
                                    </p:set>
                                    <p:set>
                                      <p:cBhvr>
                                        <p:cTn id="20" dur="100" fill="hold"/>
                                        <p:tgtEl>
                                          <p:spTgt spid="14"/>
                                        </p:tgtEl>
                                        <p:attrNameLst>
                                          <p:attrName>fill.on</p:attrName>
                                        </p:attrNameLst>
                                      </p:cBhvr>
                                      <p:to>
                                        <p:strVal val="true"/>
                                      </p:to>
                                    </p:se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14423" fill="hold"/>
                                        <p:tgtEl>
                                          <p:spTgt spid="15"/>
                                        </p:tgtEl>
                                      </p:cBhvr>
                                    </p:cmd>
                                  </p:childTnLst>
                                </p:cTn>
                              </p:par>
                            </p:childTnLst>
                          </p:cTn>
                        </p:par>
                      </p:childTnLst>
                    </p:cTn>
                  </p:par>
                </p:childTnLst>
              </p:cTn>
              <p:nextCondLst>
                <p:cond evt="onClick" delay="0">
                  <p:tgtEl>
                    <p:spTgt spid="15"/>
                  </p:tgtEl>
                </p:cond>
              </p:nextCondLst>
            </p:seq>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4"/>
          <a:stretch>
            <a:fillRect/>
          </a:stretch>
        </p:blipFill>
        <p:spPr>
          <a:xfrm>
            <a:off x="-4" y="1972732"/>
            <a:ext cx="9144000" cy="4885267"/>
          </a:xfrm>
          <a:prstGeom prst="rect">
            <a:avLst/>
          </a:prstGeom>
        </p:spPr>
      </p:pic>
      <p:sp>
        <p:nvSpPr>
          <p:cNvPr id="2" name="Title 1"/>
          <p:cNvSpPr>
            <a:spLocks noGrp="1"/>
          </p:cNvSpPr>
          <p:nvPr>
            <p:ph type="title"/>
          </p:nvPr>
        </p:nvSpPr>
        <p:spPr>
          <a:xfrm>
            <a:off x="615958" y="24904"/>
            <a:ext cx="8229600" cy="1405186"/>
          </a:xfrm>
        </p:spPr>
        <p:txBody>
          <a:bodyPr>
            <a:normAutofit fontScale="90000"/>
          </a:bodyPr>
          <a:lstStyle/>
          <a:p>
            <a:r>
              <a:rPr lang="en-US" dirty="0" smtClean="0"/>
              <a:t>Observations: Global</a:t>
            </a:r>
            <a:br>
              <a:rPr lang="en-US" dirty="0" smtClean="0"/>
            </a:br>
            <a:endParaRPr lang="en-US" dirty="0"/>
          </a:p>
        </p:txBody>
      </p:sp>
      <p:pic>
        <p:nvPicPr>
          <p:cNvPr id="6" name="Picture 5" descr="oa_ocb_logo_small.tiff"/>
          <p:cNvPicPr>
            <a:picLocks noChangeAspect="1"/>
          </p:cNvPicPr>
          <p:nvPr/>
        </p:nvPicPr>
        <p:blipFill>
          <a:blip r:embed="rId5"/>
          <a:stretch>
            <a:fillRect/>
          </a:stretch>
        </p:blipFill>
        <p:spPr>
          <a:xfrm>
            <a:off x="0" y="12452"/>
            <a:ext cx="1269065" cy="1417638"/>
          </a:xfrm>
          <a:prstGeom prst="rect">
            <a:avLst/>
          </a:prstGeom>
        </p:spPr>
      </p:pic>
      <p:pic>
        <p:nvPicPr>
          <p:cNvPr id="8" name="Picture 12"/>
          <p:cNvPicPr>
            <a:picLocks noChangeAspect="1" noChangeArrowheads="1"/>
          </p:cNvPicPr>
          <p:nvPr/>
        </p:nvPicPr>
        <p:blipFill>
          <a:blip r:embed="rId6"/>
          <a:srcRect l="6308" t="6123" r="3154" b="15308"/>
          <a:stretch>
            <a:fillRect/>
          </a:stretch>
        </p:blipFill>
        <p:spPr bwMode="auto">
          <a:xfrm>
            <a:off x="0" y="1972732"/>
            <a:ext cx="5506584" cy="3693550"/>
          </a:xfrm>
          <a:prstGeom prst="rect">
            <a:avLst/>
          </a:prstGeom>
          <a:noFill/>
          <a:ln w="9525">
            <a:noFill/>
            <a:miter lim="800000"/>
            <a:headEnd/>
            <a:tailEnd/>
          </a:ln>
        </p:spPr>
      </p:pic>
      <p:sp>
        <p:nvSpPr>
          <p:cNvPr id="10" name="Rectangle 9"/>
          <p:cNvSpPr/>
          <p:nvPr/>
        </p:nvSpPr>
        <p:spPr>
          <a:xfrm>
            <a:off x="1768839" y="772403"/>
            <a:ext cx="6400797" cy="1015663"/>
          </a:xfrm>
          <a:prstGeom prst="rect">
            <a:avLst/>
          </a:prstGeom>
        </p:spPr>
        <p:txBody>
          <a:bodyPr wrap="square">
            <a:spAutoFit/>
          </a:bodyPr>
          <a:lstStyle/>
          <a:p>
            <a:r>
              <a:rPr lang="en-US" sz="2000" b="1" dirty="0" err="1" smtClean="0"/>
              <a:t>Climatological</a:t>
            </a:r>
            <a:r>
              <a:rPr lang="en-US" sz="2000" b="1" dirty="0" smtClean="0"/>
              <a:t> Mean Distribution of pH in Surface Waters in the Unified pH Scale and Mean Rate of changes in Selected Areas</a:t>
            </a:r>
            <a:endParaRPr lang="en-US" sz="2000" b="1" dirty="0"/>
          </a:p>
        </p:txBody>
      </p:sp>
      <p:grpSp>
        <p:nvGrpSpPr>
          <p:cNvPr id="13" name="Group 12"/>
          <p:cNvGrpSpPr/>
          <p:nvPr/>
        </p:nvGrpSpPr>
        <p:grpSpPr>
          <a:xfrm>
            <a:off x="5965083" y="2167328"/>
            <a:ext cx="2204553" cy="2729034"/>
            <a:chOff x="5965083" y="2167328"/>
            <a:chExt cx="2204553" cy="2729034"/>
          </a:xfrm>
        </p:grpSpPr>
        <p:pic>
          <p:nvPicPr>
            <p:cNvPr id="9" name="WholeWorldInHisHands.mp3">
              <a:hlinkClick r:id="" action="ppaction://media"/>
            </p:cNvPr>
            <p:cNvPicPr>
              <a:picLocks noRot="1" noChangeAspect="1"/>
            </p:cNvPicPr>
            <p:nvPr>
              <a:audioFile r:link="rId1"/>
            </p:nvPr>
          </p:nvPicPr>
          <p:blipFill>
            <a:blip r:embed="rId7"/>
            <a:stretch>
              <a:fillRect/>
            </a:stretch>
          </p:blipFill>
          <p:spPr>
            <a:xfrm>
              <a:off x="5965083" y="2167328"/>
              <a:ext cx="2204553" cy="2722222"/>
            </a:xfrm>
            <a:prstGeom prst="rect">
              <a:avLst/>
            </a:prstGeom>
          </p:spPr>
        </p:pic>
        <p:sp>
          <p:nvSpPr>
            <p:cNvPr id="12" name="TextBox 11"/>
            <p:cNvSpPr txBox="1"/>
            <p:nvPr/>
          </p:nvSpPr>
          <p:spPr>
            <a:xfrm>
              <a:off x="6190938" y="4527030"/>
              <a:ext cx="587725" cy="369332"/>
            </a:xfrm>
            <a:prstGeom prst="rect">
              <a:avLst/>
            </a:prstGeom>
            <a:noFill/>
          </p:spPr>
          <p:txBody>
            <a:bodyPr wrap="none" rtlCol="0">
              <a:spAutoFit/>
            </a:bodyPr>
            <a:lstStyle/>
            <a:p>
              <a:r>
                <a:rPr lang="en-US" dirty="0" smtClean="0">
                  <a:solidFill>
                    <a:schemeClr val="bg1"/>
                  </a:solidFill>
                </a:rPr>
                <a:t>Taro</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time-series observations</a:t>
            </a:r>
            <a:endParaRPr lang="en-US" dirty="0"/>
          </a:p>
        </p:txBody>
      </p:sp>
      <p:sp>
        <p:nvSpPr>
          <p:cNvPr id="14" name="Content Placeholder 2"/>
          <p:cNvSpPr>
            <a:spLocks noGrp="1"/>
          </p:cNvSpPr>
          <p:nvPr>
            <p:ph sz="half" idx="2"/>
          </p:nvPr>
        </p:nvSpPr>
        <p:spPr>
          <a:xfrm>
            <a:off x="604837" y="1417638"/>
            <a:ext cx="4040188" cy="3951288"/>
          </a:xfrm>
        </p:spPr>
        <p:txBody>
          <a:bodyPr>
            <a:noAutofit/>
          </a:bodyPr>
          <a:lstStyle/>
          <a:p>
            <a:pPr lvl="0"/>
            <a:r>
              <a:rPr lang="en-US" sz="2200" dirty="0" smtClean="0">
                <a:latin typeface="Arial"/>
              </a:rPr>
              <a:t>Kimberly</a:t>
            </a:r>
            <a:r>
              <a:rPr lang="en-US" sz="2200" dirty="0" smtClean="0"/>
              <a:t> </a:t>
            </a:r>
            <a:r>
              <a:rPr lang="en-US" sz="2200" dirty="0" smtClean="0">
                <a:latin typeface="Arial"/>
              </a:rPr>
              <a:t>Yates</a:t>
            </a:r>
            <a:r>
              <a:rPr lang="en-US" sz="2200" dirty="0" smtClean="0"/>
              <a:t> </a:t>
            </a:r>
          </a:p>
          <a:p>
            <a:pPr lvl="0"/>
            <a:r>
              <a:rPr lang="en-US" sz="2200" dirty="0" smtClean="0">
                <a:latin typeface="Arial" pitchFamily="34" charset="0"/>
                <a:cs typeface="Arial" pitchFamily="34" charset="0"/>
              </a:rPr>
              <a:t>Julie Reichert </a:t>
            </a:r>
          </a:p>
          <a:p>
            <a:r>
              <a:rPr lang="en-US" sz="2200" dirty="0" smtClean="0">
                <a:latin typeface="Arial" pitchFamily="34" charset="0"/>
                <a:cs typeface="Arial" pitchFamily="34" charset="0"/>
              </a:rPr>
              <a:t>Wei Jun </a:t>
            </a:r>
            <a:r>
              <a:rPr lang="en-US" sz="2200" dirty="0" err="1" smtClean="0">
                <a:latin typeface="Arial" pitchFamily="34" charset="0"/>
                <a:cs typeface="Arial" pitchFamily="34" charset="0"/>
              </a:rPr>
              <a:t>Cai</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Jason </a:t>
            </a:r>
            <a:r>
              <a:rPr lang="en-US" sz="2200" dirty="0" err="1" smtClean="0">
                <a:latin typeface="Arial" pitchFamily="34" charset="0"/>
                <a:cs typeface="Arial" pitchFamily="34" charset="0"/>
              </a:rPr>
              <a:t>Grear</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Dan McCorkle </a:t>
            </a:r>
          </a:p>
          <a:p>
            <a:r>
              <a:rPr lang="en-US" sz="2200" dirty="0" smtClean="0">
                <a:latin typeface="Arial" pitchFamily="34" charset="0"/>
                <a:cs typeface="Arial" pitchFamily="34" charset="0"/>
              </a:rPr>
              <a:t>Paul </a:t>
            </a:r>
            <a:r>
              <a:rPr lang="en-US" sz="2200" dirty="0" err="1" smtClean="0">
                <a:latin typeface="Arial" pitchFamily="34" charset="0"/>
                <a:cs typeface="Arial" pitchFamily="34" charset="0"/>
              </a:rPr>
              <a:t>McElhany</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Jeremy Mathis</a:t>
            </a:r>
          </a:p>
          <a:p>
            <a:r>
              <a:rPr lang="en-US" sz="2200" dirty="0" smtClean="0">
                <a:latin typeface="Arial" pitchFamily="34" charset="0"/>
                <a:cs typeface="Arial" pitchFamily="34" charset="0"/>
              </a:rPr>
              <a:t>Chris Langdon</a:t>
            </a:r>
          </a:p>
          <a:p>
            <a:r>
              <a:rPr lang="en-US" sz="2200" dirty="0" smtClean="0">
                <a:latin typeface="Arial"/>
              </a:rPr>
              <a:t>Lisa</a:t>
            </a:r>
            <a:r>
              <a:rPr lang="en-US" sz="2200" dirty="0" smtClean="0"/>
              <a:t> </a:t>
            </a:r>
            <a:r>
              <a:rPr lang="en-US" sz="2200" dirty="0" smtClean="0">
                <a:latin typeface="Arial"/>
              </a:rPr>
              <a:t>Levin/ </a:t>
            </a:r>
            <a:r>
              <a:rPr lang="en-US" sz="2200" dirty="0" smtClean="0"/>
              <a:t>Christina Tanner</a:t>
            </a:r>
          </a:p>
          <a:p>
            <a:r>
              <a:rPr lang="en-US" sz="2200" dirty="0" smtClean="0">
                <a:latin typeface="Arial"/>
              </a:rPr>
              <a:t>Tim</a:t>
            </a:r>
            <a:r>
              <a:rPr lang="en-US" sz="2200" dirty="0" smtClean="0"/>
              <a:t> </a:t>
            </a:r>
            <a:r>
              <a:rPr lang="en-US" sz="2200" dirty="0" err="1" smtClean="0">
                <a:latin typeface="Arial"/>
              </a:rPr>
              <a:t>Wootton</a:t>
            </a:r>
            <a:r>
              <a:rPr lang="en-US" sz="2200" dirty="0" smtClean="0"/>
              <a:t> </a:t>
            </a:r>
          </a:p>
          <a:p>
            <a:r>
              <a:rPr lang="en-US" sz="2200" dirty="0" smtClean="0">
                <a:latin typeface="Arial"/>
              </a:rPr>
              <a:t>John</a:t>
            </a:r>
            <a:r>
              <a:rPr lang="en-US" sz="2200" dirty="0" smtClean="0"/>
              <a:t> </a:t>
            </a:r>
            <a:r>
              <a:rPr lang="en-US" sz="2200" dirty="0" smtClean="0">
                <a:latin typeface="Arial"/>
              </a:rPr>
              <a:t>Joseph</a:t>
            </a:r>
            <a:endParaRPr lang="en-US" sz="2200" dirty="0" smtClean="0"/>
          </a:p>
          <a:p>
            <a:pPr lvl="0"/>
            <a:r>
              <a:rPr lang="en-US" sz="2200" dirty="0" smtClean="0">
                <a:latin typeface="Arial"/>
              </a:rPr>
              <a:t>Rusty</a:t>
            </a:r>
            <a:r>
              <a:rPr lang="en-US" sz="2200" dirty="0" smtClean="0"/>
              <a:t> </a:t>
            </a:r>
            <a:r>
              <a:rPr lang="en-US" sz="2200" dirty="0" err="1" smtClean="0">
                <a:latin typeface="Arial"/>
              </a:rPr>
              <a:t>Brainard</a:t>
            </a:r>
            <a:endParaRPr lang="en-US" sz="2200" dirty="0" smtClean="0">
              <a:latin typeface="Arial"/>
            </a:endParaRPr>
          </a:p>
          <a:p>
            <a:pPr lvl="0"/>
            <a:r>
              <a:rPr lang="en-US" dirty="0" smtClean="0">
                <a:latin typeface="Arial"/>
              </a:rPr>
              <a:t>Denise </a:t>
            </a:r>
            <a:r>
              <a:rPr lang="en-US" dirty="0" err="1" smtClean="0">
                <a:latin typeface="Arial"/>
              </a:rPr>
              <a:t>Breitburg</a:t>
            </a:r>
            <a:endParaRPr lang="en-US" dirty="0" smtClean="0">
              <a:latin typeface="Arial"/>
            </a:endParaRPr>
          </a:p>
          <a:p>
            <a:pPr lvl="0"/>
            <a:endParaRPr lang="en-US" dirty="0" smtClean="0">
              <a:latin typeface="Arial" pitchFamily="34" charset="0"/>
              <a:cs typeface="Arial" pitchFamily="34" charset="0"/>
            </a:endParaRPr>
          </a:p>
          <a:p>
            <a:pPr lvl="0"/>
            <a:endParaRPr lang="en-US" dirty="0" smtClean="0">
              <a:latin typeface="Arial" pitchFamily="34" charset="0"/>
              <a:cs typeface="Arial" pitchFamily="34" charset="0"/>
            </a:endParaRPr>
          </a:p>
          <a:p>
            <a:endParaRPr lang="en-US" dirty="0"/>
          </a:p>
        </p:txBody>
      </p:sp>
      <p:sp>
        <p:nvSpPr>
          <p:cNvPr id="15" name="Content Placeholder 7"/>
          <p:cNvSpPr>
            <a:spLocks noGrp="1"/>
          </p:cNvSpPr>
          <p:nvPr>
            <p:ph sz="quarter" idx="4"/>
          </p:nvPr>
        </p:nvSpPr>
        <p:spPr>
          <a:xfrm>
            <a:off x="4645025" y="1417638"/>
            <a:ext cx="4041775" cy="3951288"/>
          </a:xfrm>
        </p:spPr>
        <p:txBody>
          <a:bodyPr>
            <a:noAutofit/>
          </a:bodyPr>
          <a:lstStyle/>
          <a:p>
            <a:pPr lvl="0"/>
            <a:r>
              <a:rPr lang="en-US" sz="2200" dirty="0" smtClean="0">
                <a:latin typeface="Arial" pitchFamily="34" charset="0"/>
                <a:cs typeface="Arial" pitchFamily="34" charset="0"/>
              </a:rPr>
              <a:t>Kris </a:t>
            </a:r>
            <a:r>
              <a:rPr lang="en-US" sz="2200" dirty="0" err="1" smtClean="0">
                <a:latin typeface="Arial" pitchFamily="34" charset="0"/>
                <a:cs typeface="Arial" pitchFamily="34" charset="0"/>
              </a:rPr>
              <a:t>Holderied</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Lisa Robbins</a:t>
            </a:r>
          </a:p>
          <a:p>
            <a:pPr lvl="0"/>
            <a:r>
              <a:rPr lang="en-US" sz="2200" dirty="0" smtClean="0">
                <a:latin typeface="Arial" pitchFamily="34" charset="0"/>
                <a:cs typeface="Arial" pitchFamily="34" charset="0"/>
              </a:rPr>
              <a:t>Christopher Sabine </a:t>
            </a:r>
          </a:p>
          <a:p>
            <a:pPr lvl="0"/>
            <a:r>
              <a:rPr lang="en-US" sz="2200" dirty="0" smtClean="0">
                <a:latin typeface="Arial" pitchFamily="34" charset="0"/>
                <a:cs typeface="Arial" pitchFamily="34" charset="0"/>
              </a:rPr>
              <a:t>Adrienne Sutton </a:t>
            </a:r>
          </a:p>
          <a:p>
            <a:pPr lvl="0"/>
            <a:r>
              <a:rPr lang="en-US" sz="2200" dirty="0" smtClean="0">
                <a:latin typeface="Arial" pitchFamily="34" charset="0"/>
                <a:cs typeface="Arial" pitchFamily="34" charset="0"/>
              </a:rPr>
              <a:t>Sergio </a:t>
            </a:r>
            <a:r>
              <a:rPr lang="en-US" sz="2200" dirty="0" err="1" smtClean="0">
                <a:latin typeface="Arial" pitchFamily="34" charset="0"/>
                <a:cs typeface="Arial" pitchFamily="34" charset="0"/>
              </a:rPr>
              <a:t>Signorini</a:t>
            </a:r>
            <a:endParaRPr lang="en-US" sz="2200" dirty="0" smtClean="0">
              <a:latin typeface="Arial" pitchFamily="34" charset="0"/>
              <a:cs typeface="Arial" pitchFamily="34" charset="0"/>
            </a:endParaRPr>
          </a:p>
          <a:p>
            <a:pPr lvl="0"/>
            <a:r>
              <a:rPr lang="en-US" sz="2200" dirty="0" err="1" smtClean="0">
                <a:latin typeface="Arial" pitchFamily="34" charset="0"/>
                <a:cs typeface="Arial" pitchFamily="34" charset="0"/>
              </a:rPr>
              <a:t>Rik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Wanninkhof</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Andreas </a:t>
            </a:r>
            <a:r>
              <a:rPr lang="en-US" sz="2200" dirty="0" err="1" smtClean="0">
                <a:latin typeface="Arial" pitchFamily="34" charset="0"/>
                <a:cs typeface="Arial" pitchFamily="34" charset="0"/>
              </a:rPr>
              <a:t>Andersson</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Dick Feely</a:t>
            </a:r>
          </a:p>
          <a:p>
            <a:r>
              <a:rPr lang="en-US" sz="2200" dirty="0" smtClean="0">
                <a:solidFill>
                  <a:prstClr val="black"/>
                </a:solidFill>
                <a:latin typeface="Arial"/>
              </a:rPr>
              <a:t>Francis Chan</a:t>
            </a:r>
          </a:p>
          <a:p>
            <a:r>
              <a:rPr lang="en-US" sz="2200" dirty="0" smtClean="0">
                <a:solidFill>
                  <a:prstClr val="black"/>
                </a:solidFill>
                <a:latin typeface="Arial"/>
              </a:rPr>
              <a:t>Gareth Lawson</a:t>
            </a:r>
          </a:p>
          <a:p>
            <a:r>
              <a:rPr lang="en-US" sz="2200" dirty="0" smtClean="0">
                <a:solidFill>
                  <a:prstClr val="black"/>
                </a:solidFill>
                <a:latin typeface="Arial"/>
              </a:rPr>
              <a:t>Derek </a:t>
            </a:r>
            <a:r>
              <a:rPr lang="en-US" sz="2200" dirty="0" err="1" smtClean="0">
                <a:solidFill>
                  <a:prstClr val="black"/>
                </a:solidFill>
                <a:latin typeface="Arial"/>
              </a:rPr>
              <a:t>Manzello</a:t>
            </a:r>
            <a:endParaRPr lang="en-US" sz="2200" dirty="0" smtClean="0">
              <a:solidFill>
                <a:prstClr val="black"/>
              </a:solidFill>
              <a:latin typeface="Arial"/>
            </a:endParaRPr>
          </a:p>
          <a:p>
            <a:r>
              <a:rPr lang="en-US" sz="2200" dirty="0" smtClean="0">
                <a:solidFill>
                  <a:prstClr val="black"/>
                </a:solidFill>
                <a:latin typeface="Arial"/>
              </a:rPr>
              <a:t>Gretchen Hofmann</a:t>
            </a:r>
          </a:p>
          <a:p>
            <a:r>
              <a:rPr lang="en-US" sz="2200" dirty="0" smtClean="0">
                <a:solidFill>
                  <a:prstClr val="black"/>
                </a:solidFill>
                <a:latin typeface="Arial"/>
              </a:rPr>
              <a:t>Francisco Chavez</a:t>
            </a:r>
            <a:endParaRPr lang="en-US" sz="2200" dirty="0" smtClean="0">
              <a:solidFill>
                <a:prstClr val="black"/>
              </a:solidFill>
            </a:endParaRPr>
          </a:p>
          <a:p>
            <a:pPr lvl="0"/>
            <a:endParaRPr lang="en-US" dirty="0" smtClean="0">
              <a:latin typeface="Arial" pitchFamily="34" charset="0"/>
              <a:cs typeface="Arial" pitchFamily="34" charset="0"/>
            </a:endParaRPr>
          </a:p>
          <a:p>
            <a:pPr lvl="0"/>
            <a:endParaRPr lang="en-US" dirty="0"/>
          </a:p>
        </p:txBody>
      </p:sp>
      <p:sp>
        <p:nvSpPr>
          <p:cNvPr id="5" name="Oval 4"/>
          <p:cNvSpPr/>
          <p:nvPr/>
        </p:nvSpPr>
        <p:spPr>
          <a:xfrm>
            <a:off x="959370" y="2158584"/>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6" name="Oval 5"/>
          <p:cNvSpPr/>
          <p:nvPr/>
        </p:nvSpPr>
        <p:spPr>
          <a:xfrm>
            <a:off x="959370" y="1417638"/>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5024203" y="2958059"/>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959370" y="2958059"/>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Oval 8"/>
          <p:cNvSpPr/>
          <p:nvPr/>
        </p:nvSpPr>
        <p:spPr>
          <a:xfrm>
            <a:off x="959370" y="4604479"/>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Oval 9"/>
          <p:cNvSpPr/>
          <p:nvPr/>
        </p:nvSpPr>
        <p:spPr>
          <a:xfrm>
            <a:off x="5024202" y="5828675"/>
            <a:ext cx="2665751"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Oval 10"/>
          <p:cNvSpPr/>
          <p:nvPr/>
        </p:nvSpPr>
        <p:spPr>
          <a:xfrm>
            <a:off x="5024203" y="2216046"/>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Moorings or “on station”</a:t>
            </a:r>
            <a:endParaRPr lang="en-US" dirty="0"/>
          </a:p>
        </p:txBody>
      </p:sp>
      <p:sp>
        <p:nvSpPr>
          <p:cNvPr id="14" name="Content Placeholder 2"/>
          <p:cNvSpPr>
            <a:spLocks noGrp="1"/>
          </p:cNvSpPr>
          <p:nvPr>
            <p:ph sz="half" idx="2"/>
          </p:nvPr>
        </p:nvSpPr>
        <p:spPr>
          <a:xfrm>
            <a:off x="604837" y="1417638"/>
            <a:ext cx="4040188" cy="3951288"/>
          </a:xfrm>
        </p:spPr>
        <p:txBody>
          <a:bodyPr>
            <a:noAutofit/>
          </a:bodyPr>
          <a:lstStyle/>
          <a:p>
            <a:pPr lvl="0"/>
            <a:r>
              <a:rPr lang="en-US" sz="2200" dirty="0" smtClean="0">
                <a:latin typeface="Arial"/>
              </a:rPr>
              <a:t>Kimberly</a:t>
            </a:r>
            <a:r>
              <a:rPr lang="en-US" sz="2200" dirty="0" smtClean="0"/>
              <a:t> </a:t>
            </a:r>
            <a:r>
              <a:rPr lang="en-US" sz="2200" dirty="0" smtClean="0">
                <a:latin typeface="Arial"/>
              </a:rPr>
              <a:t>Yates</a:t>
            </a:r>
            <a:r>
              <a:rPr lang="en-US" sz="2200" dirty="0" smtClean="0"/>
              <a:t> </a:t>
            </a:r>
          </a:p>
          <a:p>
            <a:pPr lvl="0"/>
            <a:r>
              <a:rPr lang="en-US" sz="2200" dirty="0" smtClean="0">
                <a:latin typeface="Arial" pitchFamily="34" charset="0"/>
                <a:cs typeface="Arial" pitchFamily="34" charset="0"/>
              </a:rPr>
              <a:t>Julie Reichert </a:t>
            </a:r>
          </a:p>
          <a:p>
            <a:r>
              <a:rPr lang="en-US" sz="2200" dirty="0" smtClean="0">
                <a:latin typeface="Arial" pitchFamily="34" charset="0"/>
                <a:cs typeface="Arial" pitchFamily="34" charset="0"/>
              </a:rPr>
              <a:t>Wei Jun </a:t>
            </a:r>
            <a:r>
              <a:rPr lang="en-US" sz="2200" dirty="0" err="1" smtClean="0">
                <a:latin typeface="Arial" pitchFamily="34" charset="0"/>
                <a:cs typeface="Arial" pitchFamily="34" charset="0"/>
              </a:rPr>
              <a:t>Cai</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Jason </a:t>
            </a:r>
            <a:r>
              <a:rPr lang="en-US" sz="2200" dirty="0" err="1" smtClean="0">
                <a:latin typeface="Arial" pitchFamily="34" charset="0"/>
                <a:cs typeface="Arial" pitchFamily="34" charset="0"/>
              </a:rPr>
              <a:t>Grear</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Dan McCorkle </a:t>
            </a:r>
          </a:p>
          <a:p>
            <a:r>
              <a:rPr lang="en-US" sz="2200" dirty="0" smtClean="0">
                <a:latin typeface="Arial" pitchFamily="34" charset="0"/>
                <a:cs typeface="Arial" pitchFamily="34" charset="0"/>
              </a:rPr>
              <a:t>Paul </a:t>
            </a:r>
            <a:r>
              <a:rPr lang="en-US" sz="2200" dirty="0" err="1" smtClean="0">
                <a:latin typeface="Arial" pitchFamily="34" charset="0"/>
                <a:cs typeface="Arial" pitchFamily="34" charset="0"/>
              </a:rPr>
              <a:t>McElhany</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Jeremy Mathis</a:t>
            </a:r>
          </a:p>
          <a:p>
            <a:r>
              <a:rPr lang="en-US" sz="2200" dirty="0" smtClean="0">
                <a:latin typeface="Arial" pitchFamily="34" charset="0"/>
                <a:cs typeface="Arial" pitchFamily="34" charset="0"/>
              </a:rPr>
              <a:t>Chris Langdon</a:t>
            </a:r>
          </a:p>
          <a:p>
            <a:r>
              <a:rPr lang="en-US" sz="2200" dirty="0" smtClean="0">
                <a:latin typeface="Arial"/>
              </a:rPr>
              <a:t>Lisa</a:t>
            </a:r>
            <a:r>
              <a:rPr lang="en-US" sz="2200" dirty="0" smtClean="0"/>
              <a:t> </a:t>
            </a:r>
            <a:r>
              <a:rPr lang="en-US" sz="2200" dirty="0" smtClean="0">
                <a:latin typeface="Arial"/>
              </a:rPr>
              <a:t>Levin/ </a:t>
            </a:r>
            <a:r>
              <a:rPr lang="en-US" sz="2200" dirty="0" smtClean="0"/>
              <a:t>Christina Tanner</a:t>
            </a:r>
          </a:p>
          <a:p>
            <a:r>
              <a:rPr lang="en-US" sz="2200" dirty="0" smtClean="0">
                <a:latin typeface="Arial"/>
              </a:rPr>
              <a:t>Tim</a:t>
            </a:r>
            <a:r>
              <a:rPr lang="en-US" sz="2200" dirty="0" smtClean="0"/>
              <a:t> </a:t>
            </a:r>
            <a:r>
              <a:rPr lang="en-US" sz="2200" dirty="0" err="1" smtClean="0">
                <a:latin typeface="Arial"/>
              </a:rPr>
              <a:t>Wootton</a:t>
            </a:r>
            <a:r>
              <a:rPr lang="en-US" sz="2200" dirty="0" smtClean="0"/>
              <a:t> </a:t>
            </a:r>
          </a:p>
          <a:p>
            <a:r>
              <a:rPr lang="en-US" sz="2200" dirty="0" smtClean="0">
                <a:latin typeface="Arial"/>
              </a:rPr>
              <a:t>John</a:t>
            </a:r>
            <a:r>
              <a:rPr lang="en-US" sz="2200" dirty="0" smtClean="0"/>
              <a:t> </a:t>
            </a:r>
            <a:r>
              <a:rPr lang="en-US" sz="2200" dirty="0" smtClean="0">
                <a:latin typeface="Arial"/>
              </a:rPr>
              <a:t>Joseph</a:t>
            </a:r>
            <a:endParaRPr lang="en-US" sz="2200" dirty="0" smtClean="0"/>
          </a:p>
          <a:p>
            <a:pPr lvl="0"/>
            <a:r>
              <a:rPr lang="en-US" sz="2200" dirty="0" smtClean="0">
                <a:latin typeface="Arial"/>
              </a:rPr>
              <a:t>Rusty</a:t>
            </a:r>
            <a:r>
              <a:rPr lang="en-US" sz="2200" dirty="0" smtClean="0"/>
              <a:t> </a:t>
            </a:r>
            <a:r>
              <a:rPr lang="en-US" sz="2200" dirty="0" err="1" smtClean="0">
                <a:latin typeface="Arial"/>
              </a:rPr>
              <a:t>Brainard</a:t>
            </a:r>
            <a:endParaRPr lang="en-US" sz="2200" dirty="0" smtClean="0">
              <a:latin typeface="Arial"/>
            </a:endParaRPr>
          </a:p>
          <a:p>
            <a:pPr lvl="0"/>
            <a:r>
              <a:rPr lang="en-US" dirty="0" smtClean="0">
                <a:latin typeface="Arial"/>
              </a:rPr>
              <a:t>Denise </a:t>
            </a:r>
            <a:r>
              <a:rPr lang="en-US" dirty="0" err="1" smtClean="0">
                <a:latin typeface="Arial"/>
              </a:rPr>
              <a:t>Breitburg</a:t>
            </a:r>
            <a:endParaRPr lang="en-US" dirty="0" smtClean="0">
              <a:latin typeface="Arial"/>
            </a:endParaRPr>
          </a:p>
          <a:p>
            <a:pPr lvl="0"/>
            <a:endParaRPr lang="en-US" dirty="0" smtClean="0">
              <a:latin typeface="Arial" pitchFamily="34" charset="0"/>
              <a:cs typeface="Arial" pitchFamily="34" charset="0"/>
            </a:endParaRPr>
          </a:p>
          <a:p>
            <a:pPr lvl="0"/>
            <a:endParaRPr lang="en-US" dirty="0" smtClean="0">
              <a:latin typeface="Arial" pitchFamily="34" charset="0"/>
              <a:cs typeface="Arial" pitchFamily="34" charset="0"/>
            </a:endParaRPr>
          </a:p>
          <a:p>
            <a:endParaRPr lang="en-US" dirty="0"/>
          </a:p>
        </p:txBody>
      </p:sp>
      <p:sp>
        <p:nvSpPr>
          <p:cNvPr id="15" name="Content Placeholder 7"/>
          <p:cNvSpPr>
            <a:spLocks noGrp="1"/>
          </p:cNvSpPr>
          <p:nvPr>
            <p:ph sz="quarter" idx="4"/>
          </p:nvPr>
        </p:nvSpPr>
        <p:spPr>
          <a:xfrm>
            <a:off x="4645025" y="1417638"/>
            <a:ext cx="4041775" cy="3951288"/>
          </a:xfrm>
        </p:spPr>
        <p:txBody>
          <a:bodyPr>
            <a:noAutofit/>
          </a:bodyPr>
          <a:lstStyle/>
          <a:p>
            <a:pPr lvl="0"/>
            <a:r>
              <a:rPr lang="en-US" sz="2200" dirty="0" smtClean="0">
                <a:latin typeface="Arial" pitchFamily="34" charset="0"/>
                <a:cs typeface="Arial" pitchFamily="34" charset="0"/>
              </a:rPr>
              <a:t>Kris </a:t>
            </a:r>
            <a:r>
              <a:rPr lang="en-US" sz="2200" dirty="0" err="1" smtClean="0">
                <a:latin typeface="Arial" pitchFamily="34" charset="0"/>
                <a:cs typeface="Arial" pitchFamily="34" charset="0"/>
              </a:rPr>
              <a:t>Holderied</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Lisa Robbins</a:t>
            </a:r>
          </a:p>
          <a:p>
            <a:pPr lvl="0"/>
            <a:r>
              <a:rPr lang="en-US" sz="2200" dirty="0" smtClean="0">
                <a:latin typeface="Arial" pitchFamily="34" charset="0"/>
                <a:cs typeface="Arial" pitchFamily="34" charset="0"/>
              </a:rPr>
              <a:t>Christopher Sabine </a:t>
            </a:r>
          </a:p>
          <a:p>
            <a:pPr lvl="0"/>
            <a:r>
              <a:rPr lang="en-US" sz="2200" dirty="0" smtClean="0">
                <a:latin typeface="Arial" pitchFamily="34" charset="0"/>
                <a:cs typeface="Arial" pitchFamily="34" charset="0"/>
              </a:rPr>
              <a:t>Adrienne Sutton </a:t>
            </a:r>
          </a:p>
          <a:p>
            <a:pPr lvl="0"/>
            <a:r>
              <a:rPr lang="en-US" sz="2200" dirty="0" smtClean="0">
                <a:latin typeface="Arial" pitchFamily="34" charset="0"/>
                <a:cs typeface="Arial" pitchFamily="34" charset="0"/>
              </a:rPr>
              <a:t>Sergio </a:t>
            </a:r>
            <a:r>
              <a:rPr lang="en-US" sz="2200" dirty="0" err="1" smtClean="0">
                <a:latin typeface="Arial" pitchFamily="34" charset="0"/>
                <a:cs typeface="Arial" pitchFamily="34" charset="0"/>
              </a:rPr>
              <a:t>Signorini</a:t>
            </a:r>
            <a:endParaRPr lang="en-US" sz="2200" dirty="0" smtClean="0">
              <a:latin typeface="Arial" pitchFamily="34" charset="0"/>
              <a:cs typeface="Arial" pitchFamily="34" charset="0"/>
            </a:endParaRPr>
          </a:p>
          <a:p>
            <a:pPr lvl="0"/>
            <a:r>
              <a:rPr lang="en-US" sz="2200" dirty="0" err="1" smtClean="0">
                <a:latin typeface="Arial" pitchFamily="34" charset="0"/>
                <a:cs typeface="Arial" pitchFamily="34" charset="0"/>
              </a:rPr>
              <a:t>Rik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Wanninkhof</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Andreas </a:t>
            </a:r>
            <a:r>
              <a:rPr lang="en-US" sz="2200" dirty="0" err="1" smtClean="0">
                <a:latin typeface="Arial" pitchFamily="34" charset="0"/>
                <a:cs typeface="Arial" pitchFamily="34" charset="0"/>
              </a:rPr>
              <a:t>Andersson</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Dick Feely</a:t>
            </a:r>
          </a:p>
          <a:p>
            <a:r>
              <a:rPr lang="en-US" sz="2200" dirty="0" smtClean="0">
                <a:solidFill>
                  <a:prstClr val="black"/>
                </a:solidFill>
                <a:latin typeface="Arial"/>
              </a:rPr>
              <a:t>Francis Chan</a:t>
            </a:r>
          </a:p>
          <a:p>
            <a:r>
              <a:rPr lang="en-US" sz="2200" dirty="0" smtClean="0">
                <a:solidFill>
                  <a:prstClr val="black"/>
                </a:solidFill>
                <a:latin typeface="Arial"/>
              </a:rPr>
              <a:t>Gareth Lawson</a:t>
            </a:r>
          </a:p>
          <a:p>
            <a:r>
              <a:rPr lang="en-US" sz="2200" dirty="0" smtClean="0">
                <a:solidFill>
                  <a:prstClr val="black"/>
                </a:solidFill>
                <a:latin typeface="Arial"/>
              </a:rPr>
              <a:t>Derek </a:t>
            </a:r>
            <a:r>
              <a:rPr lang="en-US" sz="2200" dirty="0" err="1" smtClean="0">
                <a:solidFill>
                  <a:prstClr val="black"/>
                </a:solidFill>
                <a:latin typeface="Arial"/>
              </a:rPr>
              <a:t>Manzello</a:t>
            </a:r>
            <a:endParaRPr lang="en-US" sz="2200" dirty="0" smtClean="0">
              <a:solidFill>
                <a:prstClr val="black"/>
              </a:solidFill>
              <a:latin typeface="Arial"/>
            </a:endParaRPr>
          </a:p>
          <a:p>
            <a:r>
              <a:rPr lang="en-US" sz="2200" dirty="0" smtClean="0">
                <a:solidFill>
                  <a:prstClr val="black"/>
                </a:solidFill>
                <a:latin typeface="Arial"/>
              </a:rPr>
              <a:t>Gretchen Hofmann</a:t>
            </a:r>
          </a:p>
          <a:p>
            <a:r>
              <a:rPr lang="en-US" sz="2200" dirty="0" smtClean="0">
                <a:solidFill>
                  <a:prstClr val="black"/>
                </a:solidFill>
                <a:latin typeface="Arial"/>
              </a:rPr>
              <a:t>Francisco Chavez</a:t>
            </a:r>
            <a:endParaRPr lang="en-US" sz="2200" dirty="0" smtClean="0">
              <a:solidFill>
                <a:prstClr val="black"/>
              </a:solidFill>
            </a:endParaRPr>
          </a:p>
          <a:p>
            <a:pPr lvl="0"/>
            <a:endParaRPr lang="en-US" dirty="0" smtClean="0">
              <a:latin typeface="Arial" pitchFamily="34" charset="0"/>
              <a:cs typeface="Arial" pitchFamily="34" charset="0"/>
            </a:endParaRPr>
          </a:p>
          <a:p>
            <a:pPr lvl="0"/>
            <a:endParaRPr lang="en-US" dirty="0"/>
          </a:p>
        </p:txBody>
      </p:sp>
      <p:sp>
        <p:nvSpPr>
          <p:cNvPr id="5" name="Oval 4"/>
          <p:cNvSpPr/>
          <p:nvPr/>
        </p:nvSpPr>
        <p:spPr>
          <a:xfrm>
            <a:off x="959370" y="2158584"/>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6" name="Oval 5"/>
          <p:cNvSpPr/>
          <p:nvPr/>
        </p:nvSpPr>
        <p:spPr>
          <a:xfrm>
            <a:off x="959370" y="1417638"/>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5024203" y="2958059"/>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959370" y="2958059"/>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Oval 8"/>
          <p:cNvSpPr/>
          <p:nvPr/>
        </p:nvSpPr>
        <p:spPr>
          <a:xfrm>
            <a:off x="959370" y="4604479"/>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Oval 9"/>
          <p:cNvSpPr/>
          <p:nvPr/>
        </p:nvSpPr>
        <p:spPr>
          <a:xfrm>
            <a:off x="5024202" y="5828675"/>
            <a:ext cx="2665751"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Oval 10"/>
          <p:cNvSpPr/>
          <p:nvPr/>
        </p:nvSpPr>
        <p:spPr>
          <a:xfrm>
            <a:off x="5024203" y="2216046"/>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Oval 11"/>
          <p:cNvSpPr/>
          <p:nvPr/>
        </p:nvSpPr>
        <p:spPr>
          <a:xfrm>
            <a:off x="4841822" y="4109804"/>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942"/>
            <a:ext cx="8229600" cy="1405186"/>
          </a:xfrm>
        </p:spPr>
        <p:txBody>
          <a:bodyPr>
            <a:normAutofit fontScale="90000"/>
          </a:bodyPr>
          <a:lstStyle/>
          <a:p>
            <a:r>
              <a:rPr lang="en-US" dirty="0" smtClean="0"/>
              <a:t>Monitoring: East Coast &amp; Gulf of Mexico</a:t>
            </a:r>
            <a:endParaRPr lang="en-US" dirty="0"/>
          </a:p>
        </p:txBody>
      </p:sp>
      <p:sp>
        <p:nvSpPr>
          <p:cNvPr id="3" name="Content Placeholder 2"/>
          <p:cNvSpPr>
            <a:spLocks noGrp="1"/>
          </p:cNvSpPr>
          <p:nvPr>
            <p:ph idx="1"/>
          </p:nvPr>
        </p:nvSpPr>
        <p:spPr>
          <a:xfrm>
            <a:off x="457200" y="1948856"/>
            <a:ext cx="8229600" cy="4525963"/>
          </a:xfrm>
        </p:spPr>
        <p:txBody>
          <a:bodyPr>
            <a:normAutofit fontScale="62500" lnSpcReduction="20000"/>
          </a:bodyPr>
          <a:lstStyle/>
          <a:p>
            <a:r>
              <a:rPr lang="en-US" b="1" dirty="0" smtClean="0"/>
              <a:t>Wei –Jun </a:t>
            </a:r>
            <a:r>
              <a:rPr lang="en-US" b="1" dirty="0" err="1" smtClean="0"/>
              <a:t>Cai</a:t>
            </a:r>
            <a:r>
              <a:rPr lang="en-US" dirty="0" smtClean="0"/>
              <a:t>:  NOAA: “ Grays Reef OA monitoring Program”</a:t>
            </a:r>
          </a:p>
          <a:p>
            <a:pPr lvl="1"/>
            <a:r>
              <a:rPr lang="en-US" dirty="0" smtClean="0"/>
              <a:t>NSF Satellite assessment of CO2 distribution, variability and flux and understanding of control mechanism in a river dominated ocean margin</a:t>
            </a:r>
          </a:p>
          <a:p>
            <a:r>
              <a:rPr lang="en-US" b="1" dirty="0" smtClean="0"/>
              <a:t>Aleck Wang</a:t>
            </a:r>
            <a:r>
              <a:rPr lang="en-US" dirty="0" smtClean="0"/>
              <a:t>: Distributions of the Marine CO2 System along the U.S. Atlantic and Gulf of Mexico Coast</a:t>
            </a:r>
          </a:p>
          <a:p>
            <a:r>
              <a:rPr lang="en-US" b="1" dirty="0" smtClean="0"/>
              <a:t>Lisa Robbins</a:t>
            </a:r>
            <a:r>
              <a:rPr lang="en-US" dirty="0" smtClean="0"/>
              <a:t>: USGS: Response of Florida shelf ecosystems to climate change</a:t>
            </a:r>
          </a:p>
          <a:p>
            <a:r>
              <a:rPr lang="en-US" b="1" dirty="0" err="1" smtClean="0"/>
              <a:t>Rik</a:t>
            </a:r>
            <a:r>
              <a:rPr lang="en-US" b="1" dirty="0" smtClean="0"/>
              <a:t> </a:t>
            </a:r>
            <a:r>
              <a:rPr lang="en-US" b="1" dirty="0" err="1" smtClean="0"/>
              <a:t>Wanninkhof</a:t>
            </a:r>
            <a:r>
              <a:rPr lang="en-US" b="1" dirty="0" smtClean="0"/>
              <a:t>: </a:t>
            </a:r>
            <a:r>
              <a:rPr lang="en-US" dirty="0" smtClean="0"/>
              <a:t>NOAA: GOMECC cruises Gulf of Mexico and East Coast </a:t>
            </a:r>
          </a:p>
          <a:p>
            <a:r>
              <a:rPr lang="en-US" b="1" dirty="0" smtClean="0"/>
              <a:t>Dan McCorkle</a:t>
            </a:r>
            <a:r>
              <a:rPr lang="en-US" dirty="0" smtClean="0"/>
              <a:t>: field studies of the controls on carbonate chemistry of estuaries and coastal ocean, emphasizing shellfish and coral reefs.</a:t>
            </a:r>
          </a:p>
          <a:p>
            <a:r>
              <a:rPr lang="en-US" b="1" dirty="0" smtClean="0"/>
              <a:t>Gareth Lawson: </a:t>
            </a:r>
            <a:r>
              <a:rPr lang="en-US" dirty="0" smtClean="0"/>
              <a:t>NSF: Distribution, abundance, species composition, shell condition and  vertical migratory behavior of </a:t>
            </a:r>
            <a:r>
              <a:rPr lang="en-US" dirty="0" err="1" smtClean="0"/>
              <a:t>pteropods</a:t>
            </a:r>
            <a:r>
              <a:rPr lang="en-US" dirty="0" smtClean="0"/>
              <a:t> in NW Atlantic and NE Pacific</a:t>
            </a:r>
          </a:p>
          <a:p>
            <a:r>
              <a:rPr lang="en-US" b="1" dirty="0" smtClean="0"/>
              <a:t>Denise </a:t>
            </a:r>
            <a:r>
              <a:rPr lang="en-US" b="1" dirty="0" err="1" smtClean="0"/>
              <a:t>Breitburg</a:t>
            </a:r>
            <a:r>
              <a:rPr lang="en-US" b="1" dirty="0" smtClean="0"/>
              <a:t> </a:t>
            </a:r>
            <a:r>
              <a:rPr lang="en-US" dirty="0" smtClean="0"/>
              <a:t>(Smithsonian): NOAA funding:  Shallow water hypoxia- tipping the balance for individual, populations and ecosystems. Chesapeake Bay</a:t>
            </a:r>
          </a:p>
          <a:p>
            <a:endParaRPr lang="en-US" dirty="0" smtClean="0"/>
          </a:p>
          <a:p>
            <a:endParaRPr lang="en-US" dirty="0" smtClean="0"/>
          </a:p>
          <a:p>
            <a:pPr lvl="0"/>
            <a:endParaRPr lang="en-US" dirty="0" smtClean="0"/>
          </a:p>
          <a:p>
            <a:pPr lvl="0"/>
            <a:endParaRPr lang="en-US" dirty="0" smtClean="0"/>
          </a:p>
          <a:p>
            <a:endParaRPr lang="en-US" dirty="0"/>
          </a:p>
        </p:txBody>
      </p:sp>
      <p:pic>
        <p:nvPicPr>
          <p:cNvPr id="6" name="Picture 5" descr="oa_ocb_logo_small.tiff"/>
          <p:cNvPicPr>
            <a:picLocks noChangeAspect="1"/>
          </p:cNvPicPr>
          <p:nvPr/>
        </p:nvPicPr>
        <p:blipFill>
          <a:blip r:embed="rId3"/>
          <a:stretch>
            <a:fillRect/>
          </a:stretch>
        </p:blipFill>
        <p:spPr>
          <a:xfrm>
            <a:off x="0" y="12452"/>
            <a:ext cx="1269065" cy="141763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Hypoxia or low O2 observations</a:t>
            </a:r>
            <a:endParaRPr lang="en-US" dirty="0"/>
          </a:p>
        </p:txBody>
      </p:sp>
      <p:sp>
        <p:nvSpPr>
          <p:cNvPr id="14" name="Content Placeholder 2"/>
          <p:cNvSpPr>
            <a:spLocks noGrp="1"/>
          </p:cNvSpPr>
          <p:nvPr>
            <p:ph sz="half" idx="2"/>
          </p:nvPr>
        </p:nvSpPr>
        <p:spPr>
          <a:xfrm>
            <a:off x="604837" y="1417638"/>
            <a:ext cx="4040188" cy="3951288"/>
          </a:xfrm>
        </p:spPr>
        <p:txBody>
          <a:bodyPr>
            <a:noAutofit/>
          </a:bodyPr>
          <a:lstStyle/>
          <a:p>
            <a:pPr lvl="0"/>
            <a:r>
              <a:rPr lang="en-US" sz="2200" dirty="0" smtClean="0">
                <a:latin typeface="Arial"/>
              </a:rPr>
              <a:t>Kimberly</a:t>
            </a:r>
            <a:r>
              <a:rPr lang="en-US" sz="2200" dirty="0" smtClean="0"/>
              <a:t> </a:t>
            </a:r>
            <a:r>
              <a:rPr lang="en-US" sz="2200" dirty="0" smtClean="0">
                <a:latin typeface="Arial"/>
              </a:rPr>
              <a:t>Yates</a:t>
            </a:r>
            <a:r>
              <a:rPr lang="en-US" sz="2200" dirty="0" smtClean="0"/>
              <a:t> </a:t>
            </a:r>
          </a:p>
          <a:p>
            <a:pPr lvl="0"/>
            <a:r>
              <a:rPr lang="en-US" sz="2200" dirty="0" smtClean="0">
                <a:latin typeface="Arial" pitchFamily="34" charset="0"/>
                <a:cs typeface="Arial" pitchFamily="34" charset="0"/>
              </a:rPr>
              <a:t>Julie Reichert </a:t>
            </a:r>
          </a:p>
          <a:p>
            <a:r>
              <a:rPr lang="en-US" sz="2200" dirty="0" smtClean="0">
                <a:latin typeface="Arial" pitchFamily="34" charset="0"/>
                <a:cs typeface="Arial" pitchFamily="34" charset="0"/>
              </a:rPr>
              <a:t>Wei Jun </a:t>
            </a:r>
            <a:r>
              <a:rPr lang="en-US" sz="2200" dirty="0" err="1" smtClean="0">
                <a:latin typeface="Arial" pitchFamily="34" charset="0"/>
                <a:cs typeface="Arial" pitchFamily="34" charset="0"/>
              </a:rPr>
              <a:t>Cai</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Jason </a:t>
            </a:r>
            <a:r>
              <a:rPr lang="en-US" sz="2200" dirty="0" err="1" smtClean="0">
                <a:latin typeface="Arial" pitchFamily="34" charset="0"/>
                <a:cs typeface="Arial" pitchFamily="34" charset="0"/>
              </a:rPr>
              <a:t>Grear</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Dan McCorkle </a:t>
            </a:r>
          </a:p>
          <a:p>
            <a:r>
              <a:rPr lang="en-US" sz="2200" dirty="0" smtClean="0">
                <a:latin typeface="Arial" pitchFamily="34" charset="0"/>
                <a:cs typeface="Arial" pitchFamily="34" charset="0"/>
              </a:rPr>
              <a:t>Paul </a:t>
            </a:r>
            <a:r>
              <a:rPr lang="en-US" sz="2200" dirty="0" err="1" smtClean="0">
                <a:latin typeface="Arial" pitchFamily="34" charset="0"/>
                <a:cs typeface="Arial" pitchFamily="34" charset="0"/>
              </a:rPr>
              <a:t>McElhany</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Jeremy Mathis</a:t>
            </a:r>
          </a:p>
          <a:p>
            <a:r>
              <a:rPr lang="en-US" sz="2200" dirty="0" smtClean="0">
                <a:latin typeface="Arial" pitchFamily="34" charset="0"/>
                <a:cs typeface="Arial" pitchFamily="34" charset="0"/>
              </a:rPr>
              <a:t>Chris Langdon</a:t>
            </a:r>
          </a:p>
          <a:p>
            <a:r>
              <a:rPr lang="en-US" sz="2200" dirty="0" smtClean="0">
                <a:latin typeface="Arial"/>
              </a:rPr>
              <a:t>Lisa</a:t>
            </a:r>
            <a:r>
              <a:rPr lang="en-US" sz="2200" dirty="0" smtClean="0"/>
              <a:t> </a:t>
            </a:r>
            <a:r>
              <a:rPr lang="en-US" sz="2200" dirty="0" smtClean="0">
                <a:latin typeface="Arial"/>
              </a:rPr>
              <a:t>Levin/ </a:t>
            </a:r>
            <a:r>
              <a:rPr lang="en-US" sz="2200" dirty="0" smtClean="0"/>
              <a:t>Christina Tanner</a:t>
            </a:r>
          </a:p>
          <a:p>
            <a:r>
              <a:rPr lang="en-US" sz="2200" dirty="0" smtClean="0">
                <a:latin typeface="Arial"/>
              </a:rPr>
              <a:t>Tim</a:t>
            </a:r>
            <a:r>
              <a:rPr lang="en-US" sz="2200" dirty="0" smtClean="0"/>
              <a:t> </a:t>
            </a:r>
            <a:r>
              <a:rPr lang="en-US" sz="2200" dirty="0" err="1" smtClean="0">
                <a:latin typeface="Arial"/>
              </a:rPr>
              <a:t>Wootton</a:t>
            </a:r>
            <a:r>
              <a:rPr lang="en-US" sz="2200" dirty="0" smtClean="0"/>
              <a:t> </a:t>
            </a:r>
          </a:p>
          <a:p>
            <a:r>
              <a:rPr lang="en-US" sz="2200" dirty="0" smtClean="0">
                <a:latin typeface="Arial"/>
              </a:rPr>
              <a:t>John</a:t>
            </a:r>
            <a:r>
              <a:rPr lang="en-US" sz="2200" dirty="0" smtClean="0"/>
              <a:t> </a:t>
            </a:r>
            <a:r>
              <a:rPr lang="en-US" sz="2200" dirty="0" smtClean="0">
                <a:latin typeface="Arial"/>
              </a:rPr>
              <a:t>Joseph</a:t>
            </a:r>
            <a:endParaRPr lang="en-US" sz="2200" dirty="0" smtClean="0"/>
          </a:p>
          <a:p>
            <a:pPr lvl="0"/>
            <a:r>
              <a:rPr lang="en-US" sz="2200" dirty="0" smtClean="0">
                <a:latin typeface="Arial"/>
              </a:rPr>
              <a:t>Rusty</a:t>
            </a:r>
            <a:r>
              <a:rPr lang="en-US" sz="2200" dirty="0" smtClean="0"/>
              <a:t> </a:t>
            </a:r>
            <a:r>
              <a:rPr lang="en-US" sz="2200" dirty="0" err="1" smtClean="0">
                <a:latin typeface="Arial"/>
              </a:rPr>
              <a:t>Brainard</a:t>
            </a:r>
            <a:endParaRPr lang="en-US" sz="2200" dirty="0" smtClean="0">
              <a:latin typeface="Arial"/>
            </a:endParaRPr>
          </a:p>
          <a:p>
            <a:pPr lvl="0"/>
            <a:r>
              <a:rPr lang="en-US" dirty="0" smtClean="0">
                <a:latin typeface="Arial"/>
              </a:rPr>
              <a:t>Denise </a:t>
            </a:r>
            <a:r>
              <a:rPr lang="en-US" dirty="0" err="1" smtClean="0">
                <a:latin typeface="Arial"/>
              </a:rPr>
              <a:t>Breitburg</a:t>
            </a:r>
            <a:endParaRPr lang="en-US" dirty="0" smtClean="0">
              <a:latin typeface="Arial"/>
            </a:endParaRPr>
          </a:p>
          <a:p>
            <a:pPr lvl="0"/>
            <a:endParaRPr lang="en-US" dirty="0" smtClean="0">
              <a:latin typeface="Arial" pitchFamily="34" charset="0"/>
              <a:cs typeface="Arial" pitchFamily="34" charset="0"/>
            </a:endParaRPr>
          </a:p>
          <a:p>
            <a:pPr lvl="0"/>
            <a:endParaRPr lang="en-US" dirty="0" smtClean="0">
              <a:latin typeface="Arial" pitchFamily="34" charset="0"/>
              <a:cs typeface="Arial" pitchFamily="34" charset="0"/>
            </a:endParaRPr>
          </a:p>
          <a:p>
            <a:endParaRPr lang="en-US" dirty="0"/>
          </a:p>
        </p:txBody>
      </p:sp>
      <p:sp>
        <p:nvSpPr>
          <p:cNvPr id="15" name="Content Placeholder 7"/>
          <p:cNvSpPr>
            <a:spLocks noGrp="1"/>
          </p:cNvSpPr>
          <p:nvPr>
            <p:ph sz="quarter" idx="4"/>
          </p:nvPr>
        </p:nvSpPr>
        <p:spPr>
          <a:xfrm>
            <a:off x="4645025" y="1417638"/>
            <a:ext cx="4041775" cy="3951288"/>
          </a:xfrm>
        </p:spPr>
        <p:txBody>
          <a:bodyPr>
            <a:noAutofit/>
          </a:bodyPr>
          <a:lstStyle/>
          <a:p>
            <a:pPr lvl="0"/>
            <a:r>
              <a:rPr lang="en-US" sz="2200" dirty="0" smtClean="0">
                <a:latin typeface="Arial" pitchFamily="34" charset="0"/>
                <a:cs typeface="Arial" pitchFamily="34" charset="0"/>
              </a:rPr>
              <a:t>Kris </a:t>
            </a:r>
            <a:r>
              <a:rPr lang="en-US" sz="2200" dirty="0" err="1" smtClean="0">
                <a:latin typeface="Arial" pitchFamily="34" charset="0"/>
                <a:cs typeface="Arial" pitchFamily="34" charset="0"/>
              </a:rPr>
              <a:t>Holderied</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Lisa Robbins</a:t>
            </a:r>
          </a:p>
          <a:p>
            <a:pPr lvl="0"/>
            <a:r>
              <a:rPr lang="en-US" sz="2200" dirty="0" smtClean="0">
                <a:latin typeface="Arial" pitchFamily="34" charset="0"/>
                <a:cs typeface="Arial" pitchFamily="34" charset="0"/>
              </a:rPr>
              <a:t>Christopher Sabine </a:t>
            </a:r>
          </a:p>
          <a:p>
            <a:pPr lvl="0"/>
            <a:r>
              <a:rPr lang="en-US" sz="2200" dirty="0" smtClean="0">
                <a:latin typeface="Arial" pitchFamily="34" charset="0"/>
                <a:cs typeface="Arial" pitchFamily="34" charset="0"/>
              </a:rPr>
              <a:t>Adrienne Sutton </a:t>
            </a:r>
          </a:p>
          <a:p>
            <a:pPr lvl="0"/>
            <a:r>
              <a:rPr lang="en-US" sz="2200" dirty="0" smtClean="0">
                <a:latin typeface="Arial" pitchFamily="34" charset="0"/>
                <a:cs typeface="Arial" pitchFamily="34" charset="0"/>
              </a:rPr>
              <a:t>Sergio </a:t>
            </a:r>
            <a:r>
              <a:rPr lang="en-US" sz="2200" dirty="0" err="1" smtClean="0">
                <a:latin typeface="Arial" pitchFamily="34" charset="0"/>
                <a:cs typeface="Arial" pitchFamily="34" charset="0"/>
              </a:rPr>
              <a:t>Signorini</a:t>
            </a:r>
            <a:endParaRPr lang="en-US" sz="2200" dirty="0" smtClean="0">
              <a:latin typeface="Arial" pitchFamily="34" charset="0"/>
              <a:cs typeface="Arial" pitchFamily="34" charset="0"/>
            </a:endParaRPr>
          </a:p>
          <a:p>
            <a:pPr lvl="0"/>
            <a:r>
              <a:rPr lang="en-US" sz="2200" dirty="0" err="1" smtClean="0">
                <a:latin typeface="Arial" pitchFamily="34" charset="0"/>
                <a:cs typeface="Arial" pitchFamily="34" charset="0"/>
              </a:rPr>
              <a:t>Rik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Wanninkhof</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Andreas </a:t>
            </a:r>
            <a:r>
              <a:rPr lang="en-US" sz="2200" dirty="0" err="1" smtClean="0">
                <a:latin typeface="Arial" pitchFamily="34" charset="0"/>
                <a:cs typeface="Arial" pitchFamily="34" charset="0"/>
              </a:rPr>
              <a:t>Andersson</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Dick Feely</a:t>
            </a:r>
          </a:p>
          <a:p>
            <a:r>
              <a:rPr lang="en-US" sz="2200" dirty="0" smtClean="0">
                <a:solidFill>
                  <a:prstClr val="black"/>
                </a:solidFill>
                <a:latin typeface="Arial"/>
              </a:rPr>
              <a:t>Francis Chan</a:t>
            </a:r>
          </a:p>
          <a:p>
            <a:r>
              <a:rPr lang="en-US" sz="2200" dirty="0" smtClean="0">
                <a:solidFill>
                  <a:prstClr val="black"/>
                </a:solidFill>
                <a:latin typeface="Arial"/>
              </a:rPr>
              <a:t>Gareth Lawson</a:t>
            </a:r>
          </a:p>
          <a:p>
            <a:r>
              <a:rPr lang="en-US" sz="2200" dirty="0" smtClean="0">
                <a:solidFill>
                  <a:prstClr val="black"/>
                </a:solidFill>
                <a:latin typeface="Arial"/>
              </a:rPr>
              <a:t>Derek </a:t>
            </a:r>
            <a:r>
              <a:rPr lang="en-US" sz="2200" dirty="0" err="1" smtClean="0">
                <a:solidFill>
                  <a:prstClr val="black"/>
                </a:solidFill>
                <a:latin typeface="Arial"/>
              </a:rPr>
              <a:t>Manzello</a:t>
            </a:r>
            <a:endParaRPr lang="en-US" sz="2200" dirty="0" smtClean="0">
              <a:solidFill>
                <a:prstClr val="black"/>
              </a:solidFill>
              <a:latin typeface="Arial"/>
            </a:endParaRPr>
          </a:p>
          <a:p>
            <a:r>
              <a:rPr lang="en-US" sz="2200" dirty="0" smtClean="0">
                <a:solidFill>
                  <a:prstClr val="black"/>
                </a:solidFill>
                <a:latin typeface="Arial"/>
              </a:rPr>
              <a:t>Gretchen Hofmann</a:t>
            </a:r>
          </a:p>
          <a:p>
            <a:r>
              <a:rPr lang="en-US" sz="2200" dirty="0" smtClean="0">
                <a:solidFill>
                  <a:prstClr val="black"/>
                </a:solidFill>
                <a:latin typeface="Arial"/>
              </a:rPr>
              <a:t>Francisco Chavez</a:t>
            </a:r>
            <a:endParaRPr lang="en-US" sz="2200" dirty="0" smtClean="0">
              <a:solidFill>
                <a:prstClr val="black"/>
              </a:solidFill>
            </a:endParaRPr>
          </a:p>
          <a:p>
            <a:pPr lvl="0"/>
            <a:endParaRPr lang="en-US" dirty="0" smtClean="0">
              <a:latin typeface="Arial" pitchFamily="34" charset="0"/>
              <a:cs typeface="Arial" pitchFamily="34" charset="0"/>
            </a:endParaRPr>
          </a:p>
          <a:p>
            <a:pPr lvl="0"/>
            <a:endParaRPr lang="en-US" dirty="0"/>
          </a:p>
        </p:txBody>
      </p:sp>
      <p:sp>
        <p:nvSpPr>
          <p:cNvPr id="5" name="Oval 4"/>
          <p:cNvSpPr/>
          <p:nvPr/>
        </p:nvSpPr>
        <p:spPr>
          <a:xfrm>
            <a:off x="959370" y="6175948"/>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Oval 11"/>
          <p:cNvSpPr/>
          <p:nvPr/>
        </p:nvSpPr>
        <p:spPr>
          <a:xfrm>
            <a:off x="1111770" y="2310984"/>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a:off x="4645025" y="4227226"/>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4856813" y="4564503"/>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737" y="274638"/>
            <a:ext cx="8229600" cy="1143000"/>
          </a:xfrm>
        </p:spPr>
        <p:txBody>
          <a:bodyPr>
            <a:normAutofit fontScale="90000"/>
          </a:bodyPr>
          <a:lstStyle/>
          <a:p>
            <a:r>
              <a:rPr lang="en-US" dirty="0" smtClean="0"/>
              <a:t>Observations used for specific species</a:t>
            </a:r>
            <a:endParaRPr lang="en-US" dirty="0"/>
          </a:p>
        </p:txBody>
      </p:sp>
      <p:sp>
        <p:nvSpPr>
          <p:cNvPr id="14" name="Content Placeholder 2"/>
          <p:cNvSpPr>
            <a:spLocks noGrp="1"/>
          </p:cNvSpPr>
          <p:nvPr>
            <p:ph sz="half" idx="2"/>
          </p:nvPr>
        </p:nvSpPr>
        <p:spPr>
          <a:xfrm>
            <a:off x="604837" y="1417638"/>
            <a:ext cx="4040188" cy="3951288"/>
          </a:xfrm>
        </p:spPr>
        <p:txBody>
          <a:bodyPr>
            <a:noAutofit/>
          </a:bodyPr>
          <a:lstStyle/>
          <a:p>
            <a:pPr lvl="0"/>
            <a:r>
              <a:rPr lang="en-US" sz="2200" dirty="0" smtClean="0">
                <a:latin typeface="Arial"/>
              </a:rPr>
              <a:t>Kimberly</a:t>
            </a:r>
            <a:r>
              <a:rPr lang="en-US" sz="2200" dirty="0" smtClean="0"/>
              <a:t> </a:t>
            </a:r>
            <a:r>
              <a:rPr lang="en-US" sz="2200" dirty="0" smtClean="0">
                <a:latin typeface="Arial"/>
              </a:rPr>
              <a:t>Yates</a:t>
            </a:r>
            <a:r>
              <a:rPr lang="en-US" sz="2200" dirty="0" smtClean="0"/>
              <a:t> </a:t>
            </a:r>
          </a:p>
          <a:p>
            <a:pPr lvl="0"/>
            <a:r>
              <a:rPr lang="en-US" sz="2200" dirty="0" smtClean="0">
                <a:latin typeface="Arial" pitchFamily="34" charset="0"/>
                <a:cs typeface="Arial" pitchFamily="34" charset="0"/>
              </a:rPr>
              <a:t>Julie Reichert </a:t>
            </a:r>
          </a:p>
          <a:p>
            <a:r>
              <a:rPr lang="en-US" sz="2200" dirty="0" smtClean="0">
                <a:latin typeface="Arial" pitchFamily="34" charset="0"/>
                <a:cs typeface="Arial" pitchFamily="34" charset="0"/>
              </a:rPr>
              <a:t>Wei Jun </a:t>
            </a:r>
            <a:r>
              <a:rPr lang="en-US" sz="2200" dirty="0" err="1" smtClean="0">
                <a:latin typeface="Arial" pitchFamily="34" charset="0"/>
                <a:cs typeface="Arial" pitchFamily="34" charset="0"/>
              </a:rPr>
              <a:t>Cai</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Jason </a:t>
            </a:r>
            <a:r>
              <a:rPr lang="en-US" sz="2200" dirty="0" err="1" smtClean="0">
                <a:latin typeface="Arial" pitchFamily="34" charset="0"/>
                <a:cs typeface="Arial" pitchFamily="34" charset="0"/>
              </a:rPr>
              <a:t>Grear</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Dan McCorkle </a:t>
            </a:r>
          </a:p>
          <a:p>
            <a:r>
              <a:rPr lang="en-US" sz="2200" dirty="0" smtClean="0">
                <a:latin typeface="Arial" pitchFamily="34" charset="0"/>
                <a:cs typeface="Arial" pitchFamily="34" charset="0"/>
              </a:rPr>
              <a:t>Paul </a:t>
            </a:r>
            <a:r>
              <a:rPr lang="en-US" sz="2200" dirty="0" err="1" smtClean="0">
                <a:latin typeface="Arial" pitchFamily="34" charset="0"/>
                <a:cs typeface="Arial" pitchFamily="34" charset="0"/>
              </a:rPr>
              <a:t>McElhany</a:t>
            </a:r>
            <a:r>
              <a:rPr lang="en-US" sz="2200" dirty="0" smtClean="0">
                <a:latin typeface="Arial" pitchFamily="34" charset="0"/>
                <a:cs typeface="Arial" pitchFamily="34" charset="0"/>
              </a:rPr>
              <a:t> </a:t>
            </a:r>
          </a:p>
          <a:p>
            <a:pPr lvl="0"/>
            <a:r>
              <a:rPr lang="en-US" sz="2200" dirty="0" smtClean="0">
                <a:latin typeface="Arial" pitchFamily="34" charset="0"/>
                <a:cs typeface="Arial" pitchFamily="34" charset="0"/>
              </a:rPr>
              <a:t>Jeremy Mathis</a:t>
            </a:r>
          </a:p>
          <a:p>
            <a:r>
              <a:rPr lang="en-US" sz="2200" dirty="0" smtClean="0">
                <a:latin typeface="Arial" pitchFamily="34" charset="0"/>
                <a:cs typeface="Arial" pitchFamily="34" charset="0"/>
              </a:rPr>
              <a:t>Chris Langdon</a:t>
            </a:r>
          </a:p>
          <a:p>
            <a:r>
              <a:rPr lang="en-US" sz="2200" dirty="0" smtClean="0">
                <a:latin typeface="Arial"/>
              </a:rPr>
              <a:t>Lisa</a:t>
            </a:r>
            <a:r>
              <a:rPr lang="en-US" sz="2200" dirty="0" smtClean="0"/>
              <a:t> </a:t>
            </a:r>
            <a:r>
              <a:rPr lang="en-US" sz="2200" dirty="0" smtClean="0">
                <a:latin typeface="Arial"/>
              </a:rPr>
              <a:t>Levin/ </a:t>
            </a:r>
            <a:r>
              <a:rPr lang="en-US" sz="2200" dirty="0" smtClean="0"/>
              <a:t>Christina Tanner</a:t>
            </a:r>
          </a:p>
          <a:p>
            <a:r>
              <a:rPr lang="en-US" sz="2200" dirty="0" smtClean="0">
                <a:latin typeface="Arial"/>
              </a:rPr>
              <a:t>Tim</a:t>
            </a:r>
            <a:r>
              <a:rPr lang="en-US" sz="2200" dirty="0" smtClean="0"/>
              <a:t> </a:t>
            </a:r>
            <a:r>
              <a:rPr lang="en-US" sz="2200" dirty="0" err="1" smtClean="0">
                <a:latin typeface="Arial"/>
              </a:rPr>
              <a:t>Wootton</a:t>
            </a:r>
            <a:r>
              <a:rPr lang="en-US" sz="2200" dirty="0" smtClean="0"/>
              <a:t> </a:t>
            </a:r>
          </a:p>
          <a:p>
            <a:r>
              <a:rPr lang="en-US" sz="2200" dirty="0" smtClean="0">
                <a:latin typeface="Arial"/>
              </a:rPr>
              <a:t>John</a:t>
            </a:r>
            <a:r>
              <a:rPr lang="en-US" sz="2200" dirty="0" smtClean="0"/>
              <a:t> </a:t>
            </a:r>
            <a:r>
              <a:rPr lang="en-US" sz="2200" dirty="0" smtClean="0">
                <a:latin typeface="Arial"/>
              </a:rPr>
              <a:t>Joseph</a:t>
            </a:r>
            <a:endParaRPr lang="en-US" sz="2200" dirty="0" smtClean="0"/>
          </a:p>
          <a:p>
            <a:pPr lvl="0"/>
            <a:r>
              <a:rPr lang="en-US" sz="2200" dirty="0" smtClean="0">
                <a:latin typeface="Arial"/>
              </a:rPr>
              <a:t>Rusty</a:t>
            </a:r>
            <a:r>
              <a:rPr lang="en-US" sz="2200" dirty="0" smtClean="0"/>
              <a:t> </a:t>
            </a:r>
            <a:r>
              <a:rPr lang="en-US" sz="2200" dirty="0" err="1" smtClean="0">
                <a:latin typeface="Arial"/>
              </a:rPr>
              <a:t>Brainard</a:t>
            </a:r>
            <a:endParaRPr lang="en-US" sz="2200" dirty="0" smtClean="0">
              <a:latin typeface="Arial"/>
            </a:endParaRPr>
          </a:p>
          <a:p>
            <a:pPr lvl="0"/>
            <a:r>
              <a:rPr lang="en-US" dirty="0" smtClean="0">
                <a:latin typeface="Arial"/>
              </a:rPr>
              <a:t>Denise </a:t>
            </a:r>
            <a:r>
              <a:rPr lang="en-US" dirty="0" err="1" smtClean="0">
                <a:latin typeface="Arial"/>
              </a:rPr>
              <a:t>Breitburg</a:t>
            </a:r>
            <a:endParaRPr lang="en-US" dirty="0" smtClean="0">
              <a:latin typeface="Arial"/>
            </a:endParaRPr>
          </a:p>
          <a:p>
            <a:pPr lvl="0"/>
            <a:endParaRPr lang="en-US" dirty="0" smtClean="0">
              <a:latin typeface="Arial" pitchFamily="34" charset="0"/>
              <a:cs typeface="Arial" pitchFamily="34" charset="0"/>
            </a:endParaRPr>
          </a:p>
          <a:p>
            <a:pPr lvl="0"/>
            <a:endParaRPr lang="en-US" dirty="0" smtClean="0">
              <a:latin typeface="Arial" pitchFamily="34" charset="0"/>
              <a:cs typeface="Arial" pitchFamily="34" charset="0"/>
            </a:endParaRPr>
          </a:p>
          <a:p>
            <a:endParaRPr lang="en-US" dirty="0"/>
          </a:p>
        </p:txBody>
      </p:sp>
      <p:sp>
        <p:nvSpPr>
          <p:cNvPr id="15" name="Content Placeholder 7"/>
          <p:cNvSpPr>
            <a:spLocks noGrp="1"/>
          </p:cNvSpPr>
          <p:nvPr>
            <p:ph sz="quarter" idx="4"/>
          </p:nvPr>
        </p:nvSpPr>
        <p:spPr>
          <a:xfrm>
            <a:off x="4645025" y="1417638"/>
            <a:ext cx="4041775" cy="3951288"/>
          </a:xfrm>
        </p:spPr>
        <p:txBody>
          <a:bodyPr>
            <a:noAutofit/>
          </a:bodyPr>
          <a:lstStyle/>
          <a:p>
            <a:pPr lvl="0"/>
            <a:r>
              <a:rPr lang="en-US" sz="2200" dirty="0" smtClean="0">
                <a:latin typeface="Arial" pitchFamily="34" charset="0"/>
                <a:cs typeface="Arial" pitchFamily="34" charset="0"/>
              </a:rPr>
              <a:t>Kris </a:t>
            </a:r>
            <a:r>
              <a:rPr lang="en-US" sz="2200" dirty="0" err="1" smtClean="0">
                <a:latin typeface="Arial" pitchFamily="34" charset="0"/>
                <a:cs typeface="Arial" pitchFamily="34" charset="0"/>
              </a:rPr>
              <a:t>Holderied</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Lisa Robbins</a:t>
            </a:r>
          </a:p>
          <a:p>
            <a:pPr lvl="0"/>
            <a:r>
              <a:rPr lang="en-US" sz="2200" dirty="0" smtClean="0">
                <a:latin typeface="Arial" pitchFamily="34" charset="0"/>
                <a:cs typeface="Arial" pitchFamily="34" charset="0"/>
              </a:rPr>
              <a:t>Christopher Sabine </a:t>
            </a:r>
          </a:p>
          <a:p>
            <a:pPr lvl="0"/>
            <a:r>
              <a:rPr lang="en-US" sz="2200" dirty="0" smtClean="0">
                <a:latin typeface="Arial" pitchFamily="34" charset="0"/>
                <a:cs typeface="Arial" pitchFamily="34" charset="0"/>
              </a:rPr>
              <a:t>Adrienne Sutton </a:t>
            </a:r>
          </a:p>
          <a:p>
            <a:pPr lvl="0"/>
            <a:r>
              <a:rPr lang="en-US" sz="2200" dirty="0" smtClean="0">
                <a:latin typeface="Arial" pitchFamily="34" charset="0"/>
                <a:cs typeface="Arial" pitchFamily="34" charset="0"/>
              </a:rPr>
              <a:t>Sergio </a:t>
            </a:r>
            <a:r>
              <a:rPr lang="en-US" sz="2200" dirty="0" err="1" smtClean="0">
                <a:latin typeface="Arial" pitchFamily="34" charset="0"/>
                <a:cs typeface="Arial" pitchFamily="34" charset="0"/>
              </a:rPr>
              <a:t>Signorini</a:t>
            </a:r>
            <a:endParaRPr lang="en-US" sz="2200" dirty="0" smtClean="0">
              <a:latin typeface="Arial" pitchFamily="34" charset="0"/>
              <a:cs typeface="Arial" pitchFamily="34" charset="0"/>
            </a:endParaRPr>
          </a:p>
          <a:p>
            <a:pPr lvl="0"/>
            <a:r>
              <a:rPr lang="en-US" sz="2200" dirty="0" err="1" smtClean="0">
                <a:latin typeface="Arial" pitchFamily="34" charset="0"/>
                <a:cs typeface="Arial" pitchFamily="34" charset="0"/>
              </a:rPr>
              <a:t>Rik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Wanninkhof</a:t>
            </a:r>
            <a:endParaRPr lang="en-US" sz="2200" dirty="0" smtClean="0">
              <a:latin typeface="Arial" pitchFamily="34" charset="0"/>
              <a:cs typeface="Arial" pitchFamily="34" charset="0"/>
            </a:endParaRPr>
          </a:p>
          <a:p>
            <a:pPr lvl="0"/>
            <a:r>
              <a:rPr lang="en-US" sz="2200" dirty="0" smtClean="0">
                <a:latin typeface="Arial" pitchFamily="34" charset="0"/>
                <a:cs typeface="Arial" pitchFamily="34" charset="0"/>
              </a:rPr>
              <a:t>Andreas </a:t>
            </a:r>
            <a:r>
              <a:rPr lang="en-US" sz="2200" dirty="0" err="1" smtClean="0">
                <a:latin typeface="Arial" pitchFamily="34" charset="0"/>
                <a:cs typeface="Arial" pitchFamily="34" charset="0"/>
              </a:rPr>
              <a:t>Andersson</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Dick Feely</a:t>
            </a:r>
          </a:p>
          <a:p>
            <a:r>
              <a:rPr lang="en-US" sz="2200" dirty="0" smtClean="0">
                <a:solidFill>
                  <a:prstClr val="black"/>
                </a:solidFill>
                <a:latin typeface="Arial"/>
              </a:rPr>
              <a:t>Francis Chan</a:t>
            </a:r>
          </a:p>
          <a:p>
            <a:r>
              <a:rPr lang="en-US" sz="2200" dirty="0" smtClean="0">
                <a:solidFill>
                  <a:prstClr val="black"/>
                </a:solidFill>
                <a:latin typeface="Arial"/>
              </a:rPr>
              <a:t>Gareth Lawson</a:t>
            </a:r>
          </a:p>
          <a:p>
            <a:r>
              <a:rPr lang="en-US" sz="2200" dirty="0" smtClean="0">
                <a:solidFill>
                  <a:prstClr val="black"/>
                </a:solidFill>
                <a:latin typeface="Arial"/>
              </a:rPr>
              <a:t>Derek </a:t>
            </a:r>
            <a:r>
              <a:rPr lang="en-US" sz="2200" dirty="0" err="1" smtClean="0">
                <a:solidFill>
                  <a:prstClr val="black"/>
                </a:solidFill>
                <a:latin typeface="Arial"/>
              </a:rPr>
              <a:t>Manzello</a:t>
            </a:r>
            <a:endParaRPr lang="en-US" sz="2200" dirty="0" smtClean="0">
              <a:solidFill>
                <a:prstClr val="black"/>
              </a:solidFill>
              <a:latin typeface="Arial"/>
            </a:endParaRPr>
          </a:p>
          <a:p>
            <a:r>
              <a:rPr lang="en-US" sz="2200" dirty="0" smtClean="0">
                <a:solidFill>
                  <a:prstClr val="black"/>
                </a:solidFill>
                <a:latin typeface="Arial"/>
              </a:rPr>
              <a:t>Gretchen Hofmann</a:t>
            </a:r>
          </a:p>
          <a:p>
            <a:r>
              <a:rPr lang="en-US" sz="2200" dirty="0" smtClean="0">
                <a:solidFill>
                  <a:prstClr val="black"/>
                </a:solidFill>
                <a:latin typeface="Arial"/>
              </a:rPr>
              <a:t>Francisco Chavez</a:t>
            </a:r>
            <a:endParaRPr lang="en-US" sz="2200" dirty="0" smtClean="0">
              <a:solidFill>
                <a:prstClr val="black"/>
              </a:solidFill>
            </a:endParaRPr>
          </a:p>
          <a:p>
            <a:pPr lvl="0"/>
            <a:endParaRPr lang="en-US" dirty="0" smtClean="0">
              <a:latin typeface="Arial" pitchFamily="34" charset="0"/>
              <a:cs typeface="Arial" pitchFamily="34" charset="0"/>
            </a:endParaRPr>
          </a:p>
          <a:p>
            <a:pPr lvl="0"/>
            <a:endParaRPr lang="en-US" dirty="0"/>
          </a:p>
        </p:txBody>
      </p:sp>
      <p:sp>
        <p:nvSpPr>
          <p:cNvPr id="5" name="Oval 4"/>
          <p:cNvSpPr/>
          <p:nvPr/>
        </p:nvSpPr>
        <p:spPr>
          <a:xfrm>
            <a:off x="959370" y="4979181"/>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a:off x="959370" y="5801193"/>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5069173" y="4979181"/>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Oval 8"/>
          <p:cNvSpPr/>
          <p:nvPr/>
        </p:nvSpPr>
        <p:spPr>
          <a:xfrm>
            <a:off x="1111770" y="6295868"/>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Oval 9"/>
          <p:cNvSpPr/>
          <p:nvPr/>
        </p:nvSpPr>
        <p:spPr>
          <a:xfrm>
            <a:off x="5069173" y="5473856"/>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1" name="Oval 10"/>
          <p:cNvSpPr/>
          <p:nvPr/>
        </p:nvSpPr>
        <p:spPr>
          <a:xfrm>
            <a:off x="5069173" y="6295868"/>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a:off x="5069173" y="4636906"/>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a:off x="5069173" y="5878591"/>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Oval 17"/>
          <p:cNvSpPr/>
          <p:nvPr/>
        </p:nvSpPr>
        <p:spPr>
          <a:xfrm>
            <a:off x="959370" y="1417638"/>
            <a:ext cx="1963712" cy="49467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Observations &amp; Monitoring</a:t>
            </a:r>
            <a:r>
              <a:rPr lang="en-US" dirty="0" smtClean="0"/>
              <a:t/>
            </a:r>
            <a:br>
              <a:rPr lang="en-US" dirty="0" smtClean="0"/>
            </a:br>
            <a:r>
              <a:rPr lang="en-US" dirty="0" smtClean="0"/>
              <a:t>Panel Discussion</a:t>
            </a:r>
            <a:endParaRPr lang="en-US" dirty="0"/>
          </a:p>
        </p:txBody>
      </p:sp>
      <p:sp>
        <p:nvSpPr>
          <p:cNvPr id="3" name="Content Placeholder 2"/>
          <p:cNvSpPr>
            <a:spLocks noGrp="1"/>
          </p:cNvSpPr>
          <p:nvPr>
            <p:ph idx="1"/>
          </p:nvPr>
        </p:nvSpPr>
        <p:spPr/>
        <p:txBody>
          <a:bodyPr>
            <a:normAutofit lnSpcReduction="10000"/>
          </a:bodyPr>
          <a:lstStyle/>
          <a:p>
            <a:pPr>
              <a:buNone/>
            </a:pPr>
            <a:r>
              <a:rPr lang="en-US" sz="2400" dirty="0" smtClean="0"/>
              <a:t>Goal: where can collaborations can be made?  Where are gaps in research?  What are the real frontiers?</a:t>
            </a:r>
          </a:p>
          <a:p>
            <a:r>
              <a:rPr lang="en-US" sz="2400" dirty="0" smtClean="0"/>
              <a:t>Are there presently any actual or seeming overlaps among research projects? </a:t>
            </a:r>
          </a:p>
          <a:p>
            <a:r>
              <a:rPr lang="en-US" sz="2400" dirty="0" smtClean="0"/>
              <a:t>Are there major research gaps?</a:t>
            </a:r>
          </a:p>
          <a:p>
            <a:r>
              <a:rPr lang="en-US" sz="2400" dirty="0" smtClean="0"/>
              <a:t>Are there developing technologies that may help?</a:t>
            </a:r>
          </a:p>
          <a:p>
            <a:r>
              <a:rPr lang="en-US" sz="2400" dirty="0" smtClean="0"/>
              <a:t>What level of monitoring is reasonable given our need for data vs. practical constraints?</a:t>
            </a:r>
          </a:p>
          <a:p>
            <a:r>
              <a:rPr lang="en-US" sz="2400" dirty="0" smtClean="0"/>
              <a:t>What types of sensors are needed? </a:t>
            </a:r>
          </a:p>
          <a:p>
            <a:r>
              <a:rPr lang="en-US" sz="2400" dirty="0" smtClean="0"/>
              <a:t>Are there old technologies that can be adapted?</a:t>
            </a:r>
          </a:p>
          <a:p>
            <a:pPr>
              <a:buNone/>
            </a:pPr>
            <a:r>
              <a:rPr lang="en-US" sz="2400" dirty="0" smtClean="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Organisms &amp; Ecosystems</a:t>
            </a:r>
            <a:endParaRPr lang="en-US" dirty="0"/>
          </a:p>
        </p:txBody>
      </p:sp>
      <p:sp>
        <p:nvSpPr>
          <p:cNvPr id="4" name="Content Placeholder 2"/>
          <p:cNvSpPr>
            <a:spLocks noGrp="1"/>
          </p:cNvSpPr>
          <p:nvPr>
            <p:ph idx="1"/>
          </p:nvPr>
        </p:nvSpPr>
        <p:spPr>
          <a:xfrm>
            <a:off x="584200" y="1600200"/>
            <a:ext cx="3822700" cy="4525963"/>
          </a:xfrm>
        </p:spPr>
        <p:txBody>
          <a:bodyPr>
            <a:noAutofit/>
          </a:bodyPr>
          <a:lstStyle/>
          <a:p>
            <a:r>
              <a:rPr lang="en-US" dirty="0" smtClean="0">
                <a:latin typeface="Arial"/>
              </a:rPr>
              <a:t>Lisa</a:t>
            </a:r>
            <a:r>
              <a:rPr lang="en-US" dirty="0" smtClean="0"/>
              <a:t> </a:t>
            </a:r>
            <a:r>
              <a:rPr lang="en-US" dirty="0" smtClean="0">
                <a:latin typeface="Arial"/>
              </a:rPr>
              <a:t>Levin/ </a:t>
            </a:r>
            <a:r>
              <a:rPr lang="en-US" dirty="0" smtClean="0"/>
              <a:t>Christina Tanner</a:t>
            </a:r>
          </a:p>
          <a:p>
            <a:r>
              <a:rPr lang="en-US" dirty="0" smtClean="0">
                <a:latin typeface="Arial"/>
              </a:rPr>
              <a:t>Tim</a:t>
            </a:r>
            <a:r>
              <a:rPr lang="en-US" dirty="0" smtClean="0"/>
              <a:t> </a:t>
            </a:r>
            <a:r>
              <a:rPr lang="en-US" dirty="0" err="1" smtClean="0">
                <a:latin typeface="Arial"/>
              </a:rPr>
              <a:t>Wootton</a:t>
            </a:r>
            <a:r>
              <a:rPr lang="en-US" dirty="0" smtClean="0"/>
              <a:t> </a:t>
            </a:r>
          </a:p>
          <a:p>
            <a:r>
              <a:rPr lang="en-US" dirty="0" smtClean="0">
                <a:latin typeface="Arial"/>
              </a:rPr>
              <a:t>John</a:t>
            </a:r>
            <a:r>
              <a:rPr lang="en-US" dirty="0" smtClean="0"/>
              <a:t> </a:t>
            </a:r>
            <a:r>
              <a:rPr lang="en-US" dirty="0" smtClean="0">
                <a:latin typeface="Arial"/>
              </a:rPr>
              <a:t>Joseph</a:t>
            </a:r>
            <a:endParaRPr lang="en-US" dirty="0" smtClean="0"/>
          </a:p>
          <a:p>
            <a:pPr lvl="0"/>
            <a:r>
              <a:rPr lang="en-US" dirty="0" smtClean="0">
                <a:latin typeface="Arial"/>
              </a:rPr>
              <a:t>Rusty</a:t>
            </a:r>
            <a:r>
              <a:rPr lang="en-US" dirty="0" smtClean="0"/>
              <a:t> </a:t>
            </a:r>
            <a:r>
              <a:rPr lang="en-US" dirty="0" err="1" smtClean="0">
                <a:latin typeface="Arial"/>
              </a:rPr>
              <a:t>Brainard</a:t>
            </a:r>
            <a:endParaRPr lang="en-US" dirty="0" smtClean="0">
              <a:latin typeface="Arial"/>
            </a:endParaRPr>
          </a:p>
          <a:p>
            <a:pPr lvl="0"/>
            <a:r>
              <a:rPr lang="en-US" dirty="0" smtClean="0">
                <a:latin typeface="Arial"/>
              </a:rPr>
              <a:t>Denise </a:t>
            </a:r>
            <a:r>
              <a:rPr lang="en-US" dirty="0" err="1" smtClean="0">
                <a:latin typeface="Arial"/>
              </a:rPr>
              <a:t>Breitburg</a:t>
            </a:r>
            <a:endParaRPr lang="en-US" dirty="0" smtClean="0">
              <a:latin typeface="Arial"/>
            </a:endParaRPr>
          </a:p>
        </p:txBody>
      </p:sp>
      <p:sp>
        <p:nvSpPr>
          <p:cNvPr id="5" name="Content Placeholder 8"/>
          <p:cNvSpPr txBox="1">
            <a:spLocks/>
          </p:cNvSpPr>
          <p:nvPr/>
        </p:nvSpPr>
        <p:spPr>
          <a:xfrm>
            <a:off x="4648200" y="1600200"/>
            <a:ext cx="4038600" cy="4525963"/>
          </a:xfrm>
          <a:prstGeom prst="rect">
            <a:avLst/>
          </a:prstGeom>
        </p:spPr>
        <p:txBody>
          <a:bodyPr/>
          <a:lstStyle/>
          <a:p>
            <a:pPr marL="342900" indent="-342900">
              <a:spcBef>
                <a:spcPct val="20000"/>
              </a:spcBef>
              <a:buFont typeface="Arial"/>
              <a:buChar char="•"/>
            </a:pPr>
            <a:r>
              <a:rPr lang="en-US" sz="3200" dirty="0" smtClean="0">
                <a:solidFill>
                  <a:prstClr val="black"/>
                </a:solidFill>
                <a:latin typeface="Arial"/>
              </a:rPr>
              <a:t>Francis Chan</a:t>
            </a:r>
          </a:p>
          <a:p>
            <a:pPr marL="342900" indent="-342900">
              <a:spcBef>
                <a:spcPct val="20000"/>
              </a:spcBef>
              <a:buFont typeface="Arial"/>
              <a:buChar char="•"/>
            </a:pPr>
            <a:r>
              <a:rPr lang="en-US" sz="3200" dirty="0" smtClean="0">
                <a:solidFill>
                  <a:prstClr val="black"/>
                </a:solidFill>
                <a:latin typeface="Arial"/>
              </a:rPr>
              <a:t>Gareth Lawson</a:t>
            </a:r>
          </a:p>
          <a:p>
            <a:pPr marL="342900" indent="-342900">
              <a:spcBef>
                <a:spcPct val="20000"/>
              </a:spcBef>
              <a:buFont typeface="Arial"/>
              <a:buChar char="•"/>
            </a:pPr>
            <a:r>
              <a:rPr lang="en-US" sz="3200" dirty="0" smtClean="0">
                <a:solidFill>
                  <a:prstClr val="black"/>
                </a:solidFill>
                <a:latin typeface="Arial"/>
              </a:rPr>
              <a:t>Derek </a:t>
            </a:r>
            <a:r>
              <a:rPr lang="en-US" sz="3200" dirty="0" err="1" smtClean="0">
                <a:solidFill>
                  <a:prstClr val="black"/>
                </a:solidFill>
                <a:latin typeface="Arial"/>
              </a:rPr>
              <a:t>Manzello</a:t>
            </a:r>
            <a:endParaRPr lang="en-US" sz="3200" dirty="0" smtClean="0">
              <a:solidFill>
                <a:prstClr val="black"/>
              </a:solidFill>
              <a:latin typeface="Arial"/>
            </a:endParaRPr>
          </a:p>
          <a:p>
            <a:pPr marL="342900" indent="-342900">
              <a:spcBef>
                <a:spcPct val="20000"/>
              </a:spcBef>
              <a:buFont typeface="Arial"/>
              <a:buChar char="•"/>
            </a:pPr>
            <a:r>
              <a:rPr lang="en-US" sz="3200" dirty="0" smtClean="0">
                <a:solidFill>
                  <a:prstClr val="black"/>
                </a:solidFill>
                <a:latin typeface="Arial"/>
              </a:rPr>
              <a:t>Gretchen Hofmann</a:t>
            </a:r>
          </a:p>
          <a:p>
            <a:pPr marL="342900" indent="-342900">
              <a:spcBef>
                <a:spcPct val="20000"/>
              </a:spcBef>
              <a:buFont typeface="Arial"/>
              <a:buChar char="•"/>
            </a:pPr>
            <a:r>
              <a:rPr lang="en-US" sz="3200" dirty="0" smtClean="0">
                <a:solidFill>
                  <a:prstClr val="black"/>
                </a:solidFill>
                <a:latin typeface="Arial"/>
              </a:rPr>
              <a:t>Francisco Chavez</a:t>
            </a:r>
            <a:endParaRPr lang="en-US" sz="3200" dirty="0">
              <a:solidFill>
                <a:prstClr val="black"/>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 areas &amp; Time Series</a:t>
            </a:r>
            <a:endParaRPr lang="en-US" dirty="0"/>
          </a:p>
        </p:txBody>
      </p:sp>
      <p:sp>
        <p:nvSpPr>
          <p:cNvPr id="14" name="Content Placeholder 2"/>
          <p:cNvSpPr>
            <a:spLocks noGrp="1"/>
          </p:cNvSpPr>
          <p:nvPr>
            <p:ph sz="half" idx="2"/>
          </p:nvPr>
        </p:nvSpPr>
        <p:spPr/>
        <p:txBody>
          <a:bodyPr>
            <a:noAutofit/>
          </a:bodyPr>
          <a:lstStyle/>
          <a:p>
            <a:pPr lvl="0"/>
            <a:r>
              <a:rPr lang="en-US" dirty="0" smtClean="0">
                <a:latin typeface="Arial"/>
              </a:rPr>
              <a:t>Kimberly</a:t>
            </a:r>
            <a:r>
              <a:rPr lang="en-US" dirty="0" smtClean="0"/>
              <a:t> </a:t>
            </a:r>
            <a:r>
              <a:rPr lang="en-US" dirty="0" smtClean="0">
                <a:latin typeface="Arial"/>
              </a:rPr>
              <a:t>Yates</a:t>
            </a:r>
            <a:r>
              <a:rPr lang="en-US" dirty="0" smtClean="0"/>
              <a:t> </a:t>
            </a:r>
          </a:p>
          <a:p>
            <a:pPr lvl="0"/>
            <a:r>
              <a:rPr lang="en-US" dirty="0" smtClean="0">
                <a:latin typeface="Arial" pitchFamily="34" charset="0"/>
                <a:cs typeface="Arial" pitchFamily="34" charset="0"/>
              </a:rPr>
              <a:t>Julie Reichert </a:t>
            </a:r>
          </a:p>
          <a:p>
            <a:r>
              <a:rPr lang="en-US" dirty="0" smtClean="0">
                <a:latin typeface="Arial" pitchFamily="34" charset="0"/>
                <a:cs typeface="Arial" pitchFamily="34" charset="0"/>
              </a:rPr>
              <a:t>Wei Jun </a:t>
            </a:r>
            <a:r>
              <a:rPr lang="en-US" dirty="0" err="1" smtClean="0">
                <a:latin typeface="Arial" pitchFamily="34" charset="0"/>
                <a:cs typeface="Arial" pitchFamily="34" charset="0"/>
              </a:rPr>
              <a:t>Cai</a:t>
            </a:r>
            <a:endParaRPr lang="en-US" dirty="0" smtClean="0">
              <a:latin typeface="Arial" pitchFamily="34" charset="0"/>
              <a:cs typeface="Arial" pitchFamily="34" charset="0"/>
            </a:endParaRPr>
          </a:p>
          <a:p>
            <a:pPr lvl="0"/>
            <a:r>
              <a:rPr lang="en-US" dirty="0" smtClean="0">
                <a:latin typeface="Arial" pitchFamily="34" charset="0"/>
                <a:cs typeface="Arial" pitchFamily="34" charset="0"/>
              </a:rPr>
              <a:t>Jason </a:t>
            </a:r>
            <a:r>
              <a:rPr lang="en-US" dirty="0" err="1" smtClean="0">
                <a:latin typeface="Arial" pitchFamily="34" charset="0"/>
                <a:cs typeface="Arial" pitchFamily="34" charset="0"/>
              </a:rPr>
              <a:t>Grear</a:t>
            </a:r>
            <a:r>
              <a:rPr lang="en-US" dirty="0" smtClean="0">
                <a:latin typeface="Arial" pitchFamily="34" charset="0"/>
                <a:cs typeface="Arial" pitchFamily="34" charset="0"/>
              </a:rPr>
              <a:t> </a:t>
            </a:r>
          </a:p>
          <a:p>
            <a:pPr lvl="0"/>
            <a:r>
              <a:rPr lang="en-US" dirty="0" smtClean="0">
                <a:latin typeface="Arial" pitchFamily="34" charset="0"/>
                <a:cs typeface="Arial" pitchFamily="34" charset="0"/>
              </a:rPr>
              <a:t>Dan McCorkle </a:t>
            </a:r>
          </a:p>
          <a:p>
            <a:r>
              <a:rPr lang="en-US" dirty="0" smtClean="0">
                <a:latin typeface="Arial" pitchFamily="34" charset="0"/>
                <a:cs typeface="Arial" pitchFamily="34" charset="0"/>
              </a:rPr>
              <a:t>Paul </a:t>
            </a:r>
            <a:r>
              <a:rPr lang="en-US" dirty="0" err="1" smtClean="0">
                <a:latin typeface="Arial" pitchFamily="34" charset="0"/>
                <a:cs typeface="Arial" pitchFamily="34" charset="0"/>
              </a:rPr>
              <a:t>McElhany</a:t>
            </a:r>
            <a:r>
              <a:rPr lang="en-US" dirty="0" smtClean="0">
                <a:latin typeface="Arial" pitchFamily="34" charset="0"/>
                <a:cs typeface="Arial" pitchFamily="34" charset="0"/>
              </a:rPr>
              <a:t> </a:t>
            </a:r>
          </a:p>
          <a:p>
            <a:pPr lvl="0"/>
            <a:r>
              <a:rPr lang="en-US" dirty="0" smtClean="0">
                <a:latin typeface="Arial" pitchFamily="34" charset="0"/>
                <a:cs typeface="Arial" pitchFamily="34" charset="0"/>
              </a:rPr>
              <a:t>Jeremy Mathis</a:t>
            </a:r>
          </a:p>
          <a:p>
            <a:pPr lvl="0"/>
            <a:r>
              <a:rPr lang="en-US" dirty="0" smtClean="0">
                <a:latin typeface="Arial" pitchFamily="34" charset="0"/>
                <a:cs typeface="Arial" pitchFamily="34" charset="0"/>
              </a:rPr>
              <a:t>Chris Langdon</a:t>
            </a:r>
          </a:p>
          <a:p>
            <a:pPr lvl="0"/>
            <a:r>
              <a:rPr lang="en-US" dirty="0" smtClean="0">
                <a:latin typeface="Arial" pitchFamily="34" charset="0"/>
                <a:cs typeface="Arial" pitchFamily="34" charset="0"/>
              </a:rPr>
              <a:t>Matthew Poach </a:t>
            </a:r>
          </a:p>
          <a:p>
            <a:pPr lvl="0"/>
            <a:r>
              <a:rPr lang="en-US" dirty="0" smtClean="0">
                <a:latin typeface="Arial" pitchFamily="34" charset="0"/>
                <a:cs typeface="Arial" pitchFamily="34" charset="0"/>
              </a:rPr>
              <a:t>Aleck Wang</a:t>
            </a:r>
          </a:p>
          <a:p>
            <a:endParaRPr lang="en-US" dirty="0"/>
          </a:p>
        </p:txBody>
      </p:sp>
      <p:sp>
        <p:nvSpPr>
          <p:cNvPr id="15" name="Content Placeholder 7"/>
          <p:cNvSpPr>
            <a:spLocks noGrp="1"/>
          </p:cNvSpPr>
          <p:nvPr>
            <p:ph sz="quarter" idx="4"/>
          </p:nvPr>
        </p:nvSpPr>
        <p:spPr/>
        <p:txBody>
          <a:bodyPr>
            <a:noAutofit/>
          </a:bodyPr>
          <a:lstStyle/>
          <a:p>
            <a:pPr lvl="0"/>
            <a:r>
              <a:rPr lang="en-US" dirty="0" smtClean="0">
                <a:latin typeface="Arial" pitchFamily="34" charset="0"/>
                <a:cs typeface="Arial" pitchFamily="34" charset="0"/>
              </a:rPr>
              <a:t>Kris </a:t>
            </a:r>
            <a:r>
              <a:rPr lang="en-US" dirty="0" err="1" smtClean="0">
                <a:latin typeface="Arial" pitchFamily="34" charset="0"/>
                <a:cs typeface="Arial" pitchFamily="34" charset="0"/>
              </a:rPr>
              <a:t>Holderied</a:t>
            </a:r>
            <a:endParaRPr lang="en-US" dirty="0" smtClean="0">
              <a:latin typeface="Arial" pitchFamily="34" charset="0"/>
              <a:cs typeface="Arial" pitchFamily="34" charset="0"/>
            </a:endParaRPr>
          </a:p>
          <a:p>
            <a:pPr lvl="0"/>
            <a:r>
              <a:rPr lang="en-US" dirty="0" smtClean="0">
                <a:latin typeface="Arial" pitchFamily="34" charset="0"/>
                <a:cs typeface="Arial" pitchFamily="34" charset="0"/>
              </a:rPr>
              <a:t>Lisa Robbins</a:t>
            </a:r>
          </a:p>
          <a:p>
            <a:pPr lvl="0"/>
            <a:r>
              <a:rPr lang="en-US" dirty="0" smtClean="0">
                <a:latin typeface="Arial" pitchFamily="34" charset="0"/>
                <a:cs typeface="Arial" pitchFamily="34" charset="0"/>
              </a:rPr>
              <a:t>Christopher Sabine </a:t>
            </a:r>
          </a:p>
          <a:p>
            <a:pPr lvl="0"/>
            <a:r>
              <a:rPr lang="en-US" dirty="0" smtClean="0">
                <a:latin typeface="Arial" pitchFamily="34" charset="0"/>
                <a:cs typeface="Arial" pitchFamily="34" charset="0"/>
              </a:rPr>
              <a:t>Adrienne Sutton </a:t>
            </a:r>
          </a:p>
          <a:p>
            <a:pPr lvl="0"/>
            <a:r>
              <a:rPr lang="en-US" dirty="0" smtClean="0">
                <a:latin typeface="Arial" pitchFamily="34" charset="0"/>
                <a:cs typeface="Arial" pitchFamily="34" charset="0"/>
              </a:rPr>
              <a:t>Sergio </a:t>
            </a:r>
            <a:r>
              <a:rPr lang="en-US" dirty="0" err="1" smtClean="0">
                <a:latin typeface="Arial" pitchFamily="34" charset="0"/>
                <a:cs typeface="Arial" pitchFamily="34" charset="0"/>
              </a:rPr>
              <a:t>Signorini</a:t>
            </a:r>
            <a:endParaRPr lang="en-US" dirty="0" smtClean="0">
              <a:latin typeface="Arial" pitchFamily="34" charset="0"/>
              <a:cs typeface="Arial" pitchFamily="34" charset="0"/>
            </a:endParaRPr>
          </a:p>
          <a:p>
            <a:pPr lvl="0"/>
            <a:r>
              <a:rPr lang="en-US" dirty="0" err="1" smtClean="0">
                <a:latin typeface="Arial" pitchFamily="34" charset="0"/>
                <a:cs typeface="Arial" pitchFamily="34" charset="0"/>
              </a:rPr>
              <a:t>Rik</a:t>
            </a:r>
            <a:r>
              <a:rPr lang="en-US" dirty="0" smtClean="0">
                <a:latin typeface="Arial" pitchFamily="34" charset="0"/>
                <a:cs typeface="Arial" pitchFamily="34" charset="0"/>
              </a:rPr>
              <a:t> </a:t>
            </a:r>
            <a:r>
              <a:rPr lang="en-US" dirty="0" err="1" smtClean="0">
                <a:latin typeface="Arial" pitchFamily="34" charset="0"/>
                <a:cs typeface="Arial" pitchFamily="34" charset="0"/>
              </a:rPr>
              <a:t>Wanninkhof</a:t>
            </a:r>
            <a:endParaRPr lang="en-US" dirty="0" smtClean="0">
              <a:latin typeface="Arial" pitchFamily="34" charset="0"/>
              <a:cs typeface="Arial" pitchFamily="34" charset="0"/>
            </a:endParaRPr>
          </a:p>
          <a:p>
            <a:pPr lvl="0"/>
            <a:r>
              <a:rPr lang="en-US" dirty="0" smtClean="0">
                <a:latin typeface="Arial" pitchFamily="34" charset="0"/>
                <a:cs typeface="Arial" pitchFamily="34" charset="0"/>
              </a:rPr>
              <a:t>Andreas </a:t>
            </a:r>
            <a:r>
              <a:rPr lang="en-US" dirty="0" err="1" smtClean="0">
                <a:latin typeface="Arial" pitchFamily="34" charset="0"/>
                <a:cs typeface="Arial" pitchFamily="34" charset="0"/>
              </a:rPr>
              <a:t>Andersson</a:t>
            </a:r>
            <a:endParaRPr lang="en-US" dirty="0" smtClean="0">
              <a:latin typeface="Arial" pitchFamily="34" charset="0"/>
              <a:cs typeface="Arial" pitchFamily="34" charset="0"/>
            </a:endParaRPr>
          </a:p>
          <a:p>
            <a:pPr lvl="0"/>
            <a:r>
              <a:rPr lang="en-US" dirty="0" smtClean="0">
                <a:latin typeface="Arial" pitchFamily="34" charset="0"/>
                <a:cs typeface="Arial" pitchFamily="34" charset="0"/>
              </a:rPr>
              <a:t>Dick Feely</a:t>
            </a:r>
          </a:p>
          <a:p>
            <a:pPr lvl="0"/>
            <a:r>
              <a:rPr lang="en-US" dirty="0" smtClean="0">
                <a:latin typeface="Arial" pitchFamily="34" charset="0"/>
                <a:cs typeface="Arial" pitchFamily="34" charset="0"/>
              </a:rPr>
              <a:t>Taro Takahashi</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tretch>
            <a:fillRect/>
          </a:stretch>
        </p:blipFill>
        <p:spPr>
          <a:xfrm>
            <a:off x="570238" y="2258008"/>
            <a:ext cx="8610036" cy="4599992"/>
          </a:xfrm>
          <a:prstGeom prst="rect">
            <a:avLst/>
          </a:prstGeom>
        </p:spPr>
      </p:pic>
      <p:sp>
        <p:nvSpPr>
          <p:cNvPr id="2" name="Title 1"/>
          <p:cNvSpPr>
            <a:spLocks noGrp="1"/>
          </p:cNvSpPr>
          <p:nvPr>
            <p:ph type="title"/>
          </p:nvPr>
        </p:nvSpPr>
        <p:spPr>
          <a:xfrm>
            <a:off x="615958" y="24904"/>
            <a:ext cx="8229600" cy="1405186"/>
          </a:xfrm>
        </p:spPr>
        <p:txBody>
          <a:bodyPr>
            <a:normAutofit fontScale="90000"/>
          </a:bodyPr>
          <a:lstStyle/>
          <a:p>
            <a:r>
              <a:rPr lang="en-US" dirty="0" smtClean="0"/>
              <a:t/>
            </a:r>
            <a:br>
              <a:rPr lang="en-US" dirty="0" smtClean="0"/>
            </a:br>
            <a:r>
              <a:rPr lang="en-US" dirty="0" smtClean="0"/>
              <a:t>To inform models &amp; experiments</a:t>
            </a: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12" name="Oval 11"/>
          <p:cNvSpPr/>
          <p:nvPr/>
        </p:nvSpPr>
        <p:spPr>
          <a:xfrm>
            <a:off x="570238" y="4840821"/>
            <a:ext cx="91440" cy="9144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John Joseph.tiff"/>
          <p:cNvPicPr>
            <a:picLocks noChangeAspect="1"/>
          </p:cNvPicPr>
          <p:nvPr/>
        </p:nvPicPr>
        <p:blipFill>
          <a:blip r:embed="rId5"/>
          <a:stretch>
            <a:fillRect/>
          </a:stretch>
        </p:blipFill>
        <p:spPr>
          <a:xfrm>
            <a:off x="6242394" y="4719824"/>
            <a:ext cx="1371600" cy="1432560"/>
          </a:xfrm>
          <a:prstGeom prst="rect">
            <a:avLst/>
          </a:prstGeom>
        </p:spPr>
      </p:pic>
      <p:pic>
        <p:nvPicPr>
          <p:cNvPr id="1026" name="Picture 2" descr="G:\PI meeting\Pix for PI meeting\Breitburg.tiff"/>
          <p:cNvPicPr>
            <a:picLocks noChangeAspect="1" noChangeArrowheads="1"/>
          </p:cNvPicPr>
          <p:nvPr/>
        </p:nvPicPr>
        <p:blipFill>
          <a:blip r:embed="rId6"/>
          <a:srcRect/>
          <a:stretch>
            <a:fillRect/>
          </a:stretch>
        </p:blipFill>
        <p:spPr bwMode="auto">
          <a:xfrm>
            <a:off x="932122" y="1627654"/>
            <a:ext cx="1374775" cy="1430337"/>
          </a:xfrm>
          <a:prstGeom prst="rect">
            <a:avLst/>
          </a:prstGeom>
          <a:noFill/>
        </p:spPr>
      </p:pic>
      <p:pic>
        <p:nvPicPr>
          <p:cNvPr id="1027" name="Picture 3" descr="G:\PI meeting\Pix for PI meeting\Chan.tiff"/>
          <p:cNvPicPr>
            <a:picLocks noChangeAspect="1" noChangeArrowheads="1"/>
          </p:cNvPicPr>
          <p:nvPr/>
        </p:nvPicPr>
        <p:blipFill>
          <a:blip r:embed="rId7"/>
          <a:srcRect/>
          <a:stretch>
            <a:fillRect/>
          </a:stretch>
        </p:blipFill>
        <p:spPr bwMode="auto">
          <a:xfrm>
            <a:off x="535583" y="3508445"/>
            <a:ext cx="1371600" cy="1828800"/>
          </a:xfrm>
          <a:prstGeom prst="rect">
            <a:avLst/>
          </a:prstGeom>
          <a:noFill/>
        </p:spPr>
      </p:pic>
      <p:pic>
        <p:nvPicPr>
          <p:cNvPr id="1028" name="Picture 4" descr="G:\PI meeting\Pix for PI meeting\Brainard.tiff"/>
          <p:cNvPicPr>
            <a:picLocks noChangeAspect="1" noChangeArrowheads="1"/>
          </p:cNvPicPr>
          <p:nvPr/>
        </p:nvPicPr>
        <p:blipFill>
          <a:blip r:embed="rId8"/>
          <a:srcRect/>
          <a:stretch>
            <a:fillRect/>
          </a:stretch>
        </p:blipFill>
        <p:spPr bwMode="auto">
          <a:xfrm>
            <a:off x="4075061" y="4840821"/>
            <a:ext cx="1531937" cy="1597025"/>
          </a:xfrm>
          <a:prstGeom prst="rect">
            <a:avLst/>
          </a:prstGeom>
          <a:noFill/>
        </p:spPr>
      </p:pic>
      <p:pic>
        <p:nvPicPr>
          <p:cNvPr id="1029" name="Picture 5" descr="G:\PI meeting\Pix for PI meeting\Lawson.tiff"/>
          <p:cNvPicPr>
            <a:picLocks noChangeAspect="1" noChangeArrowheads="1"/>
          </p:cNvPicPr>
          <p:nvPr/>
        </p:nvPicPr>
        <p:blipFill>
          <a:blip r:embed="rId9"/>
          <a:srcRect/>
          <a:stretch>
            <a:fillRect/>
          </a:stretch>
        </p:blipFill>
        <p:spPr bwMode="auto">
          <a:xfrm>
            <a:off x="6560632" y="3171436"/>
            <a:ext cx="1377950" cy="1493837"/>
          </a:xfrm>
          <a:prstGeom prst="rect">
            <a:avLst/>
          </a:prstGeom>
          <a:noFill/>
        </p:spPr>
      </p:pic>
      <p:pic>
        <p:nvPicPr>
          <p:cNvPr id="1030" name="Picture 6" descr="G:\PI meeting\Pix for PI meeting\Manzello.tiff"/>
          <p:cNvPicPr>
            <a:picLocks noChangeAspect="1" noChangeArrowheads="1"/>
          </p:cNvPicPr>
          <p:nvPr/>
        </p:nvPicPr>
        <p:blipFill>
          <a:blip r:embed="rId10"/>
          <a:srcRect/>
          <a:stretch>
            <a:fillRect/>
          </a:stretch>
        </p:blipFill>
        <p:spPr bwMode="auto">
          <a:xfrm>
            <a:off x="1958040" y="3984523"/>
            <a:ext cx="1371600" cy="1895475"/>
          </a:xfrm>
          <a:prstGeom prst="rect">
            <a:avLst/>
          </a:prstGeom>
          <a:noFill/>
        </p:spPr>
      </p:pic>
      <p:pic>
        <p:nvPicPr>
          <p:cNvPr id="1031" name="Picture 7" descr="G:\PI meeting\Pix for PI meeting\Wootten.tiff"/>
          <p:cNvPicPr>
            <a:picLocks noChangeAspect="1" noChangeArrowheads="1"/>
          </p:cNvPicPr>
          <p:nvPr/>
        </p:nvPicPr>
        <p:blipFill>
          <a:blip r:embed="rId11"/>
          <a:srcRect/>
          <a:stretch>
            <a:fillRect/>
          </a:stretch>
        </p:blipFill>
        <p:spPr bwMode="auto">
          <a:xfrm>
            <a:off x="6094421" y="1660347"/>
            <a:ext cx="1373187" cy="1592263"/>
          </a:xfrm>
          <a:prstGeom prst="rect">
            <a:avLst/>
          </a:prstGeom>
          <a:noFill/>
        </p:spPr>
      </p:pic>
      <p:pic>
        <p:nvPicPr>
          <p:cNvPr id="1032" name="Picture 8"/>
          <p:cNvPicPr>
            <a:picLocks noChangeAspect="1" noChangeArrowheads="1"/>
          </p:cNvPicPr>
          <p:nvPr/>
        </p:nvPicPr>
        <p:blipFill>
          <a:blip r:embed="rId12"/>
          <a:srcRect/>
          <a:stretch>
            <a:fillRect/>
          </a:stretch>
        </p:blipFill>
        <p:spPr bwMode="auto">
          <a:xfrm>
            <a:off x="7657909" y="2215264"/>
            <a:ext cx="1187649" cy="1572536"/>
          </a:xfrm>
          <a:prstGeom prst="rect">
            <a:avLst/>
          </a:prstGeom>
          <a:noFill/>
          <a:ln w="9525">
            <a:noFill/>
            <a:miter lim="800000"/>
            <a:headEnd/>
            <a:tailEnd/>
          </a:ln>
        </p:spPr>
      </p:pic>
      <p:pic>
        <p:nvPicPr>
          <p:cNvPr id="19" name="Picture 12" descr="Levin.jpg"/>
          <p:cNvPicPr>
            <a:picLocks noChangeAspect="1"/>
          </p:cNvPicPr>
          <p:nvPr/>
        </p:nvPicPr>
        <p:blipFill>
          <a:blip r:embed="rId13"/>
          <a:srcRect/>
          <a:stretch>
            <a:fillRect/>
          </a:stretch>
        </p:blipFill>
        <p:spPr bwMode="auto">
          <a:xfrm>
            <a:off x="2973738" y="1441714"/>
            <a:ext cx="1531718" cy="1616277"/>
          </a:xfrm>
          <a:prstGeom prst="rect">
            <a:avLst/>
          </a:prstGeom>
          <a:noFill/>
          <a:ln w="9525">
            <a:noFill/>
            <a:miter lim="800000"/>
            <a:headEnd/>
            <a:tailEnd/>
          </a:ln>
        </p:spPr>
      </p:pic>
      <p:pic>
        <p:nvPicPr>
          <p:cNvPr id="20" name="Picture 2"/>
          <p:cNvPicPr>
            <a:picLocks noChangeAspect="1" noChangeArrowheads="1"/>
          </p:cNvPicPr>
          <p:nvPr/>
        </p:nvPicPr>
        <p:blipFill>
          <a:blip r:embed="rId14"/>
          <a:srcRect/>
          <a:stretch>
            <a:fillRect/>
          </a:stretch>
        </p:blipFill>
        <p:spPr bwMode="auto">
          <a:xfrm>
            <a:off x="4207343" y="1660347"/>
            <a:ext cx="1143000" cy="1190625"/>
          </a:xfrm>
          <a:prstGeom prst="rect">
            <a:avLst/>
          </a:prstGeom>
          <a:noFill/>
          <a:ln w="9525">
            <a:noFill/>
            <a:miter lim="800000"/>
            <a:headEnd/>
            <a:tailEnd/>
          </a:ln>
        </p:spPr>
      </p:pic>
      <p:pic>
        <p:nvPicPr>
          <p:cNvPr id="3" name="Picture 2" descr="K:\PI meeting\Pix observations geography\Francisco Chavez.bmp"/>
          <p:cNvPicPr>
            <a:picLocks noChangeAspect="1" noChangeArrowheads="1"/>
          </p:cNvPicPr>
          <p:nvPr/>
        </p:nvPicPr>
        <p:blipFill>
          <a:blip r:embed="rId15"/>
          <a:srcRect/>
          <a:stretch>
            <a:fillRect/>
          </a:stretch>
        </p:blipFill>
        <p:spPr bwMode="auto">
          <a:xfrm>
            <a:off x="4207343" y="3252610"/>
            <a:ext cx="1228594" cy="1132925"/>
          </a:xfrm>
          <a:prstGeom prst="rect">
            <a:avLst/>
          </a:prstGeom>
          <a:noFill/>
        </p:spPr>
      </p:pic>
      <p:grpSp>
        <p:nvGrpSpPr>
          <p:cNvPr id="25" name="Group 24"/>
          <p:cNvGrpSpPr/>
          <p:nvPr/>
        </p:nvGrpSpPr>
        <p:grpSpPr>
          <a:xfrm>
            <a:off x="7346646" y="2215264"/>
            <a:ext cx="1797354" cy="1293181"/>
            <a:chOff x="8286795" y="2818151"/>
            <a:chExt cx="2514600" cy="1828800"/>
          </a:xfrm>
        </p:grpSpPr>
        <p:pic>
          <p:nvPicPr>
            <p:cNvPr id="22" name="Picture 21" descr="wonderwoman.jpg"/>
            <p:cNvPicPr>
              <a:picLocks noChangeAspect="1"/>
            </p:cNvPicPr>
            <p:nvPr/>
          </p:nvPicPr>
          <p:blipFill>
            <a:blip r:embed="rId16"/>
            <a:stretch>
              <a:fillRect/>
            </a:stretch>
          </p:blipFill>
          <p:spPr>
            <a:xfrm>
              <a:off x="8286795" y="2818151"/>
              <a:ext cx="2514600" cy="1828800"/>
            </a:xfrm>
            <a:prstGeom prst="rect">
              <a:avLst/>
            </a:prstGeom>
          </p:spPr>
        </p:pic>
        <p:pic>
          <p:nvPicPr>
            <p:cNvPr id="23" name="Picture 8"/>
            <p:cNvPicPr>
              <a:picLocks noChangeAspect="1" noChangeArrowheads="1"/>
            </p:cNvPicPr>
            <p:nvPr/>
          </p:nvPicPr>
          <p:blipFill>
            <a:blip r:embed="rId12"/>
            <a:srcRect l="16609" t="12244" r="11216" b="25298"/>
            <a:stretch>
              <a:fillRect/>
            </a:stretch>
          </p:blipFill>
          <p:spPr bwMode="auto">
            <a:xfrm rot="20292685">
              <a:off x="8711967" y="3304761"/>
              <a:ext cx="907414" cy="982164"/>
            </a:xfrm>
            <a:prstGeom prst="rect">
              <a:avLst/>
            </a:prstGeom>
            <a:noFill/>
            <a:ln w="9525">
              <a:noFill/>
              <a:miter lim="800000"/>
              <a:headEnd/>
              <a:tailEnd/>
            </a:ln>
          </p:spPr>
        </p:pic>
      </p:grpSp>
      <p:pic>
        <p:nvPicPr>
          <p:cNvPr id="21" name="Picture 2"/>
          <p:cNvPicPr>
            <a:picLocks noChangeAspect="1" noChangeArrowheads="1"/>
          </p:cNvPicPr>
          <p:nvPr/>
        </p:nvPicPr>
        <p:blipFill>
          <a:blip r:embed="rId17"/>
          <a:srcRect/>
          <a:stretch>
            <a:fillRect/>
          </a:stretch>
        </p:blipFill>
        <p:spPr bwMode="auto">
          <a:xfrm>
            <a:off x="8404863" y="990051"/>
            <a:ext cx="7064652" cy="3942210"/>
          </a:xfrm>
          <a:prstGeom prst="rect">
            <a:avLst/>
          </a:prstGeom>
          <a:noFill/>
          <a:ln w="9525">
            <a:noFill/>
            <a:miter lim="800000"/>
            <a:headEnd/>
            <a:tailEnd/>
          </a:ln>
        </p:spPr>
      </p:pic>
      <p:pic>
        <p:nvPicPr>
          <p:cNvPr id="26" name="Picture 4"/>
          <p:cNvPicPr>
            <a:picLocks noChangeAspect="1"/>
          </p:cNvPicPr>
          <p:nvPr/>
        </p:nvPicPr>
        <p:blipFill>
          <a:blip r:embed="rId18"/>
          <a:srcRect/>
          <a:stretch>
            <a:fillRect/>
          </a:stretch>
        </p:blipFill>
        <p:spPr bwMode="auto">
          <a:xfrm>
            <a:off x="7078792" y="4665273"/>
            <a:ext cx="5323823" cy="502729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10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set_globe.tiff"/>
          <p:cNvPicPr>
            <a:picLocks noChangeAspect="1"/>
          </p:cNvPicPr>
          <p:nvPr/>
        </p:nvPicPr>
        <p:blipFill>
          <a:blip r:embed="rId3"/>
          <a:stretch>
            <a:fillRect/>
          </a:stretch>
        </p:blipFill>
        <p:spPr>
          <a:xfrm>
            <a:off x="0" y="1972733"/>
            <a:ext cx="9144000" cy="4885267"/>
          </a:xfrm>
          <a:prstGeom prst="rect">
            <a:avLst/>
          </a:prstGeom>
        </p:spPr>
      </p:pic>
      <p:sp>
        <p:nvSpPr>
          <p:cNvPr id="2" name="Title 1"/>
          <p:cNvSpPr>
            <a:spLocks noGrp="1"/>
          </p:cNvSpPr>
          <p:nvPr>
            <p:ph type="title"/>
          </p:nvPr>
        </p:nvSpPr>
        <p:spPr>
          <a:xfrm>
            <a:off x="615958" y="24904"/>
            <a:ext cx="8229600" cy="1405186"/>
          </a:xfrm>
        </p:spPr>
        <p:txBody>
          <a:bodyPr>
            <a:normAutofit fontScale="90000"/>
          </a:bodyPr>
          <a:lstStyle/>
          <a:p>
            <a:r>
              <a:rPr lang="en-US" dirty="0" smtClean="0"/>
              <a:t>OA Observations: </a:t>
            </a:r>
            <a:br>
              <a:rPr lang="en-US" dirty="0" smtClean="0"/>
            </a:br>
            <a:r>
              <a:rPr lang="en-US" dirty="0" smtClean="0"/>
              <a:t>Organisms</a:t>
            </a:r>
            <a:endParaRPr lang="en-US" dirty="0"/>
          </a:p>
        </p:txBody>
      </p:sp>
      <p:pic>
        <p:nvPicPr>
          <p:cNvPr id="6" name="Picture 5" descr="oa_ocb_logo_small.tiff"/>
          <p:cNvPicPr>
            <a:picLocks noChangeAspect="1"/>
          </p:cNvPicPr>
          <p:nvPr/>
        </p:nvPicPr>
        <p:blipFill>
          <a:blip r:embed="rId4"/>
          <a:stretch>
            <a:fillRect/>
          </a:stretch>
        </p:blipFill>
        <p:spPr>
          <a:xfrm>
            <a:off x="0" y="12452"/>
            <a:ext cx="1269065" cy="1417638"/>
          </a:xfrm>
          <a:prstGeom prst="rect">
            <a:avLst/>
          </a:prstGeom>
        </p:spPr>
      </p:pic>
      <p:sp>
        <p:nvSpPr>
          <p:cNvPr id="12" name="Oval 11"/>
          <p:cNvSpPr/>
          <p:nvPr/>
        </p:nvSpPr>
        <p:spPr>
          <a:xfrm>
            <a:off x="570238" y="4840821"/>
            <a:ext cx="91440" cy="9144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7" name="Picture 3" descr="G:\PI meeting\Pix for PI meeting\Chan.tiff"/>
          <p:cNvPicPr>
            <a:picLocks noChangeAspect="1" noChangeArrowheads="1"/>
          </p:cNvPicPr>
          <p:nvPr/>
        </p:nvPicPr>
        <p:blipFill>
          <a:blip r:embed="rId5"/>
          <a:srcRect/>
          <a:stretch>
            <a:fillRect/>
          </a:stretch>
        </p:blipFill>
        <p:spPr bwMode="auto">
          <a:xfrm>
            <a:off x="246322" y="3508445"/>
            <a:ext cx="1371600" cy="1828800"/>
          </a:xfrm>
          <a:prstGeom prst="rect">
            <a:avLst/>
          </a:prstGeom>
          <a:noFill/>
        </p:spPr>
      </p:pic>
      <p:pic>
        <p:nvPicPr>
          <p:cNvPr id="1029" name="Picture 5" descr="G:\PI meeting\Pix for PI meeting\Lawson.tiff"/>
          <p:cNvPicPr>
            <a:picLocks noChangeAspect="1" noChangeArrowheads="1"/>
          </p:cNvPicPr>
          <p:nvPr/>
        </p:nvPicPr>
        <p:blipFill>
          <a:blip r:embed="rId6"/>
          <a:srcRect/>
          <a:stretch>
            <a:fillRect/>
          </a:stretch>
        </p:blipFill>
        <p:spPr bwMode="auto">
          <a:xfrm>
            <a:off x="3972393" y="3508445"/>
            <a:ext cx="1377950" cy="1493837"/>
          </a:xfrm>
          <a:prstGeom prst="rect">
            <a:avLst/>
          </a:prstGeom>
          <a:noFill/>
        </p:spPr>
      </p:pic>
      <p:pic>
        <p:nvPicPr>
          <p:cNvPr id="1032" name="Picture 8"/>
          <p:cNvPicPr>
            <a:picLocks noChangeAspect="1" noChangeArrowheads="1"/>
          </p:cNvPicPr>
          <p:nvPr/>
        </p:nvPicPr>
        <p:blipFill>
          <a:blip r:embed="rId7"/>
          <a:srcRect/>
          <a:stretch>
            <a:fillRect/>
          </a:stretch>
        </p:blipFill>
        <p:spPr bwMode="auto">
          <a:xfrm>
            <a:off x="7467608" y="4216014"/>
            <a:ext cx="1187649" cy="1572536"/>
          </a:xfrm>
          <a:prstGeom prst="rect">
            <a:avLst/>
          </a:prstGeom>
          <a:noFill/>
          <a:ln w="9525">
            <a:noFill/>
            <a:miter lim="800000"/>
            <a:headEnd/>
            <a:tailEnd/>
          </a:ln>
        </p:spPr>
      </p:pic>
      <p:pic>
        <p:nvPicPr>
          <p:cNvPr id="1033" name="Picture 9" descr="G:\PI meeting\Pix for PI meeting\t1larg-wonderwoman.jpg"/>
          <p:cNvPicPr>
            <a:picLocks noChangeAspect="1" noChangeArrowheads="1"/>
          </p:cNvPicPr>
          <p:nvPr/>
        </p:nvPicPr>
        <p:blipFill>
          <a:blip r:embed="rId8"/>
          <a:srcRect l="38955" r="42845" b="69935"/>
          <a:stretch>
            <a:fillRect/>
          </a:stretch>
        </p:blipFill>
        <p:spPr bwMode="auto">
          <a:xfrm>
            <a:off x="7249607" y="2316513"/>
            <a:ext cx="1595951" cy="1482953"/>
          </a:xfrm>
          <a:prstGeom prst="rect">
            <a:avLst/>
          </a:prstGeom>
          <a:noFill/>
        </p:spPr>
      </p:pic>
      <p:sp>
        <p:nvSpPr>
          <p:cNvPr id="23" name="Oval 22"/>
          <p:cNvSpPr/>
          <p:nvPr/>
        </p:nvSpPr>
        <p:spPr>
          <a:xfrm>
            <a:off x="2846631" y="3252610"/>
            <a:ext cx="239231" cy="25583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2" descr="Levin.jpg"/>
          <p:cNvPicPr>
            <a:picLocks noChangeAspect="1"/>
          </p:cNvPicPr>
          <p:nvPr/>
        </p:nvPicPr>
        <p:blipFill>
          <a:blip r:embed="rId9"/>
          <a:srcRect/>
          <a:stretch>
            <a:fillRect/>
          </a:stretch>
        </p:blipFill>
        <p:spPr bwMode="auto">
          <a:xfrm>
            <a:off x="3549819" y="1441713"/>
            <a:ext cx="1531718" cy="1616277"/>
          </a:xfrm>
          <a:prstGeom prst="rect">
            <a:avLst/>
          </a:prstGeom>
          <a:noFill/>
          <a:ln w="9525">
            <a:noFill/>
            <a:miter lim="800000"/>
            <a:headEnd/>
            <a:tailEnd/>
          </a:ln>
        </p:spPr>
      </p:pic>
      <p:sp>
        <p:nvSpPr>
          <p:cNvPr id="20" name="Oval 19"/>
          <p:cNvSpPr/>
          <p:nvPr/>
        </p:nvSpPr>
        <p:spPr>
          <a:xfrm>
            <a:off x="1378691" y="3405009"/>
            <a:ext cx="239231" cy="25583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9" descr="G:\PI meeting\Pix for PI meeting\t1larg-wonderwoman.jpg"/>
          <p:cNvPicPr>
            <a:picLocks noChangeAspect="1" noChangeArrowheads="1"/>
          </p:cNvPicPr>
          <p:nvPr/>
        </p:nvPicPr>
        <p:blipFill>
          <a:blip r:embed="rId8"/>
          <a:srcRect l="38955" r="42845" b="69935"/>
          <a:stretch>
            <a:fillRect/>
          </a:stretch>
        </p:blipFill>
        <p:spPr bwMode="auto">
          <a:xfrm>
            <a:off x="7059306" y="2316513"/>
            <a:ext cx="1595951" cy="1482953"/>
          </a:xfrm>
          <a:prstGeom prst="rect">
            <a:avLst/>
          </a:prstGeom>
          <a:noFill/>
        </p:spPr>
      </p:pic>
      <p:pic>
        <p:nvPicPr>
          <p:cNvPr id="22" name="Picture 8"/>
          <p:cNvPicPr>
            <a:picLocks noChangeAspect="1" noChangeArrowheads="1"/>
          </p:cNvPicPr>
          <p:nvPr/>
        </p:nvPicPr>
        <p:blipFill>
          <a:blip r:embed="rId7"/>
          <a:srcRect l="21515" t="13607" r="21687" b="34775"/>
          <a:stretch>
            <a:fillRect/>
          </a:stretch>
        </p:blipFill>
        <p:spPr bwMode="auto">
          <a:xfrm>
            <a:off x="7610443" y="2398678"/>
            <a:ext cx="547909" cy="65931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p:cNvPicPr>
            <a:picLocks noChangeAspect="1" noChangeArrowheads="1"/>
          </p:cNvPicPr>
          <p:nvPr/>
        </p:nvPicPr>
        <p:blipFill>
          <a:blip r:embed="rId10"/>
          <a:srcRect/>
          <a:stretch>
            <a:fillRect/>
          </a:stretch>
        </p:blipFill>
        <p:spPr bwMode="auto">
          <a:xfrm>
            <a:off x="4778843" y="1643063"/>
            <a:ext cx="1143000" cy="119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0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set_globe.tiff"/>
          <p:cNvPicPr>
            <a:picLocks noChangeAspect="1"/>
          </p:cNvPicPr>
          <p:nvPr/>
        </p:nvPicPr>
        <p:blipFill>
          <a:blip r:embed="rId2"/>
          <a:stretch>
            <a:fillRect/>
          </a:stretch>
        </p:blipFill>
        <p:spPr>
          <a:xfrm>
            <a:off x="708609" y="2136710"/>
            <a:ext cx="8435391" cy="450668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942"/>
            <a:ext cx="8229600" cy="1405186"/>
          </a:xfrm>
        </p:spPr>
        <p:txBody>
          <a:bodyPr>
            <a:normAutofit fontScale="90000"/>
          </a:bodyPr>
          <a:lstStyle/>
          <a:p>
            <a:r>
              <a:rPr lang="en-US" dirty="0" smtClean="0"/>
              <a:t>Monitoring: Funding</a:t>
            </a:r>
            <a:br>
              <a:rPr lang="en-US" dirty="0" smtClean="0"/>
            </a:br>
            <a:r>
              <a:rPr lang="en-US" dirty="0" smtClean="0"/>
              <a:t>West Coast</a:t>
            </a:r>
            <a:endParaRPr lang="en-US" dirty="0"/>
          </a:p>
        </p:txBody>
      </p:sp>
      <p:sp>
        <p:nvSpPr>
          <p:cNvPr id="3" name="Content Placeholder 2"/>
          <p:cNvSpPr>
            <a:spLocks noGrp="1"/>
          </p:cNvSpPr>
          <p:nvPr>
            <p:ph idx="1"/>
          </p:nvPr>
        </p:nvSpPr>
        <p:spPr>
          <a:xfrm>
            <a:off x="457200" y="1948856"/>
            <a:ext cx="8229600" cy="4525963"/>
          </a:xfrm>
        </p:spPr>
        <p:txBody>
          <a:bodyPr>
            <a:normAutofit fontScale="47500" lnSpcReduction="20000"/>
          </a:bodyPr>
          <a:lstStyle/>
          <a:p>
            <a:r>
              <a:rPr lang="en-US" sz="3600" b="1" dirty="0" smtClean="0"/>
              <a:t>Adrienne Sutton </a:t>
            </a:r>
            <a:r>
              <a:rPr lang="en-US" sz="3600" dirty="0" smtClean="0"/>
              <a:t>NOAA: High resolution OA time series in the surface ocean</a:t>
            </a:r>
          </a:p>
          <a:p>
            <a:r>
              <a:rPr lang="en-US" sz="3600" b="1" dirty="0" smtClean="0"/>
              <a:t>Dick Feely</a:t>
            </a:r>
            <a:r>
              <a:rPr lang="en-US" sz="3600" dirty="0" smtClean="0"/>
              <a:t>: NOAA: Combined impacts of OA and hypoxia along </a:t>
            </a:r>
            <a:r>
              <a:rPr lang="en-US" sz="3600" dirty="0" err="1" smtClean="0"/>
              <a:t>Cascadia</a:t>
            </a:r>
            <a:r>
              <a:rPr lang="en-US" sz="3600" dirty="0" smtClean="0"/>
              <a:t> Margin between Canada and Mexico</a:t>
            </a:r>
          </a:p>
          <a:p>
            <a:pPr marL="342900" lvl="1" indent="-342900">
              <a:buFont typeface="Arial"/>
              <a:buChar char="•"/>
            </a:pPr>
            <a:r>
              <a:rPr lang="en-US" sz="3600" b="1" dirty="0" smtClean="0"/>
              <a:t>Chris Sabine</a:t>
            </a:r>
            <a:r>
              <a:rPr lang="en-US" sz="3600" dirty="0" smtClean="0"/>
              <a:t>: NOAA:NOAA Ocean Acidification Monitoring  Project </a:t>
            </a:r>
          </a:p>
          <a:p>
            <a:pPr marL="342900" lvl="1" indent="-342900">
              <a:buFont typeface="Arial"/>
              <a:buChar char="•"/>
            </a:pPr>
            <a:r>
              <a:rPr lang="en-US" sz="3600" b="1" dirty="0" smtClean="0"/>
              <a:t>Simone </a:t>
            </a:r>
            <a:r>
              <a:rPr lang="en-US" sz="3600" b="1" dirty="0" err="1" smtClean="0"/>
              <a:t>Alin</a:t>
            </a:r>
            <a:r>
              <a:rPr lang="en-US" sz="3600" b="1" dirty="0" smtClean="0"/>
              <a:t>: </a:t>
            </a:r>
            <a:r>
              <a:rPr lang="en-US" sz="3600" dirty="0" smtClean="0"/>
              <a:t>NOAA: predictive relationships for </a:t>
            </a:r>
            <a:r>
              <a:rPr lang="en-US" sz="3600" dirty="0" err="1" smtClean="0"/>
              <a:t>hindcasting</a:t>
            </a:r>
            <a:r>
              <a:rPr lang="en-US" sz="3600" dirty="0" smtClean="0"/>
              <a:t> and forecasting OA conditions along the West coast</a:t>
            </a:r>
          </a:p>
          <a:p>
            <a:r>
              <a:rPr lang="en-US" sz="3600" b="1" dirty="0" smtClean="0"/>
              <a:t>Paul </a:t>
            </a:r>
            <a:r>
              <a:rPr lang="en-US" sz="3600" b="1" dirty="0" err="1" smtClean="0"/>
              <a:t>McElhany</a:t>
            </a:r>
            <a:r>
              <a:rPr lang="en-US" sz="3600" b="1" dirty="0" smtClean="0"/>
              <a:t>: </a:t>
            </a:r>
            <a:r>
              <a:rPr lang="en-US" sz="3600" dirty="0" smtClean="0"/>
              <a:t>NOAA: </a:t>
            </a:r>
          </a:p>
          <a:p>
            <a:r>
              <a:rPr lang="en-US" sz="3600" b="1" dirty="0" smtClean="0"/>
              <a:t>Francis Chan:  NSF: </a:t>
            </a:r>
            <a:r>
              <a:rPr lang="en-US" sz="3600" dirty="0" smtClean="0"/>
              <a:t>“EAGER: Initiation of a pH/pCO2-sensing mooring platform on the Oregon coast.” co-PIs B. </a:t>
            </a:r>
            <a:r>
              <a:rPr lang="en-US" sz="3600" dirty="0" err="1" smtClean="0"/>
              <a:t>Menge</a:t>
            </a:r>
            <a:r>
              <a:rPr lang="en-US" sz="3600" dirty="0" smtClean="0"/>
              <a:t>)</a:t>
            </a:r>
          </a:p>
          <a:p>
            <a:pPr lvl="1"/>
            <a:r>
              <a:rPr lang="en-US" sz="3600" dirty="0" smtClean="0"/>
              <a:t>Gordon and Betty Moore Foundation: Microbial diversity and activity in the seasonal hypoxic waters off Central Oregon and Chile: A comparative study. </a:t>
            </a:r>
          </a:p>
          <a:p>
            <a:pPr lvl="1"/>
            <a:r>
              <a:rPr lang="en-US" sz="3600" dirty="0" smtClean="0"/>
              <a:t>NSF: Acclimation and adaptation to ocean acidification of key ecosystem components in the California Current  System. PIs: B. A. </a:t>
            </a:r>
            <a:r>
              <a:rPr lang="en-US" sz="3600" dirty="0" err="1" smtClean="0"/>
              <a:t>Menge</a:t>
            </a:r>
            <a:r>
              <a:rPr lang="en-US" sz="3600" dirty="0" smtClean="0"/>
              <a:t>, et al. )</a:t>
            </a:r>
          </a:p>
          <a:p>
            <a:r>
              <a:rPr lang="en-US" sz="3600" b="1" dirty="0" smtClean="0"/>
              <a:t>Francisco Chavez: </a:t>
            </a:r>
            <a:r>
              <a:rPr lang="en-US" sz="3600" dirty="0" smtClean="0"/>
              <a:t>OMEGAS team proposed research</a:t>
            </a:r>
          </a:p>
          <a:p>
            <a:r>
              <a:rPr lang="en-US" sz="3600" b="1" dirty="0" smtClean="0"/>
              <a:t>Lisa Levin</a:t>
            </a:r>
            <a:r>
              <a:rPr lang="en-US" sz="3600" dirty="0" smtClean="0"/>
              <a:t>: NSF </a:t>
            </a:r>
            <a:r>
              <a:rPr lang="en-US" sz="3600" dirty="0" err="1" smtClean="0"/>
              <a:t>Macrophyte</a:t>
            </a:r>
            <a:r>
              <a:rPr lang="en-US" sz="3600" dirty="0" smtClean="0"/>
              <a:t>- induced variability in coastal ocean pH and consequences for invertebrate larvae</a:t>
            </a:r>
          </a:p>
          <a:p>
            <a:pPr>
              <a:buNone/>
            </a:pPr>
            <a:r>
              <a:rPr lang="en-US" sz="3600" dirty="0" smtClean="0"/>
              <a:t>	- NSF: Development of geochemical proxies to evaluate larval ph-exposure history</a:t>
            </a:r>
            <a:endParaRPr lang="en-US" dirty="0" smtClean="0"/>
          </a:p>
          <a:p>
            <a:pPr lvl="0"/>
            <a:endParaRPr lang="en-US" dirty="0" smtClean="0"/>
          </a:p>
          <a:p>
            <a:pPr lvl="0"/>
            <a:endParaRPr lang="en-US" dirty="0" smtClean="0"/>
          </a:p>
          <a:p>
            <a:endParaRPr lang="en-US" dirty="0"/>
          </a:p>
        </p:txBody>
      </p:sp>
      <p:pic>
        <p:nvPicPr>
          <p:cNvPr id="6" name="Picture 5" descr="oa_ocb_logo_small.tiff"/>
          <p:cNvPicPr>
            <a:picLocks noChangeAspect="1"/>
          </p:cNvPicPr>
          <p:nvPr/>
        </p:nvPicPr>
        <p:blipFill>
          <a:blip r:embed="rId3"/>
          <a:stretch>
            <a:fillRect/>
          </a:stretch>
        </p:blipFill>
        <p:spPr>
          <a:xfrm>
            <a:off x="0" y="12452"/>
            <a:ext cx="1269065" cy="141763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942"/>
            <a:ext cx="8229600" cy="1405186"/>
          </a:xfrm>
        </p:spPr>
        <p:txBody>
          <a:bodyPr>
            <a:normAutofit fontScale="90000"/>
          </a:bodyPr>
          <a:lstStyle/>
          <a:p>
            <a:r>
              <a:rPr lang="en-US" dirty="0" smtClean="0"/>
              <a:t>Monitoring: Funding</a:t>
            </a:r>
            <a:br>
              <a:rPr lang="en-US" dirty="0" smtClean="0"/>
            </a:br>
            <a:r>
              <a:rPr lang="en-US" dirty="0" smtClean="0"/>
              <a:t>High Latitudes</a:t>
            </a:r>
            <a:br>
              <a:rPr lang="en-US" dirty="0" smtClean="0"/>
            </a:br>
            <a:endParaRPr lang="en-US" dirty="0"/>
          </a:p>
        </p:txBody>
      </p:sp>
      <p:sp>
        <p:nvSpPr>
          <p:cNvPr id="3" name="Content Placeholder 2"/>
          <p:cNvSpPr>
            <a:spLocks noGrp="1"/>
          </p:cNvSpPr>
          <p:nvPr>
            <p:ph idx="1"/>
          </p:nvPr>
        </p:nvSpPr>
        <p:spPr>
          <a:xfrm>
            <a:off x="457200" y="1948856"/>
            <a:ext cx="8229600" cy="4525963"/>
          </a:xfrm>
        </p:spPr>
        <p:txBody>
          <a:bodyPr>
            <a:noAutofit/>
          </a:bodyPr>
          <a:lstStyle/>
          <a:p>
            <a:r>
              <a:rPr lang="en-US" sz="1600" b="1" dirty="0" smtClean="0"/>
              <a:t>Wei-Jun: </a:t>
            </a:r>
            <a:r>
              <a:rPr lang="en-US" sz="1600" dirty="0" smtClean="0"/>
              <a:t>NSF: Controls on sea surface pCO2 variability and CO2 uptake in the western Arctic ocean margins</a:t>
            </a:r>
          </a:p>
          <a:p>
            <a:r>
              <a:rPr lang="en-US" sz="1600" b="1" dirty="0" smtClean="0"/>
              <a:t>Kris </a:t>
            </a:r>
            <a:r>
              <a:rPr lang="en-US" sz="1600" b="1" dirty="0" err="1" smtClean="0"/>
              <a:t>Holderied</a:t>
            </a:r>
            <a:r>
              <a:rPr lang="en-US" sz="1600" dirty="0" smtClean="0"/>
              <a:t>: NOAA:  Spatial and temporal variability of OA in estuary </a:t>
            </a:r>
            <a:r>
              <a:rPr lang="en-US" sz="1600" dirty="0" err="1" smtClean="0"/>
              <a:t>Kachemak</a:t>
            </a:r>
            <a:r>
              <a:rPr lang="en-US" sz="1600" dirty="0" smtClean="0"/>
              <a:t> Bay</a:t>
            </a:r>
          </a:p>
          <a:p>
            <a:r>
              <a:rPr lang="en-US" sz="1600" b="1" dirty="0" smtClean="0"/>
              <a:t>Lisa Robbins: </a:t>
            </a:r>
            <a:r>
              <a:rPr lang="en-US" sz="1600" dirty="0" smtClean="0"/>
              <a:t>USGS</a:t>
            </a:r>
            <a:r>
              <a:rPr lang="en-US" sz="1600" b="1" dirty="0" smtClean="0"/>
              <a:t> </a:t>
            </a:r>
            <a:r>
              <a:rPr lang="en-US" sz="1600" dirty="0" smtClean="0"/>
              <a:t>: Arctic research related to  OA using ship of opportunity to collect carbonate system parameters in Canada Basin and northward</a:t>
            </a:r>
          </a:p>
          <a:p>
            <a:r>
              <a:rPr lang="en-US" sz="1600" b="1" dirty="0" smtClean="0"/>
              <a:t>Sergio </a:t>
            </a:r>
            <a:r>
              <a:rPr lang="en-US" sz="1600" b="1" dirty="0" err="1" smtClean="0"/>
              <a:t>Signorini</a:t>
            </a:r>
            <a:r>
              <a:rPr lang="en-US" sz="1600" dirty="0" smtClean="0"/>
              <a:t>: NASA: Assessment and impact of carbon variability in Nordic Seas.</a:t>
            </a:r>
          </a:p>
          <a:p>
            <a:r>
              <a:rPr lang="en-US" sz="1600" b="1" dirty="0" smtClean="0"/>
              <a:t>Jeremy Mathis:</a:t>
            </a:r>
            <a:r>
              <a:rPr lang="en-US" sz="1600" dirty="0" smtClean="0"/>
              <a:t> NSF: Observation and prediction of OA in the western Arctic Ocean- impacts of physical and biogeochemical processes on carbonate mineral states</a:t>
            </a:r>
          </a:p>
          <a:p>
            <a:pPr lvl="1"/>
            <a:r>
              <a:rPr lang="en-US" sz="1600" dirty="0" smtClean="0"/>
              <a:t>NSF: An interdisciplinary monitoring mooring in the western arctic boundary current: climatic forcing and ecosystem response)</a:t>
            </a:r>
          </a:p>
          <a:p>
            <a:pPr lvl="1"/>
            <a:r>
              <a:rPr lang="en-US" sz="1600" dirty="0" smtClean="0"/>
              <a:t>BOEMR: Biogeochemical assessment of the north Aleutian Basin ecosystem</a:t>
            </a:r>
          </a:p>
          <a:p>
            <a:pPr lvl="1"/>
            <a:r>
              <a:rPr lang="en-US" sz="1600" dirty="0" smtClean="0"/>
              <a:t>Alaska Ocean observing system (AOOS): measure carbon parameters along time series-  May- Sept in northern Gulf of Alaska.  Includes mooring with OA sensors at surface and near bottom.</a:t>
            </a:r>
          </a:p>
          <a:p>
            <a:pPr lvl="1"/>
            <a:r>
              <a:rPr lang="en-US" sz="1600" dirty="0" smtClean="0"/>
              <a:t>NPS: impacts of glacial discharge on OA and saturation states</a:t>
            </a:r>
          </a:p>
          <a:p>
            <a:r>
              <a:rPr lang="en-US" sz="1600" b="1" dirty="0" smtClean="0"/>
              <a:t>Gretchen Hofmann</a:t>
            </a:r>
            <a:r>
              <a:rPr lang="en-US" sz="1600" dirty="0" smtClean="0"/>
              <a:t>: NSF: Characterizing response of larval sea urchin to OA and warming. </a:t>
            </a:r>
          </a:p>
          <a:p>
            <a:pPr lvl="1"/>
            <a:r>
              <a:rPr lang="en-US" sz="1600" dirty="0" smtClean="0"/>
              <a:t>NSF:  Effects of OA on fertilization kinetics embryos and larvae of Antarctic echinoderms</a:t>
            </a:r>
            <a:endParaRPr lang="en-US" sz="1600" dirty="0"/>
          </a:p>
        </p:txBody>
      </p:sp>
      <p:pic>
        <p:nvPicPr>
          <p:cNvPr id="6" name="Picture 5" descr="oa_ocb_logo_small.tiff"/>
          <p:cNvPicPr>
            <a:picLocks noChangeAspect="1"/>
          </p:cNvPicPr>
          <p:nvPr/>
        </p:nvPicPr>
        <p:blipFill>
          <a:blip r:embed="rId3"/>
          <a:stretch>
            <a:fillRect/>
          </a:stretch>
        </p:blipFill>
        <p:spPr>
          <a:xfrm>
            <a:off x="0" y="12452"/>
            <a:ext cx="1269065" cy="141763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942"/>
            <a:ext cx="8229600" cy="1405186"/>
          </a:xfrm>
        </p:spPr>
        <p:txBody>
          <a:bodyPr>
            <a:normAutofit fontScale="90000"/>
          </a:bodyPr>
          <a:lstStyle/>
          <a:p>
            <a:r>
              <a:rPr lang="en-US" dirty="0" smtClean="0"/>
              <a:t>Monitoring: Funding</a:t>
            </a:r>
            <a:br>
              <a:rPr lang="en-US" dirty="0" smtClean="0"/>
            </a:br>
            <a:r>
              <a:rPr lang="en-US" dirty="0" smtClean="0"/>
              <a:t>Others</a:t>
            </a:r>
            <a:br>
              <a:rPr lang="en-US" dirty="0" smtClean="0"/>
            </a:br>
            <a:endParaRPr lang="en-US" dirty="0"/>
          </a:p>
        </p:txBody>
      </p:sp>
      <p:sp>
        <p:nvSpPr>
          <p:cNvPr id="3" name="Content Placeholder 2"/>
          <p:cNvSpPr>
            <a:spLocks noGrp="1"/>
          </p:cNvSpPr>
          <p:nvPr>
            <p:ph idx="1"/>
          </p:nvPr>
        </p:nvSpPr>
        <p:spPr>
          <a:xfrm>
            <a:off x="457200" y="1948856"/>
            <a:ext cx="8229600" cy="4525963"/>
          </a:xfrm>
        </p:spPr>
        <p:txBody>
          <a:bodyPr>
            <a:normAutofit fontScale="85000" lnSpcReduction="10000"/>
          </a:bodyPr>
          <a:lstStyle/>
          <a:p>
            <a:r>
              <a:rPr lang="en-US" dirty="0" smtClean="0"/>
              <a:t>Julie Reichert EPA:  Identifying and tracking OA related monitoring and research efforts that could be useful for states  for future OA related impairments. </a:t>
            </a:r>
          </a:p>
          <a:p>
            <a:r>
              <a:rPr lang="en-US" dirty="0" smtClean="0"/>
              <a:t>Tim </a:t>
            </a:r>
            <a:r>
              <a:rPr lang="en-US" dirty="0" err="1" smtClean="0"/>
              <a:t>Wootton</a:t>
            </a:r>
            <a:r>
              <a:rPr lang="en-US" dirty="0" smtClean="0"/>
              <a:t> : What is Driving Rapid pH Decline?</a:t>
            </a:r>
          </a:p>
          <a:p>
            <a:r>
              <a:rPr lang="en-US" dirty="0" smtClean="0"/>
              <a:t>Taro Takahashi: NSF :</a:t>
            </a:r>
            <a:r>
              <a:rPr lang="en-US" dirty="0" err="1" smtClean="0"/>
              <a:t>Climatological</a:t>
            </a:r>
            <a:r>
              <a:rPr lang="en-US" dirty="0" smtClean="0"/>
              <a:t> Mean Distribution of pH and CO3= in Global Ocean Waters in the Unified pH Scale</a:t>
            </a:r>
          </a:p>
          <a:p>
            <a:r>
              <a:rPr lang="en-US" dirty="0" smtClean="0"/>
              <a:t>John Joseph: Naval </a:t>
            </a:r>
            <a:r>
              <a:rPr lang="en-US" dirty="0" err="1" smtClean="0"/>
              <a:t>Posgrad</a:t>
            </a:r>
            <a:r>
              <a:rPr lang="en-US" dirty="0" smtClean="0"/>
              <a:t> School- Measurement analysis and modeling prediction of sound propagation in spatially and temporally varying ocean media.</a:t>
            </a:r>
          </a:p>
          <a:p>
            <a:endParaRPr lang="en-US" dirty="0" smtClean="0"/>
          </a:p>
          <a:p>
            <a:endParaRPr lang="en-US" dirty="0" smtClean="0"/>
          </a:p>
          <a:p>
            <a:endParaRPr lang="en-US" dirty="0" smtClean="0"/>
          </a:p>
          <a:p>
            <a:endParaRPr lang="en-US" dirty="0" smtClean="0"/>
          </a:p>
          <a:p>
            <a:endParaRPr lang="en-US" dirty="0" smtClean="0"/>
          </a:p>
          <a:p>
            <a:pPr lvl="0"/>
            <a:endParaRPr lang="en-US" dirty="0" smtClean="0"/>
          </a:p>
          <a:p>
            <a:pPr lvl="0"/>
            <a:endParaRPr lang="en-US" dirty="0" smtClean="0"/>
          </a:p>
          <a:p>
            <a:endParaRPr lang="en-US" dirty="0"/>
          </a:p>
        </p:txBody>
      </p:sp>
      <p:pic>
        <p:nvPicPr>
          <p:cNvPr id="6" name="Picture 5" descr="oa_ocb_logo_small.tiff"/>
          <p:cNvPicPr>
            <a:picLocks noChangeAspect="1"/>
          </p:cNvPicPr>
          <p:nvPr/>
        </p:nvPicPr>
        <p:blipFill>
          <a:blip r:embed="rId3"/>
          <a:stretch>
            <a:fillRect/>
          </a:stretch>
        </p:blipFill>
        <p:spPr>
          <a:xfrm>
            <a:off x="0" y="12452"/>
            <a:ext cx="1269065" cy="141763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6"/>
          <p:cNvGrpSpPr/>
          <p:nvPr/>
        </p:nvGrpSpPr>
        <p:grpSpPr>
          <a:xfrm>
            <a:off x="965056" y="1621596"/>
            <a:ext cx="2674718" cy="1616277"/>
            <a:chOff x="965056" y="1621596"/>
            <a:chExt cx="2674718" cy="1616277"/>
          </a:xfrm>
        </p:grpSpPr>
        <p:pic>
          <p:nvPicPr>
            <p:cNvPr id="2" name="Picture 12" descr="Levin.jpg"/>
            <p:cNvPicPr>
              <a:picLocks noChangeAspect="1"/>
            </p:cNvPicPr>
            <p:nvPr/>
          </p:nvPicPr>
          <p:blipFill>
            <a:blip r:embed="rId2"/>
            <a:srcRect/>
            <a:stretch>
              <a:fillRect/>
            </a:stretch>
          </p:blipFill>
          <p:spPr bwMode="auto">
            <a:xfrm>
              <a:off x="965056" y="1621596"/>
              <a:ext cx="1531718" cy="1616277"/>
            </a:xfrm>
            <a:prstGeom prst="rect">
              <a:avLst/>
            </a:prstGeom>
            <a:noFill/>
            <a:ln w="9525">
              <a:noFill/>
              <a:miter lim="800000"/>
              <a:headEnd/>
              <a:tailEnd/>
            </a:ln>
          </p:spPr>
        </p:pic>
        <p:pic>
          <p:nvPicPr>
            <p:cNvPr id="3" name="Picture 2"/>
            <p:cNvPicPr>
              <a:picLocks noChangeAspect="1" noChangeArrowheads="1"/>
            </p:cNvPicPr>
            <p:nvPr/>
          </p:nvPicPr>
          <p:blipFill>
            <a:blip r:embed="rId3"/>
            <a:srcRect/>
            <a:stretch>
              <a:fillRect/>
            </a:stretch>
          </p:blipFill>
          <p:spPr bwMode="auto">
            <a:xfrm>
              <a:off x="2496774" y="1855219"/>
              <a:ext cx="1143000" cy="1190625"/>
            </a:xfrm>
            <a:prstGeom prst="rect">
              <a:avLst/>
            </a:prstGeom>
            <a:noFill/>
            <a:ln w="9525">
              <a:noFill/>
              <a:miter lim="800000"/>
              <a:headEnd/>
              <a:tailEnd/>
            </a:ln>
          </p:spPr>
        </p:pic>
        <p:sp>
          <p:nvSpPr>
            <p:cNvPr id="13" name="TextBox 12"/>
            <p:cNvSpPr txBox="1"/>
            <p:nvPr/>
          </p:nvSpPr>
          <p:spPr>
            <a:xfrm>
              <a:off x="1437095" y="2796432"/>
              <a:ext cx="535724" cy="369332"/>
            </a:xfrm>
            <a:prstGeom prst="rect">
              <a:avLst/>
            </a:prstGeom>
            <a:noFill/>
          </p:spPr>
          <p:txBody>
            <a:bodyPr wrap="none" rtlCol="0">
              <a:spAutoFit/>
            </a:bodyPr>
            <a:lstStyle/>
            <a:p>
              <a:r>
                <a:rPr lang="en-US" dirty="0" smtClean="0">
                  <a:solidFill>
                    <a:schemeClr val="bg1"/>
                  </a:solidFill>
                </a:rPr>
                <a:t>Lisa</a:t>
              </a:r>
              <a:endParaRPr lang="en-US" dirty="0">
                <a:solidFill>
                  <a:schemeClr val="bg1"/>
                </a:solidFill>
              </a:endParaRPr>
            </a:p>
          </p:txBody>
        </p:sp>
        <p:sp>
          <p:nvSpPr>
            <p:cNvPr id="14" name="TextBox 13"/>
            <p:cNvSpPr txBox="1"/>
            <p:nvPr/>
          </p:nvSpPr>
          <p:spPr>
            <a:xfrm>
              <a:off x="2496774" y="2676512"/>
              <a:ext cx="1012457" cy="369332"/>
            </a:xfrm>
            <a:prstGeom prst="rect">
              <a:avLst/>
            </a:prstGeom>
            <a:noFill/>
          </p:spPr>
          <p:txBody>
            <a:bodyPr wrap="none" rtlCol="0">
              <a:spAutoFit/>
            </a:bodyPr>
            <a:lstStyle/>
            <a:p>
              <a:r>
                <a:rPr lang="en-US" dirty="0" smtClean="0">
                  <a:solidFill>
                    <a:schemeClr val="bg1"/>
                  </a:solidFill>
                </a:rPr>
                <a:t>Christina</a:t>
              </a:r>
              <a:endParaRPr lang="en-US" dirty="0">
                <a:solidFill>
                  <a:schemeClr val="bg1"/>
                </a:solidFill>
              </a:endParaRPr>
            </a:p>
          </p:txBody>
        </p:sp>
      </p:grpSp>
      <p:pic>
        <p:nvPicPr>
          <p:cNvPr id="28" name="Picture 2"/>
          <p:cNvPicPr>
            <a:picLocks noChangeAspect="1" noChangeArrowheads="1"/>
          </p:cNvPicPr>
          <p:nvPr/>
        </p:nvPicPr>
        <p:blipFill>
          <a:blip r:embed="rId4"/>
          <a:srcRect/>
          <a:stretch>
            <a:fillRect/>
          </a:stretch>
        </p:blipFill>
        <p:spPr bwMode="auto">
          <a:xfrm>
            <a:off x="3639774" y="1457498"/>
            <a:ext cx="4798883" cy="2677868"/>
          </a:xfrm>
          <a:prstGeom prst="rect">
            <a:avLst/>
          </a:prstGeom>
          <a:noFill/>
          <a:ln w="9525">
            <a:noFill/>
            <a:miter lim="800000"/>
            <a:headEnd/>
            <a:tailEnd/>
          </a:ln>
        </p:spPr>
      </p:pic>
      <p:sp>
        <p:nvSpPr>
          <p:cNvPr id="29" name="Rectangle 28"/>
          <p:cNvSpPr/>
          <p:nvPr/>
        </p:nvSpPr>
        <p:spPr>
          <a:xfrm>
            <a:off x="1223230" y="4029165"/>
            <a:ext cx="7920770" cy="1200329"/>
          </a:xfrm>
          <a:prstGeom prst="rect">
            <a:avLst/>
          </a:prstGeom>
        </p:spPr>
        <p:txBody>
          <a:bodyPr wrap="square">
            <a:spAutoFit/>
          </a:bodyPr>
          <a:lstStyle/>
          <a:p>
            <a:r>
              <a:rPr lang="en-US" sz="2400" dirty="0" smtClean="0"/>
              <a:t>To address the interplay between </a:t>
            </a:r>
            <a:r>
              <a:rPr lang="en-US" sz="2400" dirty="0" err="1" smtClean="0"/>
              <a:t>anthropogenically</a:t>
            </a:r>
            <a:r>
              <a:rPr lang="en-US" sz="2400" dirty="0" smtClean="0"/>
              <a:t> driven pH changes and the inherently variable coastal ocean, and directly test the implications for invertebrate larvae</a:t>
            </a:r>
            <a:endParaRPr lang="en-US" sz="2400" dirty="0"/>
          </a:p>
        </p:txBody>
      </p:sp>
      <p:pic>
        <p:nvPicPr>
          <p:cNvPr id="30" name="Picture 3" descr="C:\Users\Todd\Documents\ISFET\ISFETpics\housings\DSCN0147.JPG"/>
          <p:cNvPicPr>
            <a:picLocks noChangeAspect="1" noChangeArrowheads="1"/>
          </p:cNvPicPr>
          <p:nvPr/>
        </p:nvPicPr>
        <p:blipFill>
          <a:blip r:embed="rId5"/>
          <a:srcRect l="33604" r="22449"/>
          <a:stretch>
            <a:fillRect/>
          </a:stretch>
        </p:blipFill>
        <p:spPr bwMode="auto">
          <a:xfrm>
            <a:off x="655493" y="3655183"/>
            <a:ext cx="619125" cy="1878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a:srcRect/>
          <a:stretch>
            <a:fillRect/>
          </a:stretch>
        </p:blipFill>
        <p:spPr bwMode="auto">
          <a:xfrm>
            <a:off x="1002468" y="534727"/>
            <a:ext cx="2070516" cy="2588145"/>
          </a:xfrm>
          <a:prstGeom prst="rect">
            <a:avLst/>
          </a:prstGeom>
          <a:noFill/>
          <a:ln w="9525">
            <a:noFill/>
            <a:miter lim="800000"/>
            <a:headEnd/>
            <a:tailEnd/>
          </a:ln>
        </p:spPr>
      </p:pic>
      <p:sp>
        <p:nvSpPr>
          <p:cNvPr id="32" name="Rectangle 31"/>
          <p:cNvSpPr/>
          <p:nvPr/>
        </p:nvSpPr>
        <p:spPr>
          <a:xfrm>
            <a:off x="3387777" y="534727"/>
            <a:ext cx="5291528" cy="3693319"/>
          </a:xfrm>
          <a:prstGeom prst="rect">
            <a:avLst/>
          </a:prstGeom>
        </p:spPr>
        <p:txBody>
          <a:bodyPr wrap="square">
            <a:spAutoFit/>
          </a:bodyPr>
          <a:lstStyle/>
          <a:p>
            <a:r>
              <a:rPr lang="en-US" dirty="0" smtClean="0"/>
              <a:t>Identifying and evaluating techniques that can determine past and present pH levels for 303(d) listing. </a:t>
            </a:r>
          </a:p>
          <a:p>
            <a:endParaRPr lang="en-US" dirty="0" smtClean="0"/>
          </a:p>
          <a:p>
            <a:r>
              <a:rPr lang="en-US" dirty="0" smtClean="0"/>
              <a:t>Collaborating with other programs to create a National database that is searchable by State, monitoring program, and parameter (e.g.,</a:t>
            </a:r>
          </a:p>
          <a:p>
            <a:r>
              <a:rPr lang="en-US" dirty="0" smtClean="0"/>
              <a:t>pH), with easy data access options. </a:t>
            </a:r>
          </a:p>
          <a:p>
            <a:endParaRPr lang="en-US" dirty="0" smtClean="0"/>
          </a:p>
          <a:p>
            <a:r>
              <a:rPr lang="en-US" dirty="0" smtClean="0"/>
              <a:t>Why? Such a database would help improve States’ efforts to locate and solicit external</a:t>
            </a:r>
          </a:p>
          <a:p>
            <a:r>
              <a:rPr lang="en-US" dirty="0" smtClean="0"/>
              <a:t>OA-related data for assessment and 303(d) listing purposes.</a:t>
            </a:r>
          </a:p>
          <a:p>
            <a:endParaRPr lang="en-US" dirty="0"/>
          </a:p>
        </p:txBody>
      </p:sp>
      <p:sp>
        <p:nvSpPr>
          <p:cNvPr id="33" name="TextBox 32"/>
          <p:cNvSpPr txBox="1"/>
          <p:nvPr/>
        </p:nvSpPr>
        <p:spPr>
          <a:xfrm>
            <a:off x="1214203" y="3774043"/>
            <a:ext cx="601447" cy="369332"/>
          </a:xfrm>
          <a:prstGeom prst="rect">
            <a:avLst/>
          </a:prstGeom>
          <a:noFill/>
        </p:spPr>
        <p:txBody>
          <a:bodyPr wrap="none" rtlCol="0">
            <a:spAutoFit/>
          </a:bodyPr>
          <a:lstStyle/>
          <a:p>
            <a:r>
              <a:rPr lang="en-US" dirty="0" smtClean="0">
                <a:solidFill>
                  <a:schemeClr val="bg1"/>
                </a:solidFill>
              </a:rPr>
              <a:t>Julie</a:t>
            </a:r>
            <a:endParaRPr lang="en-US" dirty="0">
              <a:solidFill>
                <a:schemeClr val="bg1"/>
              </a:solidFill>
            </a:endParaRPr>
          </a:p>
        </p:txBody>
      </p:sp>
      <p:pic>
        <p:nvPicPr>
          <p:cNvPr id="5" name="Picture 19" descr="lisa robbins for slide.jpg"/>
          <p:cNvPicPr>
            <a:picLocks noChangeAspect="1"/>
          </p:cNvPicPr>
          <p:nvPr/>
        </p:nvPicPr>
        <p:blipFill>
          <a:blip r:embed="rId3"/>
          <a:srcRect/>
          <a:stretch>
            <a:fillRect/>
          </a:stretch>
        </p:blipFill>
        <p:spPr bwMode="auto">
          <a:xfrm>
            <a:off x="805921" y="4505045"/>
            <a:ext cx="2019457" cy="1809232"/>
          </a:xfrm>
          <a:prstGeom prst="rect">
            <a:avLst/>
          </a:prstGeom>
          <a:noFill/>
          <a:ln w="9525">
            <a:noFill/>
            <a:miter lim="800000"/>
            <a:headEnd/>
            <a:tailEnd/>
          </a:ln>
        </p:spPr>
      </p:pic>
      <p:pic>
        <p:nvPicPr>
          <p:cNvPr id="6" name="Content Placeholder 3" descr="HDL_leaseareas.jpg"/>
          <p:cNvPicPr>
            <a:picLocks noChangeAspect="1"/>
          </p:cNvPicPr>
          <p:nvPr/>
        </p:nvPicPr>
        <p:blipFill>
          <a:blip r:embed="rId4"/>
          <a:srcRect t="2255" b="2255"/>
          <a:stretch>
            <a:fillRect/>
          </a:stretch>
        </p:blipFill>
        <p:spPr bwMode="auto">
          <a:xfrm>
            <a:off x="4426515" y="3857561"/>
            <a:ext cx="3312938" cy="3000439"/>
          </a:xfrm>
          <a:prstGeom prst="rect">
            <a:avLst/>
          </a:prstGeom>
          <a:noFill/>
          <a:ln w="9525">
            <a:noFill/>
            <a:miter lim="800000"/>
            <a:headEnd/>
            <a:tailEnd/>
          </a:ln>
          <a:effectLst>
            <a:outerShdw dist="139700" dir="2700000" algn="tl" rotWithShape="0">
              <a:srgbClr val="333333">
                <a:alpha val="64999"/>
              </a:srgbClr>
            </a:outerShdw>
          </a:effectLst>
        </p:spPr>
      </p:pic>
      <p:sp>
        <p:nvSpPr>
          <p:cNvPr id="7" name="TextBox 6"/>
          <p:cNvSpPr txBox="1"/>
          <p:nvPr/>
        </p:nvSpPr>
        <p:spPr>
          <a:xfrm>
            <a:off x="1409075" y="2818151"/>
            <a:ext cx="601447" cy="369332"/>
          </a:xfrm>
          <a:prstGeom prst="rect">
            <a:avLst/>
          </a:prstGeom>
          <a:solidFill>
            <a:schemeClr val="bg1"/>
          </a:solidFill>
          <a:ln>
            <a:solidFill>
              <a:schemeClr val="bg1"/>
            </a:solidFill>
          </a:ln>
        </p:spPr>
        <p:txBody>
          <a:bodyPr wrap="none" rtlCol="0">
            <a:spAutoFit/>
          </a:bodyPr>
          <a:lstStyle/>
          <a:p>
            <a:r>
              <a:rPr lang="en-US" dirty="0" smtClean="0"/>
              <a:t>Julie</a:t>
            </a:r>
            <a:endParaRPr lang="en-US" dirty="0"/>
          </a:p>
        </p:txBody>
      </p:sp>
      <p:sp>
        <p:nvSpPr>
          <p:cNvPr id="8" name="TextBox 7"/>
          <p:cNvSpPr txBox="1"/>
          <p:nvPr/>
        </p:nvSpPr>
        <p:spPr>
          <a:xfrm>
            <a:off x="946341" y="5944945"/>
            <a:ext cx="535724" cy="369332"/>
          </a:xfrm>
          <a:prstGeom prst="rect">
            <a:avLst/>
          </a:prstGeom>
          <a:noFill/>
        </p:spPr>
        <p:txBody>
          <a:bodyPr wrap="square" rtlCol="0">
            <a:spAutoFit/>
          </a:bodyPr>
          <a:lstStyle/>
          <a:p>
            <a:r>
              <a:rPr lang="en-US" dirty="0" smtClean="0">
                <a:solidFill>
                  <a:schemeClr val="bg1"/>
                </a:solidFill>
              </a:rPr>
              <a:t>Lisa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1165821" y="1758426"/>
            <a:ext cx="1682310" cy="2004105"/>
            <a:chOff x="7277961" y="3517071"/>
            <a:chExt cx="1373187" cy="1592263"/>
          </a:xfrm>
        </p:grpSpPr>
        <p:pic>
          <p:nvPicPr>
            <p:cNvPr id="6" name="Picture 7" descr="G:\PI meeting\Pix for PI meeting\Wootten.tiff"/>
            <p:cNvPicPr>
              <a:picLocks noChangeAspect="1" noChangeArrowheads="1"/>
            </p:cNvPicPr>
            <p:nvPr/>
          </p:nvPicPr>
          <p:blipFill>
            <a:blip r:embed="rId3"/>
            <a:srcRect/>
            <a:stretch>
              <a:fillRect/>
            </a:stretch>
          </p:blipFill>
          <p:spPr bwMode="auto">
            <a:xfrm>
              <a:off x="7277961" y="3517071"/>
              <a:ext cx="1373187" cy="1592263"/>
            </a:xfrm>
            <a:prstGeom prst="rect">
              <a:avLst/>
            </a:prstGeom>
            <a:noFill/>
          </p:spPr>
        </p:pic>
        <p:sp>
          <p:nvSpPr>
            <p:cNvPr id="18" name="TextBox 17"/>
            <p:cNvSpPr txBox="1"/>
            <p:nvPr/>
          </p:nvSpPr>
          <p:spPr>
            <a:xfrm>
              <a:off x="7510072" y="4580986"/>
              <a:ext cx="534121" cy="369332"/>
            </a:xfrm>
            <a:prstGeom prst="rect">
              <a:avLst/>
            </a:prstGeom>
            <a:noFill/>
          </p:spPr>
          <p:txBody>
            <a:bodyPr wrap="none" rtlCol="0">
              <a:spAutoFit/>
            </a:bodyPr>
            <a:lstStyle/>
            <a:p>
              <a:r>
                <a:rPr lang="en-US" dirty="0" smtClean="0">
                  <a:solidFill>
                    <a:schemeClr val="bg1"/>
                  </a:solidFill>
                </a:rPr>
                <a:t>Tim</a:t>
              </a:r>
              <a:endParaRPr lang="en-US" dirty="0">
                <a:solidFill>
                  <a:schemeClr val="bg1"/>
                </a:solidFill>
              </a:endParaRPr>
            </a:p>
          </p:txBody>
        </p:sp>
      </p:grpSp>
      <p:sp>
        <p:nvSpPr>
          <p:cNvPr id="28" name="Rectangle 27"/>
          <p:cNvSpPr/>
          <p:nvPr/>
        </p:nvSpPr>
        <p:spPr>
          <a:xfrm>
            <a:off x="3402767" y="1758426"/>
            <a:ext cx="4572000" cy="646331"/>
          </a:xfrm>
          <a:prstGeom prst="rect">
            <a:avLst/>
          </a:prstGeom>
        </p:spPr>
        <p:txBody>
          <a:bodyPr>
            <a:spAutoFit/>
          </a:bodyPr>
          <a:lstStyle/>
          <a:p>
            <a:pPr algn="ctr"/>
            <a:r>
              <a:rPr lang="en-US" b="1" dirty="0" smtClean="0"/>
              <a:t>Ecological Dynamics in an Experimentally-Tractable Natural Ecosystem </a:t>
            </a:r>
            <a:endParaRPr lang="en-US" b="1" dirty="0"/>
          </a:p>
        </p:txBody>
      </p:sp>
      <p:pic>
        <p:nvPicPr>
          <p:cNvPr id="29" name="Picture 4"/>
          <p:cNvPicPr>
            <a:picLocks noChangeAspect="1"/>
          </p:cNvPicPr>
          <p:nvPr/>
        </p:nvPicPr>
        <p:blipFill>
          <a:blip r:embed="rId4"/>
          <a:srcRect/>
          <a:stretch>
            <a:fillRect/>
          </a:stretch>
        </p:blipFill>
        <p:spPr bwMode="auto">
          <a:xfrm>
            <a:off x="5429250" y="2708275"/>
            <a:ext cx="2973738" cy="2808105"/>
          </a:xfrm>
          <a:prstGeom prst="rect">
            <a:avLst/>
          </a:prstGeom>
          <a:noFill/>
          <a:ln w="9525">
            <a:noFill/>
            <a:miter lim="800000"/>
            <a:headEnd/>
            <a:tailEnd/>
          </a:ln>
        </p:spPr>
      </p:pic>
      <p:sp>
        <p:nvSpPr>
          <p:cNvPr id="30" name="Rectangle 29"/>
          <p:cNvSpPr/>
          <p:nvPr/>
        </p:nvSpPr>
        <p:spPr>
          <a:xfrm>
            <a:off x="857250" y="4212236"/>
            <a:ext cx="4572000" cy="646331"/>
          </a:xfrm>
          <a:prstGeom prst="rect">
            <a:avLst/>
          </a:prstGeom>
        </p:spPr>
        <p:txBody>
          <a:bodyPr>
            <a:spAutoFit/>
          </a:bodyPr>
          <a:lstStyle/>
          <a:p>
            <a:pPr>
              <a:buFont typeface="Wingdings" pitchFamily="-107" charset="2"/>
              <a:buChar char="ü"/>
            </a:pPr>
            <a:r>
              <a:rPr lang="en-US" dirty="0" smtClean="0">
                <a:latin typeface="Arial" charset="0"/>
                <a:ea typeface="ＭＳ Ｐゴシック" pitchFamily="-107" charset="-128"/>
              </a:rPr>
              <a:t>Monitor ocean conditions w/</a:t>
            </a:r>
            <a:r>
              <a:rPr lang="en-US" dirty="0" err="1" smtClean="0">
                <a:latin typeface="Arial" charset="0"/>
                <a:ea typeface="ＭＳ Ｐゴシック" pitchFamily="-107" charset="-128"/>
              </a:rPr>
              <a:t>Hydrolab</a:t>
            </a:r>
            <a:r>
              <a:rPr lang="en-US" dirty="0" smtClean="0">
                <a:latin typeface="Arial" charset="0"/>
                <a:ea typeface="ＭＳ Ｐゴシック" pitchFamily="-107" charset="-128"/>
              </a:rPr>
              <a:t> probe (&gt;50,000 measures over 11 yr)</a:t>
            </a:r>
          </a:p>
        </p:txBody>
      </p:sp>
      <p:pic>
        <p:nvPicPr>
          <p:cNvPr id="8" name="Picture 4"/>
          <p:cNvPicPr>
            <a:picLocks noChangeAspect="1"/>
          </p:cNvPicPr>
          <p:nvPr/>
        </p:nvPicPr>
        <p:blipFill>
          <a:blip r:embed="rId5"/>
          <a:srcRect/>
          <a:stretch>
            <a:fillRect/>
          </a:stretch>
        </p:blipFill>
        <p:spPr bwMode="auto">
          <a:xfrm>
            <a:off x="5759578" y="2708275"/>
            <a:ext cx="2643410" cy="35350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6559</TotalTime>
  <Words>2209</Words>
  <Application>Microsoft Office PowerPoint</Application>
  <PresentationFormat>On-screen Show (4:3)</PresentationFormat>
  <Paragraphs>412</Paragraphs>
  <Slides>37</Slides>
  <Notes>23</Notes>
  <HiddenSlides>0</HiddenSlides>
  <MMClips>5</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42" baseType="lpstr">
      <vt:lpstr>Office Theme</vt:lpstr>
      <vt:lpstr>1_Office Theme</vt:lpstr>
      <vt:lpstr>2_Office Theme</vt:lpstr>
      <vt:lpstr>3_Office Theme</vt:lpstr>
      <vt:lpstr>Acrobat Document</vt:lpstr>
      <vt:lpstr>Observations &amp; Monitoring Ocean Acidification</vt:lpstr>
      <vt:lpstr>Observation &amp; Monitoring:  Funding - Coral Reefs </vt:lpstr>
      <vt:lpstr>Monitoring: East Coast &amp; Gulf of Mexico</vt:lpstr>
      <vt:lpstr>Monitoring: Funding West Coast</vt:lpstr>
      <vt:lpstr>Monitoring: Funding High Latitudes </vt:lpstr>
      <vt:lpstr>Monitoring: Funding Others </vt:lpstr>
      <vt:lpstr>Slide 7</vt:lpstr>
      <vt:lpstr>Slide 8</vt:lpstr>
      <vt:lpstr>Slide 9</vt:lpstr>
      <vt:lpstr>Observations:</vt:lpstr>
      <vt:lpstr>Dr. Chris Langdon</vt:lpstr>
      <vt:lpstr>Slide 12</vt:lpstr>
      <vt:lpstr>Observations:</vt:lpstr>
      <vt:lpstr>Slide 14</vt:lpstr>
      <vt:lpstr>Observations:</vt:lpstr>
      <vt:lpstr>Slide 16</vt:lpstr>
      <vt:lpstr>Slide 17</vt:lpstr>
      <vt:lpstr>Jason Grear and Janet Nye</vt:lpstr>
      <vt:lpstr>Observations:</vt:lpstr>
      <vt:lpstr>Francis Chan</vt:lpstr>
      <vt:lpstr> Observations:  </vt:lpstr>
      <vt:lpstr>Jeremy T. Mathis</vt:lpstr>
      <vt:lpstr>Observations:  </vt:lpstr>
      <vt:lpstr>Observations:  Physical properties</vt:lpstr>
      <vt:lpstr>  Assessment and Impact of Carbon Variability in the Nordic Seas  </vt:lpstr>
      <vt:lpstr>   </vt:lpstr>
      <vt:lpstr>Observations: Global </vt:lpstr>
      <vt:lpstr>Field time-series observations</vt:lpstr>
      <vt:lpstr>Moorings or “on station”</vt:lpstr>
      <vt:lpstr>Hypoxia or low O2 observations</vt:lpstr>
      <vt:lpstr>Observations used for specific species</vt:lpstr>
      <vt:lpstr>Observations &amp; Monitoring Panel Discussion</vt:lpstr>
      <vt:lpstr>Organisms &amp; Ecosystems</vt:lpstr>
      <vt:lpstr>Geographic areas &amp; Time Series</vt:lpstr>
      <vt:lpstr> To inform models &amp; experiments</vt:lpstr>
      <vt:lpstr>OA Observations:  Organisms</vt:lpstr>
      <vt:lpstr>Slide 37</vt:lpstr>
    </vt:vector>
  </TitlesOfParts>
  <Company>NCAR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Physiological Responses of Organisms</dc:title>
  <dc:creator>Joanie Kleypas</dc:creator>
  <cp:lastModifiedBy>Sony Customer</cp:lastModifiedBy>
  <cp:revision>397</cp:revision>
  <cp:lastPrinted>2011-02-28T21:12:09Z</cp:lastPrinted>
  <dcterms:created xsi:type="dcterms:W3CDTF">2011-03-01T23:07:46Z</dcterms:created>
  <dcterms:modified xsi:type="dcterms:W3CDTF">2011-03-22T11:34:25Z</dcterms:modified>
</cp:coreProperties>
</file>