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diagrams/quickStyle1.xml" ContentType="application/vnd.openxmlformats-officedocument.drawingml.diagramStyl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4"/>
  </p:notesMasterIdLst>
  <p:sldIdLst>
    <p:sldId id="256" r:id="rId2"/>
    <p:sldId id="257" r:id="rId3"/>
    <p:sldId id="271" r:id="rId4"/>
    <p:sldId id="273" r:id="rId5"/>
    <p:sldId id="265" r:id="rId6"/>
    <p:sldId id="276" r:id="rId7"/>
    <p:sldId id="317" r:id="rId8"/>
    <p:sldId id="278" r:id="rId9"/>
    <p:sldId id="279" r:id="rId10"/>
    <p:sldId id="280" r:id="rId11"/>
    <p:sldId id="309" r:id="rId12"/>
    <p:sldId id="281" r:id="rId13"/>
    <p:sldId id="282" r:id="rId14"/>
    <p:sldId id="283" r:id="rId15"/>
    <p:sldId id="284" r:id="rId16"/>
    <p:sldId id="310" r:id="rId17"/>
    <p:sldId id="287" r:id="rId18"/>
    <p:sldId id="289" r:id="rId19"/>
    <p:sldId id="290" r:id="rId20"/>
    <p:sldId id="292" r:id="rId21"/>
    <p:sldId id="291" r:id="rId22"/>
    <p:sldId id="293" r:id="rId23"/>
    <p:sldId id="295" r:id="rId24"/>
    <p:sldId id="296" r:id="rId25"/>
    <p:sldId id="318" r:id="rId26"/>
    <p:sldId id="259" r:id="rId27"/>
    <p:sldId id="308" r:id="rId28"/>
    <p:sldId id="262" r:id="rId29"/>
    <p:sldId id="263" r:id="rId30"/>
    <p:sldId id="260" r:id="rId31"/>
    <p:sldId id="315" r:id="rId32"/>
    <p:sldId id="297" r:id="rId33"/>
    <p:sldId id="298" r:id="rId34"/>
    <p:sldId id="299" r:id="rId35"/>
    <p:sldId id="300" r:id="rId36"/>
    <p:sldId id="302" r:id="rId37"/>
    <p:sldId id="303" r:id="rId38"/>
    <p:sldId id="314" r:id="rId39"/>
    <p:sldId id="306" r:id="rId40"/>
    <p:sldId id="319" r:id="rId41"/>
    <p:sldId id="269" r:id="rId42"/>
    <p:sldId id="30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3686" autoAdjust="0"/>
    <p:restoredTop sz="94660"/>
  </p:normalViewPr>
  <p:slideViewPr>
    <p:cSldViewPr snapToObjects="1">
      <p:cViewPr varScale="1">
        <p:scale>
          <a:sx n="111" d="100"/>
          <a:sy n="111" d="100"/>
        </p:scale>
        <p:origin x="-296"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D3622-C4D9-4C0F-8564-918F253E3264}" type="doc">
      <dgm:prSet loTypeId="urn:microsoft.com/office/officeart/2005/8/layout/pyramid1" loCatId="pyramid" qsTypeId="urn:microsoft.com/office/officeart/2005/8/quickstyle/simple1#2" qsCatId="simple" csTypeId="urn:microsoft.com/office/officeart/2005/8/colors/accent1_2#2" csCatId="accent1" phldr="1"/>
      <dgm:spPr/>
    </dgm:pt>
    <dgm:pt modelId="{D8DFDE41-FE80-49C4-822E-C53B25BF77D1}">
      <dgm:prSet phldrT="[Text]"/>
      <dgm:spPr/>
      <dgm:t>
        <a:bodyPr/>
        <a:lstStyle/>
        <a:p>
          <a:r>
            <a:rPr lang="en-US" b="1" i="1" dirty="0" smtClean="0"/>
            <a:t>Nature</a:t>
          </a:r>
          <a:endParaRPr lang="en-US" b="1" i="1" dirty="0"/>
        </a:p>
      </dgm:t>
    </dgm:pt>
    <dgm:pt modelId="{2E5509B5-07D8-4EB0-AF82-911DF869F233}" type="parTrans" cxnId="{45AE47B2-DDAB-4AFC-9BFF-6DB5CAAF4FE5}">
      <dgm:prSet/>
      <dgm:spPr/>
      <dgm:t>
        <a:bodyPr/>
        <a:lstStyle/>
        <a:p>
          <a:endParaRPr lang="en-US"/>
        </a:p>
      </dgm:t>
    </dgm:pt>
    <dgm:pt modelId="{CE944342-AC19-435E-BCAE-B6041BCBA1B8}" type="sibTrans" cxnId="{45AE47B2-DDAB-4AFC-9BFF-6DB5CAAF4FE5}">
      <dgm:prSet/>
      <dgm:spPr/>
      <dgm:t>
        <a:bodyPr/>
        <a:lstStyle/>
        <a:p>
          <a:endParaRPr lang="en-US"/>
        </a:p>
      </dgm:t>
    </dgm:pt>
    <dgm:pt modelId="{6EC0159F-D664-4CD4-B25F-E8193AA4DC08}">
      <dgm:prSet phldrT="[Text]"/>
      <dgm:spPr/>
      <dgm:t>
        <a:bodyPr/>
        <a:lstStyle/>
        <a:p>
          <a:r>
            <a:rPr lang="en-US" b="1" dirty="0" smtClean="0"/>
            <a:t>Nature Research journals</a:t>
          </a:r>
          <a:endParaRPr lang="en-US" b="1" dirty="0"/>
        </a:p>
      </dgm:t>
    </dgm:pt>
    <dgm:pt modelId="{F6D5C3CF-293A-4DB5-97FC-262D2AED5ACF}" type="parTrans" cxnId="{0E391FFF-9037-43F5-8B3D-EE4A98D7EA5E}">
      <dgm:prSet/>
      <dgm:spPr/>
      <dgm:t>
        <a:bodyPr/>
        <a:lstStyle/>
        <a:p>
          <a:endParaRPr lang="en-US"/>
        </a:p>
      </dgm:t>
    </dgm:pt>
    <dgm:pt modelId="{77D6EEF7-683B-4142-B333-3B8E3B6D27FF}" type="sibTrans" cxnId="{0E391FFF-9037-43F5-8B3D-EE4A98D7EA5E}">
      <dgm:prSet/>
      <dgm:spPr/>
      <dgm:t>
        <a:bodyPr/>
        <a:lstStyle/>
        <a:p>
          <a:endParaRPr lang="en-US"/>
        </a:p>
      </dgm:t>
    </dgm:pt>
    <dgm:pt modelId="{5CE511F0-3D14-43DF-B7F7-99A82F80A2E2}">
      <dgm:prSet phldrT="[Text]"/>
      <dgm:spPr/>
      <dgm:t>
        <a:bodyPr/>
        <a:lstStyle/>
        <a:p>
          <a:r>
            <a:rPr lang="en-US" b="1" dirty="0" smtClean="0"/>
            <a:t>Nature Communications</a:t>
          </a:r>
          <a:endParaRPr lang="en-US" b="1" dirty="0"/>
        </a:p>
      </dgm:t>
    </dgm:pt>
    <dgm:pt modelId="{36EC8B5F-7042-4BBA-97F8-BF41FEC92D42}" type="parTrans" cxnId="{28E557B2-C697-45EE-9614-F161D6E800ED}">
      <dgm:prSet/>
      <dgm:spPr/>
      <dgm:t>
        <a:bodyPr/>
        <a:lstStyle/>
        <a:p>
          <a:endParaRPr lang="en-US"/>
        </a:p>
      </dgm:t>
    </dgm:pt>
    <dgm:pt modelId="{7EACA27C-8D6D-4526-9AF9-1F3F6B1F53B9}" type="sibTrans" cxnId="{28E557B2-C697-45EE-9614-F161D6E800ED}">
      <dgm:prSet/>
      <dgm:spPr/>
      <dgm:t>
        <a:bodyPr/>
        <a:lstStyle/>
        <a:p>
          <a:endParaRPr lang="en-US"/>
        </a:p>
      </dgm:t>
    </dgm:pt>
    <dgm:pt modelId="{89223DCE-CE39-455C-AB53-1817C307D9D2}">
      <dgm:prSet phldrT="[Text]"/>
      <dgm:spPr/>
      <dgm:t>
        <a:bodyPr/>
        <a:lstStyle/>
        <a:p>
          <a:r>
            <a:rPr lang="en-US" b="1" dirty="0" smtClean="0"/>
            <a:t>Scientific Reports</a:t>
          </a:r>
          <a:endParaRPr lang="en-US" b="1" dirty="0"/>
        </a:p>
      </dgm:t>
    </dgm:pt>
    <dgm:pt modelId="{24021AB5-319A-4752-B938-174014808E70}" type="parTrans" cxnId="{A335E678-97D8-465E-8E03-A2926A00BFC4}">
      <dgm:prSet/>
      <dgm:spPr/>
      <dgm:t>
        <a:bodyPr/>
        <a:lstStyle/>
        <a:p>
          <a:endParaRPr lang="en-US"/>
        </a:p>
      </dgm:t>
    </dgm:pt>
    <dgm:pt modelId="{D756467C-162E-4BDE-8A01-BA7CA72EE5C5}" type="sibTrans" cxnId="{A335E678-97D8-465E-8E03-A2926A00BFC4}">
      <dgm:prSet/>
      <dgm:spPr/>
      <dgm:t>
        <a:bodyPr/>
        <a:lstStyle/>
        <a:p>
          <a:endParaRPr lang="en-US"/>
        </a:p>
      </dgm:t>
    </dgm:pt>
    <dgm:pt modelId="{B41B3EF6-A8C8-4A84-98DA-E373EDA9F513}" type="pres">
      <dgm:prSet presAssocID="{362D3622-C4D9-4C0F-8564-918F253E3264}" presName="Name0" presStyleCnt="0">
        <dgm:presLayoutVars>
          <dgm:dir/>
          <dgm:animLvl val="lvl"/>
          <dgm:resizeHandles val="exact"/>
        </dgm:presLayoutVars>
      </dgm:prSet>
      <dgm:spPr/>
    </dgm:pt>
    <dgm:pt modelId="{D928D5DD-A5D6-47CB-BEBD-BF6DEC5F15F9}" type="pres">
      <dgm:prSet presAssocID="{D8DFDE41-FE80-49C4-822E-C53B25BF77D1}" presName="Name8" presStyleCnt="0"/>
      <dgm:spPr/>
    </dgm:pt>
    <dgm:pt modelId="{2C8CE269-FACE-4958-9CC6-1EAC4EDD15BB}" type="pres">
      <dgm:prSet presAssocID="{D8DFDE41-FE80-49C4-822E-C53B25BF77D1}" presName="level" presStyleLbl="node1" presStyleIdx="0" presStyleCnt="4">
        <dgm:presLayoutVars>
          <dgm:chMax val="1"/>
          <dgm:bulletEnabled val="1"/>
        </dgm:presLayoutVars>
      </dgm:prSet>
      <dgm:spPr/>
      <dgm:t>
        <a:bodyPr/>
        <a:lstStyle/>
        <a:p>
          <a:endParaRPr lang="en-US"/>
        </a:p>
      </dgm:t>
    </dgm:pt>
    <dgm:pt modelId="{6906BA4A-4320-46C5-92FA-0AE13E3C9F8F}" type="pres">
      <dgm:prSet presAssocID="{D8DFDE41-FE80-49C4-822E-C53B25BF77D1}" presName="levelTx" presStyleLbl="revTx" presStyleIdx="0" presStyleCnt="0">
        <dgm:presLayoutVars>
          <dgm:chMax val="1"/>
          <dgm:bulletEnabled val="1"/>
        </dgm:presLayoutVars>
      </dgm:prSet>
      <dgm:spPr/>
      <dgm:t>
        <a:bodyPr/>
        <a:lstStyle/>
        <a:p>
          <a:endParaRPr lang="en-US"/>
        </a:p>
      </dgm:t>
    </dgm:pt>
    <dgm:pt modelId="{0BDE875D-73C6-48F2-879D-B8507E710DF1}" type="pres">
      <dgm:prSet presAssocID="{6EC0159F-D664-4CD4-B25F-E8193AA4DC08}" presName="Name8" presStyleCnt="0"/>
      <dgm:spPr/>
    </dgm:pt>
    <dgm:pt modelId="{95BFCE09-83F3-40BF-8ED5-AAFFA1D04107}" type="pres">
      <dgm:prSet presAssocID="{6EC0159F-D664-4CD4-B25F-E8193AA4DC08}" presName="level" presStyleLbl="node1" presStyleIdx="1" presStyleCnt="4">
        <dgm:presLayoutVars>
          <dgm:chMax val="1"/>
          <dgm:bulletEnabled val="1"/>
        </dgm:presLayoutVars>
      </dgm:prSet>
      <dgm:spPr/>
      <dgm:t>
        <a:bodyPr/>
        <a:lstStyle/>
        <a:p>
          <a:endParaRPr lang="en-US"/>
        </a:p>
      </dgm:t>
    </dgm:pt>
    <dgm:pt modelId="{DDEE8D7B-2E58-469E-ACAF-3FE61AED1564}" type="pres">
      <dgm:prSet presAssocID="{6EC0159F-D664-4CD4-B25F-E8193AA4DC08}" presName="levelTx" presStyleLbl="revTx" presStyleIdx="0" presStyleCnt="0">
        <dgm:presLayoutVars>
          <dgm:chMax val="1"/>
          <dgm:bulletEnabled val="1"/>
        </dgm:presLayoutVars>
      </dgm:prSet>
      <dgm:spPr/>
      <dgm:t>
        <a:bodyPr/>
        <a:lstStyle/>
        <a:p>
          <a:endParaRPr lang="en-US"/>
        </a:p>
      </dgm:t>
    </dgm:pt>
    <dgm:pt modelId="{F7628C0A-5647-470E-B23D-460373B66EA8}" type="pres">
      <dgm:prSet presAssocID="{5CE511F0-3D14-43DF-B7F7-99A82F80A2E2}" presName="Name8" presStyleCnt="0"/>
      <dgm:spPr/>
    </dgm:pt>
    <dgm:pt modelId="{E1291025-A8FB-4FCF-8FAD-1FEA1215AF57}" type="pres">
      <dgm:prSet presAssocID="{5CE511F0-3D14-43DF-B7F7-99A82F80A2E2}" presName="level" presStyleLbl="node1" presStyleIdx="2" presStyleCnt="4">
        <dgm:presLayoutVars>
          <dgm:chMax val="1"/>
          <dgm:bulletEnabled val="1"/>
        </dgm:presLayoutVars>
      </dgm:prSet>
      <dgm:spPr/>
      <dgm:t>
        <a:bodyPr/>
        <a:lstStyle/>
        <a:p>
          <a:endParaRPr lang="en-US"/>
        </a:p>
      </dgm:t>
    </dgm:pt>
    <dgm:pt modelId="{0442A0AE-A5B3-41D4-ADEA-C3B8ED15086E}" type="pres">
      <dgm:prSet presAssocID="{5CE511F0-3D14-43DF-B7F7-99A82F80A2E2}" presName="levelTx" presStyleLbl="revTx" presStyleIdx="0" presStyleCnt="0">
        <dgm:presLayoutVars>
          <dgm:chMax val="1"/>
          <dgm:bulletEnabled val="1"/>
        </dgm:presLayoutVars>
      </dgm:prSet>
      <dgm:spPr/>
      <dgm:t>
        <a:bodyPr/>
        <a:lstStyle/>
        <a:p>
          <a:endParaRPr lang="en-US"/>
        </a:p>
      </dgm:t>
    </dgm:pt>
    <dgm:pt modelId="{73BBCAF9-9063-4465-952C-18C877F4C564}" type="pres">
      <dgm:prSet presAssocID="{89223DCE-CE39-455C-AB53-1817C307D9D2}" presName="Name8" presStyleCnt="0"/>
      <dgm:spPr/>
    </dgm:pt>
    <dgm:pt modelId="{5663F520-611C-4B0A-8B05-C2CE26C11136}" type="pres">
      <dgm:prSet presAssocID="{89223DCE-CE39-455C-AB53-1817C307D9D2}" presName="level" presStyleLbl="node1" presStyleIdx="3" presStyleCnt="4">
        <dgm:presLayoutVars>
          <dgm:chMax val="1"/>
          <dgm:bulletEnabled val="1"/>
        </dgm:presLayoutVars>
      </dgm:prSet>
      <dgm:spPr/>
      <dgm:t>
        <a:bodyPr/>
        <a:lstStyle/>
        <a:p>
          <a:endParaRPr lang="en-US"/>
        </a:p>
      </dgm:t>
    </dgm:pt>
    <dgm:pt modelId="{9F7BE84B-674F-4567-BE95-E50B4BBEDF0D}" type="pres">
      <dgm:prSet presAssocID="{89223DCE-CE39-455C-AB53-1817C307D9D2}" presName="levelTx" presStyleLbl="revTx" presStyleIdx="0" presStyleCnt="0">
        <dgm:presLayoutVars>
          <dgm:chMax val="1"/>
          <dgm:bulletEnabled val="1"/>
        </dgm:presLayoutVars>
      </dgm:prSet>
      <dgm:spPr/>
      <dgm:t>
        <a:bodyPr/>
        <a:lstStyle/>
        <a:p>
          <a:endParaRPr lang="en-US"/>
        </a:p>
      </dgm:t>
    </dgm:pt>
  </dgm:ptLst>
  <dgm:cxnLst>
    <dgm:cxn modelId="{F035854A-4D65-6844-B610-C94B6A4C28EB}" type="presOf" srcId="{5CE511F0-3D14-43DF-B7F7-99A82F80A2E2}" destId="{E1291025-A8FB-4FCF-8FAD-1FEA1215AF57}" srcOrd="0" destOrd="0" presId="urn:microsoft.com/office/officeart/2005/8/layout/pyramid1"/>
    <dgm:cxn modelId="{45AE47B2-DDAB-4AFC-9BFF-6DB5CAAF4FE5}" srcId="{362D3622-C4D9-4C0F-8564-918F253E3264}" destId="{D8DFDE41-FE80-49C4-822E-C53B25BF77D1}" srcOrd="0" destOrd="0" parTransId="{2E5509B5-07D8-4EB0-AF82-911DF869F233}" sibTransId="{CE944342-AC19-435E-BCAE-B6041BCBA1B8}"/>
    <dgm:cxn modelId="{20F5BF3F-7BA0-D84D-8800-F1967F62D0BA}" type="presOf" srcId="{89223DCE-CE39-455C-AB53-1817C307D9D2}" destId="{9F7BE84B-674F-4567-BE95-E50B4BBEDF0D}" srcOrd="1" destOrd="0" presId="urn:microsoft.com/office/officeart/2005/8/layout/pyramid1"/>
    <dgm:cxn modelId="{5B26A514-0EB1-D34B-972D-2E7AA5451680}" type="presOf" srcId="{6EC0159F-D664-4CD4-B25F-E8193AA4DC08}" destId="{DDEE8D7B-2E58-469E-ACAF-3FE61AED1564}" srcOrd="1" destOrd="0" presId="urn:microsoft.com/office/officeart/2005/8/layout/pyramid1"/>
    <dgm:cxn modelId="{A01DCFFD-3DCA-6846-AE7E-99E9C8ECE1C2}" type="presOf" srcId="{D8DFDE41-FE80-49C4-822E-C53B25BF77D1}" destId="{6906BA4A-4320-46C5-92FA-0AE13E3C9F8F}" srcOrd="1" destOrd="0" presId="urn:microsoft.com/office/officeart/2005/8/layout/pyramid1"/>
    <dgm:cxn modelId="{E54ACA8D-B73F-4E46-9007-3CBDFA0D9E19}" type="presOf" srcId="{6EC0159F-D664-4CD4-B25F-E8193AA4DC08}" destId="{95BFCE09-83F3-40BF-8ED5-AAFFA1D04107}" srcOrd="0" destOrd="0" presId="urn:microsoft.com/office/officeart/2005/8/layout/pyramid1"/>
    <dgm:cxn modelId="{A335E678-97D8-465E-8E03-A2926A00BFC4}" srcId="{362D3622-C4D9-4C0F-8564-918F253E3264}" destId="{89223DCE-CE39-455C-AB53-1817C307D9D2}" srcOrd="3" destOrd="0" parTransId="{24021AB5-319A-4752-B938-174014808E70}" sibTransId="{D756467C-162E-4BDE-8A01-BA7CA72EE5C5}"/>
    <dgm:cxn modelId="{0855DF53-27F5-DB4F-B72A-10956493CD96}" type="presOf" srcId="{362D3622-C4D9-4C0F-8564-918F253E3264}" destId="{B41B3EF6-A8C8-4A84-98DA-E373EDA9F513}" srcOrd="0" destOrd="0" presId="urn:microsoft.com/office/officeart/2005/8/layout/pyramid1"/>
    <dgm:cxn modelId="{28E557B2-C697-45EE-9614-F161D6E800ED}" srcId="{362D3622-C4D9-4C0F-8564-918F253E3264}" destId="{5CE511F0-3D14-43DF-B7F7-99A82F80A2E2}" srcOrd="2" destOrd="0" parTransId="{36EC8B5F-7042-4BBA-97F8-BF41FEC92D42}" sibTransId="{7EACA27C-8D6D-4526-9AF9-1F3F6B1F53B9}"/>
    <dgm:cxn modelId="{2C3A1457-6E2D-854F-B5F4-2C5398E01FE4}" type="presOf" srcId="{89223DCE-CE39-455C-AB53-1817C307D9D2}" destId="{5663F520-611C-4B0A-8B05-C2CE26C11136}" srcOrd="0" destOrd="0" presId="urn:microsoft.com/office/officeart/2005/8/layout/pyramid1"/>
    <dgm:cxn modelId="{AD0860A2-E515-0E40-BC42-ED965F9720F9}" type="presOf" srcId="{D8DFDE41-FE80-49C4-822E-C53B25BF77D1}" destId="{2C8CE269-FACE-4958-9CC6-1EAC4EDD15BB}" srcOrd="0" destOrd="0" presId="urn:microsoft.com/office/officeart/2005/8/layout/pyramid1"/>
    <dgm:cxn modelId="{0E391FFF-9037-43F5-8B3D-EE4A98D7EA5E}" srcId="{362D3622-C4D9-4C0F-8564-918F253E3264}" destId="{6EC0159F-D664-4CD4-B25F-E8193AA4DC08}" srcOrd="1" destOrd="0" parTransId="{F6D5C3CF-293A-4DB5-97FC-262D2AED5ACF}" sibTransId="{77D6EEF7-683B-4142-B333-3B8E3B6D27FF}"/>
    <dgm:cxn modelId="{5DC07115-8DF1-7147-98FC-4A4E5F235394}" type="presOf" srcId="{5CE511F0-3D14-43DF-B7F7-99A82F80A2E2}" destId="{0442A0AE-A5B3-41D4-ADEA-C3B8ED15086E}" srcOrd="1" destOrd="0" presId="urn:microsoft.com/office/officeart/2005/8/layout/pyramid1"/>
    <dgm:cxn modelId="{BAD26DF6-CA36-9748-996E-2C2B6A9BCAD2}" type="presParOf" srcId="{B41B3EF6-A8C8-4A84-98DA-E373EDA9F513}" destId="{D928D5DD-A5D6-47CB-BEBD-BF6DEC5F15F9}" srcOrd="0" destOrd="0" presId="urn:microsoft.com/office/officeart/2005/8/layout/pyramid1"/>
    <dgm:cxn modelId="{0E3C5774-D4E6-4A4B-944D-85470C7A4E32}" type="presParOf" srcId="{D928D5DD-A5D6-47CB-BEBD-BF6DEC5F15F9}" destId="{2C8CE269-FACE-4958-9CC6-1EAC4EDD15BB}" srcOrd="0" destOrd="0" presId="urn:microsoft.com/office/officeart/2005/8/layout/pyramid1"/>
    <dgm:cxn modelId="{B0271737-E677-6E4D-BFB1-0F4CF63B2DDF}" type="presParOf" srcId="{D928D5DD-A5D6-47CB-BEBD-BF6DEC5F15F9}" destId="{6906BA4A-4320-46C5-92FA-0AE13E3C9F8F}" srcOrd="1" destOrd="0" presId="urn:microsoft.com/office/officeart/2005/8/layout/pyramid1"/>
    <dgm:cxn modelId="{5EC74044-AACE-304D-B592-52FF91792E06}" type="presParOf" srcId="{B41B3EF6-A8C8-4A84-98DA-E373EDA9F513}" destId="{0BDE875D-73C6-48F2-879D-B8507E710DF1}" srcOrd="1" destOrd="0" presId="urn:microsoft.com/office/officeart/2005/8/layout/pyramid1"/>
    <dgm:cxn modelId="{7D1B3F1E-44B2-F140-A8AA-6F648CD79AF7}" type="presParOf" srcId="{0BDE875D-73C6-48F2-879D-B8507E710DF1}" destId="{95BFCE09-83F3-40BF-8ED5-AAFFA1D04107}" srcOrd="0" destOrd="0" presId="urn:microsoft.com/office/officeart/2005/8/layout/pyramid1"/>
    <dgm:cxn modelId="{E3FBC558-0D53-5940-BD1E-A283792762D2}" type="presParOf" srcId="{0BDE875D-73C6-48F2-879D-B8507E710DF1}" destId="{DDEE8D7B-2E58-469E-ACAF-3FE61AED1564}" srcOrd="1" destOrd="0" presId="urn:microsoft.com/office/officeart/2005/8/layout/pyramid1"/>
    <dgm:cxn modelId="{EF51D292-0A33-D04F-8526-2969A5C837B4}" type="presParOf" srcId="{B41B3EF6-A8C8-4A84-98DA-E373EDA9F513}" destId="{F7628C0A-5647-470E-B23D-460373B66EA8}" srcOrd="2" destOrd="0" presId="urn:microsoft.com/office/officeart/2005/8/layout/pyramid1"/>
    <dgm:cxn modelId="{2037E7F3-66F0-F849-B844-0FAB3C194F61}" type="presParOf" srcId="{F7628C0A-5647-470E-B23D-460373B66EA8}" destId="{E1291025-A8FB-4FCF-8FAD-1FEA1215AF57}" srcOrd="0" destOrd="0" presId="urn:microsoft.com/office/officeart/2005/8/layout/pyramid1"/>
    <dgm:cxn modelId="{47579FC4-7576-8544-A1E5-CAA6C590AA37}" type="presParOf" srcId="{F7628C0A-5647-470E-B23D-460373B66EA8}" destId="{0442A0AE-A5B3-41D4-ADEA-C3B8ED15086E}" srcOrd="1" destOrd="0" presId="urn:microsoft.com/office/officeart/2005/8/layout/pyramid1"/>
    <dgm:cxn modelId="{8209935E-CD2E-9C42-9641-24EC07A14E00}" type="presParOf" srcId="{B41B3EF6-A8C8-4A84-98DA-E373EDA9F513}" destId="{73BBCAF9-9063-4465-952C-18C877F4C564}" srcOrd="3" destOrd="0" presId="urn:microsoft.com/office/officeart/2005/8/layout/pyramid1"/>
    <dgm:cxn modelId="{418B6169-373F-004E-93DB-21CEDE077741}" type="presParOf" srcId="{73BBCAF9-9063-4465-952C-18C877F4C564}" destId="{5663F520-611C-4B0A-8B05-C2CE26C11136}" srcOrd="0" destOrd="0" presId="urn:microsoft.com/office/officeart/2005/8/layout/pyramid1"/>
    <dgm:cxn modelId="{5EF2E83E-18DC-9742-9F3B-D9519DE23D75}" type="presParOf" srcId="{73BBCAF9-9063-4465-952C-18C877F4C564}" destId="{9F7BE84B-674F-4567-BE95-E50B4BBEDF0D}"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B7D1D6-1B71-8E46-A008-5F85D771A8AE}" type="datetimeFigureOut">
              <a:rPr lang="en-US" smtClean="0"/>
              <a:pPr/>
              <a:t>8/4/12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C1B5C-54D4-1B44-B3BA-7A31654D05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C26A64E-B35B-ED49-849F-437E1E8B4604}" type="slidenum">
              <a:rPr lang="en-GB"/>
              <a:pPr/>
              <a:t>7</a:t>
            </a:fld>
            <a:endParaRPr lang="en-GB"/>
          </a:p>
        </p:txBody>
      </p:sp>
      <p:sp>
        <p:nvSpPr>
          <p:cNvPr id="25603" name="Rectangle 2"/>
          <p:cNvSpPr>
            <a:spLocks noGrp="1"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defTabSz="457200"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spcBef>
                <a:spcPct val="0"/>
              </a:spcBef>
            </a:pPr>
            <a:r>
              <a:rPr lang="en-GB" sz="900" b="1"/>
              <a:t>ADDED VALUE DOES NOT EQUATE QUALITY OF THE SCIENCE REPORTED.</a:t>
            </a:r>
          </a:p>
          <a:p>
            <a:pPr>
              <a:lnSpc>
                <a:spcPct val="80000"/>
              </a:lnSpc>
              <a:spcBef>
                <a:spcPct val="0"/>
              </a:spcBef>
            </a:pPr>
            <a:endParaRPr lang="en-GB" sz="900" b="1"/>
          </a:p>
          <a:p>
            <a:pPr>
              <a:lnSpc>
                <a:spcPct val="80000"/>
              </a:lnSpc>
              <a:spcBef>
                <a:spcPct val="0"/>
              </a:spcBef>
            </a:pPr>
            <a:r>
              <a:rPr lang="en-GB" sz="900" b="1"/>
              <a:t>Do all the journals published by NPG provide the same level of added value?</a:t>
            </a:r>
            <a:endParaRPr lang="en-US" sz="900"/>
          </a:p>
          <a:p>
            <a:pPr>
              <a:lnSpc>
                <a:spcPct val="80000"/>
              </a:lnSpc>
              <a:spcBef>
                <a:spcPct val="0"/>
              </a:spcBef>
            </a:pPr>
            <a:r>
              <a:rPr lang="en-GB" sz="900"/>
              <a:t>What is the hierarchy of publishing added value to the community provided by </a:t>
            </a:r>
            <a:r>
              <a:rPr lang="en-GB" sz="900" i="1"/>
              <a:t>Scientific Reports</a:t>
            </a:r>
            <a:r>
              <a:rPr lang="en-GB" sz="900"/>
              <a:t>, </a:t>
            </a:r>
            <a:r>
              <a:rPr lang="en-GB" sz="900" i="1"/>
              <a:t>Nature Communications</a:t>
            </a:r>
            <a:r>
              <a:rPr lang="en-GB" sz="900"/>
              <a:t>, a Nature disciplinary research journal (</a:t>
            </a:r>
            <a:r>
              <a:rPr lang="en-GB" sz="900" i="1"/>
              <a:t>Nature Physics</a:t>
            </a:r>
            <a:r>
              <a:rPr lang="en-GB" sz="900"/>
              <a:t> and </a:t>
            </a:r>
            <a:r>
              <a:rPr lang="en-GB" sz="900" i="1"/>
              <a:t>Nature Cell Biology</a:t>
            </a:r>
            <a:r>
              <a:rPr lang="en-GB" sz="900"/>
              <a:t> will be considered here) and </a:t>
            </a:r>
            <a:r>
              <a:rPr lang="en-GB" sz="900" i="1"/>
              <a:t>Nature</a:t>
            </a:r>
            <a:r>
              <a:rPr lang="en-GB" sz="900"/>
              <a:t>?</a:t>
            </a:r>
            <a:endParaRPr lang="en-US" sz="900"/>
          </a:p>
          <a:p>
            <a:pPr>
              <a:lnSpc>
                <a:spcPct val="80000"/>
              </a:lnSpc>
              <a:spcBef>
                <a:spcPct val="0"/>
              </a:spcBef>
            </a:pPr>
            <a:r>
              <a:rPr lang="en-GB" sz="900"/>
              <a:t> </a:t>
            </a:r>
            <a:endParaRPr lang="en-US" sz="900"/>
          </a:p>
          <a:p>
            <a:pPr>
              <a:lnSpc>
                <a:spcPct val="80000"/>
              </a:lnSpc>
              <a:spcBef>
                <a:spcPct val="0"/>
              </a:spcBef>
            </a:pPr>
            <a:r>
              <a:rPr lang="en-GB" sz="900" b="1"/>
              <a:t>The differences in added-value between journals rests exclusively on the selectivity for impact and the degree of expressed care and attention we give to the referees’ comments and the substance of the paper. </a:t>
            </a:r>
            <a:r>
              <a:rPr lang="en-GB" sz="900" i="1"/>
              <a:t>Nature</a:t>
            </a:r>
            <a:r>
              <a:rPr lang="en-GB" sz="900"/>
              <a:t> and the Nature research journals offer the highest level of selectivity and text-editing added value, but other elements of added value generally apply equally across the portfolio of journals. </a:t>
            </a:r>
            <a:endParaRPr lang="en-US" sz="900"/>
          </a:p>
          <a:p>
            <a:pPr>
              <a:lnSpc>
                <a:spcPct val="80000"/>
              </a:lnSpc>
              <a:spcBef>
                <a:spcPct val="0"/>
              </a:spcBef>
            </a:pPr>
            <a:r>
              <a:rPr lang="en-GB" sz="900"/>
              <a:t> </a:t>
            </a:r>
            <a:endParaRPr lang="en-US" sz="900"/>
          </a:p>
          <a:p>
            <a:pPr>
              <a:lnSpc>
                <a:spcPct val="80000"/>
              </a:lnSpc>
              <a:spcBef>
                <a:spcPct val="0"/>
              </a:spcBef>
            </a:pPr>
            <a:r>
              <a:rPr lang="en-GB" sz="900" i="1"/>
              <a:t>Nature Communications</a:t>
            </a:r>
            <a:r>
              <a:rPr lang="en-GB" sz="900"/>
              <a:t> aims for the same level of selectivity for validity and quality as the other Nature journals but selects for slightly lower researcher impact and scientific significance than other Nature journals—focusing on important advances of significance to specialists within each field. It differs from other Nature journals in that editors occasionally seek advice from members of an Editorial Advisory Panel in deciding whether to review manuscripts. The level of copy-editing for technical and community standards is also reduced compared with the other Nature journals. </a:t>
            </a:r>
            <a:endParaRPr lang="en-US" sz="900"/>
          </a:p>
          <a:p>
            <a:pPr>
              <a:lnSpc>
                <a:spcPct val="80000"/>
              </a:lnSpc>
              <a:spcBef>
                <a:spcPct val="0"/>
              </a:spcBef>
            </a:pPr>
            <a:r>
              <a:rPr lang="en-GB" sz="900"/>
              <a:t> </a:t>
            </a:r>
            <a:endParaRPr lang="en-US" sz="900"/>
          </a:p>
          <a:p>
            <a:pPr>
              <a:lnSpc>
                <a:spcPct val="80000"/>
              </a:lnSpc>
              <a:spcBef>
                <a:spcPct val="0"/>
              </a:spcBef>
            </a:pPr>
            <a:r>
              <a:rPr lang="en-GB" sz="900"/>
              <a:t> </a:t>
            </a:r>
            <a:endParaRPr lang="en-US" sz="900"/>
          </a:p>
          <a:p>
            <a:pPr>
              <a:lnSpc>
                <a:spcPct val="80000"/>
              </a:lnSpc>
              <a:spcBef>
                <a:spcPct val="0"/>
              </a:spcBef>
            </a:pPr>
            <a:r>
              <a:rPr lang="en-GB" sz="900" i="1"/>
              <a:t>Scientific Reports </a:t>
            </a:r>
            <a:r>
              <a:rPr lang="en-GB" sz="900"/>
              <a:t>deliberately applies minimal standards of significance and long-term impact, focusing on papers that are technically sound and likely to be of specialist interest. In contrast to all Nature journals, </a:t>
            </a:r>
            <a:r>
              <a:rPr lang="en-GB" sz="900" i="1"/>
              <a:t>Scientific Reports</a:t>
            </a:r>
            <a:r>
              <a:rPr lang="en-GB" sz="900"/>
              <a:t> does not have an in-house editorial team. Instead, an Editorial Advisory Panel of </a:t>
            </a:r>
            <a:r>
              <a:rPr lang="en-GB" sz="900" i="1"/>
              <a:t>Scientific Reports</a:t>
            </a:r>
            <a:r>
              <a:rPr lang="en-GB" sz="900"/>
              <a:t> works with the publishing team to recruit the Editorial Board. The Editorial Advisory Panel will provide editorial advice to the journal as and when needed, and comprises experts from all major fields within the biological, chemical, physical and earth sciences to ensure representation across all fields. The breadth and depth of their collective expertise will ensure </a:t>
            </a:r>
            <a:r>
              <a:rPr lang="en-GB" sz="900" i="1"/>
              <a:t>Scientific Reports</a:t>
            </a:r>
            <a:r>
              <a:rPr lang="en-GB" sz="900"/>
              <a:t> reacts to the varying needs of these research communities.</a:t>
            </a:r>
            <a:endParaRPr lang="en-US" sz="900"/>
          </a:p>
          <a:p>
            <a:pPr>
              <a:lnSpc>
                <a:spcPct val="80000"/>
              </a:lnSpc>
              <a:spcBef>
                <a:spcPct val="0"/>
              </a:spcBef>
            </a:pPr>
            <a:r>
              <a:rPr lang="en-GB" sz="900"/>
              <a:t> </a:t>
            </a:r>
            <a:endParaRPr lang="en-US" sz="900"/>
          </a:p>
          <a:p>
            <a:pPr>
              <a:lnSpc>
                <a:spcPct val="80000"/>
              </a:lnSpc>
              <a:spcBef>
                <a:spcPct val="0"/>
              </a:spcBef>
            </a:pPr>
            <a:r>
              <a:rPr lang="en-GB" sz="900"/>
              <a:t> </a:t>
            </a:r>
          </a:p>
          <a:p>
            <a:pPr>
              <a:lnSpc>
                <a:spcPct val="80000"/>
              </a:lnSpc>
              <a:spcBef>
                <a:spcPct val="0"/>
              </a:spcBef>
            </a:pPr>
            <a:r>
              <a:rPr lang="en-GB" sz="900"/>
              <a:t>Current statistics (2011- early 2012)</a:t>
            </a:r>
          </a:p>
          <a:p>
            <a:pPr>
              <a:lnSpc>
                <a:spcPct val="70000"/>
              </a:lnSpc>
              <a:spcBef>
                <a:spcPct val="0"/>
              </a:spcBef>
              <a:buFont typeface="Tahoma" charset="0"/>
              <a:buNone/>
            </a:pPr>
            <a:r>
              <a:rPr lang="en-GB" sz="900" b="1"/>
              <a:t>Nature and the Nature Research journals </a:t>
            </a:r>
          </a:p>
          <a:p>
            <a:pPr>
              <a:lnSpc>
                <a:spcPct val="70000"/>
              </a:lnSpc>
              <a:spcBef>
                <a:spcPct val="0"/>
              </a:spcBef>
              <a:buFont typeface="Tahoma" charset="0"/>
              <a:buNone/>
            </a:pPr>
            <a:r>
              <a:rPr lang="en-GB" sz="900"/>
              <a:t>New submissions</a:t>
            </a:r>
          </a:p>
          <a:p>
            <a:pPr>
              <a:lnSpc>
                <a:spcPct val="70000"/>
              </a:lnSpc>
              <a:spcBef>
                <a:spcPct val="0"/>
              </a:spcBef>
              <a:buFont typeface="Tahoma" charset="0"/>
              <a:buNone/>
            </a:pPr>
            <a:r>
              <a:rPr lang="en-GB" sz="900" i="1"/>
              <a:t>Nature</a:t>
            </a:r>
            <a:r>
              <a:rPr lang="en-GB" sz="900"/>
              <a:t>:~185 ms/week(~10,000/year) – but cross disciplinary</a:t>
            </a:r>
          </a:p>
          <a:p>
            <a:pPr>
              <a:lnSpc>
                <a:spcPct val="70000"/>
              </a:lnSpc>
              <a:spcBef>
                <a:spcPct val="0"/>
              </a:spcBef>
              <a:buFont typeface="Tahoma" charset="0"/>
              <a:buNone/>
            </a:pPr>
            <a:r>
              <a:rPr lang="en-GB" sz="900"/>
              <a:t>Nature Research:~29/week (~1,500/year)</a:t>
            </a:r>
          </a:p>
          <a:p>
            <a:pPr>
              <a:lnSpc>
                <a:spcPct val="70000"/>
              </a:lnSpc>
              <a:spcBef>
                <a:spcPct val="0"/>
              </a:spcBef>
              <a:buFont typeface="Tahoma" charset="0"/>
              <a:buNone/>
            </a:pPr>
            <a:r>
              <a:rPr lang="en-GB" sz="900"/>
              <a:t>Proportion of manuscripts undergoing peer review </a:t>
            </a:r>
            <a:r>
              <a:rPr lang="en-GB" sz="900" b="1"/>
              <a:t>~ 12– 20%</a:t>
            </a:r>
            <a:endParaRPr lang="en-GB" sz="900"/>
          </a:p>
          <a:p>
            <a:pPr>
              <a:lnSpc>
                <a:spcPct val="70000"/>
              </a:lnSpc>
              <a:spcBef>
                <a:spcPct val="0"/>
              </a:spcBef>
              <a:buFont typeface="Tahoma" charset="0"/>
              <a:buNone/>
            </a:pPr>
            <a:r>
              <a:rPr lang="en-GB" sz="900"/>
              <a:t>Overall acceptance rate	</a:t>
            </a:r>
            <a:r>
              <a:rPr lang="en-GB" sz="900" b="1"/>
              <a:t>~ 8%</a:t>
            </a:r>
          </a:p>
          <a:p>
            <a:pPr>
              <a:lnSpc>
                <a:spcPct val="80000"/>
              </a:lnSpc>
              <a:spcBef>
                <a:spcPct val="0"/>
              </a:spcBef>
            </a:pPr>
            <a:endParaRPr lang="en-US" sz="900"/>
          </a:p>
          <a:p>
            <a:pPr>
              <a:lnSpc>
                <a:spcPct val="80000"/>
              </a:lnSpc>
              <a:spcBef>
                <a:spcPct val="0"/>
              </a:spcBef>
            </a:pPr>
            <a:r>
              <a:rPr lang="en-US" sz="900" b="1"/>
              <a:t>Nat Comms (mid 2012)</a:t>
            </a:r>
            <a:endParaRPr lang="en-US" sz="900"/>
          </a:p>
          <a:p>
            <a:pPr>
              <a:lnSpc>
                <a:spcPct val="80000"/>
              </a:lnSpc>
              <a:spcBef>
                <a:spcPct val="0"/>
              </a:spcBef>
            </a:pPr>
            <a:r>
              <a:rPr lang="en-US" sz="900"/>
              <a:t>Submissions; ~100 ms/week – growing</a:t>
            </a:r>
          </a:p>
          <a:p>
            <a:pPr>
              <a:lnSpc>
                <a:spcPct val="80000"/>
              </a:lnSpc>
              <a:spcBef>
                <a:spcPct val="0"/>
              </a:spcBef>
            </a:pPr>
            <a:r>
              <a:rPr lang="en-US" sz="900"/>
              <a:t>Proportion of ms undergoing peer review ~30%</a:t>
            </a:r>
          </a:p>
          <a:p>
            <a:pPr>
              <a:lnSpc>
                <a:spcPct val="80000"/>
              </a:lnSpc>
              <a:spcBef>
                <a:spcPct val="0"/>
              </a:spcBef>
            </a:pPr>
            <a:r>
              <a:rPr lang="en-US" sz="900"/>
              <a:t>Proportion of manuscripts published ~13%</a:t>
            </a:r>
          </a:p>
          <a:p>
            <a:pPr>
              <a:lnSpc>
                <a:spcPct val="80000"/>
              </a:lnSpc>
              <a:spcBef>
                <a:spcPct val="0"/>
              </a:spcBef>
            </a:pPr>
            <a:endParaRPr lang="en-US" sz="900"/>
          </a:p>
          <a:p>
            <a:pPr>
              <a:lnSpc>
                <a:spcPct val="80000"/>
              </a:lnSpc>
              <a:spcBef>
                <a:spcPct val="0"/>
              </a:spcBef>
            </a:pPr>
            <a:r>
              <a:rPr lang="en-US" sz="900" b="1"/>
              <a:t>Sci Rep (mid 2012)</a:t>
            </a:r>
            <a:endParaRPr lang="en-US" sz="900"/>
          </a:p>
          <a:p>
            <a:pPr>
              <a:lnSpc>
                <a:spcPct val="80000"/>
              </a:lnSpc>
              <a:spcBef>
                <a:spcPct val="0"/>
              </a:spcBef>
            </a:pPr>
            <a:r>
              <a:rPr lang="en-US" sz="900"/>
              <a:t>Submissions: ~50 ms/week - growing</a:t>
            </a:r>
          </a:p>
          <a:p>
            <a:pPr>
              <a:lnSpc>
                <a:spcPct val="80000"/>
              </a:lnSpc>
              <a:spcBef>
                <a:spcPct val="0"/>
              </a:spcBef>
            </a:pPr>
            <a:r>
              <a:rPr lang="en-US" sz="900"/>
              <a:t>Proportion of ms undergoing peer review: ~90%</a:t>
            </a:r>
          </a:p>
          <a:p>
            <a:pPr>
              <a:lnSpc>
                <a:spcPct val="80000"/>
              </a:lnSpc>
              <a:spcBef>
                <a:spcPct val="0"/>
              </a:spcBef>
            </a:pPr>
            <a:r>
              <a:rPr lang="en-US" sz="900"/>
              <a:t>Proportion of manuscripts published: ~55-60%</a:t>
            </a:r>
          </a:p>
          <a:p>
            <a:pPr>
              <a:lnSpc>
                <a:spcPct val="80000"/>
              </a:lnSpc>
              <a:spcBef>
                <a:spcPct val="0"/>
              </a:spcBef>
            </a:pPr>
            <a:r>
              <a:rPr lang="en-US" sz="900"/>
              <a:t>Publication speed: from submission to publication: 99 days</a:t>
            </a:r>
          </a:p>
          <a:p>
            <a:pPr>
              <a:lnSpc>
                <a:spcPct val="80000"/>
              </a:lnSpc>
              <a:spcBef>
                <a:spcPct val="0"/>
              </a:spcBef>
            </a:pPr>
            <a:r>
              <a:rPr lang="en-US" sz="900"/>
              <a:t>Proportion of manuscript published ~13%</a:t>
            </a:r>
          </a:p>
        </p:txBody>
      </p:sp>
      <p:sp>
        <p:nvSpPr>
          <p:cNvPr id="47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40C7A480-BD7D-2840-8EF1-F808602683DA}" type="slidenum">
              <a:rPr lang="en-GB" sz="1200">
                <a:solidFill>
                  <a:srgbClr val="000000"/>
                </a:solidFill>
                <a:latin typeface="Calibri" charset="0"/>
              </a:rPr>
              <a:pPr algn="r"/>
              <a:t>40</a:t>
            </a:fld>
            <a:endParaRPr lang="en-GB" sz="1200">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9254E-083D-8546-BB2C-AB84926049BC}" type="datetimeFigureOut">
              <a:rPr lang="en-US" smtClean="0"/>
              <a:pPr/>
              <a:t>8/4/12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9254E-083D-8546-BB2C-AB84926049BC}" type="datetimeFigureOut">
              <a:rPr lang="en-US" smtClean="0"/>
              <a:pPr/>
              <a:t>8/4/12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9254E-083D-8546-BB2C-AB84926049BC}" type="datetimeFigureOut">
              <a:rPr lang="en-US" smtClean="0"/>
              <a:pPr/>
              <a:t>8/4/12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9254E-083D-8546-BB2C-AB84926049BC}" type="datetimeFigureOut">
              <a:rPr lang="en-US" smtClean="0"/>
              <a:pPr/>
              <a:t>8/4/12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9254E-083D-8546-BB2C-AB84926049BC}" type="datetimeFigureOut">
              <a:rPr lang="en-US" smtClean="0"/>
              <a:pPr/>
              <a:t>8/4/12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9254E-083D-8546-BB2C-AB84926049BC}" type="datetimeFigureOut">
              <a:rPr lang="en-US" smtClean="0"/>
              <a:pPr/>
              <a:t>8/4/12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9254E-083D-8546-BB2C-AB84926049BC}" type="datetimeFigureOut">
              <a:rPr lang="en-US" smtClean="0"/>
              <a:pPr/>
              <a:t>8/4/12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9254E-083D-8546-BB2C-AB84926049BC}" type="datetimeFigureOut">
              <a:rPr lang="en-US" smtClean="0"/>
              <a:pPr/>
              <a:t>8/4/12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9254E-083D-8546-BB2C-AB84926049BC}" type="datetimeFigureOut">
              <a:rPr lang="en-US" smtClean="0"/>
              <a:pPr/>
              <a:t>8/4/12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9254E-083D-8546-BB2C-AB84926049BC}" type="datetimeFigureOut">
              <a:rPr lang="en-US" smtClean="0"/>
              <a:pPr/>
              <a:t>8/4/12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9254E-083D-8546-BB2C-AB84926049BC}" type="datetimeFigureOut">
              <a:rPr lang="en-US" smtClean="0"/>
              <a:pPr/>
              <a:t>8/4/12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22B9-1986-D241-A179-65CE8CBA55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9254E-083D-8546-BB2C-AB84926049BC}" type="datetimeFigureOut">
              <a:rPr lang="en-US" smtClean="0"/>
              <a:pPr/>
              <a:t>8/4/12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222B9-1986-D241-A179-65CE8CBA55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df"/><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df"/><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df"/><Relationship Id="rId3" Type="http://schemas.openxmlformats.org/officeDocument/2006/relationships/image" Target="../media/image18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df"/><Relationship Id="rId3" Type="http://schemas.openxmlformats.org/officeDocument/2006/relationships/image" Target="../media/image20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df"/><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gif"/><Relationship Id="rId5"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Publishing in </a:t>
            </a:r>
            <a:r>
              <a:rPr lang="en-US" i="1" dirty="0" smtClean="0"/>
              <a:t>Nature</a:t>
            </a:r>
            <a:r>
              <a:rPr lang="en-US" dirty="0" smtClean="0"/>
              <a:t>:</a:t>
            </a:r>
            <a:r>
              <a:rPr lang="en-US" i="1" dirty="0" smtClean="0"/>
              <a:t/>
            </a:r>
            <a:br>
              <a:rPr lang="en-US" i="1" dirty="0" smtClean="0"/>
            </a:br>
            <a:r>
              <a:rPr lang="en-US" i="1" dirty="0" smtClean="0"/>
              <a:t>a climate science perspective</a:t>
            </a:r>
            <a:endParaRPr lang="en-US" i="1" dirty="0"/>
          </a:p>
        </p:txBody>
      </p:sp>
      <p:sp>
        <p:nvSpPr>
          <p:cNvPr id="3" name="Subtitle 2"/>
          <p:cNvSpPr>
            <a:spLocks noGrp="1"/>
          </p:cNvSpPr>
          <p:nvPr>
            <p:ph type="subTitle" idx="1"/>
          </p:nvPr>
        </p:nvSpPr>
        <p:spPr/>
        <p:txBody>
          <a:bodyPr/>
          <a:lstStyle/>
          <a:p>
            <a:r>
              <a:rPr lang="en-US" dirty="0" smtClean="0">
                <a:solidFill>
                  <a:schemeClr val="bg1">
                    <a:lumMod val="50000"/>
                  </a:schemeClr>
                </a:solidFill>
              </a:rPr>
              <a:t>Michael White</a:t>
            </a:r>
          </a:p>
          <a:p>
            <a:r>
              <a:rPr lang="en-US" dirty="0" smtClean="0">
                <a:solidFill>
                  <a:schemeClr val="bg1">
                    <a:lumMod val="50000"/>
                  </a:schemeClr>
                </a:solidFill>
              </a:rPr>
              <a:t>Senior Editor </a:t>
            </a:r>
          </a:p>
          <a:p>
            <a:r>
              <a:rPr lang="en-US" dirty="0" smtClean="0">
                <a:solidFill>
                  <a:schemeClr val="bg1">
                    <a:lumMod val="50000"/>
                  </a:schemeClr>
                </a:solidFill>
              </a:rPr>
              <a:t>Nature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259588"/>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600200"/>
            <a:ext cx="7010400" cy="584776"/>
          </a:xfrm>
          <a:prstGeom prst="rect">
            <a:avLst/>
          </a:prstGeom>
        </p:spPr>
        <p:txBody>
          <a:bodyPr wrap="square">
            <a:spAutoFit/>
          </a:bodyPr>
          <a:lstStyle/>
          <a:p>
            <a:r>
              <a:rPr lang="en-US" sz="3200" dirty="0" smtClean="0"/>
              <a:t>How did I get here?</a:t>
            </a:r>
            <a:endParaRPr lang="en-US" sz="3200" dirty="0"/>
          </a:p>
        </p:txBody>
      </p:sp>
      <p:sp>
        <p:nvSpPr>
          <p:cNvPr id="6" name="Rectangle 5"/>
          <p:cNvSpPr/>
          <p:nvPr/>
        </p:nvSpPr>
        <p:spPr>
          <a:xfrm>
            <a:off x="2362200" y="2323474"/>
            <a:ext cx="6019800" cy="2677656"/>
          </a:xfrm>
          <a:prstGeom prst="rect">
            <a:avLst/>
          </a:prstGeom>
        </p:spPr>
        <p:txBody>
          <a:bodyPr wrap="square">
            <a:spAutoFit/>
          </a:bodyPr>
          <a:lstStyle/>
          <a:p>
            <a:pPr algn="r"/>
            <a:r>
              <a:rPr lang="en-US" sz="2400" dirty="0" smtClean="0"/>
              <a:t>BA University of Virginia</a:t>
            </a:r>
          </a:p>
          <a:p>
            <a:pPr algn="r"/>
            <a:endParaRPr lang="en-US" sz="2400" dirty="0" smtClean="0"/>
          </a:p>
          <a:p>
            <a:pPr algn="r"/>
            <a:r>
              <a:rPr lang="en-US" sz="2400" dirty="0" smtClean="0"/>
              <a:t>Two years working as a cook</a:t>
            </a:r>
          </a:p>
          <a:p>
            <a:pPr algn="r"/>
            <a:endParaRPr lang="en-US" sz="2400" dirty="0" smtClean="0"/>
          </a:p>
          <a:p>
            <a:pPr algn="r"/>
            <a:r>
              <a:rPr lang="en-US" sz="2400" dirty="0" smtClean="0"/>
              <a:t>MS and PhD University of Montana</a:t>
            </a:r>
          </a:p>
          <a:p>
            <a:pPr algn="r"/>
            <a:r>
              <a:rPr lang="en-US" sz="2400" dirty="0" smtClean="0"/>
              <a:t> </a:t>
            </a:r>
          </a:p>
          <a:p>
            <a:pPr algn="r"/>
            <a:r>
              <a:rPr lang="en-US" sz="2400" dirty="0" smtClean="0"/>
              <a:t>Tenured faculty at Utah State University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london office.jpg"/>
          <p:cNvPicPr>
            <a:picLocks noChangeAspect="1"/>
          </p:cNvPicPr>
          <p:nvPr/>
        </p:nvPicPr>
        <p:blipFill>
          <a:blip r:embed="rId2"/>
          <a:stretch>
            <a:fillRect/>
          </a:stretch>
        </p:blipFill>
        <p:spPr>
          <a:xfrm>
            <a:off x="22034" y="0"/>
            <a:ext cx="9121966" cy="6858000"/>
          </a:xfrm>
          <a:prstGeom prst="rect">
            <a:avLst/>
          </a:prstGeom>
        </p:spPr>
      </p:pic>
      <p:sp>
        <p:nvSpPr>
          <p:cNvPr id="6" name="Oval 5"/>
          <p:cNvSpPr/>
          <p:nvPr/>
        </p:nvSpPr>
        <p:spPr>
          <a:xfrm>
            <a:off x="4343400" y="2971800"/>
            <a:ext cx="685800" cy="685800"/>
          </a:xfrm>
          <a:prstGeom prst="ellipse">
            <a:avLst/>
          </a:prstGeom>
          <a:noFill/>
          <a:ln w="539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08251" y="838200"/>
            <a:ext cx="3390922" cy="70788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819400" y="838200"/>
            <a:ext cx="3390922" cy="707886"/>
          </a:xfrm>
          <a:prstGeom prst="rect">
            <a:avLst/>
          </a:prstGeom>
          <a:noFill/>
        </p:spPr>
        <p:txBody>
          <a:bodyPr wrap="none" rtlCol="0">
            <a:spAutoFit/>
          </a:bodyPr>
          <a:lstStyle/>
          <a:p>
            <a:r>
              <a:rPr lang="en-US" sz="4000" dirty="0" smtClean="0"/>
              <a:t>The main office</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4" descr="Science"/>
          <p:cNvPicPr>
            <a:picLocks noChangeAspect="1" noChangeArrowheads="1"/>
          </p:cNvPicPr>
          <p:nvPr/>
        </p:nvPicPr>
        <p:blipFill>
          <a:blip r:embed="rId2"/>
          <a:srcRect l="14645" t="16376"/>
          <a:stretch>
            <a:fillRect/>
          </a:stretch>
        </p:blipFill>
        <p:spPr bwMode="auto">
          <a:xfrm>
            <a:off x="13" y="4"/>
            <a:ext cx="9365833" cy="688192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IMG_1821.JPG"/>
          <p:cNvPicPr>
            <a:picLocks noChangeAspect="1"/>
          </p:cNvPicPr>
          <p:nvPr/>
        </p:nvPicPr>
        <p:blipFill>
          <a:blip r:embed="rId2"/>
          <a:stretch>
            <a:fillRect/>
          </a:stretch>
        </p:blipFill>
        <p:spPr>
          <a:xfrm>
            <a:off x="1219200" y="914400"/>
            <a:ext cx="6908800" cy="5181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_1823.JPG"/>
          <p:cNvPicPr>
            <a:picLocks noChangeAspect="1"/>
          </p:cNvPicPr>
          <p:nvPr/>
        </p:nvPicPr>
        <p:blipFill>
          <a:blip r:embed="rId2"/>
          <a:stretch>
            <a:fillRect/>
          </a:stretch>
        </p:blipFill>
        <p:spPr>
          <a:xfrm>
            <a:off x="457200" y="381000"/>
            <a:ext cx="8407400" cy="63055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IMG_1826.JPG"/>
          <p:cNvPicPr>
            <a:picLocks noChangeAspect="1"/>
          </p:cNvPicPr>
          <p:nvPr/>
        </p:nvPicPr>
        <p:blipFill>
          <a:blip r:embed="rId2"/>
          <a:stretch>
            <a:fillRect/>
          </a:stretch>
        </p:blipFill>
        <p:spPr>
          <a:xfrm>
            <a:off x="508000" y="304800"/>
            <a:ext cx="8229600" cy="6172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f office.jpg"/>
          <p:cNvPicPr>
            <a:picLocks noChangeAspect="1"/>
          </p:cNvPicPr>
          <p:nvPr/>
        </p:nvPicPr>
        <p:blipFill>
          <a:blip r:embed="rId2"/>
          <a:stretch>
            <a:fillRect/>
          </a:stretch>
        </p:blipFill>
        <p:spPr>
          <a:xfrm>
            <a:off x="22034" y="0"/>
            <a:ext cx="9121966" cy="6858000"/>
          </a:xfrm>
          <a:prstGeom prst="rect">
            <a:avLst/>
          </a:prstGeom>
        </p:spPr>
      </p:pic>
      <p:sp>
        <p:nvSpPr>
          <p:cNvPr id="4" name="Oval 3"/>
          <p:cNvSpPr/>
          <p:nvPr/>
        </p:nvSpPr>
        <p:spPr>
          <a:xfrm>
            <a:off x="4419600" y="3276600"/>
            <a:ext cx="381000" cy="381000"/>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124200" y="1219200"/>
            <a:ext cx="3220854" cy="70788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124200" y="1219200"/>
            <a:ext cx="3220854" cy="707886"/>
          </a:xfrm>
          <a:prstGeom prst="rect">
            <a:avLst/>
          </a:prstGeom>
        </p:spPr>
        <p:txBody>
          <a:bodyPr wrap="none">
            <a:spAutoFit/>
          </a:bodyPr>
          <a:lstStyle/>
          <a:p>
            <a:r>
              <a:rPr lang="en-US" sz="4000" dirty="0" smtClean="0"/>
              <a:t>The wee office</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259588"/>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600200"/>
            <a:ext cx="7010400" cy="584776"/>
          </a:xfrm>
          <a:prstGeom prst="rect">
            <a:avLst/>
          </a:prstGeom>
        </p:spPr>
        <p:txBody>
          <a:bodyPr wrap="square">
            <a:spAutoFit/>
          </a:bodyPr>
          <a:lstStyle/>
          <a:p>
            <a:r>
              <a:rPr lang="en-US" sz="3200" dirty="0" smtClean="0"/>
              <a:t>Editor’s responsibilities</a:t>
            </a:r>
            <a:endParaRPr lang="en-US" sz="3200" dirty="0"/>
          </a:p>
        </p:txBody>
      </p:sp>
      <p:sp>
        <p:nvSpPr>
          <p:cNvPr id="6" name="Rectangle 5"/>
          <p:cNvSpPr/>
          <p:nvPr/>
        </p:nvSpPr>
        <p:spPr>
          <a:xfrm>
            <a:off x="2362200" y="2323474"/>
            <a:ext cx="6019800" cy="3139321"/>
          </a:xfrm>
          <a:prstGeom prst="rect">
            <a:avLst/>
          </a:prstGeom>
        </p:spPr>
        <p:txBody>
          <a:bodyPr wrap="square">
            <a:spAutoFit/>
          </a:bodyPr>
          <a:lstStyle/>
          <a:p>
            <a:pPr algn="r"/>
            <a:r>
              <a:rPr lang="en-US" sz="2400" b="1" i="1" dirty="0" smtClean="0"/>
              <a:t>Selection of primary research </a:t>
            </a:r>
          </a:p>
          <a:p>
            <a:pPr algn="r"/>
            <a:r>
              <a:rPr lang="en-US" sz="2400" b="1" i="1" dirty="0" smtClean="0"/>
              <a:t>manuscripts for publication</a:t>
            </a:r>
          </a:p>
          <a:p>
            <a:pPr algn="r"/>
            <a:endParaRPr lang="en-US" sz="2400" dirty="0" smtClean="0"/>
          </a:p>
          <a:p>
            <a:pPr algn="r">
              <a:spcAft>
                <a:spcPts val="1200"/>
              </a:spcAft>
            </a:pPr>
            <a:r>
              <a:rPr lang="en-US" sz="2400" dirty="0" smtClean="0"/>
              <a:t>Commissioning Reviews</a:t>
            </a:r>
          </a:p>
          <a:p>
            <a:pPr algn="r">
              <a:spcAft>
                <a:spcPts val="1200"/>
              </a:spcAft>
            </a:pPr>
            <a:r>
              <a:rPr lang="en-US" sz="2400" dirty="0" smtClean="0"/>
              <a:t>Attending meetings and visiting labs</a:t>
            </a:r>
          </a:p>
          <a:p>
            <a:pPr algn="r">
              <a:spcAft>
                <a:spcPts val="1200"/>
              </a:spcAft>
            </a:pPr>
            <a:r>
              <a:rPr lang="en-US" sz="2400" dirty="0" smtClean="0"/>
              <a:t>Consulting with other </a:t>
            </a:r>
            <a:r>
              <a:rPr lang="en-US" sz="2400" i="1" dirty="0" smtClean="0"/>
              <a:t>Nature </a:t>
            </a:r>
            <a:r>
              <a:rPr lang="en-US" sz="2400" dirty="0" smtClean="0"/>
              <a:t>sections</a:t>
            </a:r>
          </a:p>
          <a:p>
            <a:pPr algn="r">
              <a:spcAft>
                <a:spcPts val="1200"/>
              </a:spcAft>
            </a:pPr>
            <a:r>
              <a:rPr lang="en-US" sz="2400" dirty="0" smtClean="0"/>
              <a:t>Writing when time permits</a:t>
            </a:r>
          </a:p>
        </p:txBody>
      </p:sp>
      <p:pic>
        <p:nvPicPr>
          <p:cNvPr id="5" name="Picture 4" descr="ngeo429_Page_1.png"/>
          <p:cNvPicPr>
            <a:picLocks noChangeAspect="1"/>
          </p:cNvPicPr>
          <p:nvPr/>
        </p:nvPicPr>
        <p:blipFill>
          <a:blip r:embed="rId2"/>
          <a:stretch>
            <a:fillRect/>
          </a:stretch>
        </p:blipFill>
        <p:spPr>
          <a:xfrm>
            <a:off x="284932" y="2971800"/>
            <a:ext cx="2726698" cy="3581400"/>
          </a:xfrm>
          <a:prstGeom prst="rect">
            <a:avLst/>
          </a:prstGeom>
        </p:spPr>
      </p:pic>
      <p:cxnSp>
        <p:nvCxnSpPr>
          <p:cNvPr id="7" name="Straight Connector 6"/>
          <p:cNvCxnSpPr/>
          <p:nvPr/>
        </p:nvCxnSpPr>
        <p:spPr>
          <a:xfrm>
            <a:off x="2590800" y="5231388"/>
            <a:ext cx="2286000" cy="1588"/>
          </a:xfrm>
          <a:prstGeom prst="line">
            <a:avLst/>
          </a:prstGeom>
          <a:ln w="31750" cap="flat" cmpd="sng" algn="ctr">
            <a:solidFill>
              <a:schemeClr val="bg2">
                <a:lumMod val="40000"/>
                <a:lumOff val="6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process</a:t>
            </a:r>
            <a:endParaRPr lang="en-US" dirty="0"/>
          </a:p>
        </p:txBody>
      </p:sp>
      <p:sp>
        <p:nvSpPr>
          <p:cNvPr id="5" name="Line 7"/>
          <p:cNvSpPr>
            <a:spLocks noChangeShapeType="1"/>
          </p:cNvSpPr>
          <p:nvPr/>
        </p:nvSpPr>
        <p:spPr bwMode="auto">
          <a:xfrm>
            <a:off x="1979613" y="3178175"/>
            <a:ext cx="936625" cy="0"/>
          </a:xfrm>
          <a:prstGeom prst="line">
            <a:avLst/>
          </a:prstGeom>
          <a:noFill/>
          <a:ln w="38100">
            <a:solidFill>
              <a:schemeClr val="tx1"/>
            </a:solidFill>
            <a:round/>
            <a:headEnd/>
            <a:tailEnd type="triangle" w="med" len="med"/>
          </a:ln>
        </p:spPr>
        <p:txBody>
          <a:bodyPr>
            <a:prstTxWarp prst="textNoShape">
              <a:avLst/>
            </a:prstTxWarp>
          </a:bodyPr>
          <a:lstStyle/>
          <a:p>
            <a:endParaRPr lang="en-US" dirty="0">
              <a:latin typeface="Arial"/>
            </a:endParaRPr>
          </a:p>
        </p:txBody>
      </p:sp>
      <p:sp>
        <p:nvSpPr>
          <p:cNvPr id="6" name="Line 11"/>
          <p:cNvSpPr>
            <a:spLocks noChangeShapeType="1"/>
          </p:cNvSpPr>
          <p:nvPr/>
        </p:nvSpPr>
        <p:spPr bwMode="auto">
          <a:xfrm>
            <a:off x="6156325" y="3178175"/>
            <a:ext cx="936625" cy="0"/>
          </a:xfrm>
          <a:prstGeom prst="line">
            <a:avLst/>
          </a:prstGeom>
          <a:noFill/>
          <a:ln w="38100">
            <a:solidFill>
              <a:schemeClr val="tx1"/>
            </a:solidFill>
            <a:round/>
            <a:headEnd/>
            <a:tailEnd type="triangle" w="med" len="med"/>
          </a:ln>
        </p:spPr>
        <p:txBody>
          <a:bodyPr>
            <a:prstTxWarp prst="textNoShape">
              <a:avLst/>
            </a:prstTxWarp>
          </a:bodyPr>
          <a:lstStyle/>
          <a:p>
            <a:endParaRPr lang="en-US" dirty="0">
              <a:latin typeface="Arial"/>
            </a:endParaRPr>
          </a:p>
        </p:txBody>
      </p:sp>
      <p:sp>
        <p:nvSpPr>
          <p:cNvPr id="10" name="Rectangle 10"/>
          <p:cNvSpPr>
            <a:spLocks noChangeArrowheads="1"/>
          </p:cNvSpPr>
          <p:nvPr/>
        </p:nvSpPr>
        <p:spPr bwMode="auto">
          <a:xfrm>
            <a:off x="457200" y="2637631"/>
            <a:ext cx="1728788" cy="1081088"/>
          </a:xfrm>
          <a:prstGeom prst="rect">
            <a:avLst/>
          </a:prstGeom>
          <a:noFill/>
          <a:ln w="9525">
            <a:noFill/>
            <a:miter lim="800000"/>
            <a:headEnd/>
            <a:tailEnd/>
          </a:ln>
        </p:spPr>
        <p:txBody>
          <a:bodyPr anchor="ctr">
            <a:prstTxWarp prst="textNoShape">
              <a:avLst/>
            </a:prstTxWarp>
          </a:bodyPr>
          <a:lstStyle/>
          <a:p>
            <a:pPr algn="ctr"/>
            <a:r>
              <a:rPr lang="en-GB" sz="2000" dirty="0">
                <a:solidFill>
                  <a:srgbClr val="000000"/>
                </a:solidFill>
                <a:latin typeface="Arial"/>
              </a:rPr>
              <a:t>Paper </a:t>
            </a:r>
            <a:br>
              <a:rPr lang="en-GB" sz="2000" dirty="0">
                <a:solidFill>
                  <a:srgbClr val="000000"/>
                </a:solidFill>
                <a:latin typeface="Arial"/>
              </a:rPr>
            </a:br>
            <a:r>
              <a:rPr lang="en-GB" sz="2000" dirty="0">
                <a:solidFill>
                  <a:srgbClr val="000000"/>
                </a:solidFill>
                <a:latin typeface="Arial"/>
              </a:rPr>
              <a:t>submission</a:t>
            </a:r>
          </a:p>
        </p:txBody>
      </p:sp>
      <p:sp>
        <p:nvSpPr>
          <p:cNvPr id="11" name="Rectangle 12"/>
          <p:cNvSpPr>
            <a:spLocks noChangeArrowheads="1"/>
          </p:cNvSpPr>
          <p:nvPr/>
        </p:nvSpPr>
        <p:spPr bwMode="auto">
          <a:xfrm>
            <a:off x="7019925" y="2637631"/>
            <a:ext cx="1728788" cy="1081088"/>
          </a:xfrm>
          <a:prstGeom prst="rect">
            <a:avLst/>
          </a:prstGeom>
          <a:noFill/>
          <a:ln w="9525">
            <a:noFill/>
            <a:miter lim="800000"/>
            <a:headEnd/>
            <a:tailEnd/>
          </a:ln>
        </p:spPr>
        <p:txBody>
          <a:bodyPr anchor="ctr">
            <a:prstTxWarp prst="textNoShape">
              <a:avLst/>
            </a:prstTxWarp>
          </a:bodyPr>
          <a:lstStyle/>
          <a:p>
            <a:pPr algn="ctr"/>
            <a:r>
              <a:rPr lang="en-GB" sz="2000" dirty="0">
                <a:solidFill>
                  <a:srgbClr val="000000"/>
                </a:solidFill>
                <a:latin typeface="Arial"/>
              </a:rPr>
              <a:t>Rejection</a:t>
            </a:r>
            <a:br>
              <a:rPr lang="en-GB" sz="2000" dirty="0">
                <a:solidFill>
                  <a:srgbClr val="000000"/>
                </a:solidFill>
                <a:latin typeface="Arial"/>
              </a:rPr>
            </a:br>
            <a:r>
              <a:rPr lang="en-GB" sz="2000" dirty="0">
                <a:solidFill>
                  <a:srgbClr val="000000"/>
                </a:solidFill>
                <a:latin typeface="Arial"/>
              </a:rPr>
              <a:t>letter</a:t>
            </a:r>
          </a:p>
        </p:txBody>
      </p:sp>
      <p:sp>
        <p:nvSpPr>
          <p:cNvPr id="12" name="Rectangle 11"/>
          <p:cNvSpPr/>
          <p:nvPr/>
        </p:nvSpPr>
        <p:spPr>
          <a:xfrm>
            <a:off x="3505200" y="2338846"/>
            <a:ext cx="2116102" cy="1678658"/>
          </a:xfrm>
          <a:prstGeom prst="rect">
            <a:avLst/>
          </a:prstGeom>
          <a:solidFill>
            <a:schemeClr val="tx1"/>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latin typeface="Arial"/>
              </a:rPr>
              <a:t>Editor does something (maybe)</a:t>
            </a:r>
            <a:endParaRPr lang="en-US" dirty="0">
              <a:latin typeface="Arial"/>
            </a:endParaRPr>
          </a:p>
        </p:txBody>
      </p:sp>
      <p:sp>
        <p:nvSpPr>
          <p:cNvPr id="13" name="Rectangle 13"/>
          <p:cNvSpPr>
            <a:spLocks noChangeArrowheads="1"/>
          </p:cNvSpPr>
          <p:nvPr/>
        </p:nvSpPr>
        <p:spPr bwMode="auto">
          <a:xfrm>
            <a:off x="609600" y="4629060"/>
            <a:ext cx="7961862" cy="1200329"/>
          </a:xfrm>
          <a:prstGeom prst="rect">
            <a:avLst/>
          </a:prstGeom>
          <a:noFill/>
          <a:ln w="9525">
            <a:noFill/>
            <a:miter lim="800000"/>
            <a:headEnd/>
            <a:tailEnd/>
          </a:ln>
        </p:spPr>
        <p:txBody>
          <a:bodyPr wrap="none">
            <a:prstTxWarp prst="textNoShape">
              <a:avLst/>
            </a:prstTxWarp>
            <a:spAutoFit/>
          </a:bodyPr>
          <a:lstStyle/>
          <a:p>
            <a:pPr algn="ctr"/>
            <a:r>
              <a:rPr lang="en-GB" altLang="ja-JP" sz="3600" i="1" dirty="0" smtClean="0">
                <a:solidFill>
                  <a:srgbClr val="000000"/>
                </a:solidFill>
                <a:latin typeface="Arial"/>
              </a:rPr>
              <a:t>The</a:t>
            </a:r>
            <a:r>
              <a:rPr lang="en-GB" altLang="ja-JP" sz="3600" i="1" dirty="0" smtClean="0">
                <a:solidFill>
                  <a:srgbClr val="FFFFFF"/>
                </a:solidFill>
                <a:latin typeface="Arial"/>
              </a:rPr>
              <a:t> </a:t>
            </a:r>
            <a:r>
              <a:rPr lang="en-GB" altLang="ja-JP" sz="3600" i="1" dirty="0" smtClean="0">
                <a:solidFill>
                  <a:srgbClr val="000000"/>
                </a:solidFill>
                <a:latin typeface="Arial"/>
              </a:rPr>
              <a:t>process should </a:t>
            </a:r>
            <a:r>
              <a:rPr lang="en-GB" altLang="ja-JP" sz="3600" i="1" dirty="0">
                <a:solidFill>
                  <a:srgbClr val="000000"/>
                </a:solidFill>
                <a:latin typeface="Arial"/>
              </a:rPr>
              <a:t>not be a </a:t>
            </a:r>
            <a:r>
              <a:rPr lang="en-GB" altLang="ja-JP" sz="3600" i="1" dirty="0" smtClean="0">
                <a:solidFill>
                  <a:srgbClr val="000000"/>
                </a:solidFill>
                <a:latin typeface="Arial"/>
              </a:rPr>
              <a:t>mystery </a:t>
            </a:r>
          </a:p>
          <a:p>
            <a:pPr algn="ctr"/>
            <a:r>
              <a:rPr lang="en-US" altLang="ja-JP" sz="3600" i="1" dirty="0" smtClean="0">
                <a:solidFill>
                  <a:srgbClr val="000000"/>
                </a:solidFill>
                <a:latin typeface="Arial"/>
              </a:rPr>
              <a:t>… </a:t>
            </a:r>
            <a:r>
              <a:rPr lang="en-GB" altLang="ja-JP" sz="3600" i="1" dirty="0" smtClean="0">
                <a:solidFill>
                  <a:srgbClr val="000000"/>
                </a:solidFill>
                <a:latin typeface="Arial"/>
              </a:rPr>
              <a:t>and it is not a conspiracy!</a:t>
            </a:r>
            <a:endParaRPr lang="en-US" altLang="ja-JP" sz="3600" i="1" dirty="0">
              <a:solidFill>
                <a:srgbClr val="000000"/>
              </a:solidFill>
              <a:latin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716788"/>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2057400"/>
            <a:ext cx="7010400" cy="584776"/>
          </a:xfrm>
          <a:prstGeom prst="rect">
            <a:avLst/>
          </a:prstGeom>
        </p:spPr>
        <p:txBody>
          <a:bodyPr wrap="square">
            <a:spAutoFit/>
          </a:bodyPr>
          <a:lstStyle/>
          <a:p>
            <a:r>
              <a:rPr lang="en-US" sz="3200" dirty="0" smtClean="0"/>
              <a:t>Key steps</a:t>
            </a:r>
            <a:endParaRPr lang="en-US" sz="3200" dirty="0"/>
          </a:p>
        </p:txBody>
      </p:sp>
      <p:sp>
        <p:nvSpPr>
          <p:cNvPr id="6" name="Rectangle 5"/>
          <p:cNvSpPr/>
          <p:nvPr/>
        </p:nvSpPr>
        <p:spPr>
          <a:xfrm>
            <a:off x="2362200" y="2780674"/>
            <a:ext cx="6019800" cy="3462486"/>
          </a:xfrm>
          <a:prstGeom prst="rect">
            <a:avLst/>
          </a:prstGeom>
        </p:spPr>
        <p:txBody>
          <a:bodyPr wrap="square">
            <a:spAutoFit/>
          </a:bodyPr>
          <a:lstStyle/>
          <a:p>
            <a:pPr marL="457200" indent="-457200" algn="r">
              <a:spcAft>
                <a:spcPts val="1800"/>
              </a:spcAft>
            </a:pPr>
            <a:r>
              <a:rPr lang="en-US" sz="2400" dirty="0" smtClean="0"/>
              <a:t>Cover letter</a:t>
            </a:r>
          </a:p>
          <a:p>
            <a:pPr marL="457200" indent="-457200" algn="r">
              <a:spcAft>
                <a:spcPts val="1800"/>
              </a:spcAft>
            </a:pPr>
            <a:r>
              <a:rPr lang="en-US" sz="2400" dirty="0" smtClean="0"/>
              <a:t>Editor assignment and selection</a:t>
            </a:r>
          </a:p>
          <a:p>
            <a:pPr marL="457200" indent="-457200" algn="r">
              <a:spcAft>
                <a:spcPts val="1800"/>
              </a:spcAft>
            </a:pPr>
            <a:r>
              <a:rPr lang="en-US" sz="2400" dirty="0" smtClean="0"/>
              <a:t>Peer review</a:t>
            </a:r>
          </a:p>
          <a:p>
            <a:pPr marL="457200" indent="-457200" algn="r">
              <a:spcAft>
                <a:spcPts val="1800"/>
              </a:spcAft>
            </a:pPr>
            <a:r>
              <a:rPr lang="en-US" sz="2400" dirty="0" smtClean="0"/>
              <a:t>Decisions after review</a:t>
            </a:r>
          </a:p>
          <a:p>
            <a:pPr marL="457200" indent="-457200" algn="r">
              <a:spcAft>
                <a:spcPts val="1800"/>
              </a:spcAft>
            </a:pPr>
            <a:r>
              <a:rPr lang="en-US" sz="2400" dirty="0" smtClean="0"/>
              <a:t>Appeals</a:t>
            </a:r>
          </a:p>
          <a:p>
            <a:pPr algn="r"/>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970212"/>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2362200"/>
            <a:ext cx="7010400" cy="584776"/>
          </a:xfrm>
          <a:prstGeom prst="rect">
            <a:avLst/>
          </a:prstGeom>
        </p:spPr>
        <p:txBody>
          <a:bodyPr wrap="square">
            <a:spAutoFit/>
          </a:bodyPr>
          <a:lstStyle/>
          <a:p>
            <a:r>
              <a:rPr lang="en-US" sz="3200" dirty="0" smtClean="0"/>
              <a:t>Today’s talk</a:t>
            </a:r>
            <a:endParaRPr lang="en-US" sz="3200" dirty="0"/>
          </a:p>
        </p:txBody>
      </p:sp>
      <p:sp>
        <p:nvSpPr>
          <p:cNvPr id="9" name="Rectangle 8"/>
          <p:cNvSpPr/>
          <p:nvPr/>
        </p:nvSpPr>
        <p:spPr>
          <a:xfrm>
            <a:off x="3124200" y="3048000"/>
            <a:ext cx="5334000" cy="830997"/>
          </a:xfrm>
          <a:prstGeom prst="rect">
            <a:avLst/>
          </a:prstGeom>
        </p:spPr>
        <p:txBody>
          <a:bodyPr wrap="square">
            <a:spAutoFit/>
          </a:bodyPr>
          <a:lstStyle/>
          <a:p>
            <a:r>
              <a:rPr lang="en-US" sz="2400" i="1" dirty="0" smtClean="0"/>
              <a:t>Nature </a:t>
            </a:r>
            <a:r>
              <a:rPr lang="en-US" sz="2400" dirty="0" smtClean="0"/>
              <a:t>and Nature Publishing Group</a:t>
            </a:r>
          </a:p>
          <a:p>
            <a:r>
              <a:rPr lang="en-US" sz="2400" i="1" dirty="0" smtClean="0"/>
              <a:t>Nature’s </a:t>
            </a:r>
            <a:r>
              <a:rPr lang="en-US" sz="2400" dirty="0" smtClean="0"/>
              <a:t>publication procedures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7365" t="7772" r="11610" b="9483"/>
          <a:stretch>
            <a:fillRect/>
          </a:stretch>
        </p:blipFill>
        <p:spPr bwMode="auto">
          <a:xfrm>
            <a:off x="689675" y="663388"/>
            <a:ext cx="7550409" cy="54326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488188"/>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828800"/>
            <a:ext cx="7010400" cy="584776"/>
          </a:xfrm>
          <a:prstGeom prst="rect">
            <a:avLst/>
          </a:prstGeom>
        </p:spPr>
        <p:txBody>
          <a:bodyPr wrap="square">
            <a:spAutoFit/>
          </a:bodyPr>
          <a:lstStyle/>
          <a:p>
            <a:r>
              <a:rPr lang="en-US" sz="3200" dirty="0" smtClean="0"/>
              <a:t>The cover letter</a:t>
            </a:r>
            <a:endParaRPr lang="en-US" sz="3200" dirty="0"/>
          </a:p>
        </p:txBody>
      </p:sp>
      <p:sp>
        <p:nvSpPr>
          <p:cNvPr id="6" name="Rectangle 5"/>
          <p:cNvSpPr/>
          <p:nvPr/>
        </p:nvSpPr>
        <p:spPr>
          <a:xfrm>
            <a:off x="2362200" y="2552074"/>
            <a:ext cx="6019800" cy="3170099"/>
          </a:xfrm>
          <a:prstGeom prst="rect">
            <a:avLst/>
          </a:prstGeom>
        </p:spPr>
        <p:txBody>
          <a:bodyPr wrap="square">
            <a:spAutoFit/>
          </a:bodyPr>
          <a:lstStyle/>
          <a:p>
            <a:pPr algn="r">
              <a:spcAft>
                <a:spcPts val="2400"/>
              </a:spcAft>
              <a:buNone/>
            </a:pPr>
            <a:r>
              <a:rPr lang="en-US" sz="2400" dirty="0" smtClean="0"/>
              <a:t>Why should </a:t>
            </a:r>
            <a:r>
              <a:rPr lang="en-US" sz="2400" i="1" dirty="0" smtClean="0"/>
              <a:t>Nature </a:t>
            </a:r>
            <a:r>
              <a:rPr lang="en-US" sz="2400" dirty="0" smtClean="0"/>
              <a:t>publish your study?</a:t>
            </a:r>
          </a:p>
          <a:p>
            <a:pPr algn="r">
              <a:spcAft>
                <a:spcPts val="2400"/>
              </a:spcAft>
            </a:pPr>
            <a:r>
              <a:rPr lang="en-US" sz="2400" dirty="0" smtClean="0"/>
              <a:t>Suggest and exclude referees </a:t>
            </a:r>
          </a:p>
          <a:p>
            <a:pPr algn="r">
              <a:spcAft>
                <a:spcPts val="2400"/>
              </a:spcAft>
            </a:pPr>
            <a:r>
              <a:rPr lang="en-US" sz="2400" dirty="0" smtClean="0"/>
              <a:t>Identify related manuscripts</a:t>
            </a:r>
          </a:p>
          <a:p>
            <a:pPr algn="r">
              <a:spcAft>
                <a:spcPts val="2400"/>
              </a:spcAft>
            </a:pPr>
            <a:r>
              <a:rPr lang="en-US" sz="2400" dirty="0" smtClean="0"/>
              <a:t>Alert us to potential competition</a:t>
            </a:r>
          </a:p>
          <a:p>
            <a:pPr algn="r">
              <a:spcAft>
                <a:spcPts val="2400"/>
              </a:spcAft>
            </a:pPr>
            <a:endParaRPr lang="en-US" sz="24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218630"/>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990600"/>
            <a:ext cx="7010400" cy="1077218"/>
          </a:xfrm>
          <a:prstGeom prst="rect">
            <a:avLst/>
          </a:prstGeom>
        </p:spPr>
        <p:txBody>
          <a:bodyPr wrap="square">
            <a:spAutoFit/>
          </a:bodyPr>
          <a:lstStyle/>
          <a:p>
            <a:r>
              <a:rPr lang="en-US" sz="3200" dirty="0" smtClean="0"/>
              <a:t>Editor assignment and</a:t>
            </a:r>
          </a:p>
          <a:p>
            <a:r>
              <a:rPr lang="en-US" sz="3200" dirty="0" smtClean="0"/>
              <a:t>manuscript selection</a:t>
            </a:r>
            <a:endParaRPr lang="en-US" sz="3200" dirty="0"/>
          </a:p>
        </p:txBody>
      </p:sp>
      <p:sp>
        <p:nvSpPr>
          <p:cNvPr id="6" name="Rectangle 5"/>
          <p:cNvSpPr/>
          <p:nvPr/>
        </p:nvSpPr>
        <p:spPr>
          <a:xfrm>
            <a:off x="2362200" y="2282516"/>
            <a:ext cx="6019800" cy="3908762"/>
          </a:xfrm>
          <a:prstGeom prst="rect">
            <a:avLst/>
          </a:prstGeom>
        </p:spPr>
        <p:txBody>
          <a:bodyPr wrap="square">
            <a:spAutoFit/>
          </a:bodyPr>
          <a:lstStyle/>
          <a:p>
            <a:pPr algn="r">
              <a:spcAft>
                <a:spcPts val="2400"/>
              </a:spcAft>
            </a:pPr>
            <a:r>
              <a:rPr lang="en-US" sz="2400" dirty="0" smtClean="0"/>
              <a:t>Manuscripts are allocated daily</a:t>
            </a:r>
          </a:p>
          <a:p>
            <a:pPr algn="r">
              <a:spcAft>
                <a:spcPts val="2400"/>
              </a:spcAft>
            </a:pPr>
            <a:r>
              <a:rPr lang="en-US" sz="2400" dirty="0" smtClean="0"/>
              <a:t>Authors do not chose the editor</a:t>
            </a:r>
          </a:p>
          <a:p>
            <a:pPr algn="r">
              <a:spcAft>
                <a:spcPts val="2400"/>
              </a:spcAft>
            </a:pPr>
            <a:r>
              <a:rPr lang="en-US" sz="2400" dirty="0" smtClean="0"/>
              <a:t>No editorial board</a:t>
            </a:r>
          </a:p>
          <a:p>
            <a:pPr algn="r"/>
            <a:r>
              <a:rPr lang="en-US" sz="2400" dirty="0" smtClean="0"/>
              <a:t>Editorial criteria are uniform </a:t>
            </a:r>
          </a:p>
          <a:p>
            <a:pPr algn="r"/>
            <a:r>
              <a:rPr lang="en-US" sz="2400" dirty="0" smtClean="0"/>
              <a:t>within and across disciplines</a:t>
            </a:r>
          </a:p>
          <a:p>
            <a:pPr algn="r">
              <a:spcAft>
                <a:spcPts val="2400"/>
              </a:spcAft>
            </a:pPr>
            <a:endParaRPr lang="en-US" sz="2400" dirty="0" smtClean="0"/>
          </a:p>
          <a:p>
            <a:pPr algn="r">
              <a:spcAft>
                <a:spcPts val="2400"/>
              </a:spcAft>
            </a:pPr>
            <a:endParaRPr lang="en-US" sz="2400" dirty="0" smtClean="0"/>
          </a:p>
        </p:txBody>
      </p:sp>
      <p:pic>
        <p:nvPicPr>
          <p:cNvPr id="5" name="Picture 4" descr="IMG_1818.JPG"/>
          <p:cNvPicPr>
            <a:picLocks noChangeAspect="1"/>
          </p:cNvPicPr>
          <p:nvPr/>
        </p:nvPicPr>
        <p:blipFill>
          <a:blip r:embed="rId2"/>
          <a:stretch>
            <a:fillRect/>
          </a:stretch>
        </p:blipFill>
        <p:spPr>
          <a:xfrm>
            <a:off x="1066801" y="3134618"/>
            <a:ext cx="3048000" cy="2286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970212"/>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2310824"/>
            <a:ext cx="7010400" cy="584776"/>
          </a:xfrm>
          <a:prstGeom prst="rect">
            <a:avLst/>
          </a:prstGeom>
        </p:spPr>
        <p:txBody>
          <a:bodyPr wrap="square">
            <a:spAutoFit/>
          </a:bodyPr>
          <a:lstStyle/>
          <a:p>
            <a:r>
              <a:rPr lang="en-US" sz="3200" dirty="0" smtClean="0"/>
              <a:t>Editorial criteria</a:t>
            </a:r>
            <a:endParaRPr lang="en-US" sz="3200" dirty="0"/>
          </a:p>
        </p:txBody>
      </p:sp>
      <p:sp>
        <p:nvSpPr>
          <p:cNvPr id="6" name="Rectangle 5"/>
          <p:cNvSpPr/>
          <p:nvPr/>
        </p:nvSpPr>
        <p:spPr>
          <a:xfrm>
            <a:off x="2362200" y="3034098"/>
            <a:ext cx="6019800" cy="1061829"/>
          </a:xfrm>
          <a:prstGeom prst="rect">
            <a:avLst/>
          </a:prstGeom>
        </p:spPr>
        <p:txBody>
          <a:bodyPr wrap="square">
            <a:spAutoFit/>
          </a:bodyPr>
          <a:lstStyle/>
          <a:p>
            <a:pPr marL="457200" indent="-457200" algn="r">
              <a:spcAft>
                <a:spcPts val="1800"/>
              </a:spcAft>
            </a:pPr>
            <a:r>
              <a:rPr lang="en-US" sz="2400" dirty="0" smtClean="0"/>
              <a:t>New and significant insight</a:t>
            </a:r>
          </a:p>
          <a:p>
            <a:pPr algn="r"/>
            <a:endParaRPr lang="en-US" sz="2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038600" y="1600200"/>
            <a:ext cx="1447800" cy="3170099"/>
          </a:xfrm>
          <a:prstGeom prst="rect">
            <a:avLst/>
          </a:prstGeom>
          <a:noFill/>
        </p:spPr>
        <p:txBody>
          <a:bodyPr wrap="square" rtlCol="0">
            <a:spAutoFit/>
          </a:bodyPr>
          <a:lstStyle/>
          <a:p>
            <a:r>
              <a:rPr lang="en-US" sz="20000" dirty="0" smtClean="0"/>
              <a:t>?</a:t>
            </a:r>
            <a:endParaRPr lang="en-US" sz="20000"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z="2800" dirty="0"/>
              <a:t>What do Nature</a:t>
            </a:r>
            <a:r>
              <a:rPr lang="en-GB" sz="2800" dirty="0" smtClean="0"/>
              <a:t> editors </a:t>
            </a:r>
            <a:r>
              <a:rPr lang="en-GB" sz="2800" dirty="0"/>
              <a:t>look for?</a:t>
            </a:r>
          </a:p>
        </p:txBody>
      </p:sp>
      <p:sp>
        <p:nvSpPr>
          <p:cNvPr id="10243" name="Rectangle 3"/>
          <p:cNvSpPr>
            <a:spLocks noGrp="1" noChangeArrowheads="1"/>
          </p:cNvSpPr>
          <p:nvPr>
            <p:ph idx="1"/>
          </p:nvPr>
        </p:nvSpPr>
        <p:spPr>
          <a:xfrm>
            <a:off x="1066800" y="1676400"/>
            <a:ext cx="7315200" cy="4525963"/>
          </a:xfrm>
        </p:spPr>
        <p:txBody>
          <a:bodyPr/>
          <a:lstStyle/>
          <a:p>
            <a:pPr eaLnBrk="1" hangingPunct="1">
              <a:buFont typeface="Tahoma" charset="0"/>
              <a:buNone/>
            </a:pPr>
            <a:r>
              <a:rPr lang="en-GB" dirty="0"/>
              <a:t>Scientific significance</a:t>
            </a:r>
          </a:p>
          <a:p>
            <a:pPr eaLnBrk="1" hangingPunct="1"/>
            <a:r>
              <a:rPr lang="en-US" sz="2800" dirty="0"/>
              <a:t>Data compellingly supports conclusions</a:t>
            </a:r>
          </a:p>
          <a:p>
            <a:pPr eaLnBrk="1" hangingPunct="1"/>
            <a:r>
              <a:rPr lang="en-US" sz="2800" dirty="0"/>
              <a:t>Novelty</a:t>
            </a:r>
          </a:p>
          <a:p>
            <a:pPr eaLnBrk="1" hangingPunct="1"/>
            <a:r>
              <a:rPr lang="en-US" sz="2800" dirty="0"/>
              <a:t>Broadly interesting for the journal's readership</a:t>
            </a:r>
          </a:p>
          <a:p>
            <a:pPr eaLnBrk="1" hangingPunct="1"/>
            <a:r>
              <a:rPr lang="en-US" sz="2800" dirty="0"/>
              <a:t>Significant step forward</a:t>
            </a:r>
          </a:p>
          <a:p>
            <a:pPr eaLnBrk="1" hangingPunct="1"/>
            <a:r>
              <a:rPr lang="en-US" sz="2800" dirty="0"/>
              <a:t>Impact in the field</a:t>
            </a:r>
          </a:p>
          <a:p>
            <a:pPr eaLnBrk="1" hangingPunct="1"/>
            <a:r>
              <a:rPr lang="en-US" sz="2800" dirty="0"/>
              <a:t>Provides new directions for research</a:t>
            </a:r>
            <a:endParaRPr lang="en-GB" sz="2800" dirty="0"/>
          </a:p>
        </p:txBody>
      </p:sp>
      <p:cxnSp>
        <p:nvCxnSpPr>
          <p:cNvPr id="4" name="Straight Connector 3"/>
          <p:cNvCxnSpPr/>
          <p:nvPr/>
        </p:nvCxnSpPr>
        <p:spPr>
          <a:xfrm>
            <a:off x="1066800" y="1447800"/>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055832" y="2706469"/>
            <a:ext cx="2859568" cy="584776"/>
          </a:xfrm>
          <a:prstGeom prst="rect">
            <a:avLst/>
          </a:prstGeom>
          <a:noFill/>
        </p:spPr>
        <p:txBody>
          <a:bodyPr wrap="square" rtlCol="0">
            <a:spAutoFit/>
          </a:bodyPr>
          <a:lstStyle/>
          <a:p>
            <a:pPr algn="ctr"/>
            <a:r>
              <a:rPr lang="en-US" sz="3200" dirty="0" smtClean="0"/>
              <a:t>Discoveries</a:t>
            </a:r>
            <a:endParaRPr lang="en-US" sz="3200" dirty="0"/>
          </a:p>
        </p:txBody>
      </p:sp>
      <p:pic>
        <p:nvPicPr>
          <p:cNvPr id="4" name="Picture 3" descr="siegert.png"/>
          <p:cNvPicPr>
            <a:picLocks noChangeAspect="1"/>
          </p:cNvPicPr>
          <p:nvPr/>
        </p:nvPicPr>
        <p:blipFill>
          <a:blip r:embed="rId2"/>
          <a:stretch>
            <a:fillRect/>
          </a:stretch>
        </p:blipFill>
        <p:spPr>
          <a:xfrm>
            <a:off x="802168" y="0"/>
            <a:ext cx="5217632"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055832" y="2706469"/>
            <a:ext cx="2859568" cy="2062103"/>
          </a:xfrm>
          <a:prstGeom prst="rect">
            <a:avLst/>
          </a:prstGeom>
          <a:noFill/>
        </p:spPr>
        <p:txBody>
          <a:bodyPr wrap="square" rtlCol="0">
            <a:spAutoFit/>
          </a:bodyPr>
          <a:lstStyle/>
          <a:p>
            <a:pPr algn="ctr"/>
            <a:r>
              <a:rPr lang="en-US" sz="3200" dirty="0" smtClean="0"/>
              <a:t>Fundamental revisions to our framework of understanding</a:t>
            </a:r>
            <a:endParaRPr lang="en-US" sz="3200" dirty="0"/>
          </a:p>
        </p:txBody>
      </p:sp>
      <p:pic>
        <p:nvPicPr>
          <p:cNvPr id="4" name="Picture 3" descr="shakun.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804672" y="0"/>
            <a:ext cx="5218043"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55832" y="2706469"/>
            <a:ext cx="2783368" cy="1077218"/>
          </a:xfrm>
          <a:prstGeom prst="rect">
            <a:avLst/>
          </a:prstGeom>
          <a:noFill/>
        </p:spPr>
        <p:txBody>
          <a:bodyPr wrap="square" rtlCol="0">
            <a:spAutoFit/>
          </a:bodyPr>
          <a:lstStyle/>
          <a:p>
            <a:pPr algn="ctr"/>
            <a:r>
              <a:rPr lang="en-US" sz="3200" dirty="0" smtClean="0"/>
              <a:t>Resolution of a controversy</a:t>
            </a:r>
            <a:endParaRPr lang="en-US" sz="3200" dirty="0"/>
          </a:p>
        </p:txBody>
      </p:sp>
      <p:pic>
        <p:nvPicPr>
          <p:cNvPr id="5" name="Picture 4" descr="raymo.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804672" y="0"/>
            <a:ext cx="5218043"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55832" y="2706469"/>
            <a:ext cx="2783368" cy="2062103"/>
          </a:xfrm>
          <a:prstGeom prst="rect">
            <a:avLst/>
          </a:prstGeom>
          <a:noFill/>
        </p:spPr>
        <p:txBody>
          <a:bodyPr wrap="square" rtlCol="0">
            <a:spAutoFit/>
          </a:bodyPr>
          <a:lstStyle/>
          <a:p>
            <a:pPr algn="ctr"/>
            <a:r>
              <a:rPr lang="en-US" sz="3200" dirty="0" smtClean="0"/>
              <a:t>Startling findings with immediate relevance</a:t>
            </a:r>
            <a:endParaRPr lang="en-US" sz="3200" dirty="0"/>
          </a:p>
        </p:txBody>
      </p:sp>
      <p:pic>
        <p:nvPicPr>
          <p:cNvPr id="5" name="Picture 4" descr="manney.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804672" y="0"/>
            <a:ext cx="5218043"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6200"/>
            <a:ext cx="7583487" cy="1044388"/>
          </a:xfrm>
        </p:spPr>
        <p:txBody>
          <a:bodyPr/>
          <a:lstStyle/>
          <a:p>
            <a:r>
              <a:rPr lang="en-US" i="1" dirty="0" smtClean="0"/>
              <a:t>Nature’s </a:t>
            </a:r>
            <a:r>
              <a:rPr lang="en-US" dirty="0" smtClean="0"/>
              <a:t>first issue</a:t>
            </a:r>
            <a:endParaRPr lang="en-US" dirty="0"/>
          </a:p>
        </p:txBody>
      </p:sp>
      <p:sp>
        <p:nvSpPr>
          <p:cNvPr id="4" name="Content Placeholder 3"/>
          <p:cNvSpPr>
            <a:spLocks noGrp="1"/>
          </p:cNvSpPr>
          <p:nvPr>
            <p:ph sz="half" idx="1"/>
          </p:nvPr>
        </p:nvSpPr>
        <p:spPr/>
        <p:txBody>
          <a:bodyPr>
            <a:normAutofit/>
          </a:bodyPr>
          <a:lstStyle/>
          <a:p>
            <a:r>
              <a:rPr lang="en-US" sz="3000" i="1" dirty="0" smtClean="0"/>
              <a:t>Nature </a:t>
            </a:r>
            <a:r>
              <a:rPr lang="en-US" sz="3000" dirty="0" smtClean="0"/>
              <a:t>was launched in 1869</a:t>
            </a:r>
            <a:endParaRPr lang="en-US" sz="3000" dirty="0"/>
          </a:p>
        </p:txBody>
      </p:sp>
      <p:pic>
        <p:nvPicPr>
          <p:cNvPr id="6" name="Picture 2"/>
          <p:cNvPicPr>
            <a:picLocks noChangeAspect="1" noChangeArrowheads="1"/>
          </p:cNvPicPr>
          <p:nvPr/>
        </p:nvPicPr>
        <p:blipFill>
          <a:blip r:embed="rId2"/>
          <a:srcRect/>
          <a:stretch>
            <a:fillRect/>
          </a:stretch>
        </p:blipFill>
        <p:spPr bwMode="auto">
          <a:xfrm>
            <a:off x="4628356" y="1416540"/>
            <a:ext cx="3714750" cy="4730751"/>
          </a:xfrm>
          <a:prstGeom prst="rect">
            <a:avLst/>
          </a:prstGeom>
          <a:noFill/>
          <a:ln w="9525">
            <a:noFill/>
            <a:miter lim="800000"/>
            <a:headEnd/>
            <a:tailEnd/>
          </a:ln>
        </p:spPr>
      </p:pic>
      <p:cxnSp>
        <p:nvCxnSpPr>
          <p:cNvPr id="7" name="Straight Connector 6"/>
          <p:cNvCxnSpPr/>
          <p:nvPr/>
        </p:nvCxnSpPr>
        <p:spPr>
          <a:xfrm>
            <a:off x="1092338" y="2971800"/>
            <a:ext cx="3327262" cy="1588"/>
          </a:xfrm>
          <a:prstGeom prst="line">
            <a:avLst/>
          </a:prstGeom>
          <a:ln w="19050" cap="flat" cmpd="sng" algn="ctr">
            <a:solidFill>
              <a:schemeClr val="bg2">
                <a:lumMod val="40000"/>
                <a:lumOff val="6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437062" y="1295400"/>
            <a:ext cx="4097338" cy="4973030"/>
          </a:xfrm>
          <a:prstGeom prst="rect">
            <a:avLst/>
          </a:prstGeom>
          <a:noFill/>
          <a:ln w="19050" cap="flat" cmpd="sng" algn="ctr">
            <a:solidFill>
              <a:schemeClr val="bg2">
                <a:lumMod val="40000"/>
                <a:lumOff val="60000"/>
              </a:schemeClr>
            </a:solidFill>
            <a:prstDash val="dash"/>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055832" y="2706469"/>
            <a:ext cx="2783368" cy="1077218"/>
          </a:xfrm>
          <a:prstGeom prst="rect">
            <a:avLst/>
          </a:prstGeom>
          <a:noFill/>
        </p:spPr>
        <p:txBody>
          <a:bodyPr wrap="square" rtlCol="0">
            <a:spAutoFit/>
          </a:bodyPr>
          <a:lstStyle/>
          <a:p>
            <a:pPr algn="ctr"/>
            <a:r>
              <a:rPr lang="en-US" sz="3200" dirty="0" smtClean="0"/>
              <a:t>Important </a:t>
            </a:r>
            <a:r>
              <a:rPr lang="en-US" sz="3200" dirty="0" smtClean="0"/>
              <a:t>quantifications</a:t>
            </a:r>
            <a:endParaRPr lang="en-US" sz="3200" dirty="0"/>
          </a:p>
        </p:txBody>
      </p:sp>
      <p:pic>
        <p:nvPicPr>
          <p:cNvPr id="4" name="Picture 3" descr="jacob.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804672" y="0"/>
            <a:ext cx="5218043"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055832" y="2706469"/>
            <a:ext cx="2783368" cy="1569660"/>
          </a:xfrm>
          <a:prstGeom prst="rect">
            <a:avLst/>
          </a:prstGeom>
          <a:noFill/>
        </p:spPr>
        <p:txBody>
          <a:bodyPr wrap="square" rtlCol="0">
            <a:spAutoFit/>
          </a:bodyPr>
          <a:lstStyle/>
          <a:p>
            <a:pPr algn="ctr"/>
            <a:r>
              <a:rPr lang="en-US" sz="3200" dirty="0" smtClean="0"/>
              <a:t>Novel mechanistic insight</a:t>
            </a:r>
            <a:endParaRPr lang="en-US" sz="3200" dirty="0"/>
          </a:p>
        </p:txBody>
      </p:sp>
      <p:pic>
        <p:nvPicPr>
          <p:cNvPr id="5" name="Picture 4" descr="booth.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804672" y="0"/>
            <a:ext cx="5218043"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1751012"/>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143000"/>
            <a:ext cx="7010400" cy="584776"/>
          </a:xfrm>
          <a:prstGeom prst="rect">
            <a:avLst/>
          </a:prstGeom>
        </p:spPr>
        <p:txBody>
          <a:bodyPr wrap="square">
            <a:spAutoFit/>
          </a:bodyPr>
          <a:lstStyle/>
          <a:p>
            <a:r>
              <a:rPr lang="en-US" sz="3200" dirty="0" smtClean="0"/>
              <a:t>Peer review</a:t>
            </a:r>
            <a:endParaRPr lang="en-US" sz="3200" dirty="0"/>
          </a:p>
        </p:txBody>
      </p:sp>
      <p:sp>
        <p:nvSpPr>
          <p:cNvPr id="9" name="Rectangle 8"/>
          <p:cNvSpPr/>
          <p:nvPr/>
        </p:nvSpPr>
        <p:spPr>
          <a:xfrm>
            <a:off x="2514600" y="1886635"/>
            <a:ext cx="5943600" cy="4524315"/>
          </a:xfrm>
          <a:prstGeom prst="rect">
            <a:avLst/>
          </a:prstGeom>
        </p:spPr>
        <p:txBody>
          <a:bodyPr wrap="square">
            <a:spAutoFit/>
          </a:bodyPr>
          <a:lstStyle/>
          <a:p>
            <a:pPr algn="r"/>
            <a:r>
              <a:rPr lang="en-US" sz="2400" dirty="0" smtClean="0"/>
              <a:t>2-5 reviewers per manuscript</a:t>
            </a:r>
          </a:p>
          <a:p>
            <a:pPr algn="r"/>
            <a:endParaRPr lang="en-US" sz="2400" dirty="0" smtClean="0"/>
          </a:p>
          <a:p>
            <a:pPr algn="r"/>
            <a:r>
              <a:rPr lang="en-US" sz="2400" b="1" dirty="0" smtClean="0"/>
              <a:t>Criteria</a:t>
            </a:r>
          </a:p>
          <a:p>
            <a:pPr lvl="1" algn="r"/>
            <a:r>
              <a:rPr lang="en-US" sz="2400" dirty="0" smtClean="0"/>
              <a:t> Independence</a:t>
            </a:r>
          </a:p>
          <a:p>
            <a:pPr lvl="1" algn="r"/>
            <a:r>
              <a:rPr lang="en-US" sz="2400" dirty="0" smtClean="0"/>
              <a:t> Expertise</a:t>
            </a:r>
          </a:p>
          <a:p>
            <a:pPr lvl="1" algn="r"/>
            <a:r>
              <a:rPr lang="en-US" sz="2400" dirty="0" smtClean="0"/>
              <a:t> Broad knowledge</a:t>
            </a:r>
          </a:p>
          <a:p>
            <a:pPr lvl="1" algn="r"/>
            <a:r>
              <a:rPr lang="en-US" sz="2400" dirty="0" smtClean="0"/>
              <a:t> Efficiency </a:t>
            </a:r>
          </a:p>
          <a:p>
            <a:pPr lvl="1" algn="r"/>
            <a:r>
              <a:rPr lang="en-US" sz="2400" dirty="0" smtClean="0"/>
              <a:t> Fair and constructive</a:t>
            </a:r>
          </a:p>
          <a:p>
            <a:pPr lvl="1" algn="r"/>
            <a:r>
              <a:rPr lang="en-US" sz="2400" dirty="0" smtClean="0"/>
              <a:t> Availability</a:t>
            </a:r>
          </a:p>
          <a:p>
            <a:pPr algn="r"/>
            <a:endParaRPr lang="en-US" sz="2400" dirty="0" smtClean="0"/>
          </a:p>
          <a:p>
            <a:pPr algn="r"/>
            <a:r>
              <a:rPr lang="en-US" sz="2400" dirty="0" smtClean="0"/>
              <a:t>Up to two exclusions are honored</a:t>
            </a:r>
          </a:p>
          <a:p>
            <a:pPr algn="r"/>
            <a:endParaRPr lang="en-US"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1751012"/>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143000"/>
            <a:ext cx="7010400" cy="584776"/>
          </a:xfrm>
          <a:prstGeom prst="rect">
            <a:avLst/>
          </a:prstGeom>
        </p:spPr>
        <p:txBody>
          <a:bodyPr wrap="square">
            <a:spAutoFit/>
          </a:bodyPr>
          <a:lstStyle/>
          <a:p>
            <a:r>
              <a:rPr lang="en-US" sz="3200" dirty="0" smtClean="0"/>
              <a:t>Referee assessment</a:t>
            </a:r>
            <a:endParaRPr lang="en-US" sz="3200" dirty="0"/>
          </a:p>
        </p:txBody>
      </p:sp>
      <p:sp>
        <p:nvSpPr>
          <p:cNvPr id="9" name="Rectangle 8"/>
          <p:cNvSpPr/>
          <p:nvPr/>
        </p:nvSpPr>
        <p:spPr>
          <a:xfrm>
            <a:off x="1981200" y="1886635"/>
            <a:ext cx="6477000" cy="4154983"/>
          </a:xfrm>
          <a:prstGeom prst="rect">
            <a:avLst/>
          </a:prstGeom>
        </p:spPr>
        <p:txBody>
          <a:bodyPr wrap="square">
            <a:spAutoFit/>
          </a:bodyPr>
          <a:lstStyle/>
          <a:p>
            <a:pPr algn="r"/>
            <a:r>
              <a:rPr lang="en-US" sz="2400" b="1" dirty="0" smtClean="0"/>
              <a:t>Technical assessment of robustness</a:t>
            </a:r>
          </a:p>
          <a:p>
            <a:pPr lvl="1" algn="r"/>
            <a:r>
              <a:rPr lang="en-US" sz="2400" dirty="0" smtClean="0"/>
              <a:t> General quality of the data, model, analysis</a:t>
            </a:r>
          </a:p>
          <a:p>
            <a:pPr lvl="1" algn="r"/>
            <a:r>
              <a:rPr lang="en-US" sz="2400" dirty="0" smtClean="0"/>
              <a:t>Standards in the field</a:t>
            </a:r>
          </a:p>
          <a:p>
            <a:pPr lvl="1" algn="r"/>
            <a:r>
              <a:rPr lang="en-US" sz="2400" dirty="0" smtClean="0"/>
              <a:t> Support for conclusions</a:t>
            </a:r>
          </a:p>
          <a:p>
            <a:pPr lvl="1" algn="r"/>
            <a:r>
              <a:rPr lang="en-US" sz="2400" dirty="0" smtClean="0"/>
              <a:t> Controls</a:t>
            </a:r>
          </a:p>
          <a:p>
            <a:pPr algn="r"/>
            <a:endParaRPr lang="en-US" sz="2400" b="1" dirty="0" smtClean="0"/>
          </a:p>
          <a:p>
            <a:pPr algn="r"/>
            <a:r>
              <a:rPr lang="en-US" sz="2400" b="1" dirty="0" smtClean="0"/>
              <a:t>Subjective assessment</a:t>
            </a:r>
          </a:p>
          <a:p>
            <a:pPr lvl="1" algn="r"/>
            <a:r>
              <a:rPr lang="en-US" sz="2400" dirty="0" smtClean="0"/>
              <a:t> Extent of conceptual advance</a:t>
            </a:r>
          </a:p>
          <a:p>
            <a:pPr lvl="1" algn="r"/>
            <a:r>
              <a:rPr lang="en-US" sz="2400" dirty="0" smtClean="0"/>
              <a:t> Impact on the field</a:t>
            </a:r>
          </a:p>
          <a:p>
            <a:pPr algn="r"/>
            <a:endParaRPr lang="en-US" sz="2400" dirty="0" smtClean="0"/>
          </a:p>
          <a:p>
            <a:pPr algn="r"/>
            <a:endParaRPr lang="en-US" sz="2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1751012"/>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143000"/>
            <a:ext cx="7010400" cy="584776"/>
          </a:xfrm>
          <a:prstGeom prst="rect">
            <a:avLst/>
          </a:prstGeom>
        </p:spPr>
        <p:txBody>
          <a:bodyPr wrap="square">
            <a:spAutoFit/>
          </a:bodyPr>
          <a:lstStyle/>
          <a:p>
            <a:r>
              <a:rPr lang="en-US" sz="3200" dirty="0" smtClean="0"/>
              <a:t>Decisions after review</a:t>
            </a:r>
            <a:endParaRPr lang="en-US" sz="3200" dirty="0"/>
          </a:p>
        </p:txBody>
      </p:sp>
      <p:sp>
        <p:nvSpPr>
          <p:cNvPr id="9" name="Rectangle 8"/>
          <p:cNvSpPr/>
          <p:nvPr/>
        </p:nvSpPr>
        <p:spPr>
          <a:xfrm>
            <a:off x="3505200" y="1886635"/>
            <a:ext cx="4953000" cy="4524315"/>
          </a:xfrm>
          <a:prstGeom prst="rect">
            <a:avLst/>
          </a:prstGeom>
        </p:spPr>
        <p:txBody>
          <a:bodyPr wrap="square">
            <a:spAutoFit/>
          </a:bodyPr>
          <a:lstStyle/>
          <a:p>
            <a:pPr algn="r"/>
            <a:r>
              <a:rPr lang="en-US" sz="2400" dirty="0" smtClean="0"/>
              <a:t>Peer review is not a vote</a:t>
            </a:r>
          </a:p>
          <a:p>
            <a:pPr algn="r"/>
            <a:endParaRPr lang="en-US" sz="2400" dirty="0" smtClean="0"/>
          </a:p>
          <a:p>
            <a:pPr algn="r"/>
            <a:r>
              <a:rPr lang="en-US" sz="2400" dirty="0" smtClean="0"/>
              <a:t>Reviewers sometimes disagree </a:t>
            </a:r>
          </a:p>
          <a:p>
            <a:pPr algn="r"/>
            <a:r>
              <a:rPr lang="en-US" sz="2400" dirty="0" smtClean="0"/>
              <a:t>with each other</a:t>
            </a:r>
          </a:p>
          <a:p>
            <a:pPr algn="r"/>
            <a:endParaRPr lang="en-US" sz="2400" dirty="0" smtClean="0"/>
          </a:p>
          <a:p>
            <a:pPr algn="r"/>
            <a:r>
              <a:rPr lang="en-US" sz="2400" dirty="0" smtClean="0"/>
              <a:t>Editors often overrule reviewers </a:t>
            </a:r>
          </a:p>
          <a:p>
            <a:pPr algn="r"/>
            <a:r>
              <a:rPr lang="en-US" sz="2400" dirty="0" smtClean="0"/>
              <a:t>on non-technical grounds</a:t>
            </a:r>
          </a:p>
          <a:p>
            <a:pPr algn="r"/>
            <a:endParaRPr lang="en-US" sz="2400" dirty="0" smtClean="0"/>
          </a:p>
          <a:p>
            <a:pPr algn="r"/>
            <a:r>
              <a:rPr lang="en-US" sz="2400" dirty="0" smtClean="0"/>
              <a:t>Editors, not the reviewers, decide ultimately what is published in </a:t>
            </a:r>
            <a:r>
              <a:rPr lang="en-US" sz="2400" i="1" dirty="0" smtClean="0"/>
              <a:t>Nature</a:t>
            </a:r>
          </a:p>
          <a:p>
            <a:pPr algn="r"/>
            <a:endParaRPr lang="en-US" sz="2400" dirty="0" smtClean="0"/>
          </a:p>
          <a:p>
            <a:pPr algn="r"/>
            <a:endParaRPr lang="en-US" sz="24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1751012"/>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143000"/>
            <a:ext cx="7010400" cy="584776"/>
          </a:xfrm>
          <a:prstGeom prst="rect">
            <a:avLst/>
          </a:prstGeom>
        </p:spPr>
        <p:txBody>
          <a:bodyPr wrap="square">
            <a:spAutoFit/>
          </a:bodyPr>
          <a:lstStyle/>
          <a:p>
            <a:r>
              <a:rPr lang="en-US" sz="3200" dirty="0" smtClean="0"/>
              <a:t>Decisions</a:t>
            </a:r>
            <a:endParaRPr lang="en-US" sz="3200" dirty="0"/>
          </a:p>
        </p:txBody>
      </p:sp>
      <p:sp>
        <p:nvSpPr>
          <p:cNvPr id="9" name="Rectangle 8"/>
          <p:cNvSpPr/>
          <p:nvPr/>
        </p:nvSpPr>
        <p:spPr>
          <a:xfrm>
            <a:off x="3505200" y="1886635"/>
            <a:ext cx="4953000" cy="830997"/>
          </a:xfrm>
          <a:prstGeom prst="rect">
            <a:avLst/>
          </a:prstGeom>
        </p:spPr>
        <p:txBody>
          <a:bodyPr wrap="square">
            <a:spAutoFit/>
          </a:bodyPr>
          <a:lstStyle/>
          <a:p>
            <a:pPr algn="r"/>
            <a:endParaRPr lang="en-US" sz="2400" dirty="0" smtClean="0"/>
          </a:p>
          <a:p>
            <a:pPr algn="r"/>
            <a:endParaRPr lang="en-US" sz="2400" dirty="0" smtClean="0"/>
          </a:p>
        </p:txBody>
      </p:sp>
      <p:sp>
        <p:nvSpPr>
          <p:cNvPr id="5" name="Rectangle 4"/>
          <p:cNvSpPr/>
          <p:nvPr/>
        </p:nvSpPr>
        <p:spPr>
          <a:xfrm>
            <a:off x="2286000" y="2057400"/>
            <a:ext cx="6096000" cy="2506840"/>
          </a:xfrm>
          <a:prstGeom prst="rect">
            <a:avLst/>
          </a:prstGeom>
        </p:spPr>
        <p:txBody>
          <a:bodyPr wrap="square">
            <a:spAutoFit/>
          </a:bodyPr>
          <a:lstStyle/>
          <a:p>
            <a:pPr indent="0" algn="just">
              <a:lnSpc>
                <a:spcPct val="90000"/>
              </a:lnSpc>
              <a:buFontTx/>
              <a:buNone/>
            </a:pPr>
            <a:r>
              <a:rPr lang="en-GB" sz="2400" dirty="0" smtClean="0"/>
              <a:t>A politician says yes if he means maybe,  maybe if he means no, and if he says no he's not a politician. An editor says no if he means maybe, maybe if he means yes, and if he says yes he's not an editor! </a:t>
            </a:r>
          </a:p>
          <a:p>
            <a:pPr>
              <a:lnSpc>
                <a:spcPct val="90000"/>
              </a:lnSpc>
              <a:buFontTx/>
              <a:buNone/>
            </a:pPr>
            <a:endParaRPr lang="en-GB" dirty="0" smtClean="0"/>
          </a:p>
          <a:p>
            <a:pPr algn="r">
              <a:lnSpc>
                <a:spcPct val="90000"/>
              </a:lnSpc>
              <a:buFontTx/>
              <a:buNone/>
            </a:pPr>
            <a:r>
              <a:rPr lang="en-GB" dirty="0" smtClean="0"/>
              <a:t>(</a:t>
            </a:r>
            <a:r>
              <a:rPr lang="en-GB" dirty="0" err="1" smtClean="0"/>
              <a:t>Tesfa</a:t>
            </a:r>
            <a:r>
              <a:rPr lang="en-GB" dirty="0" smtClean="0"/>
              <a:t> G. </a:t>
            </a:r>
            <a:r>
              <a:rPr lang="en-GB" dirty="0" err="1" smtClean="0"/>
              <a:t>Gebremeddhin</a:t>
            </a:r>
            <a:r>
              <a:rPr lang="en-GB" dirty="0" smtClean="0"/>
              <a:t> and Luther G. </a:t>
            </a:r>
            <a:r>
              <a:rPr lang="en-GB" dirty="0" err="1" smtClean="0"/>
              <a:t>Tweeten</a:t>
            </a:r>
            <a:r>
              <a:rPr lang="en-GB" dirty="0" smtClean="0"/>
              <a:t>, </a:t>
            </a:r>
            <a:r>
              <a:rPr lang="en-GB" i="1" dirty="0" smtClean="0"/>
              <a:t>Research Methods and Communication in the Social Sciences)</a:t>
            </a:r>
            <a:r>
              <a:rPr lang="en-GB" dirty="0" smtClean="0"/>
              <a:t> </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1293812"/>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685800"/>
            <a:ext cx="7010400" cy="584776"/>
          </a:xfrm>
          <a:prstGeom prst="rect">
            <a:avLst/>
          </a:prstGeom>
        </p:spPr>
        <p:txBody>
          <a:bodyPr wrap="square">
            <a:spAutoFit/>
          </a:bodyPr>
          <a:lstStyle/>
          <a:p>
            <a:r>
              <a:rPr lang="en-US" sz="3200" dirty="0" smtClean="0"/>
              <a:t>Decision letter</a:t>
            </a:r>
            <a:endParaRPr lang="en-US" sz="3200" dirty="0"/>
          </a:p>
        </p:txBody>
      </p:sp>
      <p:sp>
        <p:nvSpPr>
          <p:cNvPr id="9" name="Rectangle 8"/>
          <p:cNvSpPr/>
          <p:nvPr/>
        </p:nvSpPr>
        <p:spPr>
          <a:xfrm>
            <a:off x="3505200" y="1429435"/>
            <a:ext cx="4953000" cy="830997"/>
          </a:xfrm>
          <a:prstGeom prst="rect">
            <a:avLst/>
          </a:prstGeom>
        </p:spPr>
        <p:txBody>
          <a:bodyPr wrap="square">
            <a:spAutoFit/>
          </a:bodyPr>
          <a:lstStyle/>
          <a:p>
            <a:pPr algn="r"/>
            <a:endParaRPr lang="en-US" sz="2400" dirty="0" smtClean="0"/>
          </a:p>
          <a:p>
            <a:pPr algn="r"/>
            <a:endParaRPr lang="en-US" sz="2400" dirty="0" smtClean="0"/>
          </a:p>
        </p:txBody>
      </p:sp>
      <p:sp>
        <p:nvSpPr>
          <p:cNvPr id="5" name="Rectangle 4"/>
          <p:cNvSpPr/>
          <p:nvPr/>
        </p:nvSpPr>
        <p:spPr>
          <a:xfrm>
            <a:off x="4006850" y="1600200"/>
            <a:ext cx="4375150" cy="4878259"/>
          </a:xfrm>
          <a:prstGeom prst="rect">
            <a:avLst/>
          </a:prstGeom>
        </p:spPr>
        <p:txBody>
          <a:bodyPr wrap="square">
            <a:spAutoFit/>
          </a:bodyPr>
          <a:lstStyle/>
          <a:p>
            <a:pPr algn="r">
              <a:spcAft>
                <a:spcPts val="4200"/>
              </a:spcAft>
            </a:pPr>
            <a:r>
              <a:rPr lang="en-US" sz="2400" dirty="0" smtClean="0"/>
              <a:t>Rejection, suggesting publication elsewhere</a:t>
            </a:r>
          </a:p>
          <a:p>
            <a:pPr algn="r">
              <a:spcAft>
                <a:spcPts val="3600"/>
              </a:spcAft>
            </a:pPr>
            <a:r>
              <a:rPr lang="en-US" sz="2400" dirty="0" smtClean="0"/>
              <a:t>Rejection with an ‘open door’… we may reconsider after more work has been done</a:t>
            </a:r>
          </a:p>
          <a:p>
            <a:pPr algn="r">
              <a:spcAft>
                <a:spcPts val="3600"/>
              </a:spcAft>
            </a:pPr>
            <a:r>
              <a:rPr lang="en-US" sz="2400" dirty="0" smtClean="0"/>
              <a:t>Defer decision until the authors have had a chance to respond to the reviewers’ comments</a:t>
            </a:r>
          </a:p>
          <a:p>
            <a:pPr algn="r">
              <a:spcAft>
                <a:spcPts val="4200"/>
              </a:spcAft>
            </a:pPr>
            <a:r>
              <a:rPr lang="en-US" sz="2400" dirty="0" smtClean="0"/>
              <a:t>Accept in principle</a:t>
            </a:r>
            <a:endParaRPr lang="en-GB" dirty="0" smtClean="0"/>
          </a:p>
        </p:txBody>
      </p:sp>
      <p:graphicFrame>
        <p:nvGraphicFramePr>
          <p:cNvPr id="64514" name="Object 2"/>
          <p:cNvGraphicFramePr>
            <a:graphicFrameLocks noChangeAspect="1"/>
          </p:cNvGraphicFramePr>
          <p:nvPr/>
        </p:nvGraphicFramePr>
        <p:xfrm>
          <a:off x="152400" y="1676400"/>
          <a:ext cx="3854450" cy="4097338"/>
        </p:xfrm>
        <a:graphic>
          <a:graphicData uri="http://schemas.openxmlformats.org/presentationml/2006/ole">
            <p:oleObj spid="_x0000_s64514" name="Photo Editor Photo" r:id="rId3" imgW="3333333" imgH="3543795" progId="">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197556"/>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589544"/>
            <a:ext cx="7010400" cy="584776"/>
          </a:xfrm>
          <a:prstGeom prst="rect">
            <a:avLst/>
          </a:prstGeom>
        </p:spPr>
        <p:txBody>
          <a:bodyPr wrap="square">
            <a:spAutoFit/>
          </a:bodyPr>
          <a:lstStyle/>
          <a:p>
            <a:r>
              <a:rPr lang="en-US" sz="3200" dirty="0" smtClean="0"/>
              <a:t>Revisions</a:t>
            </a:r>
            <a:endParaRPr lang="en-US" sz="3200" dirty="0"/>
          </a:p>
        </p:txBody>
      </p:sp>
      <p:sp>
        <p:nvSpPr>
          <p:cNvPr id="9" name="Rectangle 8"/>
          <p:cNvSpPr/>
          <p:nvPr/>
        </p:nvSpPr>
        <p:spPr>
          <a:xfrm>
            <a:off x="3505200" y="2333179"/>
            <a:ext cx="4953000" cy="830997"/>
          </a:xfrm>
          <a:prstGeom prst="rect">
            <a:avLst/>
          </a:prstGeom>
        </p:spPr>
        <p:txBody>
          <a:bodyPr wrap="square">
            <a:spAutoFit/>
          </a:bodyPr>
          <a:lstStyle/>
          <a:p>
            <a:pPr algn="r"/>
            <a:endParaRPr lang="en-US" sz="2400" dirty="0" smtClean="0"/>
          </a:p>
          <a:p>
            <a:pPr algn="r"/>
            <a:endParaRPr lang="en-US" sz="2400" dirty="0" smtClean="0"/>
          </a:p>
        </p:txBody>
      </p:sp>
      <p:sp>
        <p:nvSpPr>
          <p:cNvPr id="5" name="Rectangle 4"/>
          <p:cNvSpPr/>
          <p:nvPr/>
        </p:nvSpPr>
        <p:spPr>
          <a:xfrm>
            <a:off x="3276600" y="2503944"/>
            <a:ext cx="5105400" cy="2677656"/>
          </a:xfrm>
          <a:prstGeom prst="rect">
            <a:avLst/>
          </a:prstGeom>
        </p:spPr>
        <p:txBody>
          <a:bodyPr wrap="square">
            <a:spAutoFit/>
          </a:bodyPr>
          <a:lstStyle/>
          <a:p>
            <a:pPr marL="450850" indent="-450850" algn="r">
              <a:spcBef>
                <a:spcPct val="50000"/>
              </a:spcBef>
            </a:pPr>
            <a:r>
              <a:rPr lang="en-GB" sz="2400" dirty="0" smtClean="0"/>
              <a:t>When we ask you to revise,                  we really mean it…</a:t>
            </a:r>
          </a:p>
          <a:p>
            <a:pPr marL="450850" indent="-450850" algn="r">
              <a:spcBef>
                <a:spcPct val="50000"/>
              </a:spcBef>
            </a:pPr>
            <a:r>
              <a:rPr lang="en-GB" sz="2400" dirty="0" smtClean="0"/>
              <a:t>Most papers </a:t>
            </a:r>
            <a:r>
              <a:rPr lang="en-GB" altLang="ja-JP" sz="2400" dirty="0" smtClean="0"/>
              <a:t>go through</a:t>
            </a:r>
            <a:r>
              <a:rPr lang="en-GB" sz="2400" dirty="0" smtClean="0"/>
              <a:t> two          rounds of review (often more) </a:t>
            </a:r>
          </a:p>
          <a:p>
            <a:pPr marL="450850" indent="-450850" algn="r">
              <a:spcBef>
                <a:spcPct val="50000"/>
              </a:spcBef>
            </a:pPr>
            <a:r>
              <a:rPr lang="en-GB" sz="2400" dirty="0" smtClean="0"/>
              <a:t>Essentially all revisions are                seen again by the reviewers</a:t>
            </a:r>
            <a:endParaRPr lang="en-GB" sz="2400"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197556"/>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589544"/>
            <a:ext cx="7010400" cy="584776"/>
          </a:xfrm>
          <a:prstGeom prst="rect">
            <a:avLst/>
          </a:prstGeom>
        </p:spPr>
        <p:txBody>
          <a:bodyPr wrap="square">
            <a:spAutoFit/>
          </a:bodyPr>
          <a:lstStyle/>
          <a:p>
            <a:r>
              <a:rPr lang="en-US" sz="3200" dirty="0" smtClean="0"/>
              <a:t>Appeals</a:t>
            </a:r>
            <a:endParaRPr lang="en-US" sz="3200" dirty="0"/>
          </a:p>
        </p:txBody>
      </p:sp>
      <p:sp>
        <p:nvSpPr>
          <p:cNvPr id="9" name="Rectangle 8"/>
          <p:cNvSpPr/>
          <p:nvPr/>
        </p:nvSpPr>
        <p:spPr>
          <a:xfrm>
            <a:off x="3505200" y="2333179"/>
            <a:ext cx="4953000" cy="830997"/>
          </a:xfrm>
          <a:prstGeom prst="rect">
            <a:avLst/>
          </a:prstGeom>
        </p:spPr>
        <p:txBody>
          <a:bodyPr wrap="square">
            <a:spAutoFit/>
          </a:bodyPr>
          <a:lstStyle/>
          <a:p>
            <a:pPr algn="r"/>
            <a:endParaRPr lang="en-US" sz="2400" dirty="0" smtClean="0"/>
          </a:p>
          <a:p>
            <a:pPr algn="r"/>
            <a:endParaRPr lang="en-US" sz="2400" dirty="0" smtClean="0"/>
          </a:p>
        </p:txBody>
      </p:sp>
      <p:sp>
        <p:nvSpPr>
          <p:cNvPr id="5" name="Rectangle 4"/>
          <p:cNvSpPr/>
          <p:nvPr/>
        </p:nvSpPr>
        <p:spPr>
          <a:xfrm>
            <a:off x="3276600" y="2503944"/>
            <a:ext cx="5105400" cy="2123658"/>
          </a:xfrm>
          <a:prstGeom prst="rect">
            <a:avLst/>
          </a:prstGeom>
        </p:spPr>
        <p:txBody>
          <a:bodyPr wrap="square">
            <a:spAutoFit/>
          </a:bodyPr>
          <a:lstStyle/>
          <a:p>
            <a:pPr marL="450850" indent="-450850" algn="r">
              <a:spcBef>
                <a:spcPct val="50000"/>
              </a:spcBef>
            </a:pPr>
            <a:r>
              <a:rPr lang="en-GB" sz="2400" dirty="0" smtClean="0"/>
              <a:t>As of 13 December 2011:</a:t>
            </a:r>
          </a:p>
          <a:p>
            <a:pPr marL="450850" indent="-450850" algn="r">
              <a:spcBef>
                <a:spcPct val="50000"/>
              </a:spcBef>
            </a:pPr>
            <a:r>
              <a:rPr lang="en-GB" sz="2400" dirty="0" smtClean="0"/>
              <a:t>Declined to consider 87</a:t>
            </a:r>
          </a:p>
          <a:p>
            <a:pPr marL="450850" indent="-450850" algn="r">
              <a:spcBef>
                <a:spcPct val="50000"/>
              </a:spcBef>
            </a:pPr>
            <a:r>
              <a:rPr lang="en-GB" sz="2400" dirty="0" smtClean="0"/>
              <a:t>Agreed to consider 25</a:t>
            </a:r>
          </a:p>
          <a:p>
            <a:pPr marL="450850" indent="-450850" algn="r">
              <a:spcBef>
                <a:spcPct val="50000"/>
              </a:spcBef>
            </a:pPr>
            <a:r>
              <a:rPr lang="en-GB" sz="2400" dirty="0" smtClean="0"/>
              <a:t>Published 6  (~5% success rate)</a:t>
            </a:r>
            <a:endParaRPr lang="en-GB" sz="2400"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1293812"/>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685800"/>
            <a:ext cx="7010400" cy="584776"/>
          </a:xfrm>
          <a:prstGeom prst="rect">
            <a:avLst/>
          </a:prstGeom>
        </p:spPr>
        <p:txBody>
          <a:bodyPr wrap="square">
            <a:spAutoFit/>
          </a:bodyPr>
          <a:lstStyle/>
          <a:p>
            <a:r>
              <a:rPr lang="en-US" sz="3200" dirty="0" smtClean="0"/>
              <a:t>Transferring manuscripts</a:t>
            </a:r>
            <a:endParaRPr lang="en-US" sz="3200" dirty="0"/>
          </a:p>
        </p:txBody>
      </p:sp>
      <p:sp>
        <p:nvSpPr>
          <p:cNvPr id="9" name="Rectangle 8"/>
          <p:cNvSpPr/>
          <p:nvPr/>
        </p:nvSpPr>
        <p:spPr>
          <a:xfrm>
            <a:off x="3505200" y="1429435"/>
            <a:ext cx="4953000" cy="830997"/>
          </a:xfrm>
          <a:prstGeom prst="rect">
            <a:avLst/>
          </a:prstGeom>
        </p:spPr>
        <p:txBody>
          <a:bodyPr wrap="square">
            <a:spAutoFit/>
          </a:bodyPr>
          <a:lstStyle/>
          <a:p>
            <a:pPr algn="r"/>
            <a:endParaRPr lang="en-US" sz="2400" dirty="0" smtClean="0"/>
          </a:p>
          <a:p>
            <a:pPr algn="r"/>
            <a:endParaRPr lang="en-US" sz="2400" dirty="0" smtClean="0"/>
          </a:p>
        </p:txBody>
      </p:sp>
      <p:sp>
        <p:nvSpPr>
          <p:cNvPr id="5" name="Rectangle 4"/>
          <p:cNvSpPr/>
          <p:nvPr/>
        </p:nvSpPr>
        <p:spPr>
          <a:xfrm>
            <a:off x="3352800" y="1600200"/>
            <a:ext cx="5105400" cy="3416320"/>
          </a:xfrm>
          <a:prstGeom prst="rect">
            <a:avLst/>
          </a:prstGeom>
        </p:spPr>
        <p:txBody>
          <a:bodyPr wrap="square">
            <a:spAutoFit/>
          </a:bodyPr>
          <a:lstStyle/>
          <a:p>
            <a:pPr algn="r"/>
            <a:r>
              <a:rPr lang="en-US" sz="2400" dirty="0" smtClean="0"/>
              <a:t>Manuscripts can be easily transferred</a:t>
            </a:r>
          </a:p>
          <a:p>
            <a:pPr algn="r"/>
            <a:endParaRPr lang="en-US" sz="2400" dirty="0" smtClean="0"/>
          </a:p>
          <a:p>
            <a:pPr algn="r"/>
            <a:r>
              <a:rPr lang="en-US" sz="2400" dirty="0" smtClean="0"/>
              <a:t>Journals are editorially independent</a:t>
            </a:r>
          </a:p>
          <a:p>
            <a:pPr algn="r"/>
            <a:endParaRPr lang="en-US" sz="2400" i="1" dirty="0" smtClean="0"/>
          </a:p>
          <a:p>
            <a:pPr algn="r"/>
            <a:r>
              <a:rPr lang="en-US" sz="2400" dirty="0" smtClean="0"/>
              <a:t>Editors can recommend transfers but cannot promise consideration</a:t>
            </a:r>
          </a:p>
          <a:p>
            <a:pPr algn="r"/>
            <a:endParaRPr lang="en-US" sz="2400" dirty="0" smtClean="0"/>
          </a:p>
          <a:p>
            <a:pPr algn="r"/>
            <a:r>
              <a:rPr lang="en-US" sz="2400" dirty="0" smtClean="0"/>
              <a:t>Manuscripts are passed on </a:t>
            </a:r>
          </a:p>
          <a:p>
            <a:pPr algn="r"/>
            <a:r>
              <a:rPr lang="en-US" sz="2400" dirty="0" smtClean="0"/>
              <a:t>at request of authors</a:t>
            </a:r>
          </a:p>
        </p:txBody>
      </p:sp>
      <p:pic>
        <p:nvPicPr>
          <p:cNvPr id="6" name="Picture 5"/>
          <p:cNvPicPr>
            <a:picLocks noChangeAspect="1"/>
          </p:cNvPicPr>
          <p:nvPr/>
        </p:nvPicPr>
        <p:blipFill>
          <a:blip r:embed="rId2"/>
          <a:stretch>
            <a:fillRect/>
          </a:stretch>
        </p:blipFill>
        <p:spPr>
          <a:xfrm>
            <a:off x="381000" y="1676400"/>
            <a:ext cx="1651000" cy="2171700"/>
          </a:xfrm>
          <a:prstGeom prst="rect">
            <a:avLst/>
          </a:prstGeom>
        </p:spPr>
      </p:pic>
      <p:pic>
        <p:nvPicPr>
          <p:cNvPr id="7" name="Picture 6"/>
          <p:cNvPicPr>
            <a:picLocks noChangeAspect="1"/>
          </p:cNvPicPr>
          <p:nvPr/>
        </p:nvPicPr>
        <p:blipFill>
          <a:blip r:embed="rId3"/>
          <a:stretch>
            <a:fillRect/>
          </a:stretch>
        </p:blipFill>
        <p:spPr>
          <a:xfrm>
            <a:off x="2032000" y="1676400"/>
            <a:ext cx="1651000" cy="2171700"/>
          </a:xfrm>
          <a:prstGeom prst="rect">
            <a:avLst/>
          </a:prstGeom>
        </p:spPr>
      </p:pic>
      <p:pic>
        <p:nvPicPr>
          <p:cNvPr id="10" name="Picture 9" descr="ncc issue 1.jpg"/>
          <p:cNvPicPr>
            <a:picLocks noChangeAspect="1"/>
          </p:cNvPicPr>
          <p:nvPr/>
        </p:nvPicPr>
        <p:blipFill>
          <a:blip r:embed="rId4"/>
          <a:stretch>
            <a:fillRect/>
          </a:stretch>
        </p:blipFill>
        <p:spPr>
          <a:xfrm>
            <a:off x="381000" y="3848100"/>
            <a:ext cx="1651000" cy="2171700"/>
          </a:xfrm>
          <a:prstGeom prst="rect">
            <a:avLst/>
          </a:prstGeom>
        </p:spPr>
      </p:pic>
      <p:pic>
        <p:nvPicPr>
          <p:cNvPr id="11" name="Picture 10" descr="ncc issue 2.jpg"/>
          <p:cNvPicPr>
            <a:picLocks noChangeAspect="1"/>
          </p:cNvPicPr>
          <p:nvPr/>
        </p:nvPicPr>
        <p:blipFill>
          <a:blip r:embed="rId5"/>
          <a:stretch>
            <a:fillRect/>
          </a:stretch>
        </p:blipFill>
        <p:spPr>
          <a:xfrm>
            <a:off x="2032000" y="3848100"/>
            <a:ext cx="1651000" cy="2171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228600" y="381000"/>
            <a:ext cx="8610600" cy="6248400"/>
          </a:xfrm>
          <a:prstGeom prst="rect">
            <a:avLst/>
          </a:prstGeom>
        </p:spPr>
        <p:txBody>
          <a:bodyPr wrap="square" numCol="3">
            <a:spAutoFit/>
          </a:bodyPr>
          <a:lstStyle/>
          <a:p>
            <a:r>
              <a:rPr lang="en-US" sz="1000" dirty="0" smtClean="0"/>
              <a:t> </a:t>
            </a:r>
            <a:r>
              <a:rPr lang="en-US" sz="1050" dirty="0" err="1" smtClean="0"/>
              <a:t>Acta</a:t>
            </a:r>
            <a:r>
              <a:rPr lang="en-US" sz="1050" dirty="0" smtClean="0"/>
              <a:t> </a:t>
            </a:r>
            <a:r>
              <a:rPr lang="en-US" sz="1050" dirty="0" err="1" smtClean="0"/>
              <a:t>Pharmacologica</a:t>
            </a:r>
            <a:r>
              <a:rPr lang="en-US" sz="1050" dirty="0" smtClean="0"/>
              <a:t> </a:t>
            </a:r>
            <a:r>
              <a:rPr lang="en-US" sz="1050" dirty="0" err="1" smtClean="0"/>
              <a:t>Sinica</a:t>
            </a:r>
            <a:endParaRPr lang="en-US" sz="1050" dirty="0" smtClean="0"/>
          </a:p>
          <a:p>
            <a:r>
              <a:rPr lang="en-US" sz="1050" dirty="0" smtClean="0"/>
              <a:t> The American Journal of Gastroenterology</a:t>
            </a:r>
          </a:p>
          <a:p>
            <a:r>
              <a:rPr lang="en-US" sz="1050" dirty="0" smtClean="0"/>
              <a:t> American Journal Of Hypertension</a:t>
            </a:r>
          </a:p>
          <a:p>
            <a:r>
              <a:rPr lang="en-US" sz="1050" dirty="0" smtClean="0"/>
              <a:t> Asian Journal of </a:t>
            </a:r>
            <a:r>
              <a:rPr lang="en-US" sz="1050" dirty="0" err="1" smtClean="0"/>
              <a:t>Andrology</a:t>
            </a:r>
            <a:endParaRPr lang="en-US" sz="1050" dirty="0" smtClean="0"/>
          </a:p>
          <a:p>
            <a:r>
              <a:rPr lang="en-US" sz="1050" dirty="0" smtClean="0"/>
              <a:t> </a:t>
            </a:r>
            <a:r>
              <a:rPr lang="en-US" sz="1050" dirty="0" err="1" smtClean="0"/>
              <a:t>Bioentrepeneur</a:t>
            </a:r>
            <a:endParaRPr lang="en-US" sz="1050" dirty="0" smtClean="0"/>
          </a:p>
          <a:p>
            <a:r>
              <a:rPr lang="en-US" sz="1050" dirty="0" smtClean="0"/>
              <a:t> Bone Marrow Transplantation</a:t>
            </a:r>
          </a:p>
          <a:p>
            <a:r>
              <a:rPr lang="en-US" sz="1050" dirty="0" smtClean="0"/>
              <a:t> British Dental Journal</a:t>
            </a:r>
          </a:p>
          <a:p>
            <a:r>
              <a:rPr lang="en-US" sz="1050" dirty="0" smtClean="0"/>
              <a:t> British Journal of Cancer</a:t>
            </a:r>
          </a:p>
          <a:p>
            <a:r>
              <a:rPr lang="en-US" sz="1050" dirty="0" smtClean="0"/>
              <a:t> Cancer Gene Therapy</a:t>
            </a:r>
          </a:p>
          <a:p>
            <a:r>
              <a:rPr lang="en-US" sz="1050" dirty="0" smtClean="0"/>
              <a:t> Cell Death and Differentiation</a:t>
            </a:r>
          </a:p>
          <a:p>
            <a:r>
              <a:rPr lang="en-US" sz="1050" dirty="0" smtClean="0"/>
              <a:t> Cell Migration Gateway</a:t>
            </a:r>
          </a:p>
          <a:p>
            <a:r>
              <a:rPr lang="en-US" sz="1050" dirty="0" smtClean="0"/>
              <a:t> Cell Research</a:t>
            </a:r>
          </a:p>
          <a:p>
            <a:r>
              <a:rPr lang="en-US" sz="1050" dirty="0" smtClean="0"/>
              <a:t> Clinical Pharmacology &amp; Therapeutics</a:t>
            </a:r>
          </a:p>
          <a:p>
            <a:r>
              <a:rPr lang="en-US" sz="1050" dirty="0" smtClean="0"/>
              <a:t> The EMBO Journal</a:t>
            </a:r>
          </a:p>
          <a:p>
            <a:r>
              <a:rPr lang="en-US" sz="1050" dirty="0" smtClean="0"/>
              <a:t> EMBO reports</a:t>
            </a:r>
          </a:p>
          <a:p>
            <a:r>
              <a:rPr lang="en-US" sz="1050" dirty="0" smtClean="0"/>
              <a:t> European Journal of Clinical Nutrition</a:t>
            </a:r>
          </a:p>
          <a:p>
            <a:r>
              <a:rPr lang="en-US" sz="1050" dirty="0" smtClean="0"/>
              <a:t> European Journal of Human Genetics</a:t>
            </a:r>
          </a:p>
          <a:p>
            <a:r>
              <a:rPr lang="en-US" sz="1050" dirty="0" smtClean="0"/>
              <a:t> Evidence-Based Dentistry</a:t>
            </a:r>
          </a:p>
          <a:p>
            <a:r>
              <a:rPr lang="en-US" sz="1050" dirty="0" smtClean="0"/>
              <a:t> Eye</a:t>
            </a:r>
          </a:p>
          <a:p>
            <a:r>
              <a:rPr lang="en-US" sz="1050" dirty="0" smtClean="0"/>
              <a:t> Functional </a:t>
            </a:r>
            <a:r>
              <a:rPr lang="en-US" sz="1050" dirty="0" err="1" smtClean="0"/>
              <a:t>Glycomics</a:t>
            </a:r>
            <a:r>
              <a:rPr lang="en-US" sz="1050" dirty="0" smtClean="0"/>
              <a:t> Gateway</a:t>
            </a:r>
          </a:p>
          <a:p>
            <a:r>
              <a:rPr lang="en-US" sz="1050" dirty="0" smtClean="0"/>
              <a:t> Gene Therapy</a:t>
            </a:r>
          </a:p>
          <a:p>
            <a:r>
              <a:rPr lang="en-US" sz="1050" dirty="0" smtClean="0"/>
              <a:t> Genes and Immunity</a:t>
            </a:r>
          </a:p>
          <a:p>
            <a:r>
              <a:rPr lang="en-US" sz="1050" dirty="0" smtClean="0"/>
              <a:t> GI Motility online</a:t>
            </a:r>
          </a:p>
          <a:p>
            <a:r>
              <a:rPr lang="en-US" sz="1050" dirty="0" smtClean="0"/>
              <a:t> Heredity</a:t>
            </a:r>
          </a:p>
          <a:p>
            <a:r>
              <a:rPr lang="en-US" sz="1050" dirty="0" smtClean="0"/>
              <a:t> Hypertension Research</a:t>
            </a:r>
          </a:p>
          <a:p>
            <a:r>
              <a:rPr lang="en-US" sz="1050" dirty="0" smtClean="0"/>
              <a:t> Immunology and Cell Biology</a:t>
            </a:r>
          </a:p>
          <a:p>
            <a:r>
              <a:rPr lang="en-US" sz="1050" dirty="0" smtClean="0"/>
              <a:t> International Journal of Impotence Research</a:t>
            </a:r>
          </a:p>
          <a:p>
            <a:r>
              <a:rPr lang="en-US" sz="1050" dirty="0" smtClean="0"/>
              <a:t> International Journal of Obesity</a:t>
            </a:r>
          </a:p>
          <a:p>
            <a:r>
              <a:rPr lang="en-US" sz="1050" dirty="0" smtClean="0"/>
              <a:t> The ISME Journal</a:t>
            </a:r>
          </a:p>
          <a:p>
            <a:r>
              <a:rPr lang="en-US" sz="1050" dirty="0" smtClean="0"/>
              <a:t> JID Symposium Proceedings</a:t>
            </a:r>
          </a:p>
          <a:p>
            <a:r>
              <a:rPr lang="en-US" sz="1050" dirty="0" smtClean="0"/>
              <a:t> The Journal of Antibiotics</a:t>
            </a:r>
          </a:p>
          <a:p>
            <a:r>
              <a:rPr lang="en-US" sz="1050" dirty="0" smtClean="0"/>
              <a:t> Journal of Cerebral Blood Flow &amp; Metabolism</a:t>
            </a:r>
          </a:p>
          <a:p>
            <a:r>
              <a:rPr lang="en-US" sz="1050" dirty="0" smtClean="0"/>
              <a:t> Journal of Exposure Science and        	Environmental Epidemiology</a:t>
            </a:r>
          </a:p>
          <a:p>
            <a:r>
              <a:rPr lang="en-US" sz="1050" dirty="0" smtClean="0"/>
              <a:t> Journal of Human Genetics</a:t>
            </a:r>
          </a:p>
          <a:p>
            <a:r>
              <a:rPr lang="en-US" sz="1050" dirty="0" smtClean="0"/>
              <a:t> Journal of Human Hypertension</a:t>
            </a:r>
          </a:p>
          <a:p>
            <a:r>
              <a:rPr lang="en-US" sz="1050" dirty="0" smtClean="0"/>
              <a:t> Journal of Investigative Dermatology</a:t>
            </a:r>
          </a:p>
          <a:p>
            <a:r>
              <a:rPr lang="en-US" sz="1050" dirty="0" smtClean="0"/>
              <a:t> Journal of </a:t>
            </a:r>
            <a:r>
              <a:rPr lang="en-US" sz="1050" dirty="0" err="1" smtClean="0"/>
              <a:t>Perinatology</a:t>
            </a:r>
            <a:endParaRPr lang="en-US" sz="1050" dirty="0" smtClean="0"/>
          </a:p>
          <a:p>
            <a:r>
              <a:rPr lang="en-US" sz="1050" dirty="0" smtClean="0"/>
              <a:t> Kidney International</a:t>
            </a:r>
          </a:p>
          <a:p>
            <a:r>
              <a:rPr lang="en-US" sz="1050" dirty="0" smtClean="0"/>
              <a:t> Laboratory Investigation</a:t>
            </a:r>
          </a:p>
          <a:p>
            <a:r>
              <a:rPr lang="en-US" sz="1050" dirty="0" smtClean="0"/>
              <a:t> Leukemia</a:t>
            </a:r>
          </a:p>
          <a:p>
            <a:r>
              <a:rPr lang="en-US" sz="1050" dirty="0" smtClean="0"/>
              <a:t> </a:t>
            </a:r>
            <a:r>
              <a:rPr lang="en-US" sz="1050" dirty="0" err="1" smtClean="0"/>
              <a:t>Lipidomics</a:t>
            </a:r>
            <a:r>
              <a:rPr lang="en-US" sz="1050" dirty="0" smtClean="0"/>
              <a:t> Gateway</a:t>
            </a:r>
          </a:p>
          <a:p>
            <a:r>
              <a:rPr lang="en-US" sz="1050" dirty="0" smtClean="0"/>
              <a:t> Milestones Cancer</a:t>
            </a:r>
          </a:p>
          <a:p>
            <a:r>
              <a:rPr lang="en-US" sz="1050" dirty="0" smtClean="0"/>
              <a:t> Milestones DNA Technologies</a:t>
            </a:r>
          </a:p>
          <a:p>
            <a:r>
              <a:rPr lang="en-US" sz="1050" dirty="0" smtClean="0"/>
              <a:t> Milestones Gene Expression</a:t>
            </a:r>
          </a:p>
          <a:p>
            <a:r>
              <a:rPr lang="en-US" sz="1050" dirty="0" smtClean="0"/>
              <a:t> Milestones in Cytoskeleton</a:t>
            </a:r>
          </a:p>
          <a:p>
            <a:r>
              <a:rPr lang="en-US" sz="1050" dirty="0" smtClean="0"/>
              <a:t> Milestones in Spin</a:t>
            </a:r>
          </a:p>
          <a:p>
            <a:r>
              <a:rPr lang="en-US" sz="1050" dirty="0" smtClean="0"/>
              <a:t> Modern Pathology</a:t>
            </a:r>
          </a:p>
          <a:p>
            <a:r>
              <a:rPr lang="en-US" sz="1050" dirty="0" smtClean="0"/>
              <a:t> Molecular Psychiatry</a:t>
            </a:r>
          </a:p>
          <a:p>
            <a:r>
              <a:rPr lang="en-US" sz="1050" dirty="0" smtClean="0"/>
              <a:t> Molecular Systems Biology</a:t>
            </a:r>
          </a:p>
          <a:p>
            <a:r>
              <a:rPr lang="en-US" sz="1050" dirty="0" smtClean="0"/>
              <a:t> Molecular Therapy</a:t>
            </a:r>
          </a:p>
          <a:p>
            <a:r>
              <a:rPr lang="en-US" sz="1050" dirty="0" smtClean="0"/>
              <a:t> Mucosal Immunology</a:t>
            </a:r>
          </a:p>
          <a:p>
            <a:r>
              <a:rPr lang="en-US" sz="1050" dirty="0" smtClean="0"/>
              <a:t> Nature</a:t>
            </a:r>
          </a:p>
          <a:p>
            <a:r>
              <a:rPr lang="en-US" sz="1050" dirty="0" smtClean="0"/>
              <a:t> Nature Biotechnology</a:t>
            </a:r>
          </a:p>
          <a:p>
            <a:r>
              <a:rPr lang="en-US" sz="1050" dirty="0" smtClean="0"/>
              <a:t> Nature Cell Biology</a:t>
            </a:r>
          </a:p>
          <a:p>
            <a:r>
              <a:rPr lang="en-US" sz="1050" dirty="0" smtClean="0"/>
              <a:t> Nature Chemical Biology</a:t>
            </a:r>
          </a:p>
          <a:p>
            <a:r>
              <a:rPr lang="en-US" sz="1050" dirty="0" smtClean="0"/>
              <a:t> Nature Chemistry</a:t>
            </a:r>
          </a:p>
          <a:p>
            <a:r>
              <a:rPr lang="en-US" sz="1050" b="1" dirty="0" smtClean="0"/>
              <a:t> Nature Climate Change</a:t>
            </a:r>
          </a:p>
          <a:p>
            <a:r>
              <a:rPr lang="en-US" sz="1050" dirty="0" smtClean="0"/>
              <a:t> Nature Communications</a:t>
            </a:r>
          </a:p>
          <a:p>
            <a:r>
              <a:rPr lang="en-US" sz="1050" dirty="0" smtClean="0"/>
              <a:t> Nature Digest</a:t>
            </a:r>
          </a:p>
          <a:p>
            <a:r>
              <a:rPr lang="en-US" sz="1050" dirty="0" smtClean="0"/>
              <a:t> Nature Genetics</a:t>
            </a:r>
          </a:p>
          <a:p>
            <a:r>
              <a:rPr lang="en-US" sz="1050" b="1" dirty="0" smtClean="0"/>
              <a:t> Nature </a:t>
            </a:r>
            <a:r>
              <a:rPr lang="en-US" sz="1050" b="1" dirty="0" err="1" smtClean="0"/>
              <a:t>Geoscience</a:t>
            </a:r>
            <a:endParaRPr lang="en-US" sz="1050" b="1" dirty="0" smtClean="0"/>
          </a:p>
          <a:p>
            <a:r>
              <a:rPr lang="en-US" sz="1050" dirty="0" smtClean="0"/>
              <a:t> Nature Immunology</a:t>
            </a:r>
          </a:p>
          <a:p>
            <a:r>
              <a:rPr lang="en-US" sz="1050" dirty="0" smtClean="0"/>
              <a:t> Nature Materials</a:t>
            </a:r>
          </a:p>
          <a:p>
            <a:r>
              <a:rPr lang="en-US" sz="1050" dirty="0" smtClean="0"/>
              <a:t> Nature Medicine</a:t>
            </a:r>
          </a:p>
          <a:p>
            <a:r>
              <a:rPr lang="en-US" sz="1050" dirty="0" smtClean="0"/>
              <a:t> Nature Methods</a:t>
            </a:r>
          </a:p>
          <a:p>
            <a:r>
              <a:rPr lang="en-US" sz="1050" dirty="0" smtClean="0"/>
              <a:t> Nature Methods Application Notes</a:t>
            </a:r>
          </a:p>
          <a:p>
            <a:r>
              <a:rPr lang="en-US" sz="1050" dirty="0" smtClean="0"/>
              <a:t> Nature Nanotechnology</a:t>
            </a:r>
          </a:p>
          <a:p>
            <a:r>
              <a:rPr lang="en-US" sz="1050" dirty="0" smtClean="0"/>
              <a:t> Nature Neuroscience</a:t>
            </a:r>
          </a:p>
          <a:p>
            <a:r>
              <a:rPr lang="en-US" sz="1050" dirty="0" smtClean="0"/>
              <a:t> Nature News</a:t>
            </a:r>
          </a:p>
          <a:p>
            <a:r>
              <a:rPr lang="en-US" sz="1050" dirty="0" smtClean="0"/>
              <a:t> Nature Photonics</a:t>
            </a:r>
          </a:p>
          <a:p>
            <a:r>
              <a:rPr lang="en-US" sz="1050" dirty="0" smtClean="0"/>
              <a:t> Nature Physics</a:t>
            </a:r>
          </a:p>
          <a:p>
            <a:r>
              <a:rPr lang="en-US" sz="1050" dirty="0" smtClean="0"/>
              <a:t> Nature Protocols</a:t>
            </a:r>
          </a:p>
          <a:p>
            <a:r>
              <a:rPr lang="en-US" sz="1050" dirty="0" smtClean="0"/>
              <a:t> Nature Reports Avian Flu</a:t>
            </a:r>
          </a:p>
          <a:p>
            <a:r>
              <a:rPr lang="en-US" sz="1050" dirty="0" smtClean="0"/>
              <a:t> Nature Reports Climate Change</a:t>
            </a:r>
          </a:p>
          <a:p>
            <a:r>
              <a:rPr lang="en-US" sz="1050" dirty="0" smtClean="0"/>
              <a:t> Nature Reports Stem Cells</a:t>
            </a:r>
          </a:p>
          <a:p>
            <a:r>
              <a:rPr lang="en-US" sz="1050" dirty="0" smtClean="0"/>
              <a:t> Nature Reviews Cancer</a:t>
            </a:r>
          </a:p>
          <a:p>
            <a:r>
              <a:rPr lang="en-US" sz="1050" dirty="0" smtClean="0"/>
              <a:t> Nature Reviews Cardiology</a:t>
            </a:r>
          </a:p>
          <a:p>
            <a:r>
              <a:rPr lang="en-US" sz="1050" dirty="0" smtClean="0"/>
              <a:t> Nature Reviews Clinical Oncology</a:t>
            </a:r>
          </a:p>
          <a:p>
            <a:r>
              <a:rPr lang="en-US" sz="1050" dirty="0" smtClean="0"/>
              <a:t> Nature Reviews Drug Discovery</a:t>
            </a:r>
          </a:p>
          <a:p>
            <a:r>
              <a:rPr lang="en-US" sz="1050" dirty="0" smtClean="0"/>
              <a:t> Nature Reviews Endocrinology</a:t>
            </a:r>
          </a:p>
          <a:p>
            <a:r>
              <a:rPr lang="en-US" sz="1050" dirty="0" smtClean="0"/>
              <a:t> Nature Reviews Gastroenterology and 	</a:t>
            </a:r>
            <a:r>
              <a:rPr lang="en-US" sz="1050" dirty="0" err="1" smtClean="0"/>
              <a:t>Hepatology</a:t>
            </a:r>
            <a:endParaRPr lang="en-US" sz="1050" dirty="0" smtClean="0"/>
          </a:p>
          <a:p>
            <a:r>
              <a:rPr lang="en-US" sz="1050" dirty="0" smtClean="0"/>
              <a:t> Nature Reviews Genetics</a:t>
            </a:r>
          </a:p>
          <a:p>
            <a:r>
              <a:rPr lang="en-US" sz="1050" dirty="0" smtClean="0"/>
              <a:t> Nature Reviews Immunology</a:t>
            </a:r>
          </a:p>
          <a:p>
            <a:r>
              <a:rPr lang="en-US" sz="1050" dirty="0" smtClean="0"/>
              <a:t> Nature Reviews Microbiology</a:t>
            </a:r>
          </a:p>
          <a:p>
            <a:r>
              <a:rPr lang="en-US" sz="1050" dirty="0" smtClean="0"/>
              <a:t> Nature Reviews Molecular Cell Biology</a:t>
            </a:r>
          </a:p>
          <a:p>
            <a:r>
              <a:rPr lang="en-US" sz="1050" dirty="0" smtClean="0"/>
              <a:t> Nature Reviews Nephrology</a:t>
            </a:r>
          </a:p>
          <a:p>
            <a:r>
              <a:rPr lang="en-US" sz="1050" dirty="0" smtClean="0"/>
              <a:t> Nature Reviews Neurology</a:t>
            </a:r>
          </a:p>
          <a:p>
            <a:r>
              <a:rPr lang="en-US" sz="1050" dirty="0" smtClean="0"/>
              <a:t> Nature Reviews Neuroscience</a:t>
            </a:r>
          </a:p>
          <a:p>
            <a:r>
              <a:rPr lang="en-US" sz="1050" dirty="0" smtClean="0"/>
              <a:t> Nature Reviews Rheumatology</a:t>
            </a:r>
          </a:p>
          <a:p>
            <a:r>
              <a:rPr lang="en-US" sz="1050" dirty="0" smtClean="0"/>
              <a:t> Nature Reviews Urology</a:t>
            </a:r>
          </a:p>
          <a:p>
            <a:r>
              <a:rPr lang="en-US" sz="1050" dirty="0" smtClean="0"/>
              <a:t> Nature Structural &amp; Molecular Biology</a:t>
            </a:r>
          </a:p>
          <a:p>
            <a:r>
              <a:rPr lang="en-US" sz="1050" dirty="0" smtClean="0"/>
              <a:t> </a:t>
            </a:r>
            <a:r>
              <a:rPr lang="en-US" sz="1050" dirty="0" err="1" smtClean="0"/>
              <a:t>NatureJobs</a:t>
            </a:r>
            <a:endParaRPr lang="en-US" sz="1050" dirty="0" smtClean="0"/>
          </a:p>
          <a:p>
            <a:r>
              <a:rPr lang="en-US" sz="1050" dirty="0" smtClean="0"/>
              <a:t> NCI-Nature Pathway Interaction Database</a:t>
            </a:r>
          </a:p>
          <a:p>
            <a:r>
              <a:rPr lang="en-US" sz="1050" dirty="0" smtClean="0"/>
              <a:t> </a:t>
            </a:r>
            <a:r>
              <a:rPr lang="en-US" sz="1050" dirty="0" err="1" smtClean="0"/>
              <a:t>Neuropsychopharmacology</a:t>
            </a:r>
            <a:endParaRPr lang="en-US" sz="1050" dirty="0" smtClean="0"/>
          </a:p>
          <a:p>
            <a:r>
              <a:rPr lang="en-US" sz="1050" dirty="0" smtClean="0"/>
              <a:t> Obesity</a:t>
            </a:r>
          </a:p>
          <a:p>
            <a:r>
              <a:rPr lang="en-US" sz="1050" dirty="0" smtClean="0"/>
              <a:t> </a:t>
            </a:r>
            <a:r>
              <a:rPr lang="en-US" sz="1050" dirty="0" err="1" smtClean="0"/>
              <a:t>Omics</a:t>
            </a:r>
            <a:r>
              <a:rPr lang="en-US" sz="1050" dirty="0" smtClean="0"/>
              <a:t> Gateway</a:t>
            </a:r>
          </a:p>
          <a:p>
            <a:r>
              <a:rPr lang="en-US" sz="1050" dirty="0" smtClean="0"/>
              <a:t> </a:t>
            </a:r>
            <a:r>
              <a:rPr lang="en-US" sz="1050" dirty="0" err="1" smtClean="0"/>
              <a:t>Oncogene</a:t>
            </a:r>
            <a:endParaRPr lang="en-US" sz="1050" dirty="0" smtClean="0"/>
          </a:p>
          <a:p>
            <a:r>
              <a:rPr lang="en-US" sz="1050" dirty="0" smtClean="0"/>
              <a:t> The </a:t>
            </a:r>
            <a:r>
              <a:rPr lang="en-US" sz="1050" dirty="0" err="1" smtClean="0"/>
              <a:t>Pharmacogenomics</a:t>
            </a:r>
            <a:r>
              <a:rPr lang="en-US" sz="1050" dirty="0" smtClean="0"/>
              <a:t> Journal</a:t>
            </a:r>
          </a:p>
          <a:p>
            <a:r>
              <a:rPr lang="en-US" sz="1050" dirty="0" smtClean="0"/>
              <a:t> Polymer Journal</a:t>
            </a:r>
          </a:p>
          <a:p>
            <a:r>
              <a:rPr lang="en-US" sz="1050" dirty="0" smtClean="0"/>
              <a:t> Prostate Cancer and Prostatic Diseases</a:t>
            </a:r>
          </a:p>
          <a:p>
            <a:r>
              <a:rPr lang="en-US" sz="1050" dirty="0" smtClean="0"/>
              <a:t> Protein Model Portal</a:t>
            </a:r>
          </a:p>
          <a:p>
            <a:r>
              <a:rPr lang="en-US" sz="1050" dirty="0" smtClean="0"/>
              <a:t> </a:t>
            </a:r>
            <a:r>
              <a:rPr lang="en-US" sz="1050" dirty="0" err="1" smtClean="0"/>
              <a:t>RNAi</a:t>
            </a:r>
            <a:r>
              <a:rPr lang="en-US" sz="1050" dirty="0" smtClean="0"/>
              <a:t> Gateway</a:t>
            </a:r>
          </a:p>
          <a:p>
            <a:r>
              <a:rPr lang="en-US" sz="1050" dirty="0" smtClean="0"/>
              <a:t> </a:t>
            </a:r>
            <a:r>
              <a:rPr lang="en-US" sz="1050" dirty="0" err="1" smtClean="0"/>
              <a:t>SciBX</a:t>
            </a:r>
            <a:r>
              <a:rPr lang="en-US" sz="1050" dirty="0" smtClean="0"/>
              <a:t>: Science-</a:t>
            </a:r>
            <a:r>
              <a:rPr lang="en-US" sz="1050" dirty="0" err="1" smtClean="0"/>
              <a:t>Busine</a:t>
            </a:r>
            <a:r>
              <a:rPr lang="en-US" sz="1050" dirty="0" smtClean="0"/>
              <a:t> </a:t>
            </a:r>
            <a:r>
              <a:rPr lang="en-US" sz="1050" dirty="0" err="1" smtClean="0"/>
              <a:t>eXchange</a:t>
            </a:r>
            <a:endParaRPr lang="en-US" sz="1050" dirty="0" smtClean="0"/>
          </a:p>
          <a:p>
            <a:r>
              <a:rPr lang="en-US" sz="1050" dirty="0" smtClean="0"/>
              <a:t> Scientific American</a:t>
            </a:r>
          </a:p>
          <a:p>
            <a:r>
              <a:rPr lang="en-US" sz="1050" dirty="0" smtClean="0"/>
              <a:t> Scientific American Mind</a:t>
            </a:r>
          </a:p>
          <a:p>
            <a:r>
              <a:rPr lang="en-US" sz="1050" dirty="0" smtClean="0"/>
              <a:t> Signaling Gateway</a:t>
            </a:r>
          </a:p>
          <a:p>
            <a:r>
              <a:rPr lang="en-US" sz="1050" dirty="0" smtClean="0"/>
              <a:t> Spinal Cord</a:t>
            </a:r>
          </a:p>
          <a:p>
            <a:r>
              <a:rPr lang="en-US" sz="1050" dirty="0" smtClean="0"/>
              <a:t> Vital</a:t>
            </a:r>
          </a:p>
          <a:p>
            <a:endParaRPr lang="en-US" sz="1000"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p:txBody>
          <a:bodyPr/>
          <a:lstStyle/>
          <a:p>
            <a:pPr eaLnBrk="1" hangingPunct="1"/>
            <a:r>
              <a:rPr lang="en-US" sz="2800"/>
              <a:t>Hierarchy of added value</a:t>
            </a:r>
          </a:p>
        </p:txBody>
      </p:sp>
      <p:graphicFrame>
        <p:nvGraphicFramePr>
          <p:cNvPr id="6" name="Content Placeholder 5"/>
          <p:cNvGraphicFramePr>
            <a:graphicFrameLocks noGrp="1"/>
          </p:cNvGraphicFramePr>
          <p:nvPr>
            <p:ph idx="4294967295"/>
          </p:nvPr>
        </p:nvGraphicFramePr>
        <p:xfrm>
          <a:off x="457200" y="1600200"/>
          <a:ext cx="42672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flipV="1">
            <a:off x="381000" y="1371600"/>
            <a:ext cx="0" cy="2057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6085" name="TextBox 8"/>
          <p:cNvSpPr txBox="1">
            <a:spLocks noChangeArrowheads="1"/>
          </p:cNvSpPr>
          <p:nvPr/>
        </p:nvSpPr>
        <p:spPr bwMode="auto">
          <a:xfrm>
            <a:off x="381000" y="1722438"/>
            <a:ext cx="1600200" cy="1477962"/>
          </a:xfrm>
          <a:prstGeom prst="rect">
            <a:avLst/>
          </a:prstGeom>
          <a:noFill/>
          <a:ln w="9525">
            <a:noFill/>
            <a:miter lim="800000"/>
            <a:headEnd/>
            <a:tailEnd/>
          </a:ln>
        </p:spPr>
        <p:txBody>
          <a:bodyPr>
            <a:prstTxWarp prst="textNoShape">
              <a:avLst/>
            </a:prstTxWarp>
            <a:spAutoFit/>
          </a:bodyPr>
          <a:lstStyle/>
          <a:p>
            <a:pPr algn="ctr"/>
            <a:r>
              <a:rPr lang="en-US">
                <a:solidFill>
                  <a:srgbClr val="000000"/>
                </a:solidFill>
              </a:rPr>
              <a:t>Selectivity for </a:t>
            </a:r>
          </a:p>
          <a:p>
            <a:pPr algn="ctr"/>
            <a:r>
              <a:rPr lang="en-US">
                <a:solidFill>
                  <a:srgbClr val="000000"/>
                </a:solidFill>
              </a:rPr>
              <a:t>impact</a:t>
            </a:r>
          </a:p>
          <a:p>
            <a:pPr algn="ctr"/>
            <a:endParaRPr lang="en-US">
              <a:solidFill>
                <a:srgbClr val="000000"/>
              </a:solidFill>
            </a:endParaRPr>
          </a:p>
          <a:p>
            <a:pPr algn="ctr"/>
            <a:r>
              <a:rPr lang="en-US">
                <a:solidFill>
                  <a:srgbClr val="000000"/>
                </a:solidFill>
              </a:rPr>
              <a:t>Copyediting </a:t>
            </a:r>
          </a:p>
          <a:p>
            <a:pPr algn="ctr"/>
            <a:r>
              <a:rPr lang="en-US">
                <a:solidFill>
                  <a:srgbClr val="000000"/>
                </a:solidFill>
              </a:rPr>
              <a:t>standards</a:t>
            </a:r>
          </a:p>
        </p:txBody>
      </p:sp>
      <p:sp>
        <p:nvSpPr>
          <p:cNvPr id="10" name="TextBox 9"/>
          <p:cNvSpPr txBox="1"/>
          <p:nvPr/>
        </p:nvSpPr>
        <p:spPr>
          <a:xfrm>
            <a:off x="3886200" y="1666875"/>
            <a:ext cx="4913313" cy="923925"/>
          </a:xfrm>
          <a:prstGeom prst="rect">
            <a:avLst/>
          </a:prstGeom>
          <a:noFill/>
          <a:ln>
            <a:solidFill>
              <a:schemeClr val="bg1">
                <a:lumMod val="50000"/>
              </a:schemeClr>
            </a:solidFill>
          </a:ln>
        </p:spPr>
        <p:txBody>
          <a:bodyPr wrap="none">
            <a:prstTxWarp prst="textNoShape">
              <a:avLst/>
            </a:prstTxWarp>
            <a:spAutoFit/>
          </a:bodyPr>
          <a:lstStyle/>
          <a:p>
            <a:r>
              <a:rPr lang="en-US" i="1">
                <a:solidFill>
                  <a:srgbClr val="000000"/>
                </a:solidFill>
              </a:rPr>
              <a:t>Nature</a:t>
            </a:r>
            <a:r>
              <a:rPr lang="en-US">
                <a:solidFill>
                  <a:srgbClr val="000000"/>
                </a:solidFill>
              </a:rPr>
              <a:t> and the Nature Research journals</a:t>
            </a:r>
          </a:p>
          <a:p>
            <a:r>
              <a:rPr lang="en-US">
                <a:solidFill>
                  <a:srgbClr val="000000"/>
                </a:solidFill>
              </a:rPr>
              <a:t>offer the highest selectivity and editing added </a:t>
            </a:r>
          </a:p>
          <a:p>
            <a:r>
              <a:rPr lang="en-US">
                <a:solidFill>
                  <a:srgbClr val="000000"/>
                </a:solidFill>
              </a:rPr>
              <a:t>value</a:t>
            </a:r>
          </a:p>
        </p:txBody>
      </p:sp>
      <p:sp>
        <p:nvSpPr>
          <p:cNvPr id="11" name="TextBox 10"/>
          <p:cNvSpPr txBox="1"/>
          <p:nvPr/>
        </p:nvSpPr>
        <p:spPr>
          <a:xfrm>
            <a:off x="4294188" y="3048000"/>
            <a:ext cx="4621212" cy="1200150"/>
          </a:xfrm>
          <a:prstGeom prst="rect">
            <a:avLst/>
          </a:prstGeom>
          <a:noFill/>
          <a:ln>
            <a:solidFill>
              <a:schemeClr val="bg1">
                <a:lumMod val="50000"/>
              </a:schemeClr>
            </a:solidFill>
          </a:ln>
        </p:spPr>
        <p:txBody>
          <a:bodyPr wrap="none">
            <a:prstTxWarp prst="textNoShape">
              <a:avLst/>
            </a:prstTxWarp>
            <a:spAutoFit/>
          </a:bodyPr>
          <a:lstStyle/>
          <a:p>
            <a:r>
              <a:rPr lang="en-US">
                <a:solidFill>
                  <a:srgbClr val="000000"/>
                </a:solidFill>
              </a:rPr>
              <a:t>Nature Communication applies the same</a:t>
            </a:r>
          </a:p>
          <a:p>
            <a:r>
              <a:rPr lang="en-US">
                <a:solidFill>
                  <a:srgbClr val="000000"/>
                </a:solidFill>
              </a:rPr>
              <a:t>selectivity for validity and quality but slightly</a:t>
            </a:r>
          </a:p>
          <a:p>
            <a:r>
              <a:rPr lang="en-US">
                <a:solidFill>
                  <a:srgbClr val="000000"/>
                </a:solidFill>
              </a:rPr>
              <a:t>lower researcher impact</a:t>
            </a:r>
          </a:p>
          <a:p>
            <a:r>
              <a:rPr lang="en-US">
                <a:solidFill>
                  <a:srgbClr val="000000"/>
                </a:solidFill>
              </a:rPr>
              <a:t>Reduced level of copyediting</a:t>
            </a:r>
          </a:p>
        </p:txBody>
      </p:sp>
      <p:sp>
        <p:nvSpPr>
          <p:cNvPr id="12" name="TextBox 11"/>
          <p:cNvSpPr txBox="1"/>
          <p:nvPr/>
        </p:nvSpPr>
        <p:spPr>
          <a:xfrm>
            <a:off x="4819650" y="4572000"/>
            <a:ext cx="4095750" cy="1754188"/>
          </a:xfrm>
          <a:prstGeom prst="rect">
            <a:avLst/>
          </a:prstGeom>
          <a:noFill/>
          <a:ln>
            <a:solidFill>
              <a:schemeClr val="bg1">
                <a:lumMod val="50000"/>
              </a:schemeClr>
            </a:solidFill>
          </a:ln>
        </p:spPr>
        <p:txBody>
          <a:bodyPr wrap="none">
            <a:prstTxWarp prst="textNoShape">
              <a:avLst/>
            </a:prstTxWarp>
            <a:spAutoFit/>
          </a:bodyPr>
          <a:lstStyle/>
          <a:p>
            <a:pPr algn="r"/>
            <a:r>
              <a:rPr lang="en-US">
                <a:solidFill>
                  <a:srgbClr val="000000"/>
                </a:solidFill>
              </a:rPr>
              <a:t>Scientific Reports deliberately applies</a:t>
            </a:r>
          </a:p>
          <a:p>
            <a:pPr algn="r"/>
            <a:r>
              <a:rPr lang="en-US">
                <a:solidFill>
                  <a:srgbClr val="000000"/>
                </a:solidFill>
              </a:rPr>
              <a:t>minimal standards of significance and </a:t>
            </a:r>
          </a:p>
          <a:p>
            <a:pPr algn="r"/>
            <a:r>
              <a:rPr lang="en-US">
                <a:solidFill>
                  <a:srgbClr val="000000"/>
                </a:solidFill>
              </a:rPr>
              <a:t>long-term impact </a:t>
            </a:r>
          </a:p>
          <a:p>
            <a:pPr algn="r"/>
            <a:r>
              <a:rPr lang="en-US">
                <a:solidFill>
                  <a:srgbClr val="000000"/>
                </a:solidFill>
              </a:rPr>
              <a:t>(papers judged on technical merit)</a:t>
            </a:r>
          </a:p>
          <a:p>
            <a:pPr algn="r"/>
            <a:r>
              <a:rPr lang="en-US">
                <a:solidFill>
                  <a:srgbClr val="000000"/>
                </a:solidFill>
              </a:rPr>
              <a:t>External editorial team</a:t>
            </a:r>
          </a:p>
          <a:p>
            <a:pPr algn="r"/>
            <a:r>
              <a:rPr lang="en-US">
                <a:solidFill>
                  <a:srgbClr val="000000"/>
                </a:solidFill>
              </a:rPr>
              <a:t>No copyediting – fast publication</a:t>
            </a:r>
          </a:p>
        </p:txBody>
      </p:sp>
      <p:cxnSp>
        <p:nvCxnSpPr>
          <p:cNvPr id="13" name="Straight Connector 12"/>
          <p:cNvCxnSpPr>
            <a:endCxn id="11" idx="1"/>
          </p:cNvCxnSpPr>
          <p:nvPr/>
        </p:nvCxnSpPr>
        <p:spPr>
          <a:xfrm flipV="1">
            <a:off x="3657600" y="3648075"/>
            <a:ext cx="636588" cy="695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2" idx="1"/>
          </p:cNvCxnSpPr>
          <p:nvPr/>
        </p:nvCxnSpPr>
        <p:spPr>
          <a:xfrm>
            <a:off x="4295775" y="5438775"/>
            <a:ext cx="523875" cy="1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1"/>
          </p:cNvCxnSpPr>
          <p:nvPr/>
        </p:nvCxnSpPr>
        <p:spPr>
          <a:xfrm flipV="1">
            <a:off x="2819400" y="2128838"/>
            <a:ext cx="1066800" cy="15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0" idx="1"/>
          </p:cNvCxnSpPr>
          <p:nvPr/>
        </p:nvCxnSpPr>
        <p:spPr>
          <a:xfrm flipV="1">
            <a:off x="3276600" y="2128838"/>
            <a:ext cx="609600" cy="11477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438400"/>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609600"/>
            <a:ext cx="7010400" cy="1569660"/>
          </a:xfrm>
          <a:prstGeom prst="rect">
            <a:avLst/>
          </a:prstGeom>
        </p:spPr>
        <p:txBody>
          <a:bodyPr wrap="square">
            <a:spAutoFit/>
          </a:bodyPr>
          <a:lstStyle/>
          <a:p>
            <a:pPr algn="ctr"/>
            <a:r>
              <a:rPr lang="en-US" sz="3200" dirty="0" smtClean="0"/>
              <a:t>Nature </a:t>
            </a:r>
            <a:r>
              <a:rPr lang="en-US" sz="3200" dirty="0" err="1" smtClean="0"/>
              <a:t>Geoscience</a:t>
            </a:r>
            <a:r>
              <a:rPr lang="en-US" sz="3200" dirty="0" smtClean="0"/>
              <a:t> </a:t>
            </a:r>
          </a:p>
          <a:p>
            <a:pPr algn="ctr"/>
            <a:r>
              <a:rPr lang="en-US" sz="3200" dirty="0" smtClean="0"/>
              <a:t>vs. </a:t>
            </a:r>
          </a:p>
          <a:p>
            <a:pPr algn="ctr"/>
            <a:r>
              <a:rPr lang="en-US" sz="3200" dirty="0" smtClean="0"/>
              <a:t>Nature Climate Change</a:t>
            </a:r>
            <a:endParaRPr lang="en-US" sz="3200" dirty="0"/>
          </a:p>
        </p:txBody>
      </p:sp>
      <p:sp>
        <p:nvSpPr>
          <p:cNvPr id="9" name="Rectangle 8"/>
          <p:cNvSpPr/>
          <p:nvPr/>
        </p:nvSpPr>
        <p:spPr>
          <a:xfrm>
            <a:off x="914400" y="2971800"/>
            <a:ext cx="3733800" cy="3908762"/>
          </a:xfrm>
          <a:prstGeom prst="rect">
            <a:avLst/>
          </a:prstGeom>
        </p:spPr>
        <p:txBody>
          <a:bodyPr wrap="square">
            <a:spAutoFit/>
          </a:bodyPr>
          <a:lstStyle/>
          <a:p>
            <a:r>
              <a:rPr lang="en-US" sz="2800" b="1" dirty="0" smtClean="0"/>
              <a:t>Nature Climate Change</a:t>
            </a:r>
          </a:p>
          <a:p>
            <a:pPr>
              <a:buFont typeface="Arial"/>
              <a:buChar char="•"/>
            </a:pPr>
            <a:r>
              <a:rPr lang="en-US" sz="2800" dirty="0" smtClean="0"/>
              <a:t>Modern and future climate</a:t>
            </a:r>
          </a:p>
          <a:p>
            <a:pPr>
              <a:buFont typeface="Arial"/>
              <a:buChar char="•"/>
            </a:pPr>
            <a:r>
              <a:rPr lang="en-US" sz="2800" dirty="0" smtClean="0"/>
              <a:t>Paleoclimate if direct implications for modern climate</a:t>
            </a:r>
          </a:p>
          <a:p>
            <a:pPr>
              <a:buFont typeface="Arial"/>
              <a:buChar char="•"/>
            </a:pPr>
            <a:r>
              <a:rPr lang="en-US" sz="2800" dirty="0" smtClean="0"/>
              <a:t>Sociological, economic, political aspects</a:t>
            </a:r>
          </a:p>
          <a:p>
            <a:endParaRPr lang="en-US" sz="2400" dirty="0" smtClean="0"/>
          </a:p>
        </p:txBody>
      </p:sp>
      <p:sp>
        <p:nvSpPr>
          <p:cNvPr id="5" name="Rectangle 4"/>
          <p:cNvSpPr/>
          <p:nvPr/>
        </p:nvSpPr>
        <p:spPr>
          <a:xfrm>
            <a:off x="4648200" y="2971800"/>
            <a:ext cx="3962400" cy="2185214"/>
          </a:xfrm>
          <a:prstGeom prst="rect">
            <a:avLst/>
          </a:prstGeom>
        </p:spPr>
        <p:txBody>
          <a:bodyPr wrap="square">
            <a:spAutoFit/>
          </a:bodyPr>
          <a:lstStyle/>
          <a:p>
            <a:r>
              <a:rPr lang="en-US" sz="2800" b="1" dirty="0" smtClean="0"/>
              <a:t>Nature </a:t>
            </a:r>
            <a:r>
              <a:rPr lang="en-US" sz="2800" b="1" dirty="0" err="1" smtClean="0"/>
              <a:t>Geoscience</a:t>
            </a:r>
            <a:endParaRPr lang="en-US" sz="2800" b="1" dirty="0" smtClean="0"/>
          </a:p>
          <a:p>
            <a:pPr>
              <a:buFont typeface="Arial"/>
              <a:buChar char="•"/>
            </a:pPr>
            <a:r>
              <a:rPr lang="en-US" sz="2800" dirty="0" smtClean="0"/>
              <a:t>Modern and future climate</a:t>
            </a:r>
          </a:p>
          <a:p>
            <a:pPr>
              <a:buFont typeface="Arial"/>
              <a:buChar char="•"/>
            </a:pPr>
            <a:r>
              <a:rPr lang="en-US" sz="2800" dirty="0" smtClean="0"/>
              <a:t>Paleoclimate</a:t>
            </a:r>
          </a:p>
          <a:p>
            <a:endParaRPr lang="en-US"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970212"/>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2362200"/>
            <a:ext cx="7010400" cy="584776"/>
          </a:xfrm>
          <a:prstGeom prst="rect">
            <a:avLst/>
          </a:prstGeom>
        </p:spPr>
        <p:txBody>
          <a:bodyPr wrap="square">
            <a:spAutoFit/>
          </a:bodyPr>
          <a:lstStyle/>
          <a:p>
            <a:r>
              <a:rPr lang="en-US" sz="3200" dirty="0" smtClean="0"/>
              <a:t>Thank you!</a:t>
            </a:r>
            <a:endParaRPr lang="en-US" sz="3200" dirty="0"/>
          </a:p>
        </p:txBody>
      </p:sp>
      <p:sp>
        <p:nvSpPr>
          <p:cNvPr id="9" name="Rectangle 8"/>
          <p:cNvSpPr/>
          <p:nvPr/>
        </p:nvSpPr>
        <p:spPr>
          <a:xfrm>
            <a:off x="2514600" y="3105835"/>
            <a:ext cx="5943600" cy="830997"/>
          </a:xfrm>
          <a:prstGeom prst="rect">
            <a:avLst/>
          </a:prstGeom>
        </p:spPr>
        <p:txBody>
          <a:bodyPr wrap="square">
            <a:spAutoFit/>
          </a:bodyPr>
          <a:lstStyle/>
          <a:p>
            <a:pPr algn="r"/>
            <a:r>
              <a:rPr lang="en-US" sz="2400" dirty="0" err="1" smtClean="0"/>
              <a:t>m.white@us.nature.com</a:t>
            </a:r>
            <a:endParaRPr lang="en-US" sz="2400" dirty="0" smtClean="0"/>
          </a:p>
          <a:p>
            <a:pPr algn="r"/>
            <a:r>
              <a:rPr lang="en-US" sz="2400" dirty="0" smtClean="0"/>
              <a:t>feedback or questions always welcome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488188"/>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828800"/>
            <a:ext cx="7010400" cy="584776"/>
          </a:xfrm>
          <a:prstGeom prst="rect">
            <a:avLst/>
          </a:prstGeom>
        </p:spPr>
        <p:txBody>
          <a:bodyPr wrap="square">
            <a:spAutoFit/>
          </a:bodyPr>
          <a:lstStyle/>
          <a:p>
            <a:r>
              <a:rPr lang="en-US" sz="3200" i="1" dirty="0" smtClean="0"/>
              <a:t>Nature </a:t>
            </a:r>
            <a:r>
              <a:rPr lang="en-US" sz="3200" dirty="0" smtClean="0"/>
              <a:t>sections</a:t>
            </a:r>
            <a:endParaRPr lang="en-US" sz="3200" dirty="0"/>
          </a:p>
        </p:txBody>
      </p:sp>
      <p:sp>
        <p:nvSpPr>
          <p:cNvPr id="6" name="Rectangle 5"/>
          <p:cNvSpPr/>
          <p:nvPr/>
        </p:nvSpPr>
        <p:spPr>
          <a:xfrm>
            <a:off x="3124200" y="2552075"/>
            <a:ext cx="5257800" cy="3785652"/>
          </a:xfrm>
          <a:prstGeom prst="rect">
            <a:avLst/>
          </a:prstGeom>
        </p:spPr>
        <p:txBody>
          <a:bodyPr wrap="square">
            <a:spAutoFit/>
          </a:bodyPr>
          <a:lstStyle/>
          <a:p>
            <a:pPr algn="r"/>
            <a:r>
              <a:rPr lang="en-US" sz="2400" b="1" dirty="0" smtClean="0"/>
              <a:t>THE FRONT HALF</a:t>
            </a:r>
          </a:p>
          <a:p>
            <a:pPr algn="r"/>
            <a:r>
              <a:rPr lang="en-US" sz="2400" dirty="0" smtClean="0"/>
              <a:t>News and Features [Tim </a:t>
            </a:r>
            <a:r>
              <a:rPr lang="en-US" sz="2400" dirty="0" err="1" smtClean="0"/>
              <a:t>Appenzeller</a:t>
            </a:r>
            <a:r>
              <a:rPr lang="en-US" sz="2400" dirty="0" smtClean="0"/>
              <a:t>]		News and Views [</a:t>
            </a:r>
            <a:r>
              <a:rPr lang="en-US" sz="2400" dirty="0" err="1" smtClean="0"/>
              <a:t>Sadaf</a:t>
            </a:r>
            <a:r>
              <a:rPr lang="en-US" sz="2400" dirty="0" smtClean="0"/>
              <a:t> </a:t>
            </a:r>
            <a:r>
              <a:rPr lang="en-US" sz="2400" dirty="0" err="1" smtClean="0"/>
              <a:t>Shadan</a:t>
            </a:r>
            <a:r>
              <a:rPr lang="en-US" sz="2400" dirty="0" smtClean="0"/>
              <a:t>]    </a:t>
            </a:r>
          </a:p>
          <a:p>
            <a:pPr algn="r"/>
            <a:endParaRPr lang="en-US" sz="2400" dirty="0" smtClean="0"/>
          </a:p>
          <a:p>
            <a:pPr algn="r"/>
            <a:r>
              <a:rPr lang="en-US" sz="2400" b="1" dirty="0" smtClean="0"/>
              <a:t>THE MIDDLE HALF</a:t>
            </a:r>
          </a:p>
          <a:p>
            <a:pPr algn="r"/>
            <a:r>
              <a:rPr lang="en-US" sz="2400" dirty="0" smtClean="0"/>
              <a:t>Comment [Sara Abdulla]</a:t>
            </a:r>
          </a:p>
          <a:p>
            <a:pPr algn="r"/>
            <a:r>
              <a:rPr lang="en-US" sz="2400" dirty="0" smtClean="0"/>
              <a:t>Books and Arts [Jo Baker]</a:t>
            </a:r>
          </a:p>
          <a:p>
            <a:pPr algn="r"/>
            <a:endParaRPr lang="en-US" sz="2400" b="1" dirty="0" smtClean="0"/>
          </a:p>
          <a:p>
            <a:pPr algn="r"/>
            <a:r>
              <a:rPr lang="en-US" sz="2400" b="1" dirty="0" smtClean="0"/>
              <a:t>THE BACK HALF</a:t>
            </a:r>
          </a:p>
          <a:p>
            <a:pPr algn="r"/>
            <a:r>
              <a:rPr lang="en-US" sz="2400" dirty="0" smtClean="0"/>
              <a:t>Primary research papers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naturecover.JPG"/>
          <p:cNvPicPr>
            <a:picLocks noChangeAspect="1"/>
          </p:cNvPicPr>
          <p:nvPr/>
        </p:nvPicPr>
        <p:blipFill>
          <a:blip r:embed="rId2"/>
          <a:stretch>
            <a:fillRect/>
          </a:stretch>
        </p:blipFill>
        <p:spPr>
          <a:xfrm>
            <a:off x="426797" y="1295400"/>
            <a:ext cx="8066530" cy="5424741"/>
          </a:xfrm>
          <a:prstGeom prst="rect">
            <a:avLst/>
          </a:prstGeom>
        </p:spPr>
      </p:pic>
      <p:sp>
        <p:nvSpPr>
          <p:cNvPr id="5" name="TextBox 4"/>
          <p:cNvSpPr txBox="1"/>
          <p:nvPr/>
        </p:nvSpPr>
        <p:spPr>
          <a:xfrm>
            <a:off x="2326352" y="533400"/>
            <a:ext cx="3998248" cy="369332"/>
          </a:xfrm>
          <a:prstGeom prst="rect">
            <a:avLst/>
          </a:prstGeom>
          <a:noFill/>
        </p:spPr>
        <p:txBody>
          <a:bodyPr wrap="none" rtlCol="0">
            <a:spAutoFit/>
          </a:bodyPr>
          <a:lstStyle/>
          <a:p>
            <a:r>
              <a:rPr lang="en-US" dirty="0" smtClean="0"/>
              <a:t>25 September 2008 front and back cover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2800" i="1" dirty="0" smtClean="0"/>
              <a:t>Nature</a:t>
            </a:r>
            <a:r>
              <a:rPr lang="en-US" sz="2800" i="1" dirty="0" smtClean="0"/>
              <a:t> </a:t>
            </a:r>
            <a:r>
              <a:rPr lang="en-US" sz="2800" dirty="0" smtClean="0"/>
              <a:t>staff</a:t>
            </a:r>
            <a:endParaRPr lang="en-US" sz="2800" i="1" dirty="0"/>
          </a:p>
        </p:txBody>
      </p:sp>
      <p:sp>
        <p:nvSpPr>
          <p:cNvPr id="8195" name="Rectangle 3"/>
          <p:cNvSpPr>
            <a:spLocks noGrp="1" noChangeArrowheads="1"/>
          </p:cNvSpPr>
          <p:nvPr>
            <p:ph idx="1"/>
          </p:nvPr>
        </p:nvSpPr>
        <p:spPr>
          <a:xfrm>
            <a:off x="228600" y="1600200"/>
            <a:ext cx="8229600" cy="4525963"/>
          </a:xfrm>
        </p:spPr>
        <p:txBody>
          <a:bodyPr>
            <a:noAutofit/>
          </a:bodyPr>
          <a:lstStyle/>
          <a:p>
            <a:pPr lvl="2" algn="r">
              <a:lnSpc>
                <a:spcPct val="90000"/>
              </a:lnSpc>
              <a:buNone/>
            </a:pPr>
            <a:r>
              <a:rPr lang="en-US" dirty="0"/>
              <a:t>80 editorial staff: including Editor-in-Chief, 2 Chief Editors, </a:t>
            </a:r>
            <a:r>
              <a:rPr lang="en-GB" dirty="0"/>
              <a:t>26 Associate &amp; Senior Editors + editorial assistants and other staff </a:t>
            </a:r>
            <a:endParaRPr lang="en-GB" dirty="0" smtClean="0"/>
          </a:p>
          <a:p>
            <a:pPr lvl="2" algn="r">
              <a:lnSpc>
                <a:spcPct val="90000"/>
              </a:lnSpc>
              <a:buNone/>
            </a:pPr>
            <a:endParaRPr lang="en-US" dirty="0" smtClean="0"/>
          </a:p>
          <a:p>
            <a:pPr lvl="2" algn="r">
              <a:lnSpc>
                <a:spcPct val="90000"/>
              </a:lnSpc>
              <a:buNone/>
            </a:pPr>
            <a:r>
              <a:rPr lang="en-US" dirty="0" smtClean="0"/>
              <a:t>110 </a:t>
            </a:r>
            <a:r>
              <a:rPr lang="en-US" dirty="0"/>
              <a:t>editorial pages per week</a:t>
            </a:r>
            <a:endParaRPr lang="en-US" dirty="0" smtClean="0"/>
          </a:p>
          <a:p>
            <a:pPr lvl="2" algn="r">
              <a:lnSpc>
                <a:spcPct val="90000"/>
              </a:lnSpc>
              <a:buNone/>
            </a:pPr>
            <a:endParaRPr lang="en-US" dirty="0" smtClean="0"/>
          </a:p>
          <a:p>
            <a:pPr lvl="2" algn="r">
              <a:lnSpc>
                <a:spcPct val="90000"/>
              </a:lnSpc>
              <a:buNone/>
            </a:pPr>
            <a:r>
              <a:rPr lang="en-US" dirty="0" smtClean="0"/>
              <a:t>10,000</a:t>
            </a:r>
            <a:r>
              <a:rPr lang="en-US" dirty="0"/>
              <a:t>+ submissions per year; 800 papers published</a:t>
            </a:r>
            <a:endParaRPr lang="en-US" dirty="0" smtClean="0"/>
          </a:p>
          <a:p>
            <a:pPr lvl="2" algn="r">
              <a:lnSpc>
                <a:spcPct val="90000"/>
              </a:lnSpc>
              <a:buNone/>
            </a:pPr>
            <a:endParaRPr lang="en-US" dirty="0" smtClean="0"/>
          </a:p>
          <a:p>
            <a:pPr lvl="2" algn="r">
              <a:lnSpc>
                <a:spcPct val="90000"/>
              </a:lnSpc>
              <a:buNone/>
            </a:pPr>
            <a:r>
              <a:rPr lang="en-US" dirty="0" smtClean="0"/>
              <a:t>Editorial </a:t>
            </a:r>
            <a:r>
              <a:rPr lang="en-US" dirty="0"/>
              <a:t>staff in London, DC, Boston, San </a:t>
            </a:r>
            <a:endParaRPr lang="en-US" dirty="0" smtClean="0"/>
          </a:p>
          <a:p>
            <a:pPr algn="r">
              <a:lnSpc>
                <a:spcPct val="90000"/>
              </a:lnSpc>
              <a:buNone/>
            </a:pPr>
            <a:r>
              <a:rPr lang="en-US" sz="2400" dirty="0" smtClean="0"/>
              <a:t>				Francisco, Tokyo </a:t>
            </a:r>
          </a:p>
          <a:p>
            <a:pPr algn="r">
              <a:lnSpc>
                <a:spcPct val="90000"/>
              </a:lnSpc>
              <a:buNone/>
            </a:pPr>
            <a:r>
              <a:rPr lang="en-US" sz="2400" dirty="0" smtClean="0"/>
              <a:t>				+ </a:t>
            </a:r>
            <a:r>
              <a:rPr lang="en-US" sz="2400" dirty="0"/>
              <a:t>Sydney, </a:t>
            </a:r>
            <a:r>
              <a:rPr lang="en-US" sz="2400" dirty="0" smtClean="0"/>
              <a:t>Delhi, San </a:t>
            </a:r>
            <a:r>
              <a:rPr lang="en-US" sz="2400" dirty="0" smtClean="0"/>
              <a:t>Diego, Munich, </a:t>
            </a:r>
            <a:r>
              <a:rPr lang="en-US" sz="2400" dirty="0" smtClean="0"/>
              <a:t>Paris </a:t>
            </a:r>
            <a:endParaRPr lang="en-US" sz="2400" dirty="0"/>
          </a:p>
        </p:txBody>
      </p:sp>
      <p:cxnSp>
        <p:nvCxnSpPr>
          <p:cNvPr id="4" name="Straight Connector 3"/>
          <p:cNvCxnSpPr/>
          <p:nvPr/>
        </p:nvCxnSpPr>
        <p:spPr>
          <a:xfrm>
            <a:off x="1066800" y="1447800"/>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87900" y="2949575"/>
            <a:ext cx="3960813" cy="1055688"/>
          </a:xfrm>
          <a:prstGeom prst="rect">
            <a:avLst/>
          </a:prstGeom>
          <a:noFill/>
          <a:ln w="38100">
            <a:solidFill>
              <a:schemeClr val="tx1"/>
            </a:solidFill>
            <a:miter lim="800000"/>
            <a:headEnd/>
            <a:tailEnd/>
          </a:ln>
        </p:spPr>
        <p:txBody>
          <a:bodyPr wrap="none" anchor="ctr">
            <a:prstTxWarp prst="textNoShape">
              <a:avLst/>
            </a:prstTxWarp>
          </a:bodyPr>
          <a:lstStyle/>
          <a:p>
            <a:pPr algn="ctr"/>
            <a:r>
              <a:rPr lang="en-US" altLang="ja-JP" sz="2400" dirty="0">
                <a:latin typeface="Arial"/>
              </a:rPr>
              <a:t>Chief Physical Sciences</a:t>
            </a:r>
          </a:p>
          <a:p>
            <a:pPr algn="ctr"/>
            <a:r>
              <a:rPr lang="en-US" altLang="ja-JP" sz="2400" dirty="0">
                <a:latin typeface="Arial"/>
              </a:rPr>
              <a:t>Editor Karl </a:t>
            </a:r>
            <a:r>
              <a:rPr lang="en-US" altLang="ja-JP" sz="2400" dirty="0" err="1">
                <a:latin typeface="Arial"/>
              </a:rPr>
              <a:t>Ziemelis</a:t>
            </a:r>
            <a:endParaRPr lang="en-US" altLang="ja-JP" sz="2400" dirty="0">
              <a:latin typeface="Arial"/>
            </a:endParaRPr>
          </a:p>
        </p:txBody>
      </p:sp>
      <p:sp>
        <p:nvSpPr>
          <p:cNvPr id="5" name="Rectangle 4"/>
          <p:cNvSpPr>
            <a:spLocks noChangeArrowheads="1"/>
          </p:cNvSpPr>
          <p:nvPr/>
        </p:nvSpPr>
        <p:spPr bwMode="auto">
          <a:xfrm>
            <a:off x="395288" y="2947988"/>
            <a:ext cx="3971925" cy="1057275"/>
          </a:xfrm>
          <a:prstGeom prst="rect">
            <a:avLst/>
          </a:prstGeom>
          <a:noFill/>
          <a:ln w="38100">
            <a:solidFill>
              <a:schemeClr val="tx1"/>
            </a:solidFill>
            <a:miter lim="800000"/>
            <a:headEnd/>
            <a:tailEnd/>
          </a:ln>
        </p:spPr>
        <p:txBody>
          <a:bodyPr wrap="none" anchor="ctr">
            <a:prstTxWarp prst="textNoShape">
              <a:avLst/>
            </a:prstTxWarp>
          </a:bodyPr>
          <a:lstStyle/>
          <a:p>
            <a:pPr algn="ctr"/>
            <a:r>
              <a:rPr lang="en-US" altLang="ja-JP" sz="2400" dirty="0">
                <a:latin typeface="Arial"/>
              </a:rPr>
              <a:t>Chief Biology Editor</a:t>
            </a:r>
          </a:p>
          <a:p>
            <a:pPr algn="ctr"/>
            <a:r>
              <a:rPr lang="en-US" altLang="ja-JP" sz="2400" dirty="0" err="1">
                <a:latin typeface="Arial"/>
              </a:rPr>
              <a:t>Ritu</a:t>
            </a:r>
            <a:r>
              <a:rPr lang="en-US" altLang="ja-JP" sz="2400" dirty="0">
                <a:latin typeface="Arial"/>
              </a:rPr>
              <a:t> </a:t>
            </a:r>
            <a:r>
              <a:rPr lang="en-US" altLang="ja-JP" sz="2400" dirty="0" err="1">
                <a:latin typeface="Arial"/>
              </a:rPr>
              <a:t>Dhand</a:t>
            </a:r>
            <a:endParaRPr lang="en-US" altLang="ja-JP" sz="2400" dirty="0">
              <a:latin typeface="Arial"/>
            </a:endParaRPr>
          </a:p>
        </p:txBody>
      </p:sp>
      <p:sp>
        <p:nvSpPr>
          <p:cNvPr id="6" name="Rectangle 5"/>
          <p:cNvSpPr>
            <a:spLocks noChangeArrowheads="1"/>
          </p:cNvSpPr>
          <p:nvPr/>
        </p:nvSpPr>
        <p:spPr bwMode="auto">
          <a:xfrm>
            <a:off x="4787900" y="4364038"/>
            <a:ext cx="3960813" cy="2089150"/>
          </a:xfrm>
          <a:prstGeom prst="rect">
            <a:avLst/>
          </a:prstGeom>
          <a:noFill/>
          <a:ln w="38100">
            <a:solidFill>
              <a:schemeClr val="tx1"/>
            </a:solidFill>
            <a:miter lim="800000"/>
            <a:headEnd/>
            <a:tailEnd/>
          </a:ln>
        </p:spPr>
        <p:txBody>
          <a:bodyPr wrap="none" anchor="ctr">
            <a:prstTxWarp prst="textNoShape">
              <a:avLst/>
            </a:prstTxWarp>
          </a:bodyPr>
          <a:lstStyle/>
          <a:p>
            <a:pPr algn="ctr"/>
            <a:endParaRPr lang="ja-JP" altLang="en-US" dirty="0" smtClean="0">
              <a:latin typeface="Arial"/>
            </a:endParaRPr>
          </a:p>
          <a:p>
            <a:pPr algn="ctr"/>
            <a:r>
              <a:rPr lang="en-US" altLang="ja-JP" sz="2400" dirty="0" smtClean="0">
                <a:latin typeface="Arial"/>
              </a:rPr>
              <a:t>11 </a:t>
            </a:r>
            <a:r>
              <a:rPr lang="en-US" altLang="ja-JP" sz="2400" dirty="0">
                <a:latin typeface="Arial"/>
              </a:rPr>
              <a:t>Associate &amp;</a:t>
            </a:r>
          </a:p>
          <a:p>
            <a:pPr algn="ctr"/>
            <a:r>
              <a:rPr lang="en-US" altLang="ja-JP" sz="2400" dirty="0">
                <a:latin typeface="Arial"/>
              </a:rPr>
              <a:t>Senior Editors</a:t>
            </a:r>
          </a:p>
          <a:p>
            <a:pPr algn="ctr"/>
            <a:endParaRPr lang="ja-JP" altLang="en-US" dirty="0">
              <a:latin typeface="Arial"/>
            </a:endParaRPr>
          </a:p>
        </p:txBody>
      </p:sp>
      <p:sp>
        <p:nvSpPr>
          <p:cNvPr id="7" name="Rectangle 6"/>
          <p:cNvSpPr>
            <a:spLocks noChangeArrowheads="1"/>
          </p:cNvSpPr>
          <p:nvPr/>
        </p:nvSpPr>
        <p:spPr bwMode="auto">
          <a:xfrm>
            <a:off x="395288" y="4364038"/>
            <a:ext cx="3971925" cy="2089150"/>
          </a:xfrm>
          <a:prstGeom prst="rect">
            <a:avLst/>
          </a:prstGeom>
          <a:noFill/>
          <a:ln w="38100">
            <a:solidFill>
              <a:schemeClr val="tx1"/>
            </a:solidFill>
            <a:miter lim="800000"/>
            <a:headEnd/>
            <a:tailEnd/>
          </a:ln>
        </p:spPr>
        <p:txBody>
          <a:bodyPr wrap="none" anchor="ctr">
            <a:prstTxWarp prst="textNoShape">
              <a:avLst/>
            </a:prstTxWarp>
          </a:bodyPr>
          <a:lstStyle/>
          <a:p>
            <a:pPr algn="ctr"/>
            <a:r>
              <a:rPr lang="en-US" altLang="ja-JP" sz="2400" dirty="0">
                <a:latin typeface="Arial"/>
              </a:rPr>
              <a:t>15 Associate &amp;</a:t>
            </a:r>
          </a:p>
          <a:p>
            <a:pPr algn="ctr"/>
            <a:r>
              <a:rPr lang="en-US" altLang="ja-JP" sz="2400" dirty="0">
                <a:latin typeface="Arial"/>
              </a:rPr>
              <a:t>Senior Editors</a:t>
            </a:r>
          </a:p>
        </p:txBody>
      </p:sp>
      <p:sp>
        <p:nvSpPr>
          <p:cNvPr id="8" name="Line 7"/>
          <p:cNvSpPr>
            <a:spLocks noChangeShapeType="1"/>
          </p:cNvSpPr>
          <p:nvPr/>
        </p:nvSpPr>
        <p:spPr bwMode="auto">
          <a:xfrm>
            <a:off x="3419475" y="2695575"/>
            <a:ext cx="0" cy="228600"/>
          </a:xfrm>
          <a:prstGeom prst="line">
            <a:avLst/>
          </a:prstGeom>
          <a:noFill/>
          <a:ln w="38100">
            <a:solidFill>
              <a:schemeClr val="tx1"/>
            </a:solidFill>
            <a:round/>
            <a:headEnd/>
            <a:tailEnd/>
          </a:ln>
        </p:spPr>
        <p:txBody>
          <a:bodyPr wrap="none" anchor="ctr">
            <a:prstTxWarp prst="textNoShape">
              <a:avLst/>
            </a:prstTxWarp>
          </a:bodyPr>
          <a:lstStyle/>
          <a:p>
            <a:endParaRPr lang="en-US" dirty="0">
              <a:latin typeface="Arial"/>
            </a:endParaRPr>
          </a:p>
        </p:txBody>
      </p:sp>
      <p:sp>
        <p:nvSpPr>
          <p:cNvPr id="9" name="Line 8"/>
          <p:cNvSpPr>
            <a:spLocks noChangeShapeType="1"/>
          </p:cNvSpPr>
          <p:nvPr/>
        </p:nvSpPr>
        <p:spPr bwMode="auto">
          <a:xfrm>
            <a:off x="5738813" y="2695575"/>
            <a:ext cx="0" cy="228600"/>
          </a:xfrm>
          <a:prstGeom prst="line">
            <a:avLst/>
          </a:prstGeom>
          <a:noFill/>
          <a:ln w="38100">
            <a:solidFill>
              <a:schemeClr val="tx1"/>
            </a:solidFill>
            <a:round/>
            <a:headEnd/>
            <a:tailEnd/>
          </a:ln>
        </p:spPr>
        <p:txBody>
          <a:bodyPr wrap="none" anchor="ctr">
            <a:prstTxWarp prst="textNoShape">
              <a:avLst/>
            </a:prstTxWarp>
          </a:bodyPr>
          <a:lstStyle/>
          <a:p>
            <a:endParaRPr lang="en-US" dirty="0">
              <a:latin typeface="Arial"/>
            </a:endParaRPr>
          </a:p>
        </p:txBody>
      </p:sp>
      <p:sp>
        <p:nvSpPr>
          <p:cNvPr id="10" name="Line 10"/>
          <p:cNvSpPr>
            <a:spLocks noChangeShapeType="1"/>
          </p:cNvSpPr>
          <p:nvPr/>
        </p:nvSpPr>
        <p:spPr bwMode="auto">
          <a:xfrm>
            <a:off x="2411413" y="4005263"/>
            <a:ext cx="0" cy="360362"/>
          </a:xfrm>
          <a:prstGeom prst="line">
            <a:avLst/>
          </a:prstGeom>
          <a:noFill/>
          <a:ln w="38100">
            <a:solidFill>
              <a:schemeClr val="tx1"/>
            </a:solidFill>
            <a:round/>
            <a:headEnd/>
            <a:tailEnd/>
          </a:ln>
        </p:spPr>
        <p:txBody>
          <a:bodyPr wrap="none" anchor="ctr">
            <a:prstTxWarp prst="textNoShape">
              <a:avLst/>
            </a:prstTxWarp>
          </a:bodyPr>
          <a:lstStyle/>
          <a:p>
            <a:endParaRPr lang="en-US" dirty="0">
              <a:latin typeface="Arial"/>
            </a:endParaRPr>
          </a:p>
        </p:txBody>
      </p:sp>
      <p:sp>
        <p:nvSpPr>
          <p:cNvPr id="11" name="Rectangle 12"/>
          <p:cNvSpPr>
            <a:spLocks noChangeArrowheads="1"/>
          </p:cNvSpPr>
          <p:nvPr/>
        </p:nvSpPr>
        <p:spPr bwMode="auto">
          <a:xfrm>
            <a:off x="0" y="188913"/>
            <a:ext cx="9144000" cy="823912"/>
          </a:xfrm>
          <a:prstGeom prst="rect">
            <a:avLst/>
          </a:prstGeom>
          <a:noFill/>
          <a:ln w="9525">
            <a:noFill/>
            <a:miter lim="800000"/>
            <a:headEnd/>
            <a:tailEnd/>
          </a:ln>
        </p:spPr>
        <p:txBody>
          <a:bodyPr>
            <a:prstTxWarp prst="textNoShape">
              <a:avLst/>
            </a:prstTxWarp>
            <a:spAutoFit/>
          </a:bodyPr>
          <a:lstStyle/>
          <a:p>
            <a:pPr algn="ctr"/>
            <a:r>
              <a:rPr lang="ja-JP" altLang="en-US" sz="4800" i="1" dirty="0">
                <a:latin typeface="Arial"/>
              </a:rPr>
              <a:t>  </a:t>
            </a:r>
            <a:endParaRPr lang="ja-JP" altLang="en-US" sz="4800" dirty="0">
              <a:latin typeface="Arial"/>
            </a:endParaRPr>
          </a:p>
        </p:txBody>
      </p:sp>
      <p:sp>
        <p:nvSpPr>
          <p:cNvPr id="12" name="Line 15"/>
          <p:cNvSpPr>
            <a:spLocks noChangeShapeType="1"/>
          </p:cNvSpPr>
          <p:nvPr/>
        </p:nvSpPr>
        <p:spPr bwMode="auto">
          <a:xfrm>
            <a:off x="304800" y="1196975"/>
            <a:ext cx="8458200" cy="0"/>
          </a:xfrm>
          <a:prstGeom prst="line">
            <a:avLst/>
          </a:prstGeom>
          <a:noFill/>
          <a:ln w="25400">
            <a:solidFill>
              <a:srgbClr val="FF0000"/>
            </a:solidFill>
            <a:round/>
            <a:headEnd/>
            <a:tailEnd/>
          </a:ln>
        </p:spPr>
        <p:txBody>
          <a:bodyPr>
            <a:prstTxWarp prst="textNoShape">
              <a:avLst/>
            </a:prstTxWarp>
          </a:bodyPr>
          <a:lstStyle/>
          <a:p>
            <a:endParaRPr lang="en-US" dirty="0">
              <a:latin typeface="Arial"/>
            </a:endParaRPr>
          </a:p>
        </p:txBody>
      </p:sp>
      <p:sp>
        <p:nvSpPr>
          <p:cNvPr id="13" name="Rectangle 16"/>
          <p:cNvSpPr>
            <a:spLocks noChangeArrowheads="1"/>
          </p:cNvSpPr>
          <p:nvPr/>
        </p:nvSpPr>
        <p:spPr bwMode="auto">
          <a:xfrm>
            <a:off x="0" y="44450"/>
            <a:ext cx="9144000" cy="1081088"/>
          </a:xfrm>
          <a:prstGeom prst="rect">
            <a:avLst/>
          </a:prstGeom>
          <a:noFill/>
          <a:ln w="9525">
            <a:noFill/>
            <a:miter lim="800000"/>
            <a:headEnd/>
            <a:tailEnd/>
          </a:ln>
        </p:spPr>
        <p:txBody>
          <a:bodyPr anchor="ctr">
            <a:prstTxWarp prst="textNoShape">
              <a:avLst/>
            </a:prstTxWarp>
          </a:bodyPr>
          <a:lstStyle/>
          <a:p>
            <a:pPr algn="ctr" eaLnBrk="1" hangingPunct="1"/>
            <a:r>
              <a:rPr lang="ja-JP" altLang="en-US" sz="4400" i="1" dirty="0">
                <a:latin typeface="Arial"/>
              </a:rPr>
              <a:t>  </a:t>
            </a:r>
            <a:r>
              <a:rPr lang="en-US" altLang="ja-JP" sz="4400" i="1" dirty="0">
                <a:latin typeface="Arial"/>
              </a:rPr>
              <a:t>Nature</a:t>
            </a:r>
            <a:r>
              <a:rPr lang="en-US" altLang="ja-JP" sz="4400" dirty="0">
                <a:latin typeface="Arial"/>
              </a:rPr>
              <a:t> editorial structure</a:t>
            </a:r>
          </a:p>
        </p:txBody>
      </p:sp>
      <p:sp>
        <p:nvSpPr>
          <p:cNvPr id="15" name="Rectangle 18"/>
          <p:cNvSpPr>
            <a:spLocks noChangeArrowheads="1"/>
          </p:cNvSpPr>
          <p:nvPr/>
        </p:nvSpPr>
        <p:spPr bwMode="auto">
          <a:xfrm>
            <a:off x="2555875" y="1641475"/>
            <a:ext cx="3960813" cy="1066800"/>
          </a:xfrm>
          <a:prstGeom prst="rect">
            <a:avLst/>
          </a:prstGeom>
          <a:noFill/>
          <a:ln w="38100">
            <a:solidFill>
              <a:schemeClr val="tx1"/>
            </a:solidFill>
            <a:miter lim="800000"/>
            <a:headEnd/>
            <a:tailEnd/>
          </a:ln>
        </p:spPr>
        <p:txBody>
          <a:bodyPr wrap="none" anchor="ctr">
            <a:prstTxWarp prst="textNoShape">
              <a:avLst/>
            </a:prstTxWarp>
          </a:bodyPr>
          <a:lstStyle/>
          <a:p>
            <a:pPr algn="ctr"/>
            <a:r>
              <a:rPr lang="en-US" altLang="ja-JP" sz="2400" dirty="0">
                <a:latin typeface="Arial"/>
              </a:rPr>
              <a:t>Editor-in-Chief</a:t>
            </a:r>
          </a:p>
          <a:p>
            <a:pPr algn="ctr"/>
            <a:r>
              <a:rPr lang="en-US" altLang="ja-JP" sz="2400" dirty="0">
                <a:latin typeface="Arial"/>
              </a:rPr>
              <a:t>Philip Campbell</a:t>
            </a:r>
          </a:p>
        </p:txBody>
      </p:sp>
      <p:sp>
        <p:nvSpPr>
          <p:cNvPr id="16" name="Line 19"/>
          <p:cNvSpPr>
            <a:spLocks noChangeShapeType="1"/>
          </p:cNvSpPr>
          <p:nvPr/>
        </p:nvSpPr>
        <p:spPr bwMode="auto">
          <a:xfrm>
            <a:off x="6804025" y="4005263"/>
            <a:ext cx="0" cy="360362"/>
          </a:xfrm>
          <a:prstGeom prst="line">
            <a:avLst/>
          </a:prstGeom>
          <a:noFill/>
          <a:ln w="38100">
            <a:solidFill>
              <a:schemeClr val="tx1"/>
            </a:solidFill>
            <a:round/>
            <a:headEnd/>
            <a:tailEnd/>
          </a:ln>
        </p:spPr>
        <p:txBody>
          <a:bodyPr wrap="none" anchor="ctr">
            <a:prstTxWarp prst="textNoShape">
              <a:avLst/>
            </a:prstTxWarp>
          </a:bodyPr>
          <a:lstStyle/>
          <a:p>
            <a:endParaRPr lang="en-US" dirty="0">
              <a:latin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1066800" y="2580789"/>
            <a:ext cx="7315200" cy="1588"/>
          </a:xfrm>
          <a:prstGeom prst="line">
            <a:avLst/>
          </a:prstGeom>
          <a:ln w="349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921401"/>
            <a:ext cx="7010400" cy="584776"/>
          </a:xfrm>
          <a:prstGeom prst="rect">
            <a:avLst/>
          </a:prstGeom>
        </p:spPr>
        <p:txBody>
          <a:bodyPr wrap="square">
            <a:spAutoFit/>
          </a:bodyPr>
          <a:lstStyle/>
          <a:p>
            <a:r>
              <a:rPr lang="en-US" sz="3200" i="1" dirty="0" smtClean="0"/>
              <a:t>Nature </a:t>
            </a:r>
            <a:r>
              <a:rPr lang="en-US" sz="3200" dirty="0" smtClean="0"/>
              <a:t>editors</a:t>
            </a:r>
            <a:endParaRPr lang="en-US" sz="3200" dirty="0"/>
          </a:p>
        </p:txBody>
      </p:sp>
      <p:sp>
        <p:nvSpPr>
          <p:cNvPr id="6" name="Rectangle 5"/>
          <p:cNvSpPr/>
          <p:nvPr/>
        </p:nvSpPr>
        <p:spPr>
          <a:xfrm>
            <a:off x="2362200" y="2644676"/>
            <a:ext cx="6019800" cy="3785652"/>
          </a:xfrm>
          <a:prstGeom prst="rect">
            <a:avLst/>
          </a:prstGeom>
        </p:spPr>
        <p:txBody>
          <a:bodyPr wrap="square">
            <a:spAutoFit/>
          </a:bodyPr>
          <a:lstStyle/>
          <a:p>
            <a:pPr algn="r"/>
            <a:r>
              <a:rPr lang="en-US" sz="2400" dirty="0" smtClean="0"/>
              <a:t>Interface between the journal</a:t>
            </a:r>
            <a:r>
              <a:rPr lang="en-US" sz="2400" dirty="0" smtClean="0"/>
              <a:t> and the </a:t>
            </a:r>
            <a:r>
              <a:rPr lang="en-US" sz="2400" dirty="0" smtClean="0"/>
              <a:t>community</a:t>
            </a:r>
          </a:p>
          <a:p>
            <a:pPr algn="r"/>
            <a:endParaRPr lang="en-US" sz="2400" dirty="0" smtClean="0"/>
          </a:p>
          <a:p>
            <a:pPr algn="r"/>
            <a:r>
              <a:rPr lang="en-US" sz="2400" dirty="0" smtClean="0"/>
              <a:t>Full</a:t>
            </a:r>
            <a:r>
              <a:rPr lang="en-US" sz="2400" dirty="0" smtClean="0"/>
              <a:t>-time professional editors able to focus 100% on science </a:t>
            </a:r>
            <a:endParaRPr lang="en-US" sz="2400" dirty="0" smtClean="0"/>
          </a:p>
          <a:p>
            <a:pPr algn="r"/>
            <a:endParaRPr lang="en-US" sz="2400" dirty="0" smtClean="0"/>
          </a:p>
          <a:p>
            <a:pPr algn="r"/>
            <a:r>
              <a:rPr lang="en-US" sz="2400" dirty="0" smtClean="0"/>
              <a:t>Highly</a:t>
            </a:r>
            <a:r>
              <a:rPr lang="en-US" sz="2400" dirty="0" smtClean="0"/>
              <a:t>-qualified scientists with PhD and postdoc, industry or academia experience</a:t>
            </a:r>
            <a:endParaRPr lang="en-US" sz="2400" dirty="0" smtClean="0"/>
          </a:p>
          <a:p>
            <a:pPr algn="r"/>
            <a:endParaRPr lang="en-US" sz="2400" dirty="0" smtClean="0"/>
          </a:p>
          <a:p>
            <a:pPr algn="r"/>
            <a:endParaRPr lang="en-US" sz="24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896</TotalTime>
  <Words>1802</Words>
  <Application>Microsoft Macintosh PowerPoint</Application>
  <PresentationFormat>On-screen Show (4:3)</PresentationFormat>
  <Paragraphs>345</Paragraphs>
  <Slides>42</Slides>
  <Notes>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Photo Editor Photo</vt:lpstr>
      <vt:lpstr>Publishing in Nature: a climate science perspective</vt:lpstr>
      <vt:lpstr>Slide 2</vt:lpstr>
      <vt:lpstr>Nature’s first issue</vt:lpstr>
      <vt:lpstr>Slide 4</vt:lpstr>
      <vt:lpstr>Slide 5</vt:lpstr>
      <vt:lpstr>Slide 6</vt:lpstr>
      <vt:lpstr>Nature staff</vt:lpstr>
      <vt:lpstr>Slide 8</vt:lpstr>
      <vt:lpstr>Slide 9</vt:lpstr>
      <vt:lpstr>Slide 10</vt:lpstr>
      <vt:lpstr>Slide 11</vt:lpstr>
      <vt:lpstr>Slide 12</vt:lpstr>
      <vt:lpstr>Slide 13</vt:lpstr>
      <vt:lpstr>Slide 14</vt:lpstr>
      <vt:lpstr>Slide 15</vt:lpstr>
      <vt:lpstr>Slide 16</vt:lpstr>
      <vt:lpstr>Slide 17</vt:lpstr>
      <vt:lpstr>Publication process</vt:lpstr>
      <vt:lpstr>Slide 19</vt:lpstr>
      <vt:lpstr>Slide 20</vt:lpstr>
      <vt:lpstr>Slide 21</vt:lpstr>
      <vt:lpstr>Slide 22</vt:lpstr>
      <vt:lpstr>Slide 23</vt:lpstr>
      <vt:lpstr>Slide 24</vt:lpstr>
      <vt:lpstr>What do Nature editors look for?</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Hierarchy of added value</vt:lpstr>
      <vt:lpstr>Slide 41</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and future climate science at Nature</dc:title>
  <dc:creator>Davis Anderton</dc:creator>
  <cp:lastModifiedBy>Mike White</cp:lastModifiedBy>
  <cp:revision>106</cp:revision>
  <cp:lastPrinted>2012-07-12T20:15:40Z</cp:lastPrinted>
  <dcterms:created xsi:type="dcterms:W3CDTF">2012-08-05T02:33:30Z</dcterms:created>
  <dcterms:modified xsi:type="dcterms:W3CDTF">2012-08-05T03:53:21Z</dcterms:modified>
</cp:coreProperties>
</file>