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78" r:id="rId4"/>
    <p:sldId id="263" r:id="rId5"/>
    <p:sldId id="266" r:id="rId6"/>
    <p:sldId id="269" r:id="rId7"/>
    <p:sldId id="270" r:id="rId8"/>
    <p:sldId id="271" r:id="rId9"/>
    <p:sldId id="268" r:id="rId10"/>
    <p:sldId id="272" r:id="rId11"/>
    <p:sldId id="264" r:id="rId12"/>
    <p:sldId id="274" r:id="rId13"/>
    <p:sldId id="273" r:id="rId14"/>
    <p:sldId id="265" r:id="rId15"/>
    <p:sldId id="27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265" autoAdjust="0"/>
    <p:restoredTop sz="94667" autoAdjust="0"/>
  </p:normalViewPr>
  <p:slideViewPr>
    <p:cSldViewPr>
      <p:cViewPr varScale="1">
        <p:scale>
          <a:sx n="79" d="100"/>
          <a:sy n="79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63335-9445-416A-847B-F3C5C2650478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AOMUP/FAMOS meeting - October 24-26,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4B1B-155F-4194-84AC-5C356645B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3BD7D-7823-4E96-925A-C40B747F3F84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AOMUP/FAMOS meeting - October 24-26,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8E3E-166F-4193-A97D-1DD1A33559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AOMUP/FAMOS meeting - October 24-26, 2012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6924-0037-44DA-8F1C-933909FCE86F}" type="datetime1">
              <a:rPr lang="fr-FR" smtClean="0"/>
              <a:pPr/>
              <a:t>24/10/2012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FAMOS meeting - October 24-26, 2012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AOMIP/FAMOS meeting,  </a:t>
            </a:r>
            <a:r>
              <a:rPr lang="fr-FR" dirty="0" err="1" smtClean="0"/>
              <a:t>October</a:t>
            </a:r>
            <a:r>
              <a:rPr lang="fr-FR" dirty="0" smtClean="0"/>
              <a:t>  24-26,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E9D-E2CC-4BEF-A6E6-CB20254DAF91}" type="datetime1">
              <a:rPr lang="fr-FR" smtClean="0"/>
              <a:pPr/>
              <a:t>24/10/2012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FAMOS meeting - October 24-26,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6136" y="6356350"/>
            <a:ext cx="31683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AOMIP/FAMOS meeting, </a:t>
            </a:r>
            <a:r>
              <a:rPr lang="fr-FR" dirty="0" err="1" smtClean="0"/>
              <a:t>October</a:t>
            </a:r>
            <a:r>
              <a:rPr lang="fr-FR" dirty="0" smtClean="0"/>
              <a:t>  24-26, 2012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8549-A39E-405E-AF4B-C88C641CF2BD}" type="datetime1">
              <a:rPr lang="fr-FR" smtClean="0"/>
              <a:pPr/>
              <a:t>24/10/2012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09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FAMOS meeting - October 24-26,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508104" y="6356350"/>
            <a:ext cx="3178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AOMIP/FAMOS meeting,  </a:t>
            </a:r>
            <a:r>
              <a:rPr lang="fr-FR" dirty="0" err="1" smtClean="0"/>
              <a:t>October</a:t>
            </a:r>
            <a:r>
              <a:rPr lang="fr-FR" dirty="0" smtClean="0"/>
              <a:t>  24-26, 2012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arie-no&#235;lle\Mes%20documents\EXPOSES\AOMIP\2012\NAC\EDDY_SNAPSHOT\Animations\Eddies_slow_1998_1999_ex16_presentation2_bathy_dated.avi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93610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Dynamics of the </a:t>
            </a:r>
            <a:r>
              <a:rPr lang="fr-FR" sz="3200" b="1" dirty="0" err="1" smtClean="0"/>
              <a:t>Norwegian</a:t>
            </a:r>
            <a:r>
              <a:rPr lang="fr-FR" sz="3200" b="1" dirty="0" smtClean="0"/>
              <a:t> Atlantic </a:t>
            </a:r>
            <a:r>
              <a:rPr lang="fr-FR" sz="3200" b="1" dirty="0" err="1" smtClean="0"/>
              <a:t>Current</a:t>
            </a:r>
            <a:r>
              <a:rPr lang="fr-FR" sz="3200" b="1" dirty="0" smtClean="0"/>
              <a:t> </a:t>
            </a:r>
            <a:br>
              <a:rPr lang="fr-FR" sz="3200" b="1" dirty="0" smtClean="0"/>
            </a:br>
            <a:r>
              <a:rPr lang="fr-FR" sz="3200" b="1" dirty="0" err="1" smtClean="0"/>
              <a:t>from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high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resolution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modeling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736304"/>
          </a:xfrm>
        </p:spPr>
        <p:txBody>
          <a:bodyPr>
            <a:normAutofit/>
          </a:bodyPr>
          <a:lstStyle/>
          <a:p>
            <a:r>
              <a:rPr lang="fr-FR" sz="2000" b="1" i="1" dirty="0" smtClean="0">
                <a:solidFill>
                  <a:schemeClr val="tx1"/>
                </a:solidFill>
              </a:rPr>
              <a:t>Marie-Noëlle Houssais </a:t>
            </a:r>
          </a:p>
          <a:p>
            <a:r>
              <a:rPr lang="fr-FR" sz="2000" b="1" i="1" dirty="0" smtClean="0">
                <a:solidFill>
                  <a:schemeClr val="tx1"/>
                </a:solidFill>
              </a:rPr>
              <a:t>Christophe </a:t>
            </a:r>
            <a:r>
              <a:rPr lang="fr-FR" sz="2000" b="1" i="1" dirty="0" err="1" smtClean="0">
                <a:solidFill>
                  <a:schemeClr val="tx1"/>
                </a:solidFill>
              </a:rPr>
              <a:t>Herbaut</a:t>
            </a:r>
            <a:r>
              <a:rPr lang="fr-FR" sz="2000" b="1" i="1" dirty="0" smtClean="0">
                <a:solidFill>
                  <a:schemeClr val="tx1"/>
                </a:solidFill>
              </a:rPr>
              <a:t>, Antoine Martin, </a:t>
            </a:r>
            <a:r>
              <a:rPr lang="fr-FR" sz="2000" b="1" i="1" dirty="0" err="1" smtClean="0">
                <a:solidFill>
                  <a:schemeClr val="tx1"/>
                </a:solidFill>
              </a:rPr>
              <a:t>Dorotea</a:t>
            </a:r>
            <a:r>
              <a:rPr lang="fr-FR" sz="2000" b="1" i="1" dirty="0" smtClean="0">
                <a:solidFill>
                  <a:schemeClr val="tx1"/>
                </a:solidFill>
              </a:rPr>
              <a:t> </a:t>
            </a:r>
            <a:r>
              <a:rPr lang="fr-FR" sz="2000" b="1" i="1" dirty="0" err="1" smtClean="0">
                <a:solidFill>
                  <a:schemeClr val="tx1"/>
                </a:solidFill>
              </a:rPr>
              <a:t>Iovino</a:t>
            </a:r>
            <a:r>
              <a:rPr lang="fr-FR" sz="2000" b="1" i="1" dirty="0" smtClean="0">
                <a:solidFill>
                  <a:schemeClr val="tx1"/>
                </a:solidFill>
              </a:rPr>
              <a:t>, Anne-Cécile </a:t>
            </a:r>
            <a:r>
              <a:rPr lang="fr-FR" sz="2000" b="1" i="1" dirty="0" err="1" smtClean="0">
                <a:solidFill>
                  <a:schemeClr val="tx1"/>
                </a:solidFill>
              </a:rPr>
              <a:t>Blaizot</a:t>
            </a:r>
            <a:endParaRPr lang="fr-FR" sz="2000" b="1" i="1" dirty="0">
              <a:solidFill>
                <a:schemeClr val="tx1"/>
              </a:solidFill>
            </a:endParaRPr>
          </a:p>
          <a:p>
            <a:endParaRPr lang="fr-FR" sz="2800" b="1" i="1" dirty="0" smtClean="0">
              <a:solidFill>
                <a:schemeClr val="tx1"/>
              </a:solidFill>
            </a:endParaRPr>
          </a:p>
          <a:p>
            <a:r>
              <a:rPr lang="fr-FR" sz="2400" b="1" i="1" dirty="0" smtClean="0">
                <a:solidFill>
                  <a:schemeClr val="tx1"/>
                </a:solidFill>
              </a:rPr>
              <a:t>LOCEAN, CNRS/Université Pierre et Marie Curie, Paris, France </a:t>
            </a:r>
          </a:p>
          <a:p>
            <a:endParaRPr lang="fr-FR" sz="2400" b="1" i="1" dirty="0">
              <a:solidFill>
                <a:schemeClr val="tx1"/>
              </a:solidFill>
            </a:endParaRPr>
          </a:p>
        </p:txBody>
      </p:sp>
      <p:pic>
        <p:nvPicPr>
          <p:cNvPr id="4" name="Picture 5" descr="Logo_Locea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129698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-lsceinca.cea.fr/images/IPSL_court_transpar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671" y="5517232"/>
            <a:ext cx="2028825" cy="1238250"/>
          </a:xfrm>
          <a:prstGeom prst="rect">
            <a:avLst/>
          </a:prstGeom>
          <a:noFill/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012160" y="260648"/>
            <a:ext cx="25060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Idealized</a:t>
            </a:r>
            <a:r>
              <a:rPr lang="fr-FR" b="1" dirty="0" smtClean="0"/>
              <a:t> 2-layer </a:t>
            </a:r>
            <a:r>
              <a:rPr lang="fr-FR" b="1" dirty="0" err="1" smtClean="0"/>
              <a:t>ocean</a:t>
            </a:r>
            <a:endParaRPr lang="fr-FR" b="1" dirty="0" smtClean="0"/>
          </a:p>
          <a:p>
            <a:pPr algn="ctr"/>
            <a:r>
              <a:rPr lang="fr-FR" b="1" dirty="0" err="1" smtClean="0"/>
              <a:t>Mysak</a:t>
            </a:r>
            <a:r>
              <a:rPr lang="fr-FR" b="1" dirty="0" smtClean="0"/>
              <a:t> and Schott, 1977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3568" y="5879013"/>
            <a:ext cx="83164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Typical eddy scale: </a:t>
            </a:r>
            <a:r>
              <a:rPr lang="en-US" b="1" smtClean="0"/>
              <a:t>about 40-50km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Larger eddies in the </a:t>
            </a:r>
            <a:r>
              <a:rPr lang="en-US" b="1" dirty="0" err="1" smtClean="0"/>
              <a:t>Lofoten</a:t>
            </a:r>
            <a:r>
              <a:rPr lang="en-US" b="1" dirty="0" smtClean="0"/>
              <a:t> Basin compared with </a:t>
            </a:r>
            <a:r>
              <a:rPr lang="en-US" b="1" dirty="0" err="1" smtClean="0"/>
              <a:t>Svinoy</a:t>
            </a:r>
            <a:r>
              <a:rPr lang="en-US" b="1" dirty="0" smtClean="0"/>
              <a:t> (both theory and model)</a:t>
            </a:r>
            <a:endParaRPr lang="fr-FR" b="1" dirty="0"/>
          </a:p>
        </p:txBody>
      </p:sp>
      <p:grpSp>
        <p:nvGrpSpPr>
          <p:cNvPr id="2" name="Groupe 89"/>
          <p:cNvGrpSpPr>
            <a:grpSpLocks/>
          </p:cNvGrpSpPr>
          <p:nvPr/>
        </p:nvGrpSpPr>
        <p:grpSpPr bwMode="auto">
          <a:xfrm>
            <a:off x="179512" y="764704"/>
            <a:ext cx="2594769" cy="2420661"/>
            <a:chOff x="13537703" y="18218532"/>
            <a:chExt cx="4937760" cy="4888593"/>
          </a:xfrm>
        </p:grpSpPr>
        <p:pic>
          <p:nvPicPr>
            <p:cNvPr id="17" name="Image 82" descr="bathy_section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37703" y="18218532"/>
              <a:ext cx="4937760" cy="4888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Ellipse 17"/>
            <p:cNvSpPr/>
            <p:nvPr/>
          </p:nvSpPr>
          <p:spPr>
            <a:xfrm rot="3540000">
              <a:off x="16300354" y="18567236"/>
              <a:ext cx="288540" cy="12763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 rot="8160000">
              <a:off x="16094947" y="18851151"/>
              <a:ext cx="412362" cy="177772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 rot="7980000">
              <a:off x="15270544" y="21080987"/>
              <a:ext cx="302968" cy="125823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Group 163"/>
          <p:cNvGraphicFramePr>
            <a:graphicFrameLocks noGrp="1"/>
          </p:cNvGraphicFramePr>
          <p:nvPr/>
        </p:nvGraphicFramePr>
        <p:xfrm>
          <a:off x="72008" y="3743157"/>
          <a:ext cx="8964488" cy="1879923"/>
        </p:xfrm>
        <a:graphic>
          <a:graphicData uri="http://schemas.openxmlformats.org/drawingml/2006/table">
            <a:tbl>
              <a:tblPr/>
              <a:tblGrid>
                <a:gridCol w="1293739"/>
                <a:gridCol w="2228898"/>
                <a:gridCol w="2668973"/>
                <a:gridCol w="2772878"/>
              </a:tblGrid>
              <a:tr h="335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charset="-128"/>
                      </a:endParaRP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SVINOY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SOUTHEAST LOFOTEN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NORTHEAST LOFOTEN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α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1.71 x 10</a:t>
                      </a:r>
                      <a:r>
                        <a:rPr kumimoji="0" lang="fr-F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-2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5.37 x 10</a:t>
                      </a:r>
                      <a:r>
                        <a:rPr kumimoji="0" lang="fr-F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-2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1.60 x 10</a:t>
                      </a:r>
                      <a:r>
                        <a:rPr kumimoji="0" lang="fr-F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-2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13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17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64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U</a:t>
                      </a:r>
                      <a:r>
                        <a:rPr kumimoji="0" lang="fr-FR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shear</a:t>
                      </a:r>
                      <a:endParaRPr kumimoji="0" lang="fr-FR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0.63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0.63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0.83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g’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4.8 10</a:t>
                      </a:r>
                      <a:r>
                        <a:rPr kumimoji="0" lang="fr-F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-3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3.8 10</a:t>
                      </a:r>
                      <a:r>
                        <a:rPr kumimoji="0" lang="fr-F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-3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313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2.9 10</a:t>
                      </a:r>
                      <a:r>
                        <a:rPr kumimoji="0" lang="fr-F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-3</a:t>
                      </a:r>
                    </a:p>
                  </a:txBody>
                  <a:tcPr marL="96130" marR="96130" marT="45310" marB="45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" name="Groupe 20"/>
          <p:cNvGrpSpPr/>
          <p:nvPr/>
        </p:nvGrpSpPr>
        <p:grpSpPr>
          <a:xfrm>
            <a:off x="3059832" y="980728"/>
            <a:ext cx="2647980" cy="995338"/>
            <a:chOff x="4644008" y="1124744"/>
            <a:chExt cx="2647980" cy="995338"/>
          </a:xfrm>
        </p:grpSpPr>
        <p:sp>
          <p:nvSpPr>
            <p:cNvPr id="14" name="ZoneTexte 13"/>
            <p:cNvSpPr txBox="1"/>
            <p:nvPr/>
          </p:nvSpPr>
          <p:spPr>
            <a:xfrm>
              <a:off x="4644008" y="1124744"/>
              <a:ext cx="64633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____</a:t>
              </a:r>
            </a:p>
            <a:p>
              <a:r>
                <a:rPr lang="fr-FR" b="1" dirty="0" smtClean="0">
                  <a:solidFill>
                    <a:schemeClr val="accent1"/>
                  </a:solidFill>
                </a:rPr>
                <a:t>____</a:t>
              </a:r>
            </a:p>
            <a:p>
              <a:r>
                <a:rPr lang="fr-FR" b="1" dirty="0" smtClean="0">
                  <a:solidFill>
                    <a:srgbClr val="00B050"/>
                  </a:solidFill>
                </a:rPr>
                <a:t>____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364088" y="1196752"/>
              <a:ext cx="19279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Northeast</a:t>
              </a:r>
              <a:r>
                <a:rPr lang="fr-FR" b="1" dirty="0" smtClean="0">
                  <a:solidFill>
                    <a:srgbClr val="FF0000"/>
                  </a:solidFill>
                </a:rPr>
                <a:t> Lofoten</a:t>
              </a:r>
            </a:p>
            <a:p>
              <a:r>
                <a:rPr lang="fr-FR" b="1" dirty="0" err="1" smtClean="0">
                  <a:solidFill>
                    <a:schemeClr val="accent1"/>
                  </a:solidFill>
                </a:rPr>
                <a:t>Southeast</a:t>
              </a:r>
              <a:r>
                <a:rPr lang="fr-FR" b="1" dirty="0" smtClean="0">
                  <a:solidFill>
                    <a:schemeClr val="accent1"/>
                  </a:solidFill>
                </a:rPr>
                <a:t> Lofoten</a:t>
              </a:r>
            </a:p>
            <a:p>
              <a:r>
                <a:rPr lang="fr-FR" b="1" dirty="0" err="1" smtClean="0">
                  <a:solidFill>
                    <a:srgbClr val="00B050"/>
                  </a:solidFill>
                </a:rPr>
                <a:t>Svinoy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3203848" y="260648"/>
            <a:ext cx="231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Stability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analysis</a:t>
            </a:r>
            <a:endParaRPr lang="fr-FR" sz="2400" b="1" dirty="0"/>
          </a:p>
        </p:txBody>
      </p:sp>
      <p:graphicFrame>
        <p:nvGraphicFramePr>
          <p:cNvPr id="24" name="Object 122"/>
          <p:cNvGraphicFramePr>
            <a:graphicFrameLocks noChangeAspect="1"/>
          </p:cNvGraphicFramePr>
          <p:nvPr/>
        </p:nvGraphicFramePr>
        <p:xfrm>
          <a:off x="3454672" y="2276872"/>
          <a:ext cx="1549376" cy="838437"/>
        </p:xfrm>
        <a:graphic>
          <a:graphicData uri="http://schemas.openxmlformats.org/presentationml/2006/ole">
            <p:oleObj spid="_x0000_s1026" name="Équation" r:id="rId5" imgW="1549080" imgH="838080" progId="Equation.3">
              <p:embed/>
            </p:oleObj>
          </a:graphicData>
        </a:graphic>
      </p:graphicFrame>
      <p:pic>
        <p:nvPicPr>
          <p:cNvPr id="16" name="Image 15" descr="growth_rates_mn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001683" y="718730"/>
            <a:ext cx="2720747" cy="3275856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156176" y="1628800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" name="Eddies_slow_1998_1999_ex16_presentation2_bathy_dat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" name="Image 3" descr="JAS_moyen_EKE_1997-2001CHILD_16m.eps"/>
          <p:cNvPicPr>
            <a:picLocks noChangeAspect="1"/>
          </p:cNvPicPr>
          <p:nvPr/>
        </p:nvPicPr>
        <p:blipFill>
          <a:blip r:embed="rId3" cstate="print"/>
          <a:srcRect t="4133"/>
          <a:stretch>
            <a:fillRect/>
          </a:stretch>
        </p:blipFill>
        <p:spPr>
          <a:xfrm>
            <a:off x="5076056" y="1268760"/>
            <a:ext cx="3240360" cy="5010888"/>
          </a:xfrm>
          <a:prstGeom prst="rect">
            <a:avLst/>
          </a:prstGeom>
        </p:spPr>
      </p:pic>
      <p:pic>
        <p:nvPicPr>
          <p:cNvPr id="6" name="Image 5" descr="hiver_moyen_EKE_1997-2001CHILD_16m.eps"/>
          <p:cNvPicPr>
            <a:picLocks noChangeAspect="1"/>
          </p:cNvPicPr>
          <p:nvPr/>
        </p:nvPicPr>
        <p:blipFill>
          <a:blip r:embed="rId4" cstate="print"/>
          <a:srcRect t="4132"/>
          <a:stretch>
            <a:fillRect/>
          </a:stretch>
        </p:blipFill>
        <p:spPr>
          <a:xfrm>
            <a:off x="611560" y="1340768"/>
            <a:ext cx="3168352" cy="501175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9543" y="188640"/>
            <a:ext cx="765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/>
              <a:t>Sesonal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variability</a:t>
            </a:r>
            <a:r>
              <a:rPr lang="fr-FR" sz="2400" b="1" dirty="0" smtClean="0"/>
              <a:t> of the </a:t>
            </a:r>
            <a:r>
              <a:rPr lang="fr-FR" sz="2400" b="1" dirty="0" err="1" smtClean="0"/>
              <a:t>eddy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activity</a:t>
            </a:r>
            <a:r>
              <a:rPr lang="fr-FR" sz="2400" b="1" dirty="0" smtClean="0"/>
              <a:t> in the Lofoten Basin</a:t>
            </a:r>
          </a:p>
          <a:p>
            <a:pPr algn="ctr"/>
            <a:r>
              <a:rPr lang="fr-FR" sz="2400" b="1" dirty="0" smtClean="0"/>
              <a:t>EKE (cm</a:t>
            </a:r>
            <a:r>
              <a:rPr lang="fr-FR" sz="2400" b="1" baseline="30000" dirty="0" smtClean="0"/>
              <a:t>2</a:t>
            </a:r>
            <a:r>
              <a:rPr lang="fr-FR" sz="2400" b="1" dirty="0" smtClean="0"/>
              <a:t> s</a:t>
            </a:r>
            <a:r>
              <a:rPr lang="fr-FR" sz="2400" b="1" baseline="30000" dirty="0" smtClean="0"/>
              <a:t>-2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403648" y="980728"/>
            <a:ext cx="14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Winter (JFM)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796136" y="836712"/>
            <a:ext cx="150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Summer</a:t>
            </a:r>
            <a:r>
              <a:rPr lang="fr-FR" b="1" dirty="0" smtClean="0"/>
              <a:t> (JAS)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59832" y="260648"/>
            <a:ext cx="262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Eddy </a:t>
            </a:r>
            <a:r>
              <a:rPr lang="fr-FR" sz="2800" b="1" dirty="0" err="1" smtClean="0"/>
              <a:t>heat</a:t>
            </a:r>
            <a:r>
              <a:rPr lang="fr-FR" sz="2800" b="1" dirty="0" smtClean="0"/>
              <a:t> fluxes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555776" y="908720"/>
            <a:ext cx="381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Depth</a:t>
            </a:r>
            <a:r>
              <a:rPr lang="fr-FR" b="1" dirty="0" smtClean="0"/>
              <a:t>-</a:t>
            </a:r>
            <a:r>
              <a:rPr lang="fr-FR" b="1" dirty="0" err="1" smtClean="0"/>
              <a:t>integrated</a:t>
            </a:r>
            <a:r>
              <a:rPr lang="fr-FR" b="1" dirty="0" smtClean="0"/>
              <a:t> convergence, </a:t>
            </a:r>
            <a:r>
              <a:rPr lang="fr-FR" b="1" dirty="0" err="1" smtClean="0"/>
              <a:t>winter</a:t>
            </a:r>
            <a:endParaRPr lang="fr-FR" b="1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FAMOS meeting - October 24-26, 2012</a:t>
            </a:r>
            <a:endParaRPr lang="fr-FR" dirty="0"/>
          </a:p>
        </p:txBody>
      </p:sp>
      <p:pic>
        <p:nvPicPr>
          <p:cNvPr id="19" name="Image 18" descr="carte_flux_1997-2001_EX16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292" y="1412776"/>
            <a:ext cx="6515100" cy="48063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2177121">
            <a:off x="4314401" y="2896566"/>
            <a:ext cx="108006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 rot="2177121">
            <a:off x="3311576" y="4758896"/>
            <a:ext cx="108006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" name="Image 3" descr="Bil21997-2001EX16ZOOM_EAST_LOFOTEN_WINTER_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98649" y="2990383"/>
            <a:ext cx="3096344" cy="4117594"/>
          </a:xfrm>
          <a:prstGeom prst="rect">
            <a:avLst/>
          </a:prstGeom>
        </p:spPr>
      </p:pic>
      <p:pic>
        <p:nvPicPr>
          <p:cNvPr id="6" name="Image 5" descr="Bil21997-2001EX16ZOOM_SVINOY_WINTER_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69493" y="2983038"/>
            <a:ext cx="3384374" cy="4276302"/>
          </a:xfrm>
          <a:prstGeom prst="rect">
            <a:avLst/>
          </a:prstGeom>
        </p:spPr>
      </p:pic>
      <p:pic>
        <p:nvPicPr>
          <p:cNvPr id="8" name="Image 7" descr="UpTp1997-2001EX16ZOOM_SVINOY_WINTER_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18995" y="-639484"/>
            <a:ext cx="3473560" cy="4752528"/>
          </a:xfrm>
          <a:prstGeom prst="rect">
            <a:avLst/>
          </a:prstGeom>
        </p:spPr>
      </p:pic>
      <p:pic>
        <p:nvPicPr>
          <p:cNvPr id="9" name="Image 8" descr="UpTp1997-2001EX16ZOOM_EAST_LOFOTEN_WINTER_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391150" y="-371430"/>
            <a:ext cx="3192780" cy="43129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43608" y="2420888"/>
            <a:ext cx="909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SVINOY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292080" y="2276872"/>
            <a:ext cx="12961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Southeast</a:t>
            </a:r>
            <a:r>
              <a:rPr lang="fr-FR" b="1" dirty="0" smtClean="0"/>
              <a:t> LOFOTEN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576" y="5805264"/>
            <a:ext cx="25503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Lateral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eddy</a:t>
            </a:r>
            <a:r>
              <a:rPr lang="fr-FR" b="1" dirty="0" smtClean="0">
                <a:solidFill>
                  <a:srgbClr val="FF0000"/>
                </a:solidFill>
              </a:rPr>
              <a:t> flux : 15 TW</a:t>
            </a:r>
          </a:p>
          <a:p>
            <a:r>
              <a:rPr lang="fr-FR" b="1" dirty="0" smtClean="0">
                <a:solidFill>
                  <a:srgbClr val="CC0099"/>
                </a:solidFill>
              </a:rPr>
              <a:t>Surface flux : 9 TW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76056" y="5662989"/>
            <a:ext cx="26642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Lateral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eddy</a:t>
            </a:r>
            <a:r>
              <a:rPr lang="fr-FR" b="1" dirty="0" smtClean="0">
                <a:solidFill>
                  <a:srgbClr val="FF0000"/>
                </a:solidFill>
              </a:rPr>
              <a:t> flux : 3.5 TW</a:t>
            </a:r>
          </a:p>
          <a:p>
            <a:r>
              <a:rPr lang="fr-FR" b="1" dirty="0" smtClean="0">
                <a:solidFill>
                  <a:srgbClr val="CC0099"/>
                </a:solidFill>
              </a:rPr>
              <a:t>Surface flux : 5.5 TW</a:t>
            </a:r>
            <a:endParaRPr lang="fr-FR" b="1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2843808" y="3501008"/>
            <a:ext cx="0" cy="302433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452320" y="3573016"/>
            <a:ext cx="0" cy="288032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Summary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692696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/>
              <a:t> Model </a:t>
            </a:r>
            <a:r>
              <a:rPr lang="fr-FR" b="1" dirty="0" err="1" smtClean="0"/>
              <a:t>results</a:t>
            </a:r>
            <a:r>
              <a:rPr lang="fr-FR" b="1" dirty="0" smtClean="0"/>
              <a:t> are consistent </a:t>
            </a:r>
            <a:r>
              <a:rPr lang="fr-FR" b="1" dirty="0" err="1" smtClean="0"/>
              <a:t>with</a:t>
            </a:r>
            <a:r>
              <a:rPr lang="fr-FR" b="1" dirty="0" smtClean="0"/>
              <a:t>  </a:t>
            </a:r>
            <a:r>
              <a:rPr lang="fr-FR" b="1" dirty="0" err="1" smtClean="0"/>
              <a:t>earlier</a:t>
            </a:r>
            <a:r>
              <a:rPr lang="fr-FR" b="1" dirty="0" smtClean="0"/>
              <a:t> </a:t>
            </a:r>
            <a:r>
              <a:rPr lang="fr-FR" b="1" dirty="0" err="1" smtClean="0"/>
              <a:t>studies</a:t>
            </a:r>
            <a:r>
              <a:rPr lang="fr-FR" b="1" dirty="0" smtClean="0"/>
              <a:t> </a:t>
            </a:r>
            <a:r>
              <a:rPr lang="fr-FR" b="1" dirty="0" err="1" smtClean="0"/>
              <a:t>using</a:t>
            </a:r>
            <a:r>
              <a:rPr lang="fr-FR" b="1" dirty="0" smtClean="0"/>
              <a:t> observations (surface drifters, </a:t>
            </a:r>
            <a:r>
              <a:rPr lang="fr-FR" b="1" dirty="0" err="1" smtClean="0"/>
              <a:t>e.g</a:t>
            </a:r>
            <a:r>
              <a:rPr lang="fr-FR" b="1" dirty="0" smtClean="0"/>
              <a:t>. Poulain et al., 1996, </a:t>
            </a:r>
            <a:r>
              <a:rPr lang="fr-FR" b="1" dirty="0" err="1" smtClean="0"/>
              <a:t>Jakobsen</a:t>
            </a:r>
            <a:r>
              <a:rPr lang="fr-FR" b="1" dirty="0" smtClean="0"/>
              <a:t> et al., 2003, </a:t>
            </a:r>
            <a:r>
              <a:rPr lang="fr-FR" b="1" dirty="0" err="1" smtClean="0"/>
              <a:t>Koszalka</a:t>
            </a:r>
            <a:r>
              <a:rPr lang="fr-FR" b="1" dirty="0" smtClean="0"/>
              <a:t> et al., 2011 or </a:t>
            </a:r>
            <a:r>
              <a:rPr lang="fr-FR" b="1" dirty="0" err="1" smtClean="0"/>
              <a:t>subsurface</a:t>
            </a:r>
            <a:r>
              <a:rPr lang="fr-FR" b="1" dirty="0" smtClean="0"/>
              <a:t> </a:t>
            </a:r>
            <a:r>
              <a:rPr lang="fr-FR" b="1" dirty="0" err="1" smtClean="0"/>
              <a:t>floats</a:t>
            </a:r>
            <a:r>
              <a:rPr lang="fr-FR" b="1" dirty="0" smtClean="0"/>
              <a:t>, </a:t>
            </a:r>
            <a:r>
              <a:rPr lang="fr-FR" b="1" dirty="0" err="1" smtClean="0"/>
              <a:t>Gascard</a:t>
            </a:r>
            <a:r>
              <a:rPr lang="fr-FR" b="1" dirty="0" smtClean="0"/>
              <a:t> et al., 2008, </a:t>
            </a:r>
            <a:r>
              <a:rPr lang="fr-FR" b="1" dirty="0" err="1" smtClean="0"/>
              <a:t>Rossby</a:t>
            </a:r>
            <a:r>
              <a:rPr lang="fr-FR" b="1" dirty="0" smtClean="0"/>
              <a:t> et al. 2009) and model simulations (</a:t>
            </a:r>
            <a:r>
              <a:rPr lang="fr-FR" b="1" dirty="0" err="1" smtClean="0"/>
              <a:t>e.g</a:t>
            </a:r>
            <a:r>
              <a:rPr lang="fr-FR" b="1" dirty="0" smtClean="0"/>
              <a:t>. </a:t>
            </a:r>
            <a:r>
              <a:rPr lang="fr-FR" b="1" dirty="0" err="1" smtClean="0"/>
              <a:t>Isachsen</a:t>
            </a:r>
            <a:r>
              <a:rPr lang="fr-FR" b="1" dirty="0" smtClean="0"/>
              <a:t> et al., 2012).</a:t>
            </a:r>
          </a:p>
          <a:p>
            <a:r>
              <a:rPr lang="fr-FR" b="1" dirty="0" smtClean="0">
                <a:sym typeface="Wingdings" pitchFamily="2" charset="2"/>
              </a:rPr>
              <a:t> </a:t>
            </a:r>
            <a:r>
              <a:rPr lang="fr-FR" b="1" dirty="0" err="1" smtClean="0"/>
              <a:t>significant</a:t>
            </a:r>
            <a:r>
              <a:rPr lang="fr-FR" b="1" dirty="0" smtClean="0"/>
              <a:t> </a:t>
            </a:r>
            <a:r>
              <a:rPr lang="fr-FR" b="1" dirty="0" err="1" smtClean="0"/>
              <a:t>eddy</a:t>
            </a:r>
            <a:r>
              <a:rPr lang="fr-FR" b="1" dirty="0" smtClean="0"/>
              <a:t> </a:t>
            </a:r>
            <a:r>
              <a:rPr lang="fr-FR" b="1" dirty="0" err="1" smtClean="0"/>
              <a:t>activity</a:t>
            </a:r>
            <a:r>
              <a:rPr lang="fr-FR" b="1" dirty="0" smtClean="0"/>
              <a:t> in the </a:t>
            </a:r>
            <a:r>
              <a:rPr lang="fr-FR" b="1" dirty="0" err="1" smtClean="0"/>
              <a:t>NAwC</a:t>
            </a:r>
            <a:r>
              <a:rPr lang="fr-FR" b="1" dirty="0" smtClean="0"/>
              <a:t> (perturbation </a:t>
            </a:r>
            <a:r>
              <a:rPr lang="fr-FR" b="1" dirty="0" err="1" smtClean="0"/>
              <a:t>velocities</a:t>
            </a:r>
            <a:r>
              <a:rPr lang="fr-FR" b="1" dirty="0" smtClean="0"/>
              <a:t> </a:t>
            </a:r>
            <a:r>
              <a:rPr lang="fr-FR" b="1" dirty="0" err="1" smtClean="0"/>
              <a:t>reaching</a:t>
            </a:r>
            <a:r>
              <a:rPr lang="fr-FR" b="1" dirty="0" smtClean="0"/>
              <a:t> up to 20 cm s</a:t>
            </a:r>
            <a:r>
              <a:rPr lang="fr-FR" b="1" baseline="30000" dirty="0" smtClean="0"/>
              <a:t>-1</a:t>
            </a:r>
            <a:r>
              <a:rPr lang="fr-FR" b="1" dirty="0" smtClean="0"/>
              <a:t> in the </a:t>
            </a:r>
            <a:r>
              <a:rPr lang="fr-FR" b="1" dirty="0" err="1" smtClean="0"/>
              <a:t>slope</a:t>
            </a:r>
            <a:r>
              <a:rPr lang="fr-FR" b="1" dirty="0" smtClean="0"/>
              <a:t> </a:t>
            </a:r>
            <a:r>
              <a:rPr lang="fr-FR" b="1" dirty="0" err="1" smtClean="0"/>
              <a:t>current</a:t>
            </a:r>
            <a:r>
              <a:rPr lang="fr-FR" b="1" dirty="0" smtClean="0"/>
              <a:t>) . </a:t>
            </a:r>
          </a:p>
          <a:p>
            <a:pPr>
              <a:buFont typeface="Arial" pitchFamily="34" charset="0"/>
              <a:buChar char="•"/>
            </a:pP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b="1" dirty="0" err="1" smtClean="0"/>
              <a:t>Typical</a:t>
            </a:r>
            <a:r>
              <a:rPr lang="fr-FR" b="1" dirty="0" smtClean="0"/>
              <a:t> </a:t>
            </a:r>
            <a:r>
              <a:rPr lang="fr-FR" b="1" dirty="0" err="1" smtClean="0"/>
              <a:t>eddy</a:t>
            </a:r>
            <a:r>
              <a:rPr lang="fr-FR" b="1" dirty="0" smtClean="0"/>
              <a:t> </a:t>
            </a:r>
            <a:r>
              <a:rPr lang="fr-FR" b="1" dirty="0" err="1" smtClean="0"/>
              <a:t>scales</a:t>
            </a:r>
            <a:r>
              <a:rPr lang="fr-FR" b="1" dirty="0" smtClean="0"/>
              <a:t>  (L=20-30 km, T=1-10 </a:t>
            </a:r>
            <a:r>
              <a:rPr lang="fr-FR" b="1" dirty="0" err="1" smtClean="0"/>
              <a:t>months</a:t>
            </a:r>
            <a:r>
              <a:rPr lang="fr-FR" b="1" dirty="0" smtClean="0"/>
              <a:t>) are  consistent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theoretical</a:t>
            </a:r>
            <a:r>
              <a:rPr lang="fr-FR" b="1" dirty="0" smtClean="0"/>
              <a:t> </a:t>
            </a:r>
            <a:r>
              <a:rPr lang="fr-FR" b="1" dirty="0" err="1" smtClean="0"/>
              <a:t>estimates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 smtClean="0"/>
              <a:t> on an </a:t>
            </a:r>
            <a:r>
              <a:rPr lang="fr-FR" b="1" dirty="0" err="1" smtClean="0"/>
              <a:t>idealized</a:t>
            </a:r>
            <a:r>
              <a:rPr lang="fr-FR" b="1" dirty="0" smtClean="0"/>
              <a:t> </a:t>
            </a:r>
            <a:r>
              <a:rPr lang="fr-FR" b="1" dirty="0" err="1" smtClean="0"/>
              <a:t>unstable</a:t>
            </a:r>
            <a:r>
              <a:rPr lang="fr-FR" b="1" dirty="0" smtClean="0"/>
              <a:t> </a:t>
            </a:r>
            <a:r>
              <a:rPr lang="fr-FR" b="1" dirty="0" err="1" smtClean="0"/>
              <a:t>baroclinic</a:t>
            </a:r>
            <a:r>
              <a:rPr lang="fr-FR" b="1" dirty="0" smtClean="0"/>
              <a:t> flow over </a:t>
            </a:r>
            <a:r>
              <a:rPr lang="fr-FR" b="1" dirty="0" err="1" smtClean="0"/>
              <a:t>sloping</a:t>
            </a:r>
            <a:r>
              <a:rPr lang="fr-FR" b="1" dirty="0" smtClean="0"/>
              <a:t> </a:t>
            </a:r>
            <a:r>
              <a:rPr lang="fr-FR" b="1" dirty="0" err="1" smtClean="0"/>
              <a:t>topography</a:t>
            </a:r>
            <a:endParaRPr lang="fr-FR" b="1" dirty="0" smtClean="0"/>
          </a:p>
          <a:p>
            <a:pPr>
              <a:buFont typeface="Arial" pitchFamily="34" charset="0"/>
              <a:buChar char="•"/>
            </a:pP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Model </a:t>
            </a:r>
            <a:r>
              <a:rPr lang="fr-FR" b="1" dirty="0" err="1" smtClean="0"/>
              <a:t>suggests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, in the </a:t>
            </a:r>
            <a:r>
              <a:rPr lang="fr-FR" b="1" dirty="0" err="1" smtClean="0"/>
              <a:t>southern</a:t>
            </a:r>
            <a:r>
              <a:rPr lang="fr-FR" b="1" dirty="0" smtClean="0"/>
              <a:t> </a:t>
            </a:r>
            <a:r>
              <a:rPr lang="fr-FR" b="1" dirty="0" err="1" smtClean="0"/>
              <a:t>Norwegian</a:t>
            </a:r>
            <a:r>
              <a:rPr lang="fr-FR" b="1" dirty="0" smtClean="0"/>
              <a:t> </a:t>
            </a:r>
            <a:r>
              <a:rPr lang="fr-FR" b="1" dirty="0" err="1" smtClean="0"/>
              <a:t>Sea</a:t>
            </a:r>
            <a:r>
              <a:rPr lang="fr-FR" b="1" dirty="0" smtClean="0"/>
              <a:t>, about 2/3 of the </a:t>
            </a:r>
            <a:r>
              <a:rPr lang="fr-FR" b="1" dirty="0" err="1" smtClean="0"/>
              <a:t>NAwC</a:t>
            </a:r>
            <a:r>
              <a:rPr lang="fr-FR" b="1" dirty="0" smtClean="0"/>
              <a:t> </a:t>
            </a:r>
            <a:r>
              <a:rPr lang="fr-FR" b="1" dirty="0" err="1" smtClean="0"/>
              <a:t>heat</a:t>
            </a:r>
            <a:r>
              <a:rPr lang="fr-FR" b="1" dirty="0" smtClean="0"/>
              <a:t> </a:t>
            </a:r>
            <a:r>
              <a:rPr lang="fr-FR" b="1" dirty="0" err="1" smtClean="0"/>
              <a:t>sink</a:t>
            </a:r>
            <a:r>
              <a:rPr lang="fr-FR" b="1" dirty="0" smtClean="0"/>
              <a:t> in </a:t>
            </a:r>
            <a:r>
              <a:rPr lang="fr-FR" b="1" dirty="0" err="1" smtClean="0"/>
              <a:t>winter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accounted</a:t>
            </a:r>
            <a:r>
              <a:rPr lang="fr-FR" b="1" dirty="0" smtClean="0"/>
              <a:t> for by </a:t>
            </a:r>
            <a:r>
              <a:rPr lang="fr-FR" b="1" dirty="0" err="1" smtClean="0"/>
              <a:t>eddy</a:t>
            </a:r>
            <a:r>
              <a:rPr lang="fr-FR" b="1" dirty="0" smtClean="0"/>
              <a:t> </a:t>
            </a:r>
            <a:r>
              <a:rPr lang="fr-FR" b="1" dirty="0" err="1" smtClean="0"/>
              <a:t>heat</a:t>
            </a:r>
            <a:r>
              <a:rPr lang="fr-FR" b="1" dirty="0" smtClean="0"/>
              <a:t> fluxes. Model </a:t>
            </a:r>
            <a:r>
              <a:rPr lang="fr-FR" b="1" dirty="0" err="1" smtClean="0"/>
              <a:t>dynamics</a:t>
            </a:r>
            <a:r>
              <a:rPr lang="fr-FR" b="1" dirty="0" smtClean="0"/>
              <a:t> </a:t>
            </a:r>
            <a:r>
              <a:rPr lang="fr-FR" b="1" dirty="0" err="1" smtClean="0"/>
              <a:t>should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further</a:t>
            </a:r>
            <a:r>
              <a:rPr lang="fr-FR" b="1" dirty="0" smtClean="0"/>
              <a:t> </a:t>
            </a:r>
            <a:r>
              <a:rPr lang="fr-FR" b="1" dirty="0" err="1" smtClean="0"/>
              <a:t>investigated</a:t>
            </a:r>
            <a:r>
              <a:rPr lang="fr-FR" b="1" dirty="0" smtClean="0"/>
              <a:t> to </a:t>
            </a:r>
            <a:r>
              <a:rPr lang="fr-FR" b="1" dirty="0" err="1" smtClean="0"/>
              <a:t>understand</a:t>
            </a:r>
            <a:r>
              <a:rPr lang="fr-FR" b="1" dirty="0" smtClean="0"/>
              <a:t> </a:t>
            </a:r>
            <a:r>
              <a:rPr lang="fr-FR" b="1" dirty="0" err="1" smtClean="0"/>
              <a:t>why</a:t>
            </a:r>
            <a:r>
              <a:rPr lang="fr-FR" b="1" dirty="0" smtClean="0"/>
              <a:t> </a:t>
            </a:r>
            <a:r>
              <a:rPr lang="fr-FR" b="1" dirty="0" err="1" smtClean="0"/>
              <a:t>eddy</a:t>
            </a:r>
            <a:r>
              <a:rPr lang="fr-FR" b="1" dirty="0" smtClean="0"/>
              <a:t> fluxes </a:t>
            </a:r>
            <a:r>
              <a:rPr lang="fr-FR" b="1" dirty="0" err="1" smtClean="0"/>
              <a:t>remain</a:t>
            </a:r>
            <a:r>
              <a:rPr lang="fr-FR" b="1" dirty="0" smtClean="0"/>
              <a:t> </a:t>
            </a:r>
            <a:r>
              <a:rPr lang="fr-FR" b="1" dirty="0" err="1" smtClean="0"/>
              <a:t>confined</a:t>
            </a:r>
            <a:r>
              <a:rPr lang="fr-FR" b="1" dirty="0" smtClean="0"/>
              <a:t> to the </a:t>
            </a:r>
            <a:r>
              <a:rPr lang="fr-FR" b="1" dirty="0" err="1" smtClean="0"/>
              <a:t>boundary</a:t>
            </a:r>
            <a:r>
              <a:rPr lang="fr-FR" b="1" dirty="0" smtClean="0"/>
              <a:t> of the basins,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limited</a:t>
            </a:r>
            <a:r>
              <a:rPr lang="fr-FR" b="1" dirty="0" smtClean="0"/>
              <a:t> </a:t>
            </a:r>
            <a:r>
              <a:rPr lang="fr-FR" b="1" dirty="0" err="1" smtClean="0"/>
              <a:t>heat</a:t>
            </a:r>
            <a:r>
              <a:rPr lang="fr-FR" b="1" dirty="0" smtClean="0"/>
              <a:t> </a:t>
            </a:r>
            <a:r>
              <a:rPr lang="fr-FR" b="1" dirty="0" err="1" smtClean="0"/>
              <a:t>transfer</a:t>
            </a:r>
            <a:r>
              <a:rPr lang="fr-FR" b="1" dirty="0" smtClean="0"/>
              <a:t> to the basin </a:t>
            </a:r>
            <a:r>
              <a:rPr lang="fr-FR" b="1" dirty="0" err="1" smtClean="0"/>
              <a:t>interiors</a:t>
            </a:r>
            <a:r>
              <a:rPr lang="fr-FR" b="1" dirty="0" smtClean="0"/>
              <a:t> . </a:t>
            </a:r>
          </a:p>
          <a:p>
            <a:pPr>
              <a:buFont typeface="Arial" pitchFamily="34" charset="0"/>
              <a:buChar char="•"/>
            </a:pP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Evidence of a </a:t>
            </a:r>
            <a:r>
              <a:rPr lang="fr-FR" b="1" dirty="0" err="1" smtClean="0"/>
              <a:t>seasonal</a:t>
            </a:r>
            <a:r>
              <a:rPr lang="fr-FR" b="1" dirty="0" smtClean="0"/>
              <a:t> </a:t>
            </a:r>
            <a:r>
              <a:rPr lang="fr-FR" b="1" dirty="0" err="1" smtClean="0"/>
              <a:t>contrast</a:t>
            </a:r>
            <a:r>
              <a:rPr lang="fr-FR" b="1" dirty="0" smtClean="0"/>
              <a:t> the </a:t>
            </a:r>
            <a:r>
              <a:rPr lang="fr-FR" b="1" dirty="0" err="1" smtClean="0"/>
              <a:t>eddy</a:t>
            </a:r>
            <a:r>
              <a:rPr lang="fr-FR" b="1" dirty="0" smtClean="0"/>
              <a:t> </a:t>
            </a:r>
            <a:r>
              <a:rPr lang="fr-FR" b="1" dirty="0" err="1" smtClean="0"/>
              <a:t>field</a:t>
            </a:r>
            <a:r>
              <a:rPr lang="fr-FR" b="1" dirty="0" smtClean="0"/>
              <a:t> (amplitude but </a:t>
            </a:r>
            <a:r>
              <a:rPr lang="fr-FR" b="1" dirty="0" err="1" smtClean="0"/>
              <a:t>also</a:t>
            </a:r>
            <a:r>
              <a:rPr lang="fr-FR" b="1" dirty="0" smtClean="0"/>
              <a:t> shift in the location of </a:t>
            </a:r>
            <a:r>
              <a:rPr lang="fr-FR" b="1" dirty="0" err="1" smtClean="0"/>
              <a:t>most</a:t>
            </a:r>
            <a:r>
              <a:rPr lang="fr-FR" b="1" dirty="0" smtClean="0"/>
              <a:t> intense </a:t>
            </a:r>
            <a:r>
              <a:rPr lang="fr-FR" b="1" dirty="0" err="1" smtClean="0"/>
              <a:t>eddy</a:t>
            </a:r>
            <a:r>
              <a:rPr lang="fr-FR" b="1" dirty="0" smtClean="0"/>
              <a:t> </a:t>
            </a:r>
            <a:r>
              <a:rPr lang="fr-FR" b="1" dirty="0" err="1" smtClean="0"/>
              <a:t>activity</a:t>
            </a:r>
            <a:r>
              <a:rPr lang="fr-FR" b="1" dirty="0" smtClean="0"/>
              <a:t> in the Lofoten Basin)</a:t>
            </a:r>
          </a:p>
          <a:p>
            <a:pPr>
              <a:buFont typeface="Arial" pitchFamily="34" charset="0"/>
              <a:buChar char="•"/>
            </a:pP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Model as </a:t>
            </a:r>
            <a:r>
              <a:rPr lang="fr-FR" b="1" dirty="0" err="1" smtClean="0"/>
              <a:t>well</a:t>
            </a:r>
            <a:r>
              <a:rPr lang="fr-FR" b="1" dirty="0" smtClean="0"/>
              <a:t> as observations </a:t>
            </a:r>
            <a:r>
              <a:rPr lang="fr-FR" b="1" dirty="0" err="1" smtClean="0"/>
              <a:t>suggest</a:t>
            </a:r>
            <a:r>
              <a:rPr lang="fr-FR" b="1" dirty="0" smtClean="0"/>
              <a:t> </a:t>
            </a:r>
            <a:r>
              <a:rPr lang="fr-FR" b="1" dirty="0" err="1" smtClean="0"/>
              <a:t>year</a:t>
            </a:r>
            <a:r>
              <a:rPr lang="fr-FR" b="1" dirty="0" smtClean="0"/>
              <a:t>-to-</a:t>
            </a:r>
            <a:r>
              <a:rPr lang="fr-FR" b="1" dirty="0" err="1" smtClean="0"/>
              <a:t>year</a:t>
            </a:r>
            <a:r>
              <a:rPr lang="fr-FR" b="1" dirty="0" smtClean="0"/>
              <a:t> </a:t>
            </a:r>
            <a:r>
              <a:rPr lang="fr-FR" b="1" dirty="0" err="1" smtClean="0"/>
              <a:t>variability</a:t>
            </a:r>
            <a:r>
              <a:rPr lang="fr-FR" b="1" dirty="0" smtClean="0"/>
              <a:t> of the </a:t>
            </a:r>
            <a:r>
              <a:rPr lang="fr-FR" b="1" dirty="0" err="1" smtClean="0"/>
              <a:t>mean</a:t>
            </a:r>
            <a:r>
              <a:rPr lang="fr-FR" b="1" dirty="0" smtClean="0"/>
              <a:t> flow : </a:t>
            </a:r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possibly</a:t>
            </a:r>
            <a:r>
              <a:rPr lang="fr-FR" b="1" dirty="0" smtClean="0"/>
              <a:t> the impact on the </a:t>
            </a:r>
            <a:r>
              <a:rPr lang="fr-FR" b="1" dirty="0" err="1" smtClean="0"/>
              <a:t>eddy</a:t>
            </a:r>
            <a:r>
              <a:rPr lang="fr-FR" b="1" dirty="0" smtClean="0"/>
              <a:t> </a:t>
            </a:r>
            <a:r>
              <a:rPr lang="fr-FR" b="1" dirty="0" err="1" smtClean="0"/>
              <a:t>field</a:t>
            </a:r>
            <a:r>
              <a:rPr lang="fr-FR" b="1" dirty="0" smtClean="0"/>
              <a:t> ?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t="7778"/>
          <a:stretch>
            <a:fillRect/>
          </a:stretch>
        </p:blipFill>
        <p:spPr bwMode="auto">
          <a:xfrm>
            <a:off x="1979712" y="1916832"/>
            <a:ext cx="5229225" cy="320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707904" y="3913892"/>
            <a:ext cx="45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119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34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03848" y="3212976"/>
            <a:ext cx="42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5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-36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55776" y="404664"/>
            <a:ext cx="380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Nordic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Seas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heat</a:t>
            </a:r>
            <a:r>
              <a:rPr lang="fr-FR" sz="2800" b="1" dirty="0" smtClean="0"/>
              <a:t> budget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347864" y="980728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Segtnan</a:t>
            </a:r>
            <a:r>
              <a:rPr lang="fr-FR" b="1" i="1" dirty="0" smtClean="0"/>
              <a:t> et al., 2011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860032" y="31938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74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1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71600" y="5373216"/>
            <a:ext cx="726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Can </a:t>
            </a:r>
            <a:r>
              <a:rPr lang="fr-FR" b="1" dirty="0" err="1" smtClean="0">
                <a:solidFill>
                  <a:srgbClr val="002060"/>
                </a:solidFill>
              </a:rPr>
              <a:t>eddy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</a:rPr>
              <a:t>heat</a:t>
            </a:r>
            <a:r>
              <a:rPr lang="fr-FR" b="1" dirty="0" smtClean="0">
                <a:solidFill>
                  <a:srgbClr val="002060"/>
                </a:solidFill>
              </a:rPr>
              <a:t> fluxes </a:t>
            </a:r>
            <a:r>
              <a:rPr lang="fr-FR" b="1" dirty="0" err="1" smtClean="0">
                <a:solidFill>
                  <a:srgbClr val="002060"/>
                </a:solidFill>
              </a:rPr>
              <a:t>contribute</a:t>
            </a:r>
            <a:r>
              <a:rPr lang="fr-FR" b="1" dirty="0" smtClean="0">
                <a:solidFill>
                  <a:srgbClr val="002060"/>
                </a:solidFill>
              </a:rPr>
              <a:t> to the </a:t>
            </a:r>
            <a:r>
              <a:rPr lang="fr-FR" b="1" dirty="0" err="1" smtClean="0">
                <a:solidFill>
                  <a:srgbClr val="002060"/>
                </a:solidFill>
              </a:rPr>
              <a:t>heat</a:t>
            </a:r>
            <a:r>
              <a:rPr lang="fr-FR" b="1" dirty="0" smtClean="0">
                <a:solidFill>
                  <a:srgbClr val="002060"/>
                </a:solidFill>
              </a:rPr>
              <a:t> budget </a:t>
            </a:r>
            <a:r>
              <a:rPr lang="fr-FR" b="1" dirty="0" err="1" smtClean="0">
                <a:solidFill>
                  <a:srgbClr val="002060"/>
                </a:solidFill>
              </a:rPr>
              <a:t>residual</a:t>
            </a:r>
            <a:r>
              <a:rPr lang="fr-FR" b="1" dirty="0" smtClean="0">
                <a:solidFill>
                  <a:srgbClr val="002060"/>
                </a:solidFill>
              </a:rPr>
              <a:t> in the </a:t>
            </a:r>
            <a:r>
              <a:rPr lang="fr-FR" b="1" dirty="0" err="1" smtClean="0">
                <a:solidFill>
                  <a:srgbClr val="002060"/>
                </a:solidFill>
              </a:rPr>
              <a:t>NAwC</a:t>
            </a:r>
            <a:r>
              <a:rPr lang="fr-FR" b="1" dirty="0" smtClean="0">
                <a:solidFill>
                  <a:srgbClr val="002060"/>
                </a:solidFill>
              </a:rPr>
              <a:t> ?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6" name="Image 15" descr="flux_surface_NwAC.png"/>
          <p:cNvPicPr>
            <a:picLocks noChangeAspect="1"/>
          </p:cNvPicPr>
          <p:nvPr/>
        </p:nvPicPr>
        <p:blipFill>
          <a:blip r:embed="rId3" cstate="print"/>
          <a:srcRect t="7997" b="2747"/>
          <a:stretch>
            <a:fillRect/>
          </a:stretch>
        </p:blipFill>
        <p:spPr>
          <a:xfrm>
            <a:off x="914702" y="1124744"/>
            <a:ext cx="7314596" cy="489654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483768" y="169476"/>
            <a:ext cx="380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Nordic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Seas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heat</a:t>
            </a:r>
            <a:r>
              <a:rPr lang="fr-FR" sz="2800" b="1" dirty="0" smtClean="0"/>
              <a:t> budget</a:t>
            </a:r>
            <a:endParaRPr lang="fr-FR" sz="28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555776" y="764704"/>
            <a:ext cx="393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ERA-</a:t>
            </a:r>
            <a:r>
              <a:rPr lang="fr-FR" b="1" i="1" dirty="0" err="1" smtClean="0"/>
              <a:t>Interim</a:t>
            </a:r>
            <a:r>
              <a:rPr lang="fr-FR" b="1" i="1" dirty="0" smtClean="0"/>
              <a:t> 1997-2991  -  </a:t>
            </a:r>
            <a:r>
              <a:rPr lang="fr-FR" b="1" i="1" dirty="0" err="1" smtClean="0"/>
              <a:t>annual</a:t>
            </a:r>
            <a:r>
              <a:rPr lang="fr-FR" b="1" i="1" dirty="0" smtClean="0"/>
              <a:t> </a:t>
            </a:r>
            <a:r>
              <a:rPr lang="fr-FR" b="1" i="1" dirty="0" err="1" smtClean="0"/>
              <a:t>mean</a:t>
            </a:r>
            <a:endParaRPr lang="fr-FR" b="1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948264" y="2420888"/>
            <a:ext cx="179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Surface </a:t>
            </a:r>
            <a:r>
              <a:rPr lang="fr-FR" b="1" dirty="0" err="1" smtClean="0"/>
              <a:t>heat</a:t>
            </a:r>
            <a:r>
              <a:rPr lang="fr-FR" b="1" dirty="0" smtClean="0"/>
              <a:t> </a:t>
            </a:r>
            <a:r>
              <a:rPr lang="fr-FR" b="1" dirty="0" err="1" smtClean="0"/>
              <a:t>loss</a:t>
            </a:r>
            <a:endParaRPr lang="fr-FR" b="1" dirty="0" smtClean="0"/>
          </a:p>
          <a:p>
            <a:pPr algn="ctr"/>
            <a:r>
              <a:rPr lang="fr-FR" b="1" dirty="0" smtClean="0"/>
              <a:t>30 TW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436096" y="2708920"/>
            <a:ext cx="151216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5616" y="548680"/>
            <a:ext cx="6387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High </a:t>
            </a:r>
            <a:r>
              <a:rPr lang="fr-FR" sz="2800" b="1" dirty="0" err="1" smtClean="0"/>
              <a:t>resolution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modeling</a:t>
            </a:r>
            <a:r>
              <a:rPr lang="fr-FR" sz="2800" b="1" dirty="0" smtClean="0"/>
              <a:t> of the GIN </a:t>
            </a:r>
            <a:r>
              <a:rPr lang="fr-FR" sz="2800" b="1" dirty="0" err="1" smtClean="0"/>
              <a:t>Seas</a:t>
            </a:r>
            <a:endParaRPr lang="fr-FR" sz="2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01216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35" t="6542" r="12177" b="6542"/>
          <a:stretch>
            <a:fillRect/>
          </a:stretch>
        </p:blipFill>
        <p:spPr bwMode="auto">
          <a:xfrm>
            <a:off x="659861" y="2001982"/>
            <a:ext cx="3624107" cy="35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115616" y="1484784"/>
            <a:ext cx="252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2060"/>
                </a:solidFill>
              </a:rPr>
              <a:t>Sea</a:t>
            </a:r>
            <a:r>
              <a:rPr lang="fr-FR" b="1" dirty="0" smtClean="0">
                <a:solidFill>
                  <a:srgbClr val="002060"/>
                </a:solidFill>
              </a:rPr>
              <a:t> surface </a:t>
            </a:r>
            <a:r>
              <a:rPr lang="fr-FR" b="1" dirty="0" err="1" smtClean="0">
                <a:solidFill>
                  <a:srgbClr val="002060"/>
                </a:solidFill>
              </a:rPr>
              <a:t>temperature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004048" y="2348880"/>
            <a:ext cx="3923928" cy="2310505"/>
          </a:xfrm>
          <a:prstGeom prst="rect">
            <a:avLst/>
          </a:prstGeom>
          <a:noFill/>
          <a:ln w="9360">
            <a:solidFill>
              <a:srgbClr val="2D2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sz="1800" b="1" dirty="0" smtClean="0">
                <a:solidFill>
                  <a:srgbClr val="000000"/>
                </a:solidFill>
                <a:latin typeface="Calibri" pitchFamily="34" charset="0"/>
              </a:rPr>
              <a:t>NEMO/ORCALIM</a:t>
            </a:r>
          </a:p>
          <a:p>
            <a:pPr eaLnBrk="1" hangingPunct="1">
              <a:buClrTx/>
              <a:buFontTx/>
              <a:buNone/>
            </a:pPr>
            <a:r>
              <a:rPr lang="fr-FR" sz="1800" b="1" i="1" dirty="0" smtClean="0">
                <a:solidFill>
                  <a:srgbClr val="FF0000"/>
                </a:solidFill>
                <a:latin typeface="Calibri" pitchFamily="34" charset="0"/>
              </a:rPr>
              <a:t>ORCA025 </a:t>
            </a:r>
            <a:r>
              <a:rPr lang="fr-FR" sz="1800" b="1" i="1" dirty="0" err="1" smtClean="0">
                <a:solidFill>
                  <a:srgbClr val="FF0000"/>
                </a:solidFill>
                <a:latin typeface="Calibri" pitchFamily="34" charset="0"/>
              </a:rPr>
              <a:t>Arctic</a:t>
            </a:r>
            <a:r>
              <a:rPr lang="fr-FR" sz="1800" b="1" i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fr-FR" sz="1800" b="1" i="1" dirty="0" err="1" smtClean="0">
                <a:solidFill>
                  <a:srgbClr val="FF0000"/>
                </a:solidFill>
                <a:latin typeface="Calibri" pitchFamily="34" charset="0"/>
              </a:rPr>
              <a:t>North</a:t>
            </a:r>
            <a:r>
              <a:rPr lang="fr-FR" sz="1800" b="1" i="1" dirty="0" smtClean="0">
                <a:solidFill>
                  <a:srgbClr val="FF0000"/>
                </a:solidFill>
                <a:latin typeface="Calibri" pitchFamily="34" charset="0"/>
              </a:rPr>
              <a:t> Atlantic</a:t>
            </a:r>
            <a:r>
              <a:rPr lang="fr-FR" sz="1800" b="1" dirty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eaLnBrk="1" hangingPunct="1">
              <a:buClrTx/>
              <a:buFont typeface="Arial" charset="0"/>
              <a:buChar char="•"/>
            </a:pPr>
            <a:r>
              <a:rPr lang="fr-FR" sz="1800" b="1" dirty="0" smtClean="0">
                <a:solidFill>
                  <a:srgbClr val="000000"/>
                </a:solidFill>
                <a:latin typeface="Calibri" pitchFamily="34" charset="0"/>
              </a:rPr>
              <a:t>12-16 km </a:t>
            </a:r>
            <a:r>
              <a:rPr lang="fr-FR" sz="1800" b="1" dirty="0" err="1" smtClean="0">
                <a:solidFill>
                  <a:srgbClr val="000000"/>
                </a:solidFill>
                <a:latin typeface="Calibri" pitchFamily="34" charset="0"/>
              </a:rPr>
              <a:t>resolution</a:t>
            </a:r>
            <a:r>
              <a:rPr lang="fr-FR" sz="1800" b="1" dirty="0" smtClean="0">
                <a:solidFill>
                  <a:srgbClr val="000000"/>
                </a:solidFill>
                <a:latin typeface="Calibri" pitchFamily="34" charset="0"/>
              </a:rPr>
              <a:t> in </a:t>
            </a:r>
            <a:r>
              <a:rPr lang="fr-FR" sz="1800" b="1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fr-FR" sz="1800" b="1" dirty="0" err="1" smtClean="0">
                <a:solidFill>
                  <a:srgbClr val="000000"/>
                </a:solidFill>
                <a:latin typeface="Calibri" pitchFamily="34" charset="0"/>
              </a:rPr>
              <a:t>Nordic</a:t>
            </a:r>
            <a:r>
              <a:rPr lang="fr-FR" sz="1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  <a:latin typeface="Calibri" pitchFamily="34" charset="0"/>
              </a:rPr>
              <a:t>Seas</a:t>
            </a:r>
            <a:r>
              <a:rPr lang="fr-FR" sz="1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ClrTx/>
            </a:pPr>
            <a:r>
              <a:rPr lang="fr-FR" sz="18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fr-FR" sz="1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ClrTx/>
            </a:pPr>
            <a:r>
              <a:rPr lang="fr-FR" sz="1800" b="1" i="1" dirty="0" smtClean="0">
                <a:solidFill>
                  <a:srgbClr val="FF0000"/>
                </a:solidFill>
                <a:latin typeface="Calibri" pitchFamily="34" charset="0"/>
              </a:rPr>
              <a:t>ORCA025-AGRIF 1/16°</a:t>
            </a:r>
            <a:endParaRPr lang="fr-FR" sz="1800" b="1" i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buClrTx/>
              <a:buFont typeface="Arial" charset="0"/>
              <a:buChar char="•"/>
            </a:pPr>
            <a:r>
              <a:rPr lang="fr-FR" sz="1800" b="1" dirty="0" smtClean="0">
                <a:solidFill>
                  <a:srgbClr val="000000"/>
                </a:solidFill>
                <a:latin typeface="Calibri" pitchFamily="34" charset="0"/>
              </a:rPr>
              <a:t> 3-4 km </a:t>
            </a:r>
            <a:r>
              <a:rPr lang="fr-FR" sz="1800" b="1" dirty="0" err="1" smtClean="0">
                <a:solidFill>
                  <a:srgbClr val="000000"/>
                </a:solidFill>
                <a:latin typeface="Calibri" pitchFamily="34" charset="0"/>
              </a:rPr>
              <a:t>resolution</a:t>
            </a:r>
            <a:r>
              <a:rPr lang="fr-FR" sz="1800" b="1" dirty="0" smtClean="0">
                <a:solidFill>
                  <a:srgbClr val="000000"/>
                </a:solidFill>
                <a:latin typeface="Calibri" pitchFamily="34" charset="0"/>
              </a:rPr>
              <a:t> the </a:t>
            </a:r>
            <a:r>
              <a:rPr lang="fr-FR" sz="1800" b="1" dirty="0" err="1">
                <a:solidFill>
                  <a:srgbClr val="000000"/>
                </a:solidFill>
                <a:latin typeface="Calibri" pitchFamily="34" charset="0"/>
              </a:rPr>
              <a:t>Nordic</a:t>
            </a:r>
            <a:r>
              <a:rPr lang="fr-FR" sz="1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  <a:latin typeface="Calibri" pitchFamily="34" charset="0"/>
              </a:rPr>
              <a:t>Seas</a:t>
            </a:r>
            <a:endParaRPr lang="fr-FR" sz="1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ClrTx/>
              <a:buFont typeface="Arial" charset="0"/>
              <a:buChar char="•"/>
            </a:pPr>
            <a:endParaRPr lang="fr-FR" sz="1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ClrTx/>
            </a:pPr>
            <a:r>
              <a:rPr lang="fr-FR" sz="1800" b="1" dirty="0" smtClean="0">
                <a:solidFill>
                  <a:srgbClr val="000000"/>
                </a:solidFill>
                <a:latin typeface="Calibri" pitchFamily="34" charset="0"/>
              </a:rPr>
              <a:t>ERA-I </a:t>
            </a:r>
            <a:r>
              <a:rPr lang="fr-FR" sz="1800" b="1" dirty="0" err="1" smtClean="0">
                <a:solidFill>
                  <a:srgbClr val="000000"/>
                </a:solidFill>
                <a:latin typeface="Calibri" pitchFamily="34" charset="0"/>
              </a:rPr>
              <a:t>nterim</a:t>
            </a:r>
            <a:r>
              <a:rPr lang="fr-FR" sz="1800" b="1" dirty="0" smtClean="0">
                <a:solidFill>
                  <a:srgbClr val="000000"/>
                </a:solidFill>
                <a:latin typeface="Calibri" pitchFamily="34" charset="0"/>
              </a:rPr>
              <a:t> forcing 1989-2011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" name="Immagine 1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3756" y="1268760"/>
            <a:ext cx="5860572" cy="46354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69793" y="692696"/>
            <a:ext cx="333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Mean</a:t>
            </a:r>
            <a:r>
              <a:rPr lang="fr-FR" sz="2400" b="1" dirty="0" smtClean="0"/>
              <a:t> surface circulation</a:t>
            </a:r>
            <a:endParaRPr lang="fr-FR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733469" y="3244334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74.1°N, 03.7°W 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644008" y="4725144"/>
            <a:ext cx="504056" cy="2880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96336" y="4077072"/>
            <a:ext cx="81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Svinoy</a:t>
            </a:r>
            <a:endParaRPr lang="fr-FR" b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220072" y="4293096"/>
            <a:ext cx="237626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8" name="Rettangolo 205"/>
          <p:cNvSpPr/>
          <p:nvPr/>
        </p:nvSpPr>
        <p:spPr>
          <a:xfrm>
            <a:off x="678909" y="6368008"/>
            <a:ext cx="242468" cy="137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ZoneTexte 68"/>
          <p:cNvSpPr txBox="1"/>
          <p:nvPr/>
        </p:nvSpPr>
        <p:spPr>
          <a:xfrm>
            <a:off x="1560442" y="260648"/>
            <a:ext cx="56652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/>
              <a:t>NAwC</a:t>
            </a:r>
            <a:r>
              <a:rPr lang="fr-FR" sz="2400" b="1" dirty="0" smtClean="0"/>
              <a:t> : Along-</a:t>
            </a:r>
            <a:r>
              <a:rPr lang="fr-FR" sz="2400" b="1" dirty="0" err="1" smtClean="0"/>
              <a:t>slope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velocity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Svinoy</a:t>
            </a:r>
            <a:r>
              <a:rPr lang="fr-FR" sz="2400" b="1" dirty="0" smtClean="0"/>
              <a:t> section</a:t>
            </a:r>
          </a:p>
          <a:p>
            <a:pPr algn="ctr"/>
            <a:r>
              <a:rPr lang="fr-FR" b="1" dirty="0" err="1" smtClean="0"/>
              <a:t>Annual</a:t>
            </a:r>
            <a:r>
              <a:rPr lang="fr-FR" b="1" dirty="0" smtClean="0"/>
              <a:t> </a:t>
            </a:r>
            <a:r>
              <a:rPr lang="fr-FR" b="1" dirty="0" err="1" smtClean="0"/>
              <a:t>mean</a:t>
            </a:r>
            <a:r>
              <a:rPr lang="fr-FR" b="1" dirty="0" smtClean="0"/>
              <a:t> (1994-2005)</a:t>
            </a:r>
            <a:endParaRPr lang="fr-FR" b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395536" y="4797152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</a:t>
            </a:r>
            <a:r>
              <a:rPr lang="fr-FR" sz="2000" b="1" dirty="0" err="1" smtClean="0"/>
              <a:t>Two</a:t>
            </a:r>
            <a:r>
              <a:rPr lang="fr-FR" sz="2000" b="1" dirty="0" smtClean="0"/>
              <a:t> distinct branches : </a:t>
            </a:r>
            <a:r>
              <a:rPr lang="fr-FR" sz="2000" b="1" dirty="0" smtClean="0">
                <a:sym typeface="Wingdings" pitchFamily="2" charset="2"/>
              </a:rPr>
              <a:t>« </a:t>
            </a:r>
            <a:r>
              <a:rPr lang="fr-FR" sz="2000" b="1" dirty="0" err="1" smtClean="0">
                <a:sym typeface="Wingdings" pitchFamily="2" charset="2"/>
              </a:rPr>
              <a:t>slope</a:t>
            </a:r>
            <a:r>
              <a:rPr lang="fr-FR" sz="2000" b="1" dirty="0" smtClean="0">
                <a:sym typeface="Wingdings" pitchFamily="2" charset="2"/>
              </a:rPr>
              <a:t> » and « front » </a:t>
            </a:r>
            <a:endParaRPr lang="fr-FR" sz="2000" b="1" dirty="0" smtClean="0"/>
          </a:p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</a:t>
            </a:r>
            <a:r>
              <a:rPr lang="fr-FR" sz="2000" b="1" dirty="0" err="1" smtClean="0"/>
              <a:t>Increased</a:t>
            </a:r>
            <a:r>
              <a:rPr lang="fr-FR" sz="2000" b="1" dirty="0" smtClean="0"/>
              <a:t> horizontal </a:t>
            </a:r>
            <a:r>
              <a:rPr lang="fr-FR" sz="2000" b="1" dirty="0" err="1" smtClean="0"/>
              <a:t>resolution</a:t>
            </a:r>
            <a:r>
              <a:rPr lang="fr-FR" sz="2000" b="1" dirty="0" smtClean="0"/>
              <a:t> </a:t>
            </a:r>
          </a:p>
          <a:p>
            <a:r>
              <a:rPr lang="fr-FR" sz="2000" b="1" dirty="0" smtClean="0">
                <a:sym typeface="Wingdings" pitchFamily="2" charset="2"/>
              </a:rPr>
              <a:t> </a:t>
            </a:r>
            <a:r>
              <a:rPr lang="fr-FR" sz="2000" b="1" dirty="0" err="1" smtClean="0">
                <a:sym typeface="Wingdings" pitchFamily="2" charset="2"/>
              </a:rPr>
              <a:t>stronger</a:t>
            </a:r>
            <a:r>
              <a:rPr lang="fr-FR" sz="2000" b="1" dirty="0" smtClean="0">
                <a:sym typeface="Wingdings" pitchFamily="2" charset="2"/>
              </a:rPr>
              <a:t> flow in </a:t>
            </a:r>
            <a:r>
              <a:rPr lang="fr-FR" sz="2000" b="1" dirty="0" err="1" smtClean="0">
                <a:sym typeface="Wingdings" pitchFamily="2" charset="2"/>
              </a:rPr>
              <a:t>both</a:t>
            </a:r>
            <a:r>
              <a:rPr lang="fr-FR" sz="2000" b="1" dirty="0" smtClean="0">
                <a:sym typeface="Wingdings" pitchFamily="2" charset="2"/>
              </a:rPr>
              <a:t> branches</a:t>
            </a:r>
            <a:endParaRPr lang="fr-FR" sz="2000" b="1" dirty="0"/>
          </a:p>
        </p:txBody>
      </p:sp>
      <p:grpSp>
        <p:nvGrpSpPr>
          <p:cNvPr id="2" name="Groupe 73"/>
          <p:cNvGrpSpPr/>
          <p:nvPr/>
        </p:nvGrpSpPr>
        <p:grpSpPr>
          <a:xfrm>
            <a:off x="1115616" y="1052736"/>
            <a:ext cx="7140921" cy="2823220"/>
            <a:chOff x="827584" y="2204864"/>
            <a:chExt cx="7140921" cy="2823220"/>
          </a:xfrm>
        </p:grpSpPr>
        <p:grpSp>
          <p:nvGrpSpPr>
            <p:cNvPr id="3" name="Gruppo 6"/>
            <p:cNvGrpSpPr/>
            <p:nvPr/>
          </p:nvGrpSpPr>
          <p:grpSpPr>
            <a:xfrm>
              <a:off x="827584" y="2204864"/>
              <a:ext cx="7140921" cy="2823220"/>
              <a:chOff x="565347" y="17372197"/>
              <a:chExt cx="8926151" cy="3529025"/>
            </a:xfrm>
          </p:grpSpPr>
          <p:grpSp>
            <p:nvGrpSpPr>
              <p:cNvPr id="4" name="Grouper 3"/>
              <p:cNvGrpSpPr>
                <a:grpSpLocks/>
              </p:cNvGrpSpPr>
              <p:nvPr/>
            </p:nvGrpSpPr>
            <p:grpSpPr bwMode="auto">
              <a:xfrm>
                <a:off x="565347" y="17372197"/>
                <a:ext cx="8926151" cy="3529025"/>
                <a:chOff x="630238" y="12079288"/>
                <a:chExt cx="8926152" cy="3529023"/>
              </a:xfrm>
            </p:grpSpPr>
            <p:pic>
              <p:nvPicPr>
                <p:cNvPr id="56" name="Image 124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238" y="12079288"/>
                  <a:ext cx="4392000" cy="35290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Image 125"/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0389" y="12079288"/>
                  <a:ext cx="4356001" cy="3529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4" name="Immagine 2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05192" y="20732883"/>
                <a:ext cx="476098" cy="147158"/>
              </a:xfrm>
              <a:prstGeom prst="rect">
                <a:avLst/>
              </a:prstGeom>
            </p:spPr>
          </p:pic>
          <p:pic>
            <p:nvPicPr>
              <p:cNvPr id="55" name="Immagine 2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57826" y="20732883"/>
                <a:ext cx="476098" cy="147158"/>
              </a:xfrm>
              <a:prstGeom prst="rect">
                <a:avLst/>
              </a:prstGeom>
            </p:spPr>
          </p:pic>
        </p:grpSp>
        <p:sp>
          <p:nvSpPr>
            <p:cNvPr id="72" name="ZoneTexte 71"/>
            <p:cNvSpPr txBox="1"/>
            <p:nvPr/>
          </p:nvSpPr>
          <p:spPr>
            <a:xfrm>
              <a:off x="1331640" y="4365104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1/4 °</a:t>
              </a:r>
              <a:endParaRPr lang="fr-FR" b="1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4644008" y="442782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1/16 °</a:t>
              </a:r>
              <a:endParaRPr lang="fr-FR" b="1" dirty="0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t="65286"/>
          <a:stretch>
            <a:fillRect/>
          </a:stretch>
        </p:blipFill>
        <p:spPr bwMode="auto">
          <a:xfrm>
            <a:off x="5796136" y="4171452"/>
            <a:ext cx="2520280" cy="264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6228184" y="3933056"/>
            <a:ext cx="153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Mooring</a:t>
            </a:r>
            <a:r>
              <a:rPr lang="fr-FR" b="1" dirty="0" smtClean="0"/>
              <a:t> data 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588224" y="6021288"/>
            <a:ext cx="1888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/>
              <a:t>Skagseth</a:t>
            </a:r>
            <a:r>
              <a:rPr lang="fr-FR" sz="1600" b="1" i="1" dirty="0" smtClean="0"/>
              <a:t> et al, 2008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b="33768"/>
          <a:stretch>
            <a:fillRect/>
          </a:stretch>
        </p:blipFill>
        <p:spPr bwMode="auto">
          <a:xfrm>
            <a:off x="5436096" y="980728"/>
            <a:ext cx="32670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619672" y="6095037"/>
            <a:ext cx="63871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err="1" smtClean="0"/>
              <a:t>Too</a:t>
            </a:r>
            <a:r>
              <a:rPr lang="fr-FR" b="1" dirty="0" smtClean="0"/>
              <a:t> </a:t>
            </a:r>
            <a:r>
              <a:rPr lang="fr-FR" b="1" dirty="0" err="1" smtClean="0"/>
              <a:t>narrow</a:t>
            </a:r>
            <a:r>
              <a:rPr lang="fr-FR" b="1" dirty="0" smtClean="0"/>
              <a:t> </a:t>
            </a:r>
            <a:r>
              <a:rPr lang="fr-FR" b="1" dirty="0" err="1" smtClean="0"/>
              <a:t>boundary</a:t>
            </a:r>
            <a:r>
              <a:rPr lang="fr-FR" b="1" dirty="0" smtClean="0"/>
              <a:t> </a:t>
            </a:r>
            <a:r>
              <a:rPr lang="fr-FR" b="1" dirty="0" err="1" smtClean="0"/>
              <a:t>currents</a:t>
            </a:r>
            <a:r>
              <a:rPr lang="fr-FR" b="1" dirty="0" smtClean="0"/>
              <a:t> (</a:t>
            </a:r>
            <a:r>
              <a:rPr lang="fr-FR" b="1" dirty="0" err="1" smtClean="0"/>
              <a:t>enhanced</a:t>
            </a:r>
            <a:r>
              <a:rPr lang="fr-FR" b="1" dirty="0" smtClean="0"/>
              <a:t> </a:t>
            </a:r>
            <a:r>
              <a:rPr lang="fr-FR" b="1" dirty="0" err="1" smtClean="0"/>
              <a:t>topography</a:t>
            </a:r>
            <a:r>
              <a:rPr lang="fr-FR" b="1" dirty="0" smtClean="0"/>
              <a:t> influence)</a:t>
            </a:r>
          </a:p>
          <a:p>
            <a:pPr>
              <a:buFont typeface="Arial" pitchFamily="34" charset="0"/>
              <a:buChar char="•"/>
            </a:pPr>
            <a:r>
              <a:rPr lang="fr-FR" b="1" dirty="0" err="1" smtClean="0"/>
              <a:t>Enhanced</a:t>
            </a:r>
            <a:r>
              <a:rPr lang="fr-FR" b="1" dirty="0" smtClean="0"/>
              <a:t> AW </a:t>
            </a:r>
            <a:r>
              <a:rPr lang="fr-FR" b="1" dirty="0" err="1" smtClean="0"/>
              <a:t>core</a:t>
            </a:r>
            <a:r>
              <a:rPr lang="fr-FR" b="1" dirty="0" smtClean="0"/>
              <a:t> </a:t>
            </a:r>
            <a:r>
              <a:rPr lang="fr-FR" b="1" dirty="0" err="1" smtClean="0"/>
              <a:t>temperature</a:t>
            </a:r>
            <a:r>
              <a:rPr lang="fr-FR" b="1" dirty="0" smtClean="0"/>
              <a:t> and </a:t>
            </a:r>
            <a:r>
              <a:rPr lang="fr-FR" b="1" dirty="0" err="1" smtClean="0"/>
              <a:t>salinity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399584" y="611396"/>
            <a:ext cx="370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Observations (</a:t>
            </a:r>
            <a:r>
              <a:rPr lang="fr-FR" b="1" dirty="0" err="1" smtClean="0"/>
              <a:t>Skagseth</a:t>
            </a:r>
            <a:r>
              <a:rPr lang="fr-FR" b="1" dirty="0" smtClean="0"/>
              <a:t> et al. 2008)</a:t>
            </a:r>
            <a:endParaRPr lang="fr-FR" b="1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 l="48878" r="2703"/>
          <a:stretch>
            <a:fillRect/>
          </a:stretch>
        </p:blipFill>
        <p:spPr bwMode="auto">
          <a:xfrm>
            <a:off x="395536" y="3501008"/>
            <a:ext cx="3456384" cy="258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 r="50648"/>
          <a:stretch>
            <a:fillRect/>
          </a:stretch>
        </p:blipFill>
        <p:spPr bwMode="auto">
          <a:xfrm>
            <a:off x="323528" y="1037634"/>
            <a:ext cx="3456384" cy="25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528644" y="61139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Model (1/16°)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763688" y="116632"/>
            <a:ext cx="640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Hydrographic</a:t>
            </a:r>
            <a:r>
              <a:rPr lang="fr-FR" b="1" dirty="0" smtClean="0"/>
              <a:t> </a:t>
            </a:r>
            <a:r>
              <a:rPr lang="fr-FR" b="1" dirty="0" err="1" smtClean="0"/>
              <a:t>properties</a:t>
            </a:r>
            <a:r>
              <a:rPr lang="fr-FR" b="1" dirty="0" smtClean="0"/>
              <a:t> in the </a:t>
            </a:r>
            <a:r>
              <a:rPr lang="fr-FR" b="1" dirty="0" err="1" smtClean="0"/>
              <a:t>NAwC</a:t>
            </a:r>
            <a:r>
              <a:rPr lang="fr-FR" b="1" dirty="0" smtClean="0"/>
              <a:t> - </a:t>
            </a:r>
            <a:r>
              <a:rPr lang="fr-FR" b="1" dirty="0" err="1" smtClean="0"/>
              <a:t>Svinoy</a:t>
            </a:r>
            <a:r>
              <a:rPr lang="fr-FR" b="1" dirty="0" smtClean="0"/>
              <a:t> section - July 1998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" name="Image 5" descr="YEAR_moyen_1998EKE_1997-2001CHILD_16m.eps"/>
          <p:cNvPicPr>
            <a:picLocks noChangeAspect="1"/>
          </p:cNvPicPr>
          <p:nvPr/>
        </p:nvPicPr>
        <p:blipFill>
          <a:blip r:embed="rId3" cstate="print"/>
          <a:srcRect t="4228"/>
          <a:stretch>
            <a:fillRect/>
          </a:stretch>
        </p:blipFill>
        <p:spPr>
          <a:xfrm>
            <a:off x="2843808" y="1412776"/>
            <a:ext cx="3096344" cy="4892943"/>
          </a:xfrm>
          <a:prstGeom prst="rect">
            <a:avLst/>
          </a:prstGeom>
        </p:spPr>
      </p:pic>
      <p:pic>
        <p:nvPicPr>
          <p:cNvPr id="7" name="Image 6" descr="EKEx2_1998-1998AVISO.eps"/>
          <p:cNvPicPr>
            <a:picLocks noChangeAspect="1"/>
          </p:cNvPicPr>
          <p:nvPr/>
        </p:nvPicPr>
        <p:blipFill>
          <a:blip r:embed="rId4" cstate="print"/>
          <a:srcRect l="4225"/>
          <a:stretch>
            <a:fillRect/>
          </a:stretch>
        </p:blipFill>
        <p:spPr>
          <a:xfrm rot="5400000">
            <a:off x="5145041" y="2310361"/>
            <a:ext cx="4896544" cy="3101374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2977450" cy="467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593975" y="116632"/>
            <a:ext cx="5621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Surface </a:t>
            </a:r>
            <a:r>
              <a:rPr lang="fr-FR" sz="2400" b="1" dirty="0" err="1" smtClean="0"/>
              <a:t>eddy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kinetic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energy</a:t>
            </a:r>
            <a:r>
              <a:rPr lang="fr-FR" sz="2400" b="1" dirty="0" smtClean="0"/>
              <a:t> : </a:t>
            </a:r>
            <a:r>
              <a:rPr lang="fr-FR" sz="2400" b="1" dirty="0" err="1" smtClean="0"/>
              <a:t>Annual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mean</a:t>
            </a:r>
            <a:endParaRPr lang="fr-FR" sz="2400" b="1" dirty="0" smtClean="0"/>
          </a:p>
          <a:p>
            <a:pPr algn="ctr"/>
            <a:r>
              <a:rPr lang="fr-FR" sz="2000" b="1" dirty="0" smtClean="0"/>
              <a:t>(</a:t>
            </a:r>
            <a:r>
              <a:rPr lang="fr-FR" sz="2000" b="1" i="1" dirty="0" err="1" smtClean="0"/>
              <a:t>see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also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Koszalka</a:t>
            </a:r>
            <a:r>
              <a:rPr lang="fr-FR" sz="2000" b="1" i="1" dirty="0" smtClean="0"/>
              <a:t> et al, 2011, 2012 </a:t>
            </a:r>
            <a:r>
              <a:rPr lang="fr-FR" sz="2000" b="1" dirty="0" smtClean="0"/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98385" y="1052736"/>
            <a:ext cx="294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AVISO </a:t>
            </a:r>
            <a:r>
              <a:rPr lang="fr-FR" b="1" dirty="0" err="1" smtClean="0">
                <a:solidFill>
                  <a:srgbClr val="FF0000"/>
                </a:solidFill>
              </a:rPr>
              <a:t>geostrophic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velocities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16876" y="104344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Model (1/16°)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1124744"/>
            <a:ext cx="16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Surface drifters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FAMOS meeting - October 24-26, 2012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" name="Image 2" descr="carte_T_et_Up_1998_EX16_JFM_16m_70jours_julie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132856"/>
            <a:ext cx="4583430" cy="33337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83768" y="980728"/>
            <a:ext cx="402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Surface </a:t>
            </a:r>
            <a:r>
              <a:rPr lang="fr-FR" sz="2400" b="1" dirty="0" err="1" smtClean="0"/>
              <a:t>velocity</a:t>
            </a:r>
            <a:r>
              <a:rPr lang="fr-FR" sz="2400" b="1" dirty="0" smtClean="0"/>
              <a:t> perturbations</a:t>
            </a:r>
          </a:p>
          <a:p>
            <a:pPr algn="ctr"/>
            <a:r>
              <a:rPr lang="fr-FR" sz="2400" b="1" dirty="0" smtClean="0"/>
              <a:t>Lofoten Basin - March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736</Words>
  <Application>Microsoft Office PowerPoint</Application>
  <PresentationFormat>Affichage à l'écran (4:3)</PresentationFormat>
  <Paragraphs>133</Paragraphs>
  <Slides>15</Slides>
  <Notes>14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 Office</vt:lpstr>
      <vt:lpstr>Équation</vt:lpstr>
      <vt:lpstr>Dynamics of the Norwegian Atlantic Current  from high resolution modeling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Transports through the Nordic Seas</dc:title>
  <dc:creator> LOCEAN</dc:creator>
  <cp:lastModifiedBy> LOCEAN</cp:lastModifiedBy>
  <cp:revision>21</cp:revision>
  <dcterms:created xsi:type="dcterms:W3CDTF">2012-10-23T00:09:51Z</dcterms:created>
  <dcterms:modified xsi:type="dcterms:W3CDTF">2012-10-24T19:34:40Z</dcterms:modified>
</cp:coreProperties>
</file>