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60" r:id="rId5"/>
    <p:sldId id="258" r:id="rId6"/>
    <p:sldId id="265" r:id="rId7"/>
    <p:sldId id="262" r:id="rId8"/>
    <p:sldId id="259" r:id="rId9"/>
    <p:sldId id="261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471A4-6C96-4BDD-87A6-9C49B791E03C}" type="datetimeFigureOut">
              <a:rPr lang="en-US" smtClean="0"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29917-C4FA-4BAB-8369-51CB55DDC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29917-C4FA-4BAB-8369-51CB55DDCD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9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FE18-CA9B-4B40-97ED-E8314591CB03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FAMOS, WHOI, 23-25 October 2013, ylee@bigelow.org, pmatrai@bigelow.org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C239-A97B-496C-940E-5247CF2E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3281-BC91-4437-9E4D-63CAAA9452B2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FAMOS, WHOI, 23-25 October 2013, ylee@bigelow.org, pmatrai@bigelow.org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C239-A97B-496C-940E-5247CF2E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48FB8-6217-4293-AB0B-2CD6A81E9F39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FAMOS, WHOI, 23-25 October 2013, ylee@bigelow.org, pmatrai@bigelow.org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C239-A97B-496C-940E-5247CF2E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1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E134F-C396-4F3D-B899-713E24226F35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FAMOS, WHOI, 23-25 October 2013, ylee@bigelow.org, pmatrai@bigelow.org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C239-A97B-496C-940E-5247CF2E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1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A098-C92A-4445-956B-D30A52B07507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FAMOS, WHOI, 23-25 October 2013, ylee@bigelow.org, pmatrai@bigelow.org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C239-A97B-496C-940E-5247CF2E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1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5A66-80A5-4F2F-8C87-6D27FB3E043A}" type="datetime1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FAMOS, WHOI, 23-25 October 2013, ylee@bigelow.org, pmatrai@bigelow.org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C239-A97B-496C-940E-5247CF2E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8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272A-8497-45F4-8926-7A60F7698BF6}" type="datetime1">
              <a:rPr lang="en-US" smtClean="0"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FAMOS, WHOI, 23-25 October 2013, ylee@bigelow.org, pmatrai@bigelow.org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C239-A97B-496C-940E-5247CF2E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3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A5E-1C32-4934-855B-5404B486838C}" type="datetime1">
              <a:rPr lang="en-US" smtClean="0"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FAMOS, WHOI, 23-25 October 2013, ylee@bigelow.org, pmatrai@bigelow.org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C239-A97B-496C-940E-5247CF2E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6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DB83-4BB9-4CFD-899A-8C79A3447F61}" type="datetime1">
              <a:rPr lang="en-US" smtClean="0"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FAMOS, WHOI, 23-25 October 2013, ylee@bigelow.org, pmatrai@bigelow.org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C239-A97B-496C-940E-5247CF2E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2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0972-F01A-42F9-A179-177E06AC1B7A}" type="datetime1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FAMOS, WHOI, 23-25 October 2013, ylee@bigelow.org, pmatrai@bigelow.org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C239-A97B-496C-940E-5247CF2E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BE36-C9C2-436F-8C36-21256247577E}" type="datetime1">
              <a:rPr lang="en-US" smtClean="0"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FAMOS, WHOI, 23-25 October 2013, ylee@bigelow.org, pmatrai@bigelow.org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C239-A97B-496C-940E-5247CF2E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9E20-73AA-409B-8916-378B937E8705}" type="datetime1">
              <a:rPr lang="en-US" smtClean="0"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2nd FAMOS, WHOI, 23-25 October 2013, ylee@bigelow.org, pmatrai@bigelow.org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6C239-A97B-496C-940E-5247CF2E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82000" cy="2990851"/>
          </a:xfrm>
          <a:noFill/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</a:t>
            </a:r>
            <a:r>
              <a:rPr lang="en-US" sz="3200" dirty="0">
                <a:solidFill>
                  <a:schemeClr val="bg1"/>
                </a:solidFill>
              </a:rPr>
              <a:t>Net Primary Productivity Algorithm Round Robin </a:t>
            </a:r>
            <a:r>
              <a:rPr lang="en-US" sz="3200" dirty="0" smtClean="0">
                <a:solidFill>
                  <a:schemeClr val="bg1"/>
                </a:solidFill>
              </a:rPr>
              <a:t>(PPARR) for </a:t>
            </a:r>
            <a:r>
              <a:rPr lang="en-US" sz="3200" dirty="0">
                <a:solidFill>
                  <a:schemeClr val="bg1"/>
                </a:solidFill>
              </a:rPr>
              <a:t>the Arctic </a:t>
            </a:r>
            <a:r>
              <a:rPr lang="en-US" sz="3200" dirty="0" smtClean="0">
                <a:solidFill>
                  <a:schemeClr val="bg1"/>
                </a:solidFill>
              </a:rPr>
              <a:t>Ocean: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 </a:t>
            </a:r>
            <a:r>
              <a:rPr lang="en-US" sz="3200" dirty="0">
                <a:solidFill>
                  <a:schemeClr val="bg1"/>
                </a:solidFill>
              </a:rPr>
              <a:t>brief introduction to the PPARR 5 adventure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2133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it-IT" dirty="0">
                <a:solidFill>
                  <a:schemeClr val="bg1"/>
                </a:solidFill>
              </a:rPr>
              <a:t>Patricia </a:t>
            </a:r>
            <a:r>
              <a:rPr lang="it-IT" dirty="0" smtClean="0">
                <a:solidFill>
                  <a:schemeClr val="bg1"/>
                </a:solidFill>
              </a:rPr>
              <a:t>Matrai</a:t>
            </a:r>
            <a:r>
              <a:rPr lang="it-IT" baseline="30000" dirty="0" smtClean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>
                <a:solidFill>
                  <a:schemeClr val="bg1"/>
                </a:solidFill>
              </a:rPr>
              <a:t>Yoonjoo </a:t>
            </a:r>
            <a:r>
              <a:rPr lang="it-IT" dirty="0" smtClean="0">
                <a:solidFill>
                  <a:schemeClr val="bg1"/>
                </a:solidFill>
              </a:rPr>
              <a:t>Lee</a:t>
            </a:r>
            <a:r>
              <a:rPr lang="it-IT" baseline="30000" dirty="0" smtClean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Marjorie Friederichs</a:t>
            </a:r>
            <a:r>
              <a:rPr lang="it-IT" baseline="30000" dirty="0" smtClean="0">
                <a:solidFill>
                  <a:schemeClr val="bg1"/>
                </a:solidFill>
              </a:rPr>
              <a:t>2</a:t>
            </a:r>
            <a:r>
              <a:rPr lang="it-IT" dirty="0" smtClean="0">
                <a:solidFill>
                  <a:schemeClr val="bg1"/>
                </a:solidFill>
              </a:rPr>
              <a:t>, </a:t>
            </a:r>
            <a:r>
              <a:rPr lang="it-IT" dirty="0">
                <a:solidFill>
                  <a:schemeClr val="bg1"/>
                </a:solidFill>
              </a:rPr>
              <a:t>and Vincent </a:t>
            </a:r>
            <a:r>
              <a:rPr lang="it-IT" dirty="0" smtClean="0">
                <a:solidFill>
                  <a:schemeClr val="bg1"/>
                </a:solidFill>
              </a:rPr>
              <a:t>Saba</a:t>
            </a:r>
            <a:r>
              <a:rPr lang="it-IT" baseline="30000" dirty="0" smtClean="0">
                <a:solidFill>
                  <a:schemeClr val="bg1"/>
                </a:solidFill>
              </a:rPr>
              <a:t>3</a:t>
            </a:r>
          </a:p>
          <a:p>
            <a:r>
              <a:rPr lang="it-IT" sz="2300" baseline="30000" dirty="0" smtClean="0">
                <a:solidFill>
                  <a:schemeClr val="bg1"/>
                </a:solidFill>
              </a:rPr>
              <a:t>1</a:t>
            </a:r>
            <a:r>
              <a:rPr lang="it-IT" sz="2300" dirty="0" smtClean="0">
                <a:solidFill>
                  <a:schemeClr val="bg1"/>
                </a:solidFill>
              </a:rPr>
              <a:t>Bigelow Laboratory for Ocean Sciences</a:t>
            </a:r>
          </a:p>
          <a:p>
            <a:r>
              <a:rPr lang="it-IT" sz="2300" baseline="30000" dirty="0" smtClean="0">
                <a:solidFill>
                  <a:schemeClr val="bg1"/>
                </a:solidFill>
              </a:rPr>
              <a:t>2</a:t>
            </a:r>
            <a:r>
              <a:rPr lang="it-IT" sz="2300" dirty="0" smtClean="0">
                <a:solidFill>
                  <a:schemeClr val="bg1"/>
                </a:solidFill>
              </a:rPr>
              <a:t>Virginia Institute of Marine Sciences</a:t>
            </a:r>
          </a:p>
          <a:p>
            <a:r>
              <a:rPr lang="it-IT" sz="2300" baseline="30000" dirty="0" smtClean="0">
                <a:solidFill>
                  <a:schemeClr val="bg1"/>
                </a:solidFill>
              </a:rPr>
              <a:t>3</a:t>
            </a:r>
            <a:r>
              <a:rPr lang="it-IT" sz="2300" dirty="0" smtClean="0">
                <a:solidFill>
                  <a:schemeClr val="bg1"/>
                </a:solidFill>
              </a:rPr>
              <a:t>NMFS, NOAA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5410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FAMOS, WHOI, 23-25 October 2013, ylee@bigelow.org, pmatrai@bigelow.org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6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bg1"/>
                </a:solidFill>
              </a:rPr>
              <a:t>Building from </a:t>
            </a:r>
            <a:r>
              <a:rPr lang="en-US" dirty="0" smtClean="0">
                <a:solidFill>
                  <a:schemeClr val="bg1"/>
                </a:solidFill>
              </a:rPr>
              <a:t>PPARR-4: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Understanding NPP simulations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62157"/>
            <a:ext cx="28384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5501338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6292315"/>
            <a:ext cx="1417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Saba et al. 2011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47775" y="6569075"/>
            <a:ext cx="6829425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2nd FAMOS, WHOI, 23-25 October 2013, ylee@bigelow.org, pmatrai@bigelow.org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PPARR-5 Arctic Ocean Strategy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600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0</a:t>
            </a:r>
            <a:r>
              <a:rPr lang="en-US" sz="2400" b="1" dirty="0" smtClean="0">
                <a:solidFill>
                  <a:srgbClr val="FFFF00"/>
                </a:solidFill>
              </a:rPr>
              <a:t>-d and 1-d </a:t>
            </a:r>
            <a:r>
              <a:rPr lang="en-US" sz="2400" b="1" dirty="0" smtClean="0">
                <a:solidFill>
                  <a:srgbClr val="FFFF00"/>
                </a:solidFill>
              </a:rPr>
              <a:t>biological and </a:t>
            </a:r>
            <a:r>
              <a:rPr lang="en-US" sz="2400" b="1" dirty="0" smtClean="0">
                <a:solidFill>
                  <a:srgbClr val="FFFF00"/>
                </a:solidFill>
              </a:rPr>
              <a:t>biogeochemical; </a:t>
            </a:r>
            <a:r>
              <a:rPr lang="en-US" sz="2400" b="1" dirty="0" smtClean="0">
                <a:solidFill>
                  <a:srgbClr val="FFFF00"/>
                </a:solidFill>
              </a:rPr>
              <a:t>ocean </a:t>
            </a:r>
            <a:r>
              <a:rPr lang="en-US" sz="2400" b="1" dirty="0" smtClean="0">
                <a:solidFill>
                  <a:srgbClr val="FFFF00"/>
                </a:solidFill>
              </a:rPr>
              <a:t>color; </a:t>
            </a:r>
            <a:r>
              <a:rPr lang="en-US" sz="2400" b="1" dirty="0" err="1" smtClean="0">
                <a:solidFill>
                  <a:srgbClr val="FFFF00"/>
                </a:solidFill>
              </a:rPr>
              <a:t>phys-biol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smtClean="0">
                <a:solidFill>
                  <a:srgbClr val="FFFF00"/>
                </a:solidFill>
              </a:rPr>
              <a:t>coupled </a:t>
            </a:r>
            <a:r>
              <a:rPr lang="en-US" sz="2400" b="1" smtClean="0">
                <a:solidFill>
                  <a:srgbClr val="FFFF00"/>
                </a:solidFill>
              </a:rPr>
              <a:t>ocean; GCM; </a:t>
            </a:r>
            <a:r>
              <a:rPr lang="en-US" sz="2400" b="1" dirty="0" smtClean="0">
                <a:solidFill>
                  <a:srgbClr val="FFFF00"/>
                </a:solidFill>
              </a:rPr>
              <a:t>ESM models are invited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Open to new questions arising from FAMOS discussions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539" y="3688645"/>
            <a:ext cx="8153399" cy="20621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Please contact </a:t>
            </a:r>
            <a:r>
              <a:rPr lang="en-US" sz="3200" dirty="0" err="1" smtClean="0">
                <a:solidFill>
                  <a:schemeClr val="bg1"/>
                </a:solidFill>
              </a:rPr>
              <a:t>Yoonjoo</a:t>
            </a:r>
            <a:r>
              <a:rPr lang="en-US" sz="3200" dirty="0" smtClean="0">
                <a:solidFill>
                  <a:schemeClr val="bg1"/>
                </a:solidFill>
              </a:rPr>
              <a:t> Lee (ylee@bigelow.org) or </a:t>
            </a:r>
            <a:r>
              <a:rPr lang="en-US" sz="3200" dirty="0" err="1" smtClean="0">
                <a:solidFill>
                  <a:schemeClr val="bg1"/>
                </a:solidFill>
              </a:rPr>
              <a:t>Paty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Matrai</a:t>
            </a:r>
            <a:r>
              <a:rPr lang="en-US" sz="3200" dirty="0" smtClean="0">
                <a:solidFill>
                  <a:schemeClr val="bg1"/>
                </a:solidFill>
              </a:rPr>
              <a:t> (pmatrai@bigelow.org)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for details.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We’ll contact you in early 2014!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9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Previous NASA-funded PPARRs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70107"/>
            <a:ext cx="59817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67"/>
          <a:stretch/>
        </p:blipFill>
        <p:spPr bwMode="auto">
          <a:xfrm>
            <a:off x="2133600" y="609600"/>
            <a:ext cx="3000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600575"/>
            <a:ext cx="56673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64" y="5495925"/>
            <a:ext cx="20574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28900"/>
            <a:ext cx="3657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3660" y="198114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PPARR-3: Ocean color and GCM models; satellite data only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5638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PPARR-1, 2: Ocean color models; field data only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429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PPARR-4: Ocean color and GCM models; field and satellite data; spatial or temporal resolution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Three empirical estimates of Arctic annual, regional, integrated PP…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4" descr="TgC_yr-Hill-Arr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67"/>
          <a:stretch>
            <a:fillRect/>
          </a:stretch>
        </p:blipFill>
        <p:spPr bwMode="auto">
          <a:xfrm>
            <a:off x="0" y="1692275"/>
            <a:ext cx="634365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4724400"/>
            <a:ext cx="2438400" cy="20534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Combining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 situ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PP historical measurements,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 situ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chlorophyll-derived PP and satellite-derived PP (1998-2007). An arctic-specific empirical algorithm was used for the satellite derivations. Note that the Arctic Basin is separated [Hill et al. 2013].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57600" y="5113337"/>
            <a:ext cx="2514600" cy="166449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Satellite-derived PP (1998-2009) . A polar algorithm was used for the satellite derivations. Note that the Arctic Basin is included in each of its individual regions [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Pabi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et al. 2008;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Arrigo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and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Dijken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2011].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53200" y="5646737"/>
            <a:ext cx="2514600" cy="11350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Satellite-derived PP (1998-2010) . Different algorithms were used for the satellite derivations. [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Bélanger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et al. 2013].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29350" y="1370176"/>
            <a:ext cx="2838450" cy="3811424"/>
            <a:chOff x="6096000" y="1066800"/>
            <a:chExt cx="2838450" cy="381142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066800"/>
              <a:ext cx="2838450" cy="3811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162800" y="1992868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8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5200" y="1817132"/>
              <a:ext cx="419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8</a:t>
              </a:r>
              <a:endParaRPr lang="en-US" b="1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819900" y="1447800"/>
              <a:ext cx="1352550" cy="1893332"/>
              <a:chOff x="6819900" y="1447800"/>
              <a:chExt cx="1352550" cy="1893332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391400" y="1447800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80</a:t>
                </a:r>
                <a:endParaRPr lang="en-U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753350" y="2470666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34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315200" y="2286000"/>
                <a:ext cx="5905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156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19900" y="2450068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5</a:t>
                </a:r>
                <a:r>
                  <a:rPr lang="en-US" b="1" dirty="0" smtClean="0"/>
                  <a:t>0</a:t>
                </a:r>
                <a:endParaRPr lang="en-US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353301" y="2971800"/>
                <a:ext cx="6476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166</a:t>
                </a:r>
                <a:endParaRPr lang="en-US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696200" y="2871271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46</a:t>
                </a:r>
                <a:endParaRPr lang="en-US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467600" y="1905000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2</a:t>
                </a:r>
                <a:r>
                  <a:rPr lang="en-US" b="1" dirty="0" smtClean="0"/>
                  <a:t>0</a:t>
                </a:r>
                <a:endParaRPr lang="en-US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658100" y="2133600"/>
                <a:ext cx="419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29</a:t>
                </a:r>
                <a:endParaRPr 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27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Changing!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PP change Arr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01"/>
          <a:stretch>
            <a:fillRect/>
          </a:stretch>
        </p:blipFill>
        <p:spPr bwMode="auto">
          <a:xfrm>
            <a:off x="1466850" y="1600200"/>
            <a:ext cx="6457950" cy="3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85480" y="5029200"/>
            <a:ext cx="2514600" cy="16001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Pan-Arctic mean open water area and annual production increasing trends in the Arctic Ocean (1998-2009), estimated from remotely-sensed parameters [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Arrigo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and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Dijken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2011]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39768" y="5005388"/>
            <a:ext cx="3048000" cy="16240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Regional % change in annual production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per year (1998-2009), estimated from remotely-sensed parameters. White, starred numbers indicate a significant change. Blue scale bar indicates depth (m) [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Arrigo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and 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Dijken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2011]</a:t>
            </a:r>
            <a:endParaRPr lang="en-US" alt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4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An AOMIP/FAMOS experiment: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Recent ocean model estimates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200" dirty="0" smtClean="0">
                <a:solidFill>
                  <a:schemeClr val="bg1"/>
                </a:solidFill>
              </a:rPr>
              <a:t>(and the underlying controls)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026" name="Picture 6" descr="Popova-H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8000" b="18666"/>
          <a:stretch>
            <a:fillRect/>
          </a:stretch>
        </p:blipFill>
        <p:spPr bwMode="auto">
          <a:xfrm>
            <a:off x="914400" y="1524000"/>
            <a:ext cx="61722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28700" y="5557837"/>
            <a:ext cx="6057900" cy="9953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Mean annual integrated PP estimates from (a-e) 5 models [</a:t>
            </a:r>
            <a:r>
              <a:rPr kumimoji="0" lang="en-US" alt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Popova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et al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2012], (f) a satellite-derived estimate  and estimates derived from (g)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 situ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chlorophyll and (h) satellite-chlorophyll by </a:t>
            </a: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Hill et al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[2013] . The latter two share the color bar in the lower right (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gC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/m</a:t>
            </a:r>
            <a:r>
              <a:rPr kumimoji="0" lang="en-US" alt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r>
              <a:rPr kumimoji="0" lang="en-US" alt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yr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0408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Popova</a:t>
            </a:r>
            <a:r>
              <a:rPr lang="en-US" dirty="0" smtClean="0">
                <a:solidFill>
                  <a:schemeClr val="bg1"/>
                </a:solidFill>
              </a:rPr>
              <a:t> et al.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02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Hill et al.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492875"/>
            <a:ext cx="6477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FAMOS, WHOI, 23-25 October 2013, ylee@bigelow.org, pmatrai@bigelow.org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2895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Nutrients?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MLD?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9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3200400" cy="2819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ESMs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in the Arctic: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CMIP5 simulation for 2100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51435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158734" y="914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727967" y="222953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Integrated PP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842268" y="3549134"/>
            <a:ext cx="1066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Surf. 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2564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(2013)</a:t>
            </a:r>
            <a:endParaRPr lang="en-US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5" y="2844897"/>
            <a:ext cx="3839638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285" y="2438400"/>
            <a:ext cx="3642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Stratification index -&gt; NO</a:t>
            </a:r>
            <a:r>
              <a:rPr lang="en-US" sz="2400" b="1" baseline="-25000" dirty="0" smtClean="0">
                <a:solidFill>
                  <a:srgbClr val="FFFF00"/>
                </a:solidFill>
              </a:rPr>
              <a:t>3</a:t>
            </a:r>
            <a:endParaRPr lang="en-US" sz="2400" b="1" baseline="-25000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492875"/>
            <a:ext cx="6324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2nd FAMOS, WHOI, 23-25 October 2013, ylee@bigelow.org, pmatrai@bigelow.org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PPARR-5 Arctic Ocean Strategy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Compilation, quality </a:t>
            </a:r>
            <a:r>
              <a:rPr lang="en-US" sz="3000" dirty="0">
                <a:solidFill>
                  <a:schemeClr val="bg1"/>
                </a:solidFill>
              </a:rPr>
              <a:t>control, and characterization of field and remotely-sensed </a:t>
            </a:r>
            <a:r>
              <a:rPr lang="en-US" sz="3000" dirty="0" smtClean="0">
                <a:solidFill>
                  <a:schemeClr val="bg1"/>
                </a:solidFill>
              </a:rPr>
              <a:t>data: </a:t>
            </a:r>
            <a:r>
              <a:rPr lang="en-US" sz="3000" dirty="0" smtClean="0">
                <a:solidFill>
                  <a:srgbClr val="FFFF00"/>
                </a:solidFill>
              </a:rPr>
              <a:t>Now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Over the next 2 years: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0-D  and 1-D </a:t>
            </a:r>
            <a:r>
              <a:rPr lang="en-US" sz="3000" dirty="0" smtClean="0">
                <a:solidFill>
                  <a:schemeClr val="bg1"/>
                </a:solidFill>
              </a:rPr>
              <a:t>biological or </a:t>
            </a:r>
            <a:r>
              <a:rPr lang="en-US" sz="3000" dirty="0" smtClean="0">
                <a:solidFill>
                  <a:schemeClr val="bg1"/>
                </a:solidFill>
              </a:rPr>
              <a:t>biogeochemical; </a:t>
            </a:r>
            <a:r>
              <a:rPr lang="en-US" sz="3000" dirty="0">
                <a:solidFill>
                  <a:schemeClr val="bg1"/>
                </a:solidFill>
              </a:rPr>
              <a:t>ocean </a:t>
            </a:r>
            <a:r>
              <a:rPr lang="en-US" sz="3000" dirty="0" smtClean="0">
                <a:solidFill>
                  <a:schemeClr val="bg1"/>
                </a:solidFill>
              </a:rPr>
              <a:t>color; </a:t>
            </a:r>
            <a:r>
              <a:rPr lang="en-US" sz="3000" dirty="0" err="1" smtClean="0">
                <a:solidFill>
                  <a:schemeClr val="bg1"/>
                </a:solidFill>
              </a:rPr>
              <a:t>phys-biol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coupled </a:t>
            </a:r>
            <a:r>
              <a:rPr lang="en-US" sz="3000" dirty="0" smtClean="0">
                <a:solidFill>
                  <a:schemeClr val="bg1"/>
                </a:solidFill>
              </a:rPr>
              <a:t>ocean; GCM; </a:t>
            </a:r>
            <a:r>
              <a:rPr lang="en-US" sz="3000" dirty="0">
                <a:solidFill>
                  <a:schemeClr val="bg1"/>
                </a:solidFill>
              </a:rPr>
              <a:t>ESM models to be invited </a:t>
            </a:r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Statistical analyses of the observed and modeled </a:t>
            </a:r>
            <a:r>
              <a:rPr lang="en-US" sz="3000" dirty="0" smtClean="0">
                <a:solidFill>
                  <a:schemeClr val="bg1"/>
                </a:solidFill>
              </a:rPr>
              <a:t>NPP</a:t>
            </a:r>
          </a:p>
          <a:p>
            <a:r>
              <a:rPr lang="en-US" sz="3000" dirty="0">
                <a:solidFill>
                  <a:schemeClr val="bg1"/>
                </a:solidFill>
              </a:rPr>
              <a:t>Feedback and iterations with the modelers on model </a:t>
            </a:r>
            <a:r>
              <a:rPr lang="en-US" sz="3000" dirty="0" smtClean="0">
                <a:solidFill>
                  <a:schemeClr val="bg1"/>
                </a:solidFill>
              </a:rPr>
              <a:t>performance</a:t>
            </a:r>
          </a:p>
          <a:p>
            <a:r>
              <a:rPr lang="en-US" sz="3000" dirty="0">
                <a:solidFill>
                  <a:schemeClr val="bg1"/>
                </a:solidFill>
              </a:rPr>
              <a:t>Inter-model comparisons of Arctic NPP historical and future projections </a:t>
            </a:r>
            <a:endParaRPr lang="en-US" sz="3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492875"/>
            <a:ext cx="6629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FAMOS, WHOI, 23-25 October 2013, ylee@bigelow.org, pmatrai@bigelow.org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Ah! An appeal for data…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8" descr="data distri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" r="14000" b="42667"/>
          <a:stretch>
            <a:fillRect/>
          </a:stretch>
        </p:blipFill>
        <p:spPr bwMode="auto">
          <a:xfrm>
            <a:off x="646234" y="762000"/>
            <a:ext cx="750716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09600" y="4457700"/>
            <a:ext cx="7619999" cy="2171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ARCSS-PP: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Spatial and seasonal distribution of in situ data of chlorophyll 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 and PP data in the Arctic Ocean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1954-2007. Color scale indicates the number of data points in each grid cell [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Matrai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et al.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2013]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Also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ARCSS-NUT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for nutrients [</a:t>
            </a:r>
            <a:r>
              <a:rPr kumimoji="0" lang="en-US" alt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Codispoti</a:t>
            </a:r>
            <a:r>
              <a:rPr kumimoji="0" lang="en-US" alt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et al.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2013].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+mj-lt"/>
                <a:cs typeface="Arial" pitchFamily="34" charset="0"/>
              </a:rPr>
              <a:t>Since 2007, additional data available from or collected by CASES, CFL, Korean expeditions, Chinese expeditions, ATOS-1, MALINA, ICESCAPES, NAACOS, ??? Let us know!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19200" y="6569075"/>
            <a:ext cx="6781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2nd FAMOS, WHOI, 23-25 October 2013, ylee@bigelow.org, pmatrai@bigelow.org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524000"/>
            <a:ext cx="2514600" cy="3276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Special Arctic Ocean issues for PPARR,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or not…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3" descr="vertical pro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>
            <a:fillRect/>
          </a:stretch>
        </p:blipFill>
        <p:spPr bwMode="auto">
          <a:xfrm>
            <a:off x="1981200" y="381000"/>
            <a:ext cx="4816475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7658100" y="681171"/>
            <a:ext cx="1138238" cy="4271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Profiles of mean </a:t>
            </a: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 situ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Chl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and PP as a function of optical depth with 1 standard error bars (A-F)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Profiles of PP also shown as regional averages as a function of depth [H-J] for spring, summer and fall data in the ARCSS-PP data set. Only ARCSS-PP data with matching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Chl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kumimoji="0" lang="en-US" altLang="en-US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and PP measurements are plotted.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6363" y="2054423"/>
            <a:ext cx="1417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&gt;60% ice cover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16363" y="3654623"/>
            <a:ext cx="1722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30-60% ice cover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5407223"/>
            <a:ext cx="1417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&lt;30% ice cover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6292315"/>
            <a:ext cx="1417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Hill et al. 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30963" y="6248400"/>
            <a:ext cx="1796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Arrigo</a:t>
            </a:r>
            <a:r>
              <a:rPr lang="en-US" sz="1400" b="1" dirty="0" smtClean="0">
                <a:solidFill>
                  <a:schemeClr val="bg1"/>
                </a:solidFill>
              </a:rPr>
              <a:t> &amp; </a:t>
            </a:r>
            <a:r>
              <a:rPr lang="en-US" sz="1400" b="1" dirty="0" err="1" smtClean="0">
                <a:solidFill>
                  <a:schemeClr val="bg1"/>
                </a:solidFill>
              </a:rPr>
              <a:t>Dijken</a:t>
            </a:r>
            <a:r>
              <a:rPr lang="en-US" sz="1400" b="1" dirty="0" smtClean="0">
                <a:solidFill>
                  <a:schemeClr val="bg1"/>
                </a:solidFill>
              </a:rPr>
              <a:t> 2011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86400" y="197539"/>
            <a:ext cx="3494880" cy="6012761"/>
            <a:chOff x="3644901" y="681171"/>
            <a:chExt cx="3494880" cy="6012761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4901" y="681171"/>
              <a:ext cx="3494880" cy="597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625181" y="6324600"/>
              <a:ext cx="1928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Ardyna</a:t>
              </a:r>
              <a:r>
                <a:rPr lang="en-US" dirty="0" smtClean="0"/>
                <a:t> et al. 2013</a:t>
              </a:r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81200" y="6553200"/>
            <a:ext cx="5715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2nd FAMOS, WHOI, 23-25 October 2013, ylee@bigelow.org, pmatrai@bigelow.org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787</Words>
  <Application>Microsoft Office PowerPoint</Application>
  <PresentationFormat>On-screen Show (4:3)</PresentationFormat>
  <Paragraphs>75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Net Primary Productivity Algorithm Round Robin (PPARR) for the Arctic Ocean:  A brief introduction to the PPARR 5 adventure </vt:lpstr>
      <vt:lpstr>Previous NASA-funded PPARRs</vt:lpstr>
      <vt:lpstr>Three empirical estimates of Arctic annual, regional, integrated PP…</vt:lpstr>
      <vt:lpstr>Changing!</vt:lpstr>
      <vt:lpstr>An AOMIP/FAMOS experiment: Recent ocean model estimates (and the underlying controls)</vt:lpstr>
      <vt:lpstr>ESMs in the Arctic: CMIP5 simulation for 2100</vt:lpstr>
      <vt:lpstr>PPARR-5 Arctic Ocean Strategy</vt:lpstr>
      <vt:lpstr>Ah! An appeal for data…</vt:lpstr>
      <vt:lpstr>Special Arctic Ocean issues for PPARR,  or not…</vt:lpstr>
      <vt:lpstr>Building from PPARR-4:  Understanding NPP simulations</vt:lpstr>
      <vt:lpstr>PPARR-5 Arctic Ocean Strategy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introduction to the PPARR 5 adventure:  A Net Primary Productivity Algorithm Round Robin for the Arctic Ocean</dc:title>
  <dc:creator>Paty Matrai</dc:creator>
  <cp:lastModifiedBy>ITP</cp:lastModifiedBy>
  <cp:revision>33</cp:revision>
  <dcterms:created xsi:type="dcterms:W3CDTF">2013-10-17T18:15:46Z</dcterms:created>
  <dcterms:modified xsi:type="dcterms:W3CDTF">2013-10-25T15:38:12Z</dcterms:modified>
</cp:coreProperties>
</file>