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232"/>
    <a:srgbClr val="4C4C4C"/>
    <a:srgbClr val="FCFAB7"/>
    <a:srgbClr val="047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23" autoAdjust="0"/>
    <p:restoredTop sz="90929"/>
  </p:normalViewPr>
  <p:slideViewPr>
    <p:cSldViewPr snapToGrid="0"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F29E93-E009-493A-9F67-38F1F9B54C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66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0B31E1-9206-450C-9CC6-8919F483BA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23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939AC3-293F-4693-A99F-C4FA6D6CA617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57238"/>
            <a:ext cx="7772400" cy="1905000"/>
          </a:xfrm>
        </p:spPr>
        <p:txBody>
          <a:bodyPr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741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600" i="1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313B9C"/>
              </a:clrFrom>
              <a:clrTo>
                <a:srgbClr val="313B9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98900" y="4953000"/>
            <a:ext cx="1344613" cy="12287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2323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32323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6" name="Picture 12" descr="BannerMaster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5588" cy="779463"/>
          </a:xfrm>
          <a:prstGeom prst="rect">
            <a:avLst/>
          </a:prstGeom>
          <a:noFill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313B9C"/>
              </a:clrFrom>
              <a:clrTo>
                <a:srgbClr val="313B9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89913" y="79375"/>
            <a:ext cx="592137" cy="539750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CFAB7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CFAB7"/>
          </a:solidFill>
          <a:latin typeface="Times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CFAB7"/>
          </a:solidFill>
          <a:latin typeface="Times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CFAB7"/>
          </a:solidFill>
          <a:latin typeface="Times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CFAB7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CFAB7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CFAB7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CFAB7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CFAB7"/>
          </a:solidFill>
          <a:latin typeface="Times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FCFAB7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rgbClr val="FCFAB7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FCFAB7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FCFAB7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CFAB7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CFAB7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CFAB7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CFAB7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CFAB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82952"/>
            <a:ext cx="7772400" cy="1905000"/>
          </a:xfrm>
        </p:spPr>
        <p:txBody>
          <a:bodyPr/>
          <a:lstStyle/>
          <a:p>
            <a:r>
              <a:rPr lang="en-US" dirty="0" smtClean="0"/>
              <a:t>Coordinated mixing experiments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6114" y="3891870"/>
            <a:ext cx="6400800" cy="1752600"/>
          </a:xfrm>
        </p:spPr>
        <p:txBody>
          <a:bodyPr/>
          <a:lstStyle/>
          <a:p>
            <a:r>
              <a:rPr lang="en-US" dirty="0" smtClean="0"/>
              <a:t>Some physical processes to consider</a:t>
            </a:r>
          </a:p>
          <a:p>
            <a:r>
              <a:rPr lang="en-US" dirty="0" smtClean="0"/>
              <a:t>(as way to initiate discussion)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28" y="0"/>
            <a:ext cx="9071430" cy="1445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41829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my pet peeve not distinguishing between </a:t>
            </a:r>
          </a:p>
          <a:p>
            <a:pPr algn="ctr"/>
            <a:r>
              <a:rPr lang="en-US" sz="2400" dirty="0" err="1" smtClean="0"/>
              <a:t>mesoscale</a:t>
            </a:r>
            <a:r>
              <a:rPr lang="en-US" sz="2400" dirty="0" smtClean="0"/>
              <a:t> eddy processes (= = stirring; no transport across </a:t>
            </a:r>
            <a:r>
              <a:rPr lang="en-US" sz="2400" dirty="0" err="1" smtClean="0"/>
              <a:t>isopycnals</a:t>
            </a:r>
            <a:r>
              <a:rPr lang="en-US" sz="2400" dirty="0" smtClean="0"/>
              <a:t>) </a:t>
            </a:r>
          </a:p>
          <a:p>
            <a:pPr algn="ctr"/>
            <a:r>
              <a:rPr lang="en-US" sz="2400" dirty="0" smtClean="0"/>
              <a:t>and </a:t>
            </a:r>
          </a:p>
          <a:p>
            <a:pPr algn="ctr"/>
            <a:r>
              <a:rPr lang="en-US" sz="2400" dirty="0" smtClean="0"/>
              <a:t>irreversible diapycnal mixing.  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 </a:t>
            </a:r>
          </a:p>
          <a:p>
            <a:r>
              <a:rPr lang="en-US" sz="2800" dirty="0" smtClean="0"/>
              <a:t> charge: develop better understanding of the physical processes responsible for stirring and mixing in the Arctic, and their representation in models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400" dirty="0" smtClean="0"/>
              <a:t> </a:t>
            </a:r>
          </a:p>
          <a:p>
            <a:r>
              <a:rPr lang="en-US" sz="2000" dirty="0" smtClean="0"/>
              <a:t> </a:t>
            </a:r>
          </a:p>
          <a:p>
            <a:r>
              <a:rPr lang="en-US" sz="2000" dirty="0" smtClean="0"/>
              <a:t> 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313" y="774773"/>
            <a:ext cx="763451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eddy dynamics/effects</a:t>
            </a:r>
            <a:endParaRPr lang="en-US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what is the role of </a:t>
            </a:r>
            <a:r>
              <a:rPr lang="en-US" sz="2400" dirty="0" err="1" smtClean="0"/>
              <a:t>vorticies</a:t>
            </a:r>
            <a:r>
              <a:rPr lang="en-US" sz="2400" dirty="0" smtClean="0"/>
              <a:t> in the lateral spread of water</a:t>
            </a:r>
          </a:p>
          <a:p>
            <a:pPr lvl="1"/>
            <a:r>
              <a:rPr lang="en-US" sz="2400" dirty="0" smtClean="0"/>
              <a:t>   property anomalies, potential </a:t>
            </a:r>
            <a:r>
              <a:rPr lang="en-US" sz="2400" dirty="0" err="1" smtClean="0"/>
              <a:t>vorticity</a:t>
            </a:r>
            <a:r>
              <a:rPr lang="en-US" sz="2400" dirty="0" smtClean="0"/>
              <a:t>, organisms, ... </a:t>
            </a:r>
          </a:p>
          <a:p>
            <a:pPr lvl="1"/>
            <a:r>
              <a:rPr lang="en-US" sz="2400" dirty="0" smtClean="0"/>
              <a:t>   and mass balance in pools of fresh water 	</a:t>
            </a:r>
          </a:p>
          <a:p>
            <a:pPr lvl="1"/>
            <a:r>
              <a:rPr lang="en-US" sz="2400" dirty="0" smtClean="0"/>
              <a:t>   (e.g. Beaufort Gyre)</a:t>
            </a:r>
          </a:p>
          <a:p>
            <a:r>
              <a:rPr lang="en-US" sz="2400" dirty="0" smtClean="0"/>
              <a:t>		how generated?</a:t>
            </a:r>
          </a:p>
          <a:p>
            <a:r>
              <a:rPr lang="en-US" sz="2400" dirty="0" smtClean="0"/>
              <a:t>		how dissipated?</a:t>
            </a:r>
          </a:p>
          <a:p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how quantify their role/importance?  </a:t>
            </a:r>
          </a:p>
          <a:p>
            <a:r>
              <a:rPr lang="en-US" sz="2400" dirty="0" smtClean="0"/>
              <a:t>		tracer experiment(s)?</a:t>
            </a:r>
          </a:p>
          <a:p>
            <a:r>
              <a:rPr lang="en-US" sz="2400" dirty="0" smtClean="0"/>
              <a:t>		eddy-resolving numerical experiments?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685" y="1686227"/>
            <a:ext cx="81715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Thermohaline</a:t>
            </a:r>
            <a:r>
              <a:rPr lang="en-US" b="1" dirty="0" smtClean="0"/>
              <a:t> Intrusions?</a:t>
            </a:r>
          </a:p>
          <a:p>
            <a:endParaRPr lang="en-US" b="1" dirty="0" smtClean="0"/>
          </a:p>
          <a:p>
            <a:r>
              <a:rPr lang="en-US" sz="2800" b="1" dirty="0" smtClean="0"/>
              <a:t>Barry Ruddick earlier in week: use Joyce model to relate turbulent dissipation to lateral fluxes by intrusions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diapycnal mixing and effects</a:t>
            </a:r>
            <a:endParaRPr lang="en-US" sz="2800" dirty="0" smtClean="0"/>
          </a:p>
          <a:p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near-bottom mixing (main focus on shelves/slopes)</a:t>
            </a:r>
          </a:p>
          <a:p>
            <a:r>
              <a:rPr lang="en-US" sz="2400" dirty="0" smtClean="0"/>
              <a:t>	dense plumes and entrainment</a:t>
            </a:r>
          </a:p>
          <a:p>
            <a:r>
              <a:rPr lang="en-US" sz="2400" dirty="0" smtClean="0"/>
              <a:t>	transient wind-driven </a:t>
            </a:r>
            <a:r>
              <a:rPr lang="en-US" sz="2400" dirty="0" err="1" smtClean="0"/>
              <a:t>Ekman</a:t>
            </a:r>
            <a:r>
              <a:rPr lang="en-US" sz="2400" dirty="0" smtClean="0"/>
              <a:t> upwelling/</a:t>
            </a:r>
            <a:r>
              <a:rPr lang="en-US" sz="2400" dirty="0" err="1" smtClean="0"/>
              <a:t>downwelling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		arrested </a:t>
            </a:r>
            <a:r>
              <a:rPr lang="en-US" sz="2400" dirty="0" err="1" smtClean="0"/>
              <a:t>Ekman</a:t>
            </a:r>
            <a:r>
              <a:rPr lang="en-US" sz="2400" dirty="0" smtClean="0"/>
              <a:t> layer dynamics</a:t>
            </a:r>
          </a:p>
          <a:p>
            <a:r>
              <a:rPr lang="en-US" sz="2400" dirty="0" smtClean="0"/>
              <a:t>	internal lee wave generation/breaking  (tides, </a:t>
            </a:r>
            <a:r>
              <a:rPr lang="en-US" sz="2400" dirty="0" err="1" smtClean="0"/>
              <a:t>subinertial</a:t>
            </a:r>
            <a:r>
              <a:rPr lang="en-US" sz="2400" dirty="0" smtClean="0"/>
              <a:t> currents)</a:t>
            </a:r>
          </a:p>
          <a:p>
            <a:r>
              <a:rPr lang="en-US" sz="2400" dirty="0" smtClean="0"/>
              <a:t>	bottom boundary layers</a:t>
            </a:r>
          </a:p>
          <a:p>
            <a:r>
              <a:rPr lang="en-US" sz="2400" dirty="0" smtClean="0"/>
              <a:t>	geothermal buoyancy driving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diapycnal mixing in the ocean interior (small?)</a:t>
            </a:r>
          </a:p>
          <a:p>
            <a:r>
              <a:rPr lang="en-US" sz="2400" dirty="0" smtClean="0"/>
              <a:t>	internal wave breaking (near-surface and near-bottom wave 		generation, </a:t>
            </a:r>
            <a:r>
              <a:rPr lang="en-US" sz="2400" dirty="0" err="1" smtClean="0"/>
              <a:t>geostrophic</a:t>
            </a:r>
            <a:r>
              <a:rPr lang="en-US" sz="2400" dirty="0" smtClean="0"/>
              <a:t> adjustment?)</a:t>
            </a:r>
          </a:p>
          <a:p>
            <a:r>
              <a:rPr lang="en-US" sz="2400" dirty="0" smtClean="0"/>
              <a:t>	double diffusion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turbulent exchanges into and within the surface mixed layer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air-sea gas exchange in sea-ice-covered ocean</a:t>
            </a:r>
          </a:p>
          <a:p>
            <a:endParaRPr lang="en-US" sz="2000" b="1" dirty="0" smtClean="0"/>
          </a:p>
          <a:p>
            <a:r>
              <a:rPr lang="en-US" sz="2800" b="1" dirty="0" err="1" smtClean="0"/>
              <a:t>submesoscale</a:t>
            </a:r>
            <a:r>
              <a:rPr lang="en-US" sz="2800" b="1" dirty="0" smtClean="0"/>
              <a:t>/mixed layer processes?</a:t>
            </a:r>
            <a:endParaRPr lang="en-US" sz="2800" dirty="0" smtClean="0"/>
          </a:p>
          <a:p>
            <a:r>
              <a:rPr lang="en-US" sz="2000" b="1" dirty="0" smtClean="0"/>
              <a:t> 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74023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Atmosphere-sea ice-ocean interaction</a:t>
            </a:r>
          </a:p>
          <a:p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Drag: air-ice, air-sea, ice-sea  momentum exchanges</a:t>
            </a:r>
          </a:p>
          <a:p>
            <a:pPr lvl="1"/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buoyancy exchanges (heat, fresh water, chemicals, biological material…)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Lead dynamics</a:t>
            </a:r>
          </a:p>
          <a:p>
            <a:r>
              <a:rPr lang="en-US" sz="2400" dirty="0" smtClean="0"/>
              <a:t> </a:t>
            </a:r>
          </a:p>
          <a:p>
            <a:endParaRPr lang="en-US" sz="2000" dirty="0" smtClean="0"/>
          </a:p>
          <a:p>
            <a:r>
              <a:rPr lang="en-US" sz="2800" b="1" dirty="0" smtClean="0"/>
              <a:t>physical/bio interaction</a:t>
            </a:r>
          </a:p>
          <a:p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upper ocean stratification development, nutrient fluxes, phytoplankton blooms - light penetration - solar heating, NSTM, 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6687" y="1175658"/>
            <a:ext cx="80989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1-D model experiments to compare/contrast representation of air-ice-sea boundary layer dynamics</a:t>
            </a:r>
          </a:p>
          <a:p>
            <a:endParaRPr lang="en-US" sz="2800" dirty="0" smtClean="0"/>
          </a:p>
          <a:p>
            <a:r>
              <a:rPr lang="en-US" sz="2800" dirty="0" smtClean="0"/>
              <a:t>Role for more LES-type investigations?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oi2">
  <a:themeElements>
    <a:clrScheme name="whoi2 13">
      <a:dk1>
        <a:srgbClr val="4C4C4C"/>
      </a:dk1>
      <a:lt1>
        <a:srgbClr val="FCFAB7"/>
      </a:lt1>
      <a:dk2>
        <a:srgbClr val="047CC8"/>
      </a:dk2>
      <a:lt2>
        <a:srgbClr val="FCFAB7"/>
      </a:lt2>
      <a:accent1>
        <a:srgbClr val="73D7B4"/>
      </a:accent1>
      <a:accent2>
        <a:srgbClr val="333398"/>
      </a:accent2>
      <a:accent3>
        <a:srgbClr val="AABFE0"/>
      </a:accent3>
      <a:accent4>
        <a:srgbClr val="D7D69C"/>
      </a:accent4>
      <a:accent5>
        <a:srgbClr val="BCE8D6"/>
      </a:accent5>
      <a:accent6>
        <a:srgbClr val="2D2D89"/>
      </a:accent6>
      <a:hlink>
        <a:srgbClr val="FD6666"/>
      </a:hlink>
      <a:folHlink>
        <a:srgbClr val="278879"/>
      </a:folHlink>
    </a:clrScheme>
    <a:fontScheme name="whoi2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whoi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oi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oi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oi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oi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oi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oi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oi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oi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oi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oi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oi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oi2 13">
        <a:dk1>
          <a:srgbClr val="4C4C4C"/>
        </a:dk1>
        <a:lt1>
          <a:srgbClr val="FCFAB7"/>
        </a:lt1>
        <a:dk2>
          <a:srgbClr val="047CC8"/>
        </a:dk2>
        <a:lt2>
          <a:srgbClr val="FCFAB7"/>
        </a:lt2>
        <a:accent1>
          <a:srgbClr val="73D7B4"/>
        </a:accent1>
        <a:accent2>
          <a:srgbClr val="333398"/>
        </a:accent2>
        <a:accent3>
          <a:srgbClr val="AABFE0"/>
        </a:accent3>
        <a:accent4>
          <a:srgbClr val="D7D69C"/>
        </a:accent4>
        <a:accent5>
          <a:srgbClr val="BCE8D6"/>
        </a:accent5>
        <a:accent6>
          <a:srgbClr val="2D2D89"/>
        </a:accent6>
        <a:hlink>
          <a:srgbClr val="FD6666"/>
        </a:hlink>
        <a:folHlink>
          <a:srgbClr val="27887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whoi2</Template>
  <TotalTime>76</TotalTime>
  <Words>149</Words>
  <Application>Microsoft Office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whoi2</vt:lpstr>
      <vt:lpstr>Coordinated mixing experiments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WHOI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Toole</dc:creator>
  <cp:lastModifiedBy>Andrey</cp:lastModifiedBy>
  <cp:revision>13</cp:revision>
  <dcterms:created xsi:type="dcterms:W3CDTF">2005-10-19T19:25:03Z</dcterms:created>
  <dcterms:modified xsi:type="dcterms:W3CDTF">2013-10-27T15:21:13Z</dcterms:modified>
</cp:coreProperties>
</file>