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501" autoAdjust="0"/>
  </p:normalViewPr>
  <p:slideViewPr>
    <p:cSldViewPr>
      <p:cViewPr>
        <p:scale>
          <a:sx n="100" d="100"/>
          <a:sy n="100" d="100"/>
        </p:scale>
        <p:origin x="-72" y="2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C5D1DF25-764E-45BC-92DF-344FC0751020}" type="datetimeFigureOut">
              <a:rPr lang="en-US" smtClean="0"/>
              <a:pPr/>
              <a:t>5/31/2012</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33299354-027E-46E1-9447-00B2C55A35E9}" type="slidenum">
              <a:rPr lang="en-US" smtClean="0"/>
              <a:pPr/>
              <a:t>‹#›</a:t>
            </a:fld>
            <a:endParaRPr lang="en-US"/>
          </a:p>
        </p:txBody>
      </p:sp>
    </p:spTree>
    <p:extLst>
      <p:ext uri="{BB962C8B-B14F-4D97-AF65-F5344CB8AC3E}">
        <p14:creationId xmlns:p14="http://schemas.microsoft.com/office/powerpoint/2010/main" val="592782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299354-027E-46E1-9447-00B2C55A35E9}" type="slidenum">
              <a:rPr lang="en-US" smtClean="0"/>
              <a:pPr/>
              <a:t>7</a:t>
            </a:fld>
            <a:endParaRPr lang="en-US"/>
          </a:p>
        </p:txBody>
      </p:sp>
    </p:spTree>
    <p:extLst>
      <p:ext uri="{BB962C8B-B14F-4D97-AF65-F5344CB8AC3E}">
        <p14:creationId xmlns:p14="http://schemas.microsoft.com/office/powerpoint/2010/main" val="185505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1163E-3DCE-4330-9131-A9F8B9BA67DF}" type="slidenum">
              <a:rPr lang="en-US" smtClean="0"/>
              <a:pPr/>
              <a:t>‹#›</a:t>
            </a:fld>
            <a:endParaRPr lang="en-US"/>
          </a:p>
        </p:txBody>
      </p:sp>
    </p:spTree>
    <p:extLst>
      <p:ext uri="{BB962C8B-B14F-4D97-AF65-F5344CB8AC3E}">
        <p14:creationId xmlns:p14="http://schemas.microsoft.com/office/powerpoint/2010/main" val="222052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1163E-3DCE-4330-9131-A9F8B9BA67DF}" type="slidenum">
              <a:rPr lang="en-US" smtClean="0"/>
              <a:pPr/>
              <a:t>‹#›</a:t>
            </a:fld>
            <a:endParaRPr lang="en-US"/>
          </a:p>
        </p:txBody>
      </p:sp>
    </p:spTree>
    <p:extLst>
      <p:ext uri="{BB962C8B-B14F-4D97-AF65-F5344CB8AC3E}">
        <p14:creationId xmlns:p14="http://schemas.microsoft.com/office/powerpoint/2010/main" val="302618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1163E-3DCE-4330-9131-A9F8B9BA67DF}" type="slidenum">
              <a:rPr lang="en-US" smtClean="0"/>
              <a:pPr/>
              <a:t>‹#›</a:t>
            </a:fld>
            <a:endParaRPr lang="en-US"/>
          </a:p>
        </p:txBody>
      </p:sp>
    </p:spTree>
    <p:extLst>
      <p:ext uri="{BB962C8B-B14F-4D97-AF65-F5344CB8AC3E}">
        <p14:creationId xmlns:p14="http://schemas.microsoft.com/office/powerpoint/2010/main" val="333000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DCF28-4250-4F8D-9E7B-BCBC18405695}"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1163E-3DCE-4330-9131-A9F8B9BA67DF}" type="slidenum">
              <a:rPr lang="en-US" smtClean="0"/>
              <a:pPr/>
              <a:t>‹#›</a:t>
            </a:fld>
            <a:endParaRPr lang="en-US"/>
          </a:p>
        </p:txBody>
      </p:sp>
    </p:spTree>
    <p:extLst>
      <p:ext uri="{BB962C8B-B14F-4D97-AF65-F5344CB8AC3E}">
        <p14:creationId xmlns:p14="http://schemas.microsoft.com/office/powerpoint/2010/main" val="372205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DCF28-4250-4F8D-9E7B-BCBC18405695}" type="datetimeFigureOut">
              <a:rPr lang="en-US" smtClean="0"/>
              <a:pPr/>
              <a:t>5/31/2012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1163E-3DCE-4330-9131-A9F8B9BA67DF}" type="slidenum">
              <a:rPr lang="en-US" smtClean="0"/>
              <a:pPr/>
              <a:t>‹#›</a:t>
            </a:fld>
            <a:endParaRPr lang="en-US"/>
          </a:p>
        </p:txBody>
      </p:sp>
    </p:spTree>
    <p:extLst>
      <p:ext uri="{BB962C8B-B14F-4D97-AF65-F5344CB8AC3E}">
        <p14:creationId xmlns:p14="http://schemas.microsoft.com/office/powerpoint/2010/main" val="258178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6DCF28-4250-4F8D-9E7B-BCBC18405695}" type="datetimeFigureOut">
              <a:rPr lang="en-US" smtClean="0"/>
              <a:pPr/>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1163E-3DCE-4330-9131-A9F8B9BA67DF}" type="slidenum">
              <a:rPr lang="en-US" smtClean="0"/>
              <a:pPr/>
              <a:t>‹#›</a:t>
            </a:fld>
            <a:endParaRPr lang="en-US"/>
          </a:p>
        </p:txBody>
      </p:sp>
    </p:spTree>
    <p:extLst>
      <p:ext uri="{BB962C8B-B14F-4D97-AF65-F5344CB8AC3E}">
        <p14:creationId xmlns:p14="http://schemas.microsoft.com/office/powerpoint/2010/main" val="106222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6DCF28-4250-4F8D-9E7B-BCBC18405695}" type="datetimeFigureOut">
              <a:rPr lang="en-US" smtClean="0"/>
              <a:pPr/>
              <a:t>5/31/2012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1163E-3DCE-4330-9131-A9F8B9BA67DF}" type="slidenum">
              <a:rPr lang="en-US" smtClean="0"/>
              <a:pPr/>
              <a:t>‹#›</a:t>
            </a:fld>
            <a:endParaRPr lang="en-US"/>
          </a:p>
        </p:txBody>
      </p:sp>
    </p:spTree>
    <p:extLst>
      <p:ext uri="{BB962C8B-B14F-4D97-AF65-F5344CB8AC3E}">
        <p14:creationId xmlns:p14="http://schemas.microsoft.com/office/powerpoint/2010/main" val="179010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6DCF28-4250-4F8D-9E7B-BCBC18405695}" type="datetimeFigureOut">
              <a:rPr lang="en-US" smtClean="0"/>
              <a:pPr/>
              <a:t>5/31/2012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1163E-3DCE-4330-9131-A9F8B9BA67DF}" type="slidenum">
              <a:rPr lang="en-US" smtClean="0"/>
              <a:pPr/>
              <a:t>‹#›</a:t>
            </a:fld>
            <a:endParaRPr lang="en-US"/>
          </a:p>
        </p:txBody>
      </p:sp>
    </p:spTree>
    <p:extLst>
      <p:ext uri="{BB962C8B-B14F-4D97-AF65-F5344CB8AC3E}">
        <p14:creationId xmlns:p14="http://schemas.microsoft.com/office/powerpoint/2010/main" val="16394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DCF28-4250-4F8D-9E7B-BCBC18405695}" type="datetimeFigureOut">
              <a:rPr lang="en-US" smtClean="0"/>
              <a:pPr/>
              <a:t>5/31/2012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1163E-3DCE-4330-9131-A9F8B9BA67DF}" type="slidenum">
              <a:rPr lang="en-US" smtClean="0"/>
              <a:pPr/>
              <a:t>‹#›</a:t>
            </a:fld>
            <a:endParaRPr lang="en-US"/>
          </a:p>
        </p:txBody>
      </p:sp>
    </p:spTree>
    <p:extLst>
      <p:ext uri="{BB962C8B-B14F-4D97-AF65-F5344CB8AC3E}">
        <p14:creationId xmlns:p14="http://schemas.microsoft.com/office/powerpoint/2010/main" val="59321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DCF28-4250-4F8D-9E7B-BCBC18405695}" type="datetimeFigureOut">
              <a:rPr lang="en-US" smtClean="0"/>
              <a:pPr/>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1163E-3DCE-4330-9131-A9F8B9BA67DF}" type="slidenum">
              <a:rPr lang="en-US" smtClean="0"/>
              <a:pPr/>
              <a:t>‹#›</a:t>
            </a:fld>
            <a:endParaRPr lang="en-US"/>
          </a:p>
        </p:txBody>
      </p:sp>
    </p:spTree>
    <p:extLst>
      <p:ext uri="{BB962C8B-B14F-4D97-AF65-F5344CB8AC3E}">
        <p14:creationId xmlns:p14="http://schemas.microsoft.com/office/powerpoint/2010/main" val="68405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DCF28-4250-4F8D-9E7B-BCBC18405695}" type="datetimeFigureOut">
              <a:rPr lang="en-US" smtClean="0"/>
              <a:pPr/>
              <a:t>5/31/2012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1163E-3DCE-4330-9131-A9F8B9BA67DF}" type="slidenum">
              <a:rPr lang="en-US" smtClean="0"/>
              <a:pPr/>
              <a:t>‹#›</a:t>
            </a:fld>
            <a:endParaRPr lang="en-US"/>
          </a:p>
        </p:txBody>
      </p:sp>
    </p:spTree>
    <p:extLst>
      <p:ext uri="{BB962C8B-B14F-4D97-AF65-F5344CB8AC3E}">
        <p14:creationId xmlns:p14="http://schemas.microsoft.com/office/powerpoint/2010/main" val="78048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DCF28-4250-4F8D-9E7B-BCBC18405695}" type="datetimeFigureOut">
              <a:rPr lang="en-US" smtClean="0"/>
              <a:pPr/>
              <a:t>5/31/2012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1163E-3DCE-4330-9131-A9F8B9BA67DF}" type="slidenum">
              <a:rPr lang="en-US" smtClean="0"/>
              <a:pPr/>
              <a:t>‹#›</a:t>
            </a:fld>
            <a:endParaRPr lang="en-US"/>
          </a:p>
        </p:txBody>
      </p:sp>
    </p:spTree>
    <p:extLst>
      <p:ext uri="{BB962C8B-B14F-4D97-AF65-F5344CB8AC3E}">
        <p14:creationId xmlns:p14="http://schemas.microsoft.com/office/powerpoint/2010/main" val="103156820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1470025"/>
          </a:xfrm>
        </p:spPr>
        <p:txBody>
          <a:bodyPr/>
          <a:lstStyle/>
          <a:p>
            <a:r>
              <a:rPr lang="en-US" dirty="0" smtClean="0"/>
              <a:t>Deck Equipment AGOR 27</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5400"/>
            <a:ext cx="8763000" cy="5228751"/>
          </a:xfrm>
          <a:prstGeom prst="rect">
            <a:avLst/>
          </a:prstGeom>
        </p:spPr>
      </p:pic>
    </p:spTree>
    <p:extLst>
      <p:ext uri="{BB962C8B-B14F-4D97-AF65-F5344CB8AC3E}">
        <p14:creationId xmlns:p14="http://schemas.microsoft.com/office/powerpoint/2010/main" val="918483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a:xfrm>
            <a:off x="4648200" y="838200"/>
            <a:ext cx="4041775" cy="639762"/>
          </a:xfrm>
        </p:spPr>
        <p:txBody>
          <a:bodyPr>
            <a:normAutofit fontScale="85000" lnSpcReduction="10000"/>
          </a:bodyPr>
          <a:lstStyle/>
          <a:p>
            <a:r>
              <a:rPr lang="en-US" sz="1800" dirty="0" smtClean="0">
                <a:latin typeface="Comic Sans MS" pitchFamily="66" charset="0"/>
              </a:rPr>
              <a:t>Deck Crane: TK70-70. 01 Deck aft</a:t>
            </a:r>
          </a:p>
          <a:p>
            <a:r>
              <a:rPr lang="en-US" sz="1800" dirty="0" smtClean="0">
                <a:latin typeface="Comic Sans MS" pitchFamily="66" charset="0"/>
              </a:rPr>
              <a:t>Portable Crane: TK4-30. 01 Deck </a:t>
            </a:r>
            <a:r>
              <a:rPr lang="en-US" sz="1800" dirty="0" err="1" smtClean="0">
                <a:latin typeface="Comic Sans MS" pitchFamily="66" charset="0"/>
              </a:rPr>
              <a:t>fwd</a:t>
            </a:r>
            <a:endParaRPr lang="en-US" sz="1800" dirty="0">
              <a:latin typeface="Comic Sans MS" pitchFamily="66" charset="0"/>
            </a:endParaRPr>
          </a:p>
        </p:txBody>
      </p:sp>
      <p:sp>
        <p:nvSpPr>
          <p:cNvPr id="9" name="Content Placeholder 8"/>
          <p:cNvSpPr>
            <a:spLocks noGrp="1"/>
          </p:cNvSpPr>
          <p:nvPr>
            <p:ph sz="quarter" idx="4"/>
          </p:nvPr>
        </p:nvSpPr>
        <p:spPr>
          <a:xfrm>
            <a:off x="4645025" y="1752600"/>
            <a:ext cx="4041775" cy="4373563"/>
          </a:xfrm>
        </p:spPr>
        <p:txBody>
          <a:bodyPr>
            <a:normAutofit/>
          </a:bodyPr>
          <a:lstStyle/>
          <a:p>
            <a:pPr marL="0" indent="0">
              <a:buNone/>
            </a:pPr>
            <a:r>
              <a:rPr lang="en-US" sz="1400" b="1" dirty="0"/>
              <a:t>Per Design Specification (J-1) Cranes Shall be capable of</a:t>
            </a:r>
            <a:r>
              <a:rPr lang="en-US" sz="1400" b="1" dirty="0" smtClean="0"/>
              <a:t>:</a:t>
            </a:r>
          </a:p>
          <a:p>
            <a:pPr marL="0" indent="0">
              <a:buNone/>
            </a:pPr>
            <a:endParaRPr lang="en-US" sz="1400" b="1" dirty="0"/>
          </a:p>
          <a:p>
            <a:pPr lvl="0">
              <a:buFont typeface="Wingdings" pitchFamily="2" charset="2"/>
              <a:buChar char="ü"/>
            </a:pPr>
            <a:r>
              <a:rPr lang="en-US" sz="1400" b="1" dirty="0"/>
              <a:t>Loading and offloading vans and equipment weighing up to 20, 000 pounds </a:t>
            </a:r>
            <a:r>
              <a:rPr lang="en-US" sz="1400" b="1" dirty="0" smtClean="0"/>
              <a:t>20’ </a:t>
            </a:r>
            <a:r>
              <a:rPr lang="en-US" sz="1400" b="1" dirty="0"/>
              <a:t>beyond stbd side pier side.</a:t>
            </a:r>
          </a:p>
          <a:p>
            <a:pPr lvl="0">
              <a:buFont typeface="Wingdings" pitchFamily="2" charset="2"/>
              <a:buChar char="ü"/>
            </a:pPr>
            <a:r>
              <a:rPr lang="en-US" sz="1400" b="1" dirty="0" smtClean="0"/>
              <a:t>Performing </a:t>
            </a:r>
            <a:r>
              <a:rPr lang="en-US" sz="1400" b="1" dirty="0"/>
              <a:t>towing and coring operations with wire (including fiber optic) from the trawl/tow traction winch.</a:t>
            </a:r>
          </a:p>
          <a:p>
            <a:pPr lvl="0">
              <a:buFont typeface="Wingdings" pitchFamily="2" charset="2"/>
              <a:buChar char="ü"/>
            </a:pPr>
            <a:r>
              <a:rPr lang="en-US" sz="1400" b="1" dirty="0"/>
              <a:t>Deploying buoys and other heavy equipment weighing up to </a:t>
            </a:r>
            <a:r>
              <a:rPr lang="en-US" sz="1400" b="1" dirty="0" smtClean="0"/>
              <a:t>10K </a:t>
            </a:r>
            <a:r>
              <a:rPr lang="en-US" sz="1400" b="1" dirty="0"/>
              <a:t>lbs. up to 12’ over the Stbd. Side in sea state 4</a:t>
            </a:r>
          </a:p>
          <a:p>
            <a:pPr lvl="0">
              <a:buFont typeface="Wingdings" pitchFamily="2" charset="2"/>
              <a:buChar char="ü"/>
            </a:pPr>
            <a:r>
              <a:rPr lang="en-US" sz="1400" b="1" dirty="0"/>
              <a:t>Provided with a load hoist winch capable of </a:t>
            </a:r>
            <a:r>
              <a:rPr lang="en-US" sz="1400" b="1" dirty="0" smtClean="0"/>
              <a:t>providing hook drop at least 50’ below the base of the crane and </a:t>
            </a:r>
            <a:r>
              <a:rPr lang="en-US" sz="1400" b="1" dirty="0"/>
              <a:t>at least 40’/min hook drop test</a:t>
            </a:r>
          </a:p>
          <a:p>
            <a:pPr lvl="0">
              <a:buFont typeface="Wingdings" pitchFamily="2" charset="2"/>
              <a:buChar char="ü"/>
            </a:pPr>
            <a:r>
              <a:rPr lang="en-US" sz="1400" b="1" dirty="0"/>
              <a:t>Hook speed of at least 40ft/min with a bare drum and at least 60ft/min with a full drum</a:t>
            </a:r>
          </a:p>
          <a:p>
            <a:pPr lvl="0">
              <a:buFont typeface="Wingdings" pitchFamily="2" charset="2"/>
              <a:buChar char="ü"/>
            </a:pPr>
            <a:endParaRPr lang="en-US" dirty="0" smtClean="0"/>
          </a:p>
          <a:p>
            <a:endParaRPr lang="en-US" dirty="0"/>
          </a:p>
        </p:txBody>
      </p:sp>
      <p:pic>
        <p:nvPicPr>
          <p:cNvPr id="20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77" y="838200"/>
            <a:ext cx="3810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364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fontScale="90000"/>
          </a:bodyPr>
          <a:lstStyle/>
          <a:p>
            <a:r>
              <a:rPr lang="en-US" dirty="0" smtClean="0"/>
              <a:t>CTD Handling System</a:t>
            </a:r>
            <a:br>
              <a:rPr lang="en-US" dirty="0" smtClean="0"/>
            </a:br>
            <a:endParaRPr lang="en-US" dirty="0"/>
          </a:p>
        </p:txBody>
      </p:sp>
      <p:sp>
        <p:nvSpPr>
          <p:cNvPr id="3" name="Text Placeholder 2"/>
          <p:cNvSpPr>
            <a:spLocks noGrp="1"/>
          </p:cNvSpPr>
          <p:nvPr>
            <p:ph type="body" idx="1"/>
          </p:nvPr>
        </p:nvSpPr>
        <p:spPr/>
        <p:txBody>
          <a:bodyPr/>
          <a:lstStyle/>
          <a:p>
            <a:r>
              <a:rPr lang="en-US" dirty="0" smtClean="0"/>
              <a:t>CTD-LARS</a:t>
            </a:r>
            <a:endParaRPr lang="en-US" dirty="0"/>
          </a:p>
        </p:txBody>
      </p:sp>
      <p:sp>
        <p:nvSpPr>
          <p:cNvPr id="8" name="Text Placeholder 7"/>
          <p:cNvSpPr>
            <a:spLocks noGrp="1"/>
          </p:cNvSpPr>
          <p:nvPr>
            <p:ph type="body" sz="quarter" idx="3"/>
          </p:nvPr>
        </p:nvSpPr>
        <p:spPr/>
        <p:txBody>
          <a:bodyPr/>
          <a:lstStyle/>
          <a:p>
            <a:r>
              <a:rPr lang="en-US" dirty="0" smtClean="0"/>
              <a:t>Stbd.Side Handling System</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8136" y="2133600"/>
            <a:ext cx="4116266" cy="4038600"/>
          </a:xfrm>
          <a:prstGeom prst="rect">
            <a:avLst/>
          </a:prstGeom>
        </p:spPr>
      </p:pic>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96339" y="2174875"/>
            <a:ext cx="2761910" cy="3951288"/>
          </a:xfrm>
        </p:spPr>
      </p:pic>
    </p:spTree>
    <p:extLst>
      <p:ext uri="{BB962C8B-B14F-4D97-AF65-F5344CB8AC3E}">
        <p14:creationId xmlns:p14="http://schemas.microsoft.com/office/powerpoint/2010/main" val="3270723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Stern Frame</a:t>
            </a:r>
            <a:endParaRPr lang="en-US" dirty="0"/>
          </a:p>
        </p:txBody>
      </p:sp>
      <p:sp>
        <p:nvSpPr>
          <p:cNvPr id="5" name="Text Placeholder 4"/>
          <p:cNvSpPr>
            <a:spLocks noGrp="1"/>
          </p:cNvSpPr>
          <p:nvPr>
            <p:ph type="body" sz="quarter" idx="3"/>
          </p:nvPr>
        </p:nvSpPr>
        <p:spPr>
          <a:xfrm>
            <a:off x="457200" y="1371600"/>
            <a:ext cx="4041775" cy="639762"/>
          </a:xfrm>
        </p:spPr>
        <p:txBody>
          <a:bodyPr/>
          <a:lstStyle/>
          <a:p>
            <a:r>
              <a:rPr lang="en-US" dirty="0" smtClean="0"/>
              <a:t>Allied A-30 (243 x 324”)</a:t>
            </a:r>
            <a:endParaRPr lang="en-US" dirty="0"/>
          </a:p>
        </p:txBody>
      </p:sp>
      <p:sp>
        <p:nvSpPr>
          <p:cNvPr id="6" name="Content Placeholder 5"/>
          <p:cNvSpPr>
            <a:spLocks noGrp="1"/>
          </p:cNvSpPr>
          <p:nvPr>
            <p:ph sz="quarter" idx="4"/>
          </p:nvPr>
        </p:nvSpPr>
        <p:spPr>
          <a:xfrm>
            <a:off x="4800600" y="1371600"/>
            <a:ext cx="3886200" cy="4754563"/>
          </a:xfrm>
        </p:spPr>
        <p:txBody>
          <a:bodyPr>
            <a:normAutofit fontScale="92500" lnSpcReduction="20000"/>
          </a:body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sz="2400" b="1" kern="1200" dirty="0" smtClean="0">
                <a:solidFill>
                  <a:schemeClr val="tx1"/>
                </a:solidFill>
                <a:effectLst/>
                <a:latin typeface="+mn-lt"/>
                <a:ea typeface="+mn-ea"/>
                <a:cs typeface="+mn-cs"/>
              </a:rPr>
              <a:t>Per Design Specification (J-1) Stern Frame Shall be capable of:</a:t>
            </a:r>
            <a:endParaRPr lang="en-US" sz="1600" dirty="0" smtClean="0">
              <a:effectLst/>
            </a:endParaRPr>
          </a:p>
          <a:p>
            <a:pPr>
              <a:buFont typeface="Wingdings" pitchFamily="2" charset="2"/>
              <a:buChar char="ü"/>
            </a:pPr>
            <a:endParaRPr lang="en-US" sz="1600" dirty="0" smtClean="0"/>
          </a:p>
          <a:p>
            <a:pPr>
              <a:buFont typeface="Wingdings" pitchFamily="2" charset="2"/>
              <a:buChar char="ü"/>
            </a:pPr>
            <a:r>
              <a:rPr lang="en-US" sz="1600" dirty="0" smtClean="0"/>
              <a:t>Dynamic Safe Working Load of 30,000 </a:t>
            </a:r>
            <a:r>
              <a:rPr lang="en-US" sz="1600" dirty="0" err="1" smtClean="0"/>
              <a:t>Lbs</a:t>
            </a:r>
            <a:r>
              <a:rPr lang="en-US" sz="1600" dirty="0" smtClean="0"/>
              <a:t> through full range of motions. </a:t>
            </a:r>
          </a:p>
          <a:p>
            <a:pPr>
              <a:buFont typeface="Wingdings" pitchFamily="2" charset="2"/>
              <a:buChar char="ü"/>
            </a:pPr>
            <a:r>
              <a:rPr lang="en-US" sz="1600" dirty="0" smtClean="0"/>
              <a:t>Capable of withstanding the 46 CFR 189.35 breaking strength requirements for a wire with a breaking strength of 120,000 in fully extended position</a:t>
            </a:r>
          </a:p>
          <a:p>
            <a:pPr>
              <a:buFont typeface="Wingdings" pitchFamily="2" charset="2"/>
              <a:buChar char="ü"/>
            </a:pPr>
            <a:r>
              <a:rPr lang="en-US" sz="1600" dirty="0" smtClean="0"/>
              <a:t>Rotation Period of no more than 35 Seconds from stop to stop</a:t>
            </a:r>
          </a:p>
          <a:p>
            <a:pPr>
              <a:buFont typeface="Wingdings" pitchFamily="2" charset="2"/>
              <a:buChar char="ü"/>
            </a:pPr>
            <a:r>
              <a:rPr lang="en-US" sz="1600" dirty="0" smtClean="0"/>
              <a:t>Height from block attachment points  to the deck of 27 feet and a clear width between the legs of at least 15 feet above the deck</a:t>
            </a:r>
          </a:p>
          <a:p>
            <a:pPr>
              <a:buFont typeface="Wingdings" pitchFamily="2" charset="2"/>
              <a:buChar char="ü"/>
            </a:pPr>
            <a:r>
              <a:rPr lang="en-US" sz="1600" dirty="0" smtClean="0"/>
              <a:t>Minimum 12 foot inboard and outboard reach</a:t>
            </a:r>
          </a:p>
          <a:p>
            <a:pPr>
              <a:buFont typeface="Wingdings" pitchFamily="2" charset="2"/>
              <a:buChar char="ü"/>
            </a:pPr>
            <a:r>
              <a:rPr lang="en-US" sz="1600" dirty="0" smtClean="0"/>
              <a:t>Maintenance position rotates top of frame within a safe working height above the main deck (4’9”) to change blocks and cable fairleads.</a:t>
            </a:r>
          </a:p>
          <a:p>
            <a:pPr>
              <a:buFont typeface="Wingdings" pitchFamily="2" charset="2"/>
              <a:buChar char="ü"/>
            </a:pPr>
            <a:endParaRPr lang="en-US" dirty="0" smtClean="0"/>
          </a:p>
          <a:p>
            <a:pPr>
              <a:buFont typeface="Wingdings" pitchFamily="2" charset="2"/>
              <a:buChar char="ü"/>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42" y="2209800"/>
            <a:ext cx="411382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757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Hydrographic Winches (2)</a:t>
            </a:r>
            <a:endParaRPr lang="en-US" dirty="0"/>
          </a:p>
        </p:txBody>
      </p:sp>
      <p:sp>
        <p:nvSpPr>
          <p:cNvPr id="3" name="Text Placeholder 2"/>
          <p:cNvSpPr>
            <a:spLocks noGrp="1"/>
          </p:cNvSpPr>
          <p:nvPr>
            <p:ph type="body" idx="1"/>
          </p:nvPr>
        </p:nvSpPr>
        <p:spPr/>
        <p:txBody>
          <a:bodyPr/>
          <a:lstStyle/>
          <a:p>
            <a:r>
              <a:rPr lang="en-US" dirty="0" smtClean="0"/>
              <a:t>Markey CAST -6-125</a:t>
            </a:r>
            <a:endParaRPr lang="en-US" dirty="0"/>
          </a:p>
        </p:txBody>
      </p:sp>
      <p:sp>
        <p:nvSpPr>
          <p:cNvPr id="4" name="Content Placeholder 3"/>
          <p:cNvSpPr>
            <a:spLocks noGrp="1"/>
          </p:cNvSpPr>
          <p:nvPr>
            <p:ph sz="half" idx="2"/>
          </p:nvPr>
        </p:nvSpPr>
        <p:spPr/>
        <p:txBody>
          <a:bodyPr>
            <a:normAutofit fontScale="92500" lnSpcReduction="10000"/>
          </a:bodyPr>
          <a:lstStyle/>
          <a:p>
            <a:r>
              <a:rPr lang="en-US" sz="1800" dirty="0" smtClean="0"/>
              <a:t>Electric Motor Driven</a:t>
            </a:r>
          </a:p>
          <a:p>
            <a:r>
              <a:rPr lang="en-US" sz="1800" dirty="0" smtClean="0"/>
              <a:t>Rated at 24,000 </a:t>
            </a:r>
            <a:r>
              <a:rPr lang="en-US" sz="1800" dirty="0" err="1" smtClean="0"/>
              <a:t>Lbs</a:t>
            </a:r>
            <a:endParaRPr lang="en-US" sz="1800" dirty="0" smtClean="0"/>
          </a:p>
          <a:p>
            <a:r>
              <a:rPr lang="en-US" sz="1800" dirty="0"/>
              <a:t>A pushbutton operator interface enables the level wind to electronically adjust to any diameter </a:t>
            </a:r>
            <a:r>
              <a:rPr lang="en-US" sz="1800" dirty="0" smtClean="0"/>
              <a:t>wire, cable or soft-line</a:t>
            </a:r>
          </a:p>
          <a:p>
            <a:r>
              <a:rPr lang="en-US" sz="1800" dirty="0" smtClean="0"/>
              <a:t>The </a:t>
            </a:r>
            <a:r>
              <a:rPr lang="en-US" sz="1800" dirty="0"/>
              <a:t>output sheave of the fairlead is mounted in a flagging block which sweeps</a:t>
            </a:r>
            <a:r>
              <a:rPr lang="en-US" sz="1800" dirty="0" smtClean="0">
                <a:effectLst/>
              </a:rPr>
              <a:t> </a:t>
            </a:r>
            <a:r>
              <a:rPr lang="en-US" sz="1800" dirty="0"/>
              <a:t>360 degrees.  This unique design  eliminates the need for deck hands to carry and rig intermediate blocks or  fairleads, resulting in less time spent rigging, more time for sampling,  which reduces overall operational time and expense</a:t>
            </a:r>
            <a:r>
              <a:rPr lang="en-US" sz="1800" dirty="0" smtClean="0"/>
              <a:t>.</a:t>
            </a:r>
            <a:endParaRPr lang="en-US" sz="1800" dirty="0" smtClean="0">
              <a:effectLst/>
            </a:endParaRPr>
          </a:p>
        </p:txBody>
      </p:sp>
      <p:sp>
        <p:nvSpPr>
          <p:cNvPr id="5" name="Text Placeholder 4"/>
          <p:cNvSpPr>
            <a:spLocks noGrp="1"/>
          </p:cNvSpPr>
          <p:nvPr>
            <p:ph type="body" sz="quarter" idx="3"/>
          </p:nvPr>
        </p:nvSpPr>
        <p:spPr/>
        <p:txBody>
          <a:bodyPr>
            <a:normAutofit fontScale="92500" lnSpcReduction="20000"/>
          </a:bodyPr>
          <a:lstStyle/>
          <a:p>
            <a:r>
              <a:rPr lang="en-US" dirty="0"/>
              <a:t>Per Design Specification (J-1) Stern Frame Shall be capable of:</a:t>
            </a:r>
            <a:endParaRPr lang="en-US" sz="1600" dirty="0" smtClean="0">
              <a:effectLst/>
            </a:endParaRPr>
          </a:p>
          <a:p>
            <a:endParaRPr lang="en-US" dirty="0"/>
          </a:p>
        </p:txBody>
      </p:sp>
      <p:sp>
        <p:nvSpPr>
          <p:cNvPr id="6" name="Content Placeholder 5"/>
          <p:cNvSpPr>
            <a:spLocks noGrp="1"/>
          </p:cNvSpPr>
          <p:nvPr>
            <p:ph sz="quarter" idx="4"/>
          </p:nvPr>
        </p:nvSpPr>
        <p:spPr/>
        <p:txBody>
          <a:bodyPr>
            <a:normAutofit/>
          </a:bodyPr>
          <a:lstStyle/>
          <a:p>
            <a:pPr>
              <a:buFont typeface="Wingdings" pitchFamily="2" charset="2"/>
              <a:buChar char="ü"/>
            </a:pPr>
            <a:r>
              <a:rPr lang="en-US" sz="1800" dirty="0" smtClean="0"/>
              <a:t>Capable of a line pull test of at least 5,000 pounds with a full drum and at least 11,100 pounds with a bare drum</a:t>
            </a:r>
          </a:p>
          <a:p>
            <a:pPr>
              <a:buFont typeface="Wingdings" pitchFamily="2" charset="2"/>
              <a:buChar char="ü"/>
            </a:pPr>
            <a:r>
              <a:rPr lang="en-US" sz="1800" dirty="0" smtClean="0"/>
              <a:t>Capable of variable speeds up to at least 1.5 meters/sec under full load</a:t>
            </a:r>
          </a:p>
          <a:p>
            <a:pPr>
              <a:buFont typeface="Wingdings" pitchFamily="2" charset="2"/>
              <a:buChar char="ü"/>
            </a:pPr>
            <a:r>
              <a:rPr lang="en-US" sz="1900" dirty="0" smtClean="0"/>
              <a:t>Capable of handling cable sizes and lengths up to and including 10,000 meters of 0.393 inch EOM cable.</a:t>
            </a:r>
          </a:p>
          <a:p>
            <a:pPr>
              <a:buFont typeface="Wingdings" pitchFamily="2" charset="2"/>
              <a:buChar char="ü"/>
            </a:pPr>
            <a:r>
              <a:rPr lang="en-US" sz="1900" dirty="0" smtClean="0"/>
              <a:t>One winch provided with </a:t>
            </a:r>
            <a:r>
              <a:rPr lang="en-US" sz="1900" dirty="0" err="1" smtClean="0"/>
              <a:t>lebus</a:t>
            </a:r>
            <a:r>
              <a:rPr lang="en-US" sz="1900" dirty="0" smtClean="0"/>
              <a:t> shells sized for .322” EM cable the other with 3/8”, 3x19 torque balanced wire rope</a:t>
            </a:r>
          </a:p>
          <a:p>
            <a:pPr>
              <a:buFont typeface="Wingdings" pitchFamily="2" charset="2"/>
              <a:buChar char="ü"/>
            </a:pPr>
            <a:endParaRPr lang="en-US" dirty="0"/>
          </a:p>
        </p:txBody>
      </p:sp>
    </p:spTree>
    <p:extLst>
      <p:ext uri="{BB962C8B-B14F-4D97-AF65-F5344CB8AC3E}">
        <p14:creationId xmlns:p14="http://schemas.microsoft.com/office/powerpoint/2010/main" val="3119373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Traction Winch</a:t>
            </a:r>
            <a:endParaRPr lang="en-US" dirty="0"/>
          </a:p>
        </p:txBody>
      </p:sp>
      <p:sp>
        <p:nvSpPr>
          <p:cNvPr id="3" name="Text Placeholder 2"/>
          <p:cNvSpPr>
            <a:spLocks noGrp="1"/>
          </p:cNvSpPr>
          <p:nvPr>
            <p:ph type="body" idx="1"/>
          </p:nvPr>
        </p:nvSpPr>
        <p:spPr/>
        <p:txBody>
          <a:bodyPr/>
          <a:lstStyle/>
          <a:p>
            <a:r>
              <a:rPr lang="en-US" dirty="0" smtClean="0"/>
              <a:t>Markey DETW-9-11</a:t>
            </a:r>
            <a:endParaRPr lang="en-US" dirty="0"/>
          </a:p>
        </p:txBody>
      </p:sp>
      <p:sp>
        <p:nvSpPr>
          <p:cNvPr id="4" name="Content Placeholder 3"/>
          <p:cNvSpPr>
            <a:spLocks noGrp="1"/>
          </p:cNvSpPr>
          <p:nvPr>
            <p:ph sz="half" idx="2"/>
          </p:nvPr>
        </p:nvSpPr>
        <p:spPr/>
        <p:txBody>
          <a:bodyPr>
            <a:normAutofit/>
          </a:bodyPr>
          <a:lstStyle/>
          <a:p>
            <a:r>
              <a:rPr lang="en-US" sz="1800" dirty="0" smtClean="0"/>
              <a:t>26,500 </a:t>
            </a:r>
            <a:r>
              <a:rPr lang="en-US" sz="1800" dirty="0" err="1" smtClean="0"/>
              <a:t>Lbs</a:t>
            </a:r>
            <a:r>
              <a:rPr lang="en-US" sz="1800" dirty="0" smtClean="0"/>
              <a:t> @ 0-205 Ft/Min</a:t>
            </a:r>
          </a:p>
          <a:p>
            <a:r>
              <a:rPr lang="en-US" sz="1800" dirty="0" smtClean="0"/>
              <a:t>Electric Motor Driven</a:t>
            </a:r>
          </a:p>
          <a:p>
            <a:r>
              <a:rPr lang="en-US" sz="1800" dirty="0" smtClean="0"/>
              <a:t>AC </a:t>
            </a:r>
            <a:r>
              <a:rPr lang="en-US" sz="1800" dirty="0"/>
              <a:t>Variable Frequency Drive System and electric motors </a:t>
            </a:r>
            <a:r>
              <a:rPr lang="en-US" sz="1800" dirty="0" smtClean="0"/>
              <a:t>giving precise </a:t>
            </a:r>
            <a:r>
              <a:rPr lang="en-US" sz="1800" dirty="0"/>
              <a:t>control. </a:t>
            </a:r>
            <a:endParaRPr lang="en-US" sz="1800" dirty="0" smtClean="0">
              <a:effectLst/>
            </a:endParaRPr>
          </a:p>
          <a:p>
            <a:r>
              <a:rPr lang="en-US" sz="1800" dirty="0" err="1"/>
              <a:t>Lebus</a:t>
            </a:r>
            <a:r>
              <a:rPr lang="en-US" sz="1800" dirty="0"/>
              <a:t>-grooved  drum shells</a:t>
            </a:r>
            <a:r>
              <a:rPr lang="en-US" sz="1800" dirty="0" smtClean="0"/>
              <a:t>.</a:t>
            </a:r>
          </a:p>
          <a:p>
            <a:endParaRPr lang="en-US" sz="1800" dirty="0"/>
          </a:p>
        </p:txBody>
      </p:sp>
      <p:sp>
        <p:nvSpPr>
          <p:cNvPr id="5" name="Text Placeholder 4"/>
          <p:cNvSpPr>
            <a:spLocks noGrp="1"/>
          </p:cNvSpPr>
          <p:nvPr>
            <p:ph type="body" sz="quarter" idx="3"/>
          </p:nvPr>
        </p:nvSpPr>
        <p:spPr/>
        <p:txBody>
          <a:bodyPr>
            <a:normAutofit fontScale="85000" lnSpcReduction="20000"/>
          </a:bodyPr>
          <a:lstStyle/>
          <a:p>
            <a:pPr>
              <a:defRPr/>
            </a:pPr>
            <a:r>
              <a:rPr lang="en-US" dirty="0"/>
              <a:t>Per Design Specification (J-1) </a:t>
            </a:r>
            <a:r>
              <a:rPr lang="en-US" dirty="0" smtClean="0"/>
              <a:t>Traction Winch </a:t>
            </a:r>
            <a:r>
              <a:rPr lang="en-US" dirty="0"/>
              <a:t>Shall be capable of:</a:t>
            </a:r>
            <a:endParaRPr lang="en-US" sz="1600" dirty="0"/>
          </a:p>
        </p:txBody>
      </p:sp>
      <p:sp>
        <p:nvSpPr>
          <p:cNvPr id="6" name="Content Placeholder 5"/>
          <p:cNvSpPr>
            <a:spLocks noGrp="1"/>
          </p:cNvSpPr>
          <p:nvPr>
            <p:ph sz="quarter" idx="4"/>
          </p:nvPr>
        </p:nvSpPr>
        <p:spPr/>
        <p:txBody>
          <a:bodyPr>
            <a:normAutofit/>
          </a:bodyPr>
          <a:lstStyle/>
          <a:p>
            <a:pPr>
              <a:buFont typeface="Wingdings" pitchFamily="2" charset="2"/>
              <a:buChar char="ü"/>
            </a:pPr>
            <a:r>
              <a:rPr lang="en-US" sz="1800" dirty="0" smtClean="0"/>
              <a:t>Full load line pull of at least 25,000 pounds and continuous speed control to 0.1 meters/min throughout the speed range</a:t>
            </a:r>
          </a:p>
          <a:p>
            <a:pPr>
              <a:buFont typeface="Wingdings" pitchFamily="2" charset="2"/>
              <a:buChar char="ü"/>
            </a:pPr>
            <a:r>
              <a:rPr lang="en-US" sz="1800" dirty="0" smtClean="0"/>
              <a:t>Handling 12,000 meters of 9/19 3x19 wire and 10,000 meters of 0.680 EM cable</a:t>
            </a:r>
          </a:p>
          <a:p>
            <a:pPr>
              <a:buFont typeface="Wingdings" pitchFamily="2" charset="2"/>
              <a:buChar char="ü"/>
            </a:pPr>
            <a:r>
              <a:rPr lang="en-US" sz="1800" dirty="0" smtClean="0"/>
              <a:t>Winch and sheave shall be capable of handling 0.681 inch fiber optic cable</a:t>
            </a:r>
          </a:p>
          <a:p>
            <a:pPr>
              <a:buFont typeface="Wingdings" pitchFamily="2" charset="2"/>
              <a:buChar char="ü"/>
            </a:pPr>
            <a:r>
              <a:rPr lang="en-US" sz="1800" dirty="0" smtClean="0"/>
              <a:t>Cooling of stowage winch drums to reduce heat build up when transmitting high power levels through the cable to ROV’s</a:t>
            </a:r>
          </a:p>
          <a:p>
            <a:pPr>
              <a:buFont typeface="Wingdings" pitchFamily="2" charset="2"/>
              <a:buChar char="ü"/>
            </a:pPr>
            <a:endParaRPr lang="en-US" sz="1800" dirty="0"/>
          </a:p>
        </p:txBody>
      </p:sp>
    </p:spTree>
    <p:extLst>
      <p:ext uri="{BB962C8B-B14F-4D97-AF65-F5344CB8AC3E}">
        <p14:creationId xmlns:p14="http://schemas.microsoft.com/office/powerpoint/2010/main" val="3147495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smtClean="0"/>
              <a:t>Deck Working Space</a:t>
            </a:r>
            <a:br>
              <a:rPr lang="en-US" dirty="0" smtClean="0"/>
            </a:br>
            <a:r>
              <a:rPr lang="en-US" sz="2200" dirty="0" smtClean="0"/>
              <a:t>Aft clear deck space – 1873 ft</a:t>
            </a:r>
            <a:r>
              <a:rPr lang="en-US" sz="2200" baseline="30000" dirty="0" smtClean="0"/>
              <a:t>2</a:t>
            </a:r>
            <a:br>
              <a:rPr lang="en-US" sz="2200" baseline="30000" dirty="0" smtClean="0"/>
            </a:br>
            <a:r>
              <a:rPr lang="en-US" sz="2200" dirty="0"/>
              <a:t>Total </a:t>
            </a:r>
            <a:r>
              <a:rPr lang="en-US" sz="2200" dirty="0" smtClean="0"/>
              <a:t>clear deck space – 2557 </a:t>
            </a:r>
            <a:r>
              <a:rPr lang="en-US" sz="2200" dirty="0"/>
              <a:t>ft</a:t>
            </a:r>
            <a:r>
              <a:rPr lang="en-US" sz="2200" baseline="30000" dirty="0"/>
              <a:t>2</a:t>
            </a:r>
            <a:r>
              <a:rPr lang="en-US" sz="2200" baseline="30000" dirty="0" smtClean="0"/>
              <a:t/>
            </a:r>
            <a:br>
              <a:rPr lang="en-US" sz="2200" baseline="30000" dirty="0" smtClean="0"/>
            </a:br>
            <a:endParaRPr lang="en-US" sz="2200" baseline="30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905000"/>
            <a:ext cx="3124200" cy="404988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4875" y="1997905"/>
            <a:ext cx="3124200" cy="3966509"/>
          </a:xfrm>
          <a:prstGeom prst="rect">
            <a:avLst/>
          </a:prstGeom>
        </p:spPr>
      </p:pic>
    </p:spTree>
    <p:extLst>
      <p:ext uri="{BB962C8B-B14F-4D97-AF65-F5344CB8AC3E}">
        <p14:creationId xmlns:p14="http://schemas.microsoft.com/office/powerpoint/2010/main" val="3932355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532</Words>
  <Application>Microsoft Office PowerPoint</Application>
  <PresentationFormat>On-screen Show (4:3)</PresentationFormat>
  <Paragraphs>47</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Deck Equipment AGOR 27</vt:lpstr>
      <vt:lpstr>PowerPoint Presentation</vt:lpstr>
      <vt:lpstr>CTD Handling System </vt:lpstr>
      <vt:lpstr>Stern Frame</vt:lpstr>
      <vt:lpstr>Hydrographic Winches (2)</vt:lpstr>
      <vt:lpstr>Traction Winch</vt:lpstr>
      <vt:lpstr>Deck Working Space Aft clear deck space – 1873 ft2 Total clear deck space – 2557 ft2 </vt:lpstr>
    </vt:vector>
  </TitlesOfParts>
  <Company>WHOI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Deck Equipment AGOR 27</dc:title>
  <dc:creator>Gary McGrath</dc:creator>
  <cp:lastModifiedBy>Dina</cp:lastModifiedBy>
  <cp:revision>27</cp:revision>
  <cp:lastPrinted>2012-04-30T21:04:23Z</cp:lastPrinted>
  <dcterms:created xsi:type="dcterms:W3CDTF">2012-05-01T13:07:09Z</dcterms:created>
  <dcterms:modified xsi:type="dcterms:W3CDTF">2012-05-31T13:47:14Z</dcterms:modified>
</cp:coreProperties>
</file>