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7053263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564" y="-3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5217" y="0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E6B4B44E-B687-441A-A18B-D46D2D031D93}" type="datetimeFigureOut">
              <a:rPr lang="en-US" smtClean="0"/>
              <a:t>5/31/2012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97" tIns="46749" rIns="93497" bIns="4674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5327" y="4421823"/>
            <a:ext cx="5642610" cy="4189095"/>
          </a:xfrm>
          <a:prstGeom prst="rect">
            <a:avLst/>
          </a:prstGeom>
        </p:spPr>
        <p:txBody>
          <a:bodyPr vert="horz" lIns="93497" tIns="46749" rIns="93497" bIns="4674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5217" y="8842029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6F6CA9B0-5F03-4B73-B049-5EBBC25A9D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214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Space ratio about the same as Knorr, but lower</a:t>
            </a:r>
            <a:r>
              <a:rPr lang="en-US" baseline="0" dirty="0" smtClean="0"/>
              <a:t> than Atlantis – however, more efficient use of space.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6CA9B0-5F03-4B73-B049-5EBBC25A9D8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2139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BABCD-2197-4244-AD45-00E72A4B89F2}" type="datetimeFigureOut">
              <a:rPr lang="en-US" smtClean="0"/>
              <a:t>5/31/2012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0F663-0D2A-4473-AA55-9EBB91C36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772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BABCD-2197-4244-AD45-00E72A4B89F2}" type="datetimeFigureOut">
              <a:rPr lang="en-US" smtClean="0"/>
              <a:t>5/31/2012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0F663-0D2A-4473-AA55-9EBB91C36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121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BABCD-2197-4244-AD45-00E72A4B89F2}" type="datetimeFigureOut">
              <a:rPr lang="en-US" smtClean="0"/>
              <a:t>5/31/2012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0F663-0D2A-4473-AA55-9EBB91C36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720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BABCD-2197-4244-AD45-00E72A4B89F2}" type="datetimeFigureOut">
              <a:rPr lang="en-US" smtClean="0"/>
              <a:t>5/31/2012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0F663-0D2A-4473-AA55-9EBB91C36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504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BABCD-2197-4244-AD45-00E72A4B89F2}" type="datetimeFigureOut">
              <a:rPr lang="en-US" smtClean="0"/>
              <a:t>5/31/2012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0F663-0D2A-4473-AA55-9EBB91C36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390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BABCD-2197-4244-AD45-00E72A4B89F2}" type="datetimeFigureOut">
              <a:rPr lang="en-US" smtClean="0"/>
              <a:t>5/31/2012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0F663-0D2A-4473-AA55-9EBB91C36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699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BABCD-2197-4244-AD45-00E72A4B89F2}" type="datetimeFigureOut">
              <a:rPr lang="en-US" smtClean="0"/>
              <a:t>5/31/2012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0F663-0D2A-4473-AA55-9EBB91C36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874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BABCD-2197-4244-AD45-00E72A4B89F2}" type="datetimeFigureOut">
              <a:rPr lang="en-US" smtClean="0"/>
              <a:t>5/31/2012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0F663-0D2A-4473-AA55-9EBB91C36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251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BABCD-2197-4244-AD45-00E72A4B89F2}" type="datetimeFigureOut">
              <a:rPr lang="en-US" smtClean="0"/>
              <a:t>5/31/2012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0F663-0D2A-4473-AA55-9EBB91C36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850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BABCD-2197-4244-AD45-00E72A4B89F2}" type="datetimeFigureOut">
              <a:rPr lang="en-US" smtClean="0"/>
              <a:t>5/31/2012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0F663-0D2A-4473-AA55-9EBB91C36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05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BABCD-2197-4244-AD45-00E72A4B89F2}" type="datetimeFigureOut">
              <a:rPr lang="en-US" smtClean="0"/>
              <a:t>5/31/2012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0F663-0D2A-4473-AA55-9EBB91C36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546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0BABCD-2197-4244-AD45-00E72A4B89F2}" type="datetimeFigureOut">
              <a:rPr lang="en-US" smtClean="0"/>
              <a:t>5/31/2012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B0F663-0D2A-4473-AA55-9EBB91C36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0938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AGOR 27</a:t>
            </a:r>
            <a:br>
              <a:rPr lang="en-US" dirty="0" smtClean="0"/>
            </a:br>
            <a:r>
              <a:rPr lang="en-US" dirty="0" smtClean="0"/>
              <a:t>Science Mission Equipment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4953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953087"/>
            <a:ext cx="609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Laboratory Space Comparison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2298895" y="2819400"/>
            <a:ext cx="464620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AGOR 27 (238’) = 2,247 Square Feet</a:t>
            </a:r>
          </a:p>
          <a:p>
            <a:endParaRPr lang="en-US" sz="2400" dirty="0"/>
          </a:p>
          <a:p>
            <a:r>
              <a:rPr lang="en-US" sz="2400" dirty="0" smtClean="0"/>
              <a:t>Atlantis (274’) = 4, 182 Square Feet</a:t>
            </a:r>
          </a:p>
          <a:p>
            <a:endParaRPr lang="en-US" sz="2400" dirty="0"/>
          </a:p>
          <a:p>
            <a:r>
              <a:rPr lang="en-US" sz="2400" dirty="0" smtClean="0"/>
              <a:t>Knorr (279’) = 2,893 Square Feet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59032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00295"/>
              </p:ext>
            </p:extLst>
          </p:nvPr>
        </p:nvGraphicFramePr>
        <p:xfrm>
          <a:off x="457200" y="1600200"/>
          <a:ext cx="8333267" cy="361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Acrobat Document" r:id="rId3" imgW="7543607" imgH="3276355" progId="AcroExch.Document.7">
                  <p:embed/>
                </p:oleObj>
              </mc:Choice>
              <mc:Fallback>
                <p:oleObj name="Acrobat Document" r:id="rId3" imgW="7543607" imgH="3276355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7200" y="1600200"/>
                        <a:ext cx="8333267" cy="3619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39317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0447034"/>
              </p:ext>
            </p:extLst>
          </p:nvPr>
        </p:nvGraphicFramePr>
        <p:xfrm>
          <a:off x="2286000" y="152400"/>
          <a:ext cx="4987409" cy="6454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Acrobat Document" r:id="rId3" imgW="5829261" imgH="7543646" progId="AcroExch.Document.7">
                  <p:embed/>
                </p:oleObj>
              </mc:Choice>
              <mc:Fallback>
                <p:oleObj name="Acrobat Document" r:id="rId3" imgW="5829261" imgH="7543646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86000" y="152400"/>
                        <a:ext cx="4987409" cy="64548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42200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9925181"/>
              </p:ext>
            </p:extLst>
          </p:nvPr>
        </p:nvGraphicFramePr>
        <p:xfrm>
          <a:off x="2438400" y="381000"/>
          <a:ext cx="4800600" cy="621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Acrobat Document" r:id="rId3" imgW="5829261" imgH="7543646" progId="AcroExch.Document.7">
                  <p:embed/>
                </p:oleObj>
              </mc:Choice>
              <mc:Fallback>
                <p:oleObj name="Acrobat Document" r:id="rId3" imgW="5829261" imgH="7543646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438400" y="381000"/>
                        <a:ext cx="4800600" cy="62131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15748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6436074"/>
              </p:ext>
            </p:extLst>
          </p:nvPr>
        </p:nvGraphicFramePr>
        <p:xfrm>
          <a:off x="2438400" y="304800"/>
          <a:ext cx="4786550" cy="61949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Acrobat Document" r:id="rId3" imgW="5829261" imgH="7543646" progId="AcroExch.Document.7">
                  <p:embed/>
                </p:oleObj>
              </mc:Choice>
              <mc:Fallback>
                <p:oleObj name="Acrobat Document" r:id="rId3" imgW="5829261" imgH="7543646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438400" y="304800"/>
                        <a:ext cx="4786550" cy="619492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0748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AGOR 27 Science Equipment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Funded In Vessel Construction Budget</a:t>
            </a:r>
          </a:p>
          <a:p>
            <a:r>
              <a:rPr lang="en-US" sz="1800" dirty="0" smtClean="0"/>
              <a:t>Kongsberg EM122 </a:t>
            </a:r>
            <a:r>
              <a:rPr lang="en-US" sz="1800" dirty="0" err="1" smtClean="0"/>
              <a:t>Multibeam</a:t>
            </a:r>
            <a:endParaRPr lang="en-US" sz="1800" dirty="0" smtClean="0"/>
          </a:p>
          <a:p>
            <a:r>
              <a:rPr lang="en-US" sz="1800" dirty="0" err="1" smtClean="0"/>
              <a:t>SeaBird</a:t>
            </a:r>
            <a:r>
              <a:rPr lang="en-US" sz="1800" dirty="0" smtClean="0"/>
              <a:t> TSG</a:t>
            </a:r>
          </a:p>
          <a:p>
            <a:r>
              <a:rPr lang="en-US" sz="1800" dirty="0" smtClean="0"/>
              <a:t>Knudsen 3260 Sub Bottom Profiler</a:t>
            </a:r>
          </a:p>
          <a:p>
            <a:r>
              <a:rPr lang="en-US" sz="1800" dirty="0" smtClean="0"/>
              <a:t>Massa TR109 3.5 kHz transducer Array</a:t>
            </a:r>
          </a:p>
          <a:p>
            <a:r>
              <a:rPr lang="en-US" sz="1800" dirty="0" smtClean="0"/>
              <a:t>12 kHz transducer Array</a:t>
            </a:r>
          </a:p>
          <a:p>
            <a:r>
              <a:rPr lang="en-US" sz="1800" dirty="0" smtClean="0"/>
              <a:t>POS/MV Precision GPS</a:t>
            </a:r>
          </a:p>
          <a:p>
            <a:r>
              <a:rPr lang="en-US" sz="1800" dirty="0" smtClean="0"/>
              <a:t>Satellite Communication System</a:t>
            </a:r>
          </a:p>
          <a:p>
            <a:r>
              <a:rPr lang="en-US" sz="1800" dirty="0" smtClean="0"/>
              <a:t>38 kHz RDI Ocean Surveyor ADCP</a:t>
            </a:r>
          </a:p>
          <a:p>
            <a:r>
              <a:rPr lang="en-US" sz="1800" dirty="0" smtClean="0"/>
              <a:t>Acoustic Monitoring System</a:t>
            </a:r>
          </a:p>
          <a:p>
            <a:r>
              <a:rPr lang="en-US" sz="1800" dirty="0" smtClean="0"/>
              <a:t>Science Seawater Distribution System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8296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AGOR 27 Science Equipment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DURIP (Navy) Funded Equipment</a:t>
            </a:r>
          </a:p>
          <a:p>
            <a:r>
              <a:rPr lang="en-US" sz="1800" dirty="0" smtClean="0"/>
              <a:t>Kongsberg EM710 </a:t>
            </a:r>
            <a:r>
              <a:rPr lang="en-US" sz="1800" dirty="0" err="1" smtClean="0"/>
              <a:t>Multibeam</a:t>
            </a:r>
            <a:endParaRPr lang="en-US" sz="1800" dirty="0" smtClean="0"/>
          </a:p>
          <a:p>
            <a:r>
              <a:rPr lang="en-US" sz="1800" dirty="0" smtClean="0"/>
              <a:t>Kongsberg Sonar Synchronization System</a:t>
            </a:r>
          </a:p>
          <a:p>
            <a:r>
              <a:rPr lang="en-US" sz="1800" dirty="0" smtClean="0"/>
              <a:t>75 kHz RDI Ocean Surveyor ADCP</a:t>
            </a:r>
          </a:p>
          <a:p>
            <a:r>
              <a:rPr lang="en-US" sz="1800" dirty="0" smtClean="0"/>
              <a:t>300 kHz RDI Workhorse Mariner ADCP</a:t>
            </a:r>
          </a:p>
          <a:p>
            <a:r>
              <a:rPr lang="en-US" sz="1800" dirty="0" smtClean="0"/>
              <a:t>Kongsberg </a:t>
            </a:r>
            <a:r>
              <a:rPr lang="en-US" sz="1800" dirty="0" err="1" smtClean="0"/>
              <a:t>HiPAP</a:t>
            </a:r>
            <a:r>
              <a:rPr lang="en-US" sz="1800" dirty="0" smtClean="0"/>
              <a:t> Gantry for </a:t>
            </a:r>
            <a:r>
              <a:rPr lang="en-US" sz="1800" dirty="0" err="1" smtClean="0"/>
              <a:t>Sonardyne</a:t>
            </a:r>
            <a:r>
              <a:rPr lang="en-US" sz="1800" dirty="0" smtClean="0"/>
              <a:t> USBL</a:t>
            </a:r>
          </a:p>
          <a:p>
            <a:endParaRPr lang="en-US" sz="1800" dirty="0"/>
          </a:p>
          <a:p>
            <a:r>
              <a:rPr lang="en-US" dirty="0" smtClean="0"/>
              <a:t>OTHER (NSF?) Funded Equipment</a:t>
            </a:r>
          </a:p>
          <a:p>
            <a:r>
              <a:rPr lang="en-US" sz="1800" dirty="0" err="1" smtClean="0"/>
              <a:t>Kongsber</a:t>
            </a:r>
            <a:r>
              <a:rPr lang="en-US" sz="1800" dirty="0" smtClean="0"/>
              <a:t> EK60 Mid-Water Echo Sounder</a:t>
            </a:r>
          </a:p>
          <a:p>
            <a:r>
              <a:rPr lang="en-US" sz="1800" dirty="0" smtClean="0"/>
              <a:t>AUV High Bandwidth Communications</a:t>
            </a:r>
          </a:p>
          <a:p>
            <a:r>
              <a:rPr lang="en-US" sz="1800" dirty="0" smtClean="0"/>
              <a:t>Plotters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598745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71600" y="1295400"/>
            <a:ext cx="6781800" cy="4114800"/>
          </a:xfrm>
          <a:prstGeom prst="rect">
            <a:avLst/>
          </a:prstGeom>
          <a:noFill/>
          <a:ln w="476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onut 2"/>
          <p:cNvSpPr/>
          <p:nvPr/>
        </p:nvSpPr>
        <p:spPr>
          <a:xfrm>
            <a:off x="1752600" y="1676400"/>
            <a:ext cx="609600" cy="609600"/>
          </a:xfrm>
          <a:prstGeom prst="donu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Donut 3"/>
          <p:cNvSpPr/>
          <p:nvPr/>
        </p:nvSpPr>
        <p:spPr>
          <a:xfrm>
            <a:off x="1752600" y="2590800"/>
            <a:ext cx="609600" cy="609600"/>
          </a:xfrm>
          <a:prstGeom prst="donu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Donut 4"/>
          <p:cNvSpPr/>
          <p:nvPr/>
        </p:nvSpPr>
        <p:spPr>
          <a:xfrm>
            <a:off x="1752600" y="3505200"/>
            <a:ext cx="609600" cy="609600"/>
          </a:xfrm>
          <a:prstGeom prst="donu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Donut 5"/>
          <p:cNvSpPr/>
          <p:nvPr/>
        </p:nvSpPr>
        <p:spPr>
          <a:xfrm>
            <a:off x="1752600" y="4419600"/>
            <a:ext cx="609600" cy="609600"/>
          </a:xfrm>
          <a:prstGeom prst="donu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667000" y="2057400"/>
            <a:ext cx="457200" cy="2438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 smtClean="0"/>
              <a:t>EM122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124200" y="2667000"/>
            <a:ext cx="36576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EM122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648200" y="3505200"/>
            <a:ext cx="22098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Knudsen 3260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691380" y="3527764"/>
            <a:ext cx="914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EM710</a:t>
            </a:r>
            <a:endParaRPr lang="en-US" sz="1400" dirty="0"/>
          </a:p>
        </p:txBody>
      </p:sp>
      <p:sp>
        <p:nvSpPr>
          <p:cNvPr id="11" name="Rectangle 10"/>
          <p:cNvSpPr/>
          <p:nvPr/>
        </p:nvSpPr>
        <p:spPr>
          <a:xfrm>
            <a:off x="3352800" y="3505200"/>
            <a:ext cx="304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onut 11"/>
          <p:cNvSpPr/>
          <p:nvPr/>
        </p:nvSpPr>
        <p:spPr>
          <a:xfrm>
            <a:off x="3124200" y="4572000"/>
            <a:ext cx="609600" cy="609600"/>
          </a:xfrm>
          <a:prstGeom prst="donu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Donut 12"/>
          <p:cNvSpPr/>
          <p:nvPr/>
        </p:nvSpPr>
        <p:spPr>
          <a:xfrm>
            <a:off x="4044518" y="4724400"/>
            <a:ext cx="304800" cy="304800"/>
          </a:xfrm>
          <a:prstGeom prst="donu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Donut 14"/>
          <p:cNvSpPr/>
          <p:nvPr/>
        </p:nvSpPr>
        <p:spPr>
          <a:xfrm>
            <a:off x="4419600" y="4517994"/>
            <a:ext cx="304800" cy="304800"/>
          </a:xfrm>
          <a:prstGeom prst="donu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Donut 15"/>
          <p:cNvSpPr/>
          <p:nvPr/>
        </p:nvSpPr>
        <p:spPr>
          <a:xfrm>
            <a:off x="4426998" y="4989250"/>
            <a:ext cx="304800" cy="304800"/>
          </a:xfrm>
          <a:prstGeom prst="donu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Donut 16"/>
          <p:cNvSpPr/>
          <p:nvPr/>
        </p:nvSpPr>
        <p:spPr>
          <a:xfrm>
            <a:off x="7086600" y="2286000"/>
            <a:ext cx="838200" cy="800100"/>
          </a:xfrm>
          <a:prstGeom prst="donu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Donut 17"/>
          <p:cNvSpPr/>
          <p:nvPr/>
        </p:nvSpPr>
        <p:spPr>
          <a:xfrm>
            <a:off x="7320379" y="1524000"/>
            <a:ext cx="609600" cy="609600"/>
          </a:xfrm>
          <a:prstGeom prst="donu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Donut 18"/>
          <p:cNvSpPr/>
          <p:nvPr/>
        </p:nvSpPr>
        <p:spPr>
          <a:xfrm>
            <a:off x="7096956" y="3543300"/>
            <a:ext cx="599243" cy="571500"/>
          </a:xfrm>
          <a:prstGeom prst="donu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23" name="Straight Arrow Connector 22"/>
          <p:cNvCxnSpPr>
            <a:endCxn id="5" idx="3"/>
          </p:cNvCxnSpPr>
          <p:nvPr/>
        </p:nvCxnSpPr>
        <p:spPr>
          <a:xfrm flipV="1">
            <a:off x="1143000" y="4025526"/>
            <a:ext cx="698874" cy="394074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endCxn id="12" idx="5"/>
          </p:cNvCxnSpPr>
          <p:nvPr/>
        </p:nvCxnSpPr>
        <p:spPr>
          <a:xfrm flipH="1" flipV="1">
            <a:off x="3644526" y="5092326"/>
            <a:ext cx="399992" cy="546474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6629400" y="2209800"/>
            <a:ext cx="467556" cy="304800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endCxn id="18" idx="1"/>
          </p:cNvCxnSpPr>
          <p:nvPr/>
        </p:nvCxnSpPr>
        <p:spPr>
          <a:xfrm>
            <a:off x="6781800" y="990600"/>
            <a:ext cx="627853" cy="622674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endCxn id="19" idx="4"/>
          </p:cNvCxnSpPr>
          <p:nvPr/>
        </p:nvCxnSpPr>
        <p:spPr>
          <a:xfrm flipV="1">
            <a:off x="7239000" y="4114800"/>
            <a:ext cx="157578" cy="555594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6095999" y="685800"/>
            <a:ext cx="1382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75 kHz ADCP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5704490" y="1828800"/>
            <a:ext cx="1382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38 kHz ADCP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6347392" y="4804584"/>
            <a:ext cx="1499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300 kHz ADCP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3699767" y="5758934"/>
            <a:ext cx="18968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12 kHz Transducer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212811" y="4453462"/>
            <a:ext cx="11750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USBL stem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3150163" y="224135"/>
            <a:ext cx="32631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Transducer Room Layout</a:t>
            </a:r>
            <a:endParaRPr lang="en-US" sz="2400" dirty="0"/>
          </a:p>
        </p:txBody>
      </p:sp>
      <p:sp>
        <p:nvSpPr>
          <p:cNvPr id="39" name="TextBox 38"/>
          <p:cNvSpPr txBox="1"/>
          <p:nvPr/>
        </p:nvSpPr>
        <p:spPr>
          <a:xfrm rot="16200000">
            <a:off x="3195462" y="3656111"/>
            <a:ext cx="7008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EM710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588064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</TotalTime>
  <Words>178</Words>
  <Application>Microsoft Office PowerPoint</Application>
  <PresentationFormat>On-screen Show (4:3)</PresentationFormat>
  <Paragraphs>44</Paragraphs>
  <Slides>9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Office Theme</vt:lpstr>
      <vt:lpstr>Acrobat Document</vt:lpstr>
      <vt:lpstr>AGOR 27 Science Mission Equipment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AGOR 27 Science Equipment List</vt:lpstr>
      <vt:lpstr>AGOR 27 Science Equipment List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AGOR 27 Science Mission Equipment</dc:title>
  <dc:creator>David Fisichella</dc:creator>
  <cp:lastModifiedBy>Dina</cp:lastModifiedBy>
  <cp:revision>10</cp:revision>
  <cp:lastPrinted>2012-04-30T18:09:30Z</cp:lastPrinted>
  <dcterms:created xsi:type="dcterms:W3CDTF">2012-04-30T15:12:34Z</dcterms:created>
  <dcterms:modified xsi:type="dcterms:W3CDTF">2012-05-31T13:46:24Z</dcterms:modified>
</cp:coreProperties>
</file>