
<file path=[Content_Types].xml><?xml version="1.0" encoding="utf-8"?>
<Types xmlns="http://schemas.openxmlformats.org/package/2006/content-types">
  <Default Extension="xml" ContentType="application/xml"/>
  <Default Extension="png" ContentType="image/png"/>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28803600" cy="39603363"/>
  <p:notesSz cx="6858000" cy="9144000"/>
  <p:defaultTextStyle>
    <a:defPPr>
      <a:defRPr lang="zh-CN"/>
    </a:defPPr>
    <a:lvl1pPr marL="0" algn="l" defTabSz="1954484" rtl="0" eaLnBrk="1" latinLnBrk="0" hangingPunct="1">
      <a:defRPr sz="7700" kern="1200">
        <a:solidFill>
          <a:schemeClr val="tx1"/>
        </a:solidFill>
        <a:latin typeface="+mn-lt"/>
        <a:ea typeface="+mn-ea"/>
        <a:cs typeface="+mn-cs"/>
      </a:defRPr>
    </a:lvl1pPr>
    <a:lvl2pPr marL="1954484" algn="l" defTabSz="1954484" rtl="0" eaLnBrk="1" latinLnBrk="0" hangingPunct="1">
      <a:defRPr sz="7700" kern="1200">
        <a:solidFill>
          <a:schemeClr val="tx1"/>
        </a:solidFill>
        <a:latin typeface="+mn-lt"/>
        <a:ea typeface="+mn-ea"/>
        <a:cs typeface="+mn-cs"/>
      </a:defRPr>
    </a:lvl2pPr>
    <a:lvl3pPr marL="3908969" algn="l" defTabSz="1954484" rtl="0" eaLnBrk="1" latinLnBrk="0" hangingPunct="1">
      <a:defRPr sz="7700" kern="1200">
        <a:solidFill>
          <a:schemeClr val="tx1"/>
        </a:solidFill>
        <a:latin typeface="+mn-lt"/>
        <a:ea typeface="+mn-ea"/>
        <a:cs typeface="+mn-cs"/>
      </a:defRPr>
    </a:lvl3pPr>
    <a:lvl4pPr marL="5863453" algn="l" defTabSz="1954484" rtl="0" eaLnBrk="1" latinLnBrk="0" hangingPunct="1">
      <a:defRPr sz="7700" kern="1200">
        <a:solidFill>
          <a:schemeClr val="tx1"/>
        </a:solidFill>
        <a:latin typeface="+mn-lt"/>
        <a:ea typeface="+mn-ea"/>
        <a:cs typeface="+mn-cs"/>
      </a:defRPr>
    </a:lvl4pPr>
    <a:lvl5pPr marL="7817937" algn="l" defTabSz="1954484" rtl="0" eaLnBrk="1" latinLnBrk="0" hangingPunct="1">
      <a:defRPr sz="7700" kern="1200">
        <a:solidFill>
          <a:schemeClr val="tx1"/>
        </a:solidFill>
        <a:latin typeface="+mn-lt"/>
        <a:ea typeface="+mn-ea"/>
        <a:cs typeface="+mn-cs"/>
      </a:defRPr>
    </a:lvl5pPr>
    <a:lvl6pPr marL="9772421" algn="l" defTabSz="1954484" rtl="0" eaLnBrk="1" latinLnBrk="0" hangingPunct="1">
      <a:defRPr sz="7700" kern="1200">
        <a:solidFill>
          <a:schemeClr val="tx1"/>
        </a:solidFill>
        <a:latin typeface="+mn-lt"/>
        <a:ea typeface="+mn-ea"/>
        <a:cs typeface="+mn-cs"/>
      </a:defRPr>
    </a:lvl6pPr>
    <a:lvl7pPr marL="11726906" algn="l" defTabSz="1954484" rtl="0" eaLnBrk="1" latinLnBrk="0" hangingPunct="1">
      <a:defRPr sz="7700" kern="1200">
        <a:solidFill>
          <a:schemeClr val="tx1"/>
        </a:solidFill>
        <a:latin typeface="+mn-lt"/>
        <a:ea typeface="+mn-ea"/>
        <a:cs typeface="+mn-cs"/>
      </a:defRPr>
    </a:lvl7pPr>
    <a:lvl8pPr marL="13681390" algn="l" defTabSz="1954484" rtl="0" eaLnBrk="1" latinLnBrk="0" hangingPunct="1">
      <a:defRPr sz="7700" kern="1200">
        <a:solidFill>
          <a:schemeClr val="tx1"/>
        </a:solidFill>
        <a:latin typeface="+mn-lt"/>
        <a:ea typeface="+mn-ea"/>
        <a:cs typeface="+mn-cs"/>
      </a:defRPr>
    </a:lvl8pPr>
    <a:lvl9pPr marL="15635874" algn="l" defTabSz="1954484" rtl="0" eaLnBrk="1" latinLnBrk="0" hangingPunct="1">
      <a:defRPr sz="7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66"/>
    <a:srgbClr val="F4FFB7"/>
    <a:srgbClr val="F7FFE0"/>
    <a:srgbClr val="9CF1F2"/>
    <a:srgbClr val="FFCFEF"/>
    <a:srgbClr val="FFBBF0"/>
    <a:srgbClr val="89CFD7"/>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2" d="100"/>
          <a:sy n="72" d="100"/>
        </p:scale>
        <p:origin x="784" y="15184"/>
      </p:cViewPr>
      <p:guideLst>
        <p:guide orient="horz" pos="12474"/>
        <p:guide pos="907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5" Type="http://schemas.openxmlformats.org/officeDocument/2006/relationships/image" Target="../media/image5.wmf"/><Relationship Id="rId6" Type="http://schemas.openxmlformats.org/officeDocument/2006/relationships/image" Target="../media/image6.emf"/><Relationship Id="rId7" Type="http://schemas.openxmlformats.org/officeDocument/2006/relationships/image" Target="../media/image7.emf"/><Relationship Id="rId1" Type="http://schemas.openxmlformats.org/officeDocument/2006/relationships/image" Target="../media/image1.emf"/><Relationship Id="rId2"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2160270" y="12302714"/>
            <a:ext cx="24483060" cy="8489054"/>
          </a:xfrm>
        </p:spPr>
        <p:txBody>
          <a:bodyPr/>
          <a:lstStyle/>
          <a:p>
            <a:r>
              <a:rPr kumimoji="1" lang="zh-CN" altLang="en-US" smtClean="0"/>
              <a:t>单击此处编辑母版标题样式</a:t>
            </a:r>
            <a:endParaRPr kumimoji="1" lang="zh-CN" altLang="en-US"/>
          </a:p>
        </p:txBody>
      </p:sp>
      <p:sp>
        <p:nvSpPr>
          <p:cNvPr id="3" name="副标题 2"/>
          <p:cNvSpPr>
            <a:spLocks noGrp="1"/>
          </p:cNvSpPr>
          <p:nvPr>
            <p:ph type="subTitle" idx="1"/>
          </p:nvPr>
        </p:nvSpPr>
        <p:spPr>
          <a:xfrm>
            <a:off x="4320540" y="22441906"/>
            <a:ext cx="20162520" cy="10120859"/>
          </a:xfrm>
        </p:spPr>
        <p:txBody>
          <a:bodyPr/>
          <a:lstStyle>
            <a:lvl1pPr marL="0" indent="0" algn="ctr">
              <a:buNone/>
              <a:defRPr>
                <a:solidFill>
                  <a:schemeClr val="tx1">
                    <a:tint val="75000"/>
                  </a:schemeClr>
                </a:solidFill>
              </a:defRPr>
            </a:lvl1pPr>
            <a:lvl2pPr marL="1954484" indent="0" algn="ctr">
              <a:buNone/>
              <a:defRPr>
                <a:solidFill>
                  <a:schemeClr val="tx1">
                    <a:tint val="75000"/>
                  </a:schemeClr>
                </a:solidFill>
              </a:defRPr>
            </a:lvl2pPr>
            <a:lvl3pPr marL="3908969" indent="0" algn="ctr">
              <a:buNone/>
              <a:defRPr>
                <a:solidFill>
                  <a:schemeClr val="tx1">
                    <a:tint val="75000"/>
                  </a:schemeClr>
                </a:solidFill>
              </a:defRPr>
            </a:lvl3pPr>
            <a:lvl4pPr marL="5863453" indent="0" algn="ctr">
              <a:buNone/>
              <a:defRPr>
                <a:solidFill>
                  <a:schemeClr val="tx1">
                    <a:tint val="75000"/>
                  </a:schemeClr>
                </a:solidFill>
              </a:defRPr>
            </a:lvl4pPr>
            <a:lvl5pPr marL="7817937" indent="0" algn="ctr">
              <a:buNone/>
              <a:defRPr>
                <a:solidFill>
                  <a:schemeClr val="tx1">
                    <a:tint val="75000"/>
                  </a:schemeClr>
                </a:solidFill>
              </a:defRPr>
            </a:lvl5pPr>
            <a:lvl6pPr marL="9772421" indent="0" algn="ctr">
              <a:buNone/>
              <a:defRPr>
                <a:solidFill>
                  <a:schemeClr val="tx1">
                    <a:tint val="75000"/>
                  </a:schemeClr>
                </a:solidFill>
              </a:defRPr>
            </a:lvl6pPr>
            <a:lvl7pPr marL="11726906" indent="0" algn="ctr">
              <a:buNone/>
              <a:defRPr>
                <a:solidFill>
                  <a:schemeClr val="tx1">
                    <a:tint val="75000"/>
                  </a:schemeClr>
                </a:solidFill>
              </a:defRPr>
            </a:lvl7pPr>
            <a:lvl8pPr marL="13681390" indent="0" algn="ctr">
              <a:buNone/>
              <a:defRPr>
                <a:solidFill>
                  <a:schemeClr val="tx1">
                    <a:tint val="75000"/>
                  </a:schemeClr>
                </a:solidFill>
              </a:defRPr>
            </a:lvl8pPr>
            <a:lvl9pPr marL="15635874" indent="0" algn="ctr">
              <a:buNone/>
              <a:defRPr>
                <a:solidFill>
                  <a:schemeClr val="tx1">
                    <a:tint val="75000"/>
                  </a:schemeClr>
                </a:solidFill>
              </a:defRPr>
            </a:lvl9pPr>
          </a:lstStyle>
          <a:p>
            <a:r>
              <a:rPr kumimoji="1" lang="zh-CN" altLang="en-US" smtClean="0"/>
              <a:t>单击此处编辑母版副标题样式</a:t>
            </a:r>
            <a:endParaRPr kumimoji="1" lang="zh-CN" altLang="en-US"/>
          </a:p>
        </p:txBody>
      </p:sp>
      <p:sp>
        <p:nvSpPr>
          <p:cNvPr id="4" name="日期占位符 3"/>
          <p:cNvSpPr>
            <a:spLocks noGrp="1"/>
          </p:cNvSpPr>
          <p:nvPr>
            <p:ph type="dt" sz="half" idx="10"/>
          </p:nvPr>
        </p:nvSpPr>
        <p:spPr/>
        <p:txBody>
          <a:bodyPr/>
          <a:lstStyle/>
          <a:p>
            <a:fld id="{C116A3BD-A392-ED43-9FE8-BE0549835E98}" type="datetimeFigureOut">
              <a:rPr kumimoji="1" lang="zh-CN" altLang="en-US" smtClean="0"/>
              <a:t>13-10-21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7F938791-F9FA-0D47-AEB6-355D1516EFEB}" type="slidenum">
              <a:rPr kumimoji="1" lang="zh-CN" altLang="en-US" smtClean="0"/>
              <a:t>‹#›</a:t>
            </a:fld>
            <a:endParaRPr kumimoji="1" lang="zh-CN" altLang="en-US"/>
          </a:p>
        </p:txBody>
      </p:sp>
    </p:spTree>
    <p:extLst>
      <p:ext uri="{BB962C8B-B14F-4D97-AF65-F5344CB8AC3E}">
        <p14:creationId xmlns:p14="http://schemas.microsoft.com/office/powerpoint/2010/main" val="2893556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p:txBody>
          <a:bodyPr vert="eaVert"/>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C116A3BD-A392-ED43-9FE8-BE0549835E98}" type="datetimeFigureOut">
              <a:rPr kumimoji="1" lang="zh-CN" altLang="en-US" smtClean="0"/>
              <a:t>13-10-21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7F938791-F9FA-0D47-AEB6-355D1516EFEB}" type="slidenum">
              <a:rPr kumimoji="1" lang="zh-CN" altLang="en-US" smtClean="0"/>
              <a:t>‹#›</a:t>
            </a:fld>
            <a:endParaRPr kumimoji="1" lang="zh-CN" altLang="en-US"/>
          </a:p>
        </p:txBody>
      </p:sp>
    </p:spTree>
    <p:extLst>
      <p:ext uri="{BB962C8B-B14F-4D97-AF65-F5344CB8AC3E}">
        <p14:creationId xmlns:p14="http://schemas.microsoft.com/office/powerpoint/2010/main" val="1717221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783225" y="9158284"/>
            <a:ext cx="20412551" cy="195138237"/>
          </a:xfrm>
        </p:spPr>
        <p:txBody>
          <a:bodyPr vert="eaVert"/>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a:xfrm>
            <a:off x="4535568" y="9158284"/>
            <a:ext cx="60767595" cy="195138237"/>
          </a:xfrm>
        </p:spPr>
        <p:txBody>
          <a:bodyPr vert="eaVert"/>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C116A3BD-A392-ED43-9FE8-BE0549835E98}" type="datetimeFigureOut">
              <a:rPr kumimoji="1" lang="zh-CN" altLang="en-US" smtClean="0"/>
              <a:t>13-10-21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7F938791-F9FA-0D47-AEB6-355D1516EFEB}" type="slidenum">
              <a:rPr kumimoji="1" lang="zh-CN" altLang="en-US" smtClean="0"/>
              <a:t>‹#›</a:t>
            </a:fld>
            <a:endParaRPr kumimoji="1" lang="zh-CN" altLang="en-US"/>
          </a:p>
        </p:txBody>
      </p:sp>
    </p:spTree>
    <p:extLst>
      <p:ext uri="{BB962C8B-B14F-4D97-AF65-F5344CB8AC3E}">
        <p14:creationId xmlns:p14="http://schemas.microsoft.com/office/powerpoint/2010/main" val="2659258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C116A3BD-A392-ED43-9FE8-BE0549835E98}" type="datetimeFigureOut">
              <a:rPr kumimoji="1" lang="zh-CN" altLang="en-US" smtClean="0"/>
              <a:t>13-10-21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7F938791-F9FA-0D47-AEB6-355D1516EFEB}" type="slidenum">
              <a:rPr kumimoji="1" lang="zh-CN" altLang="en-US" smtClean="0"/>
              <a:t>‹#›</a:t>
            </a:fld>
            <a:endParaRPr kumimoji="1" lang="zh-CN" altLang="en-US"/>
          </a:p>
        </p:txBody>
      </p:sp>
    </p:spTree>
    <p:extLst>
      <p:ext uri="{BB962C8B-B14F-4D97-AF65-F5344CB8AC3E}">
        <p14:creationId xmlns:p14="http://schemas.microsoft.com/office/powerpoint/2010/main" val="3147585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2275286" y="25448831"/>
            <a:ext cx="24483060" cy="7865668"/>
          </a:xfrm>
        </p:spPr>
        <p:txBody>
          <a:bodyPr anchor="t"/>
          <a:lstStyle>
            <a:lvl1pPr algn="l">
              <a:defRPr sz="17100" b="1" cap="all"/>
            </a:lvl1p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2275286" y="16785598"/>
            <a:ext cx="24483060" cy="8663233"/>
          </a:xfrm>
        </p:spPr>
        <p:txBody>
          <a:bodyPr anchor="b"/>
          <a:lstStyle>
            <a:lvl1pPr marL="0" indent="0">
              <a:buNone/>
              <a:defRPr sz="8500">
                <a:solidFill>
                  <a:schemeClr val="tx1">
                    <a:tint val="75000"/>
                  </a:schemeClr>
                </a:solidFill>
              </a:defRPr>
            </a:lvl1pPr>
            <a:lvl2pPr marL="1954484" indent="0">
              <a:buNone/>
              <a:defRPr sz="7700">
                <a:solidFill>
                  <a:schemeClr val="tx1">
                    <a:tint val="75000"/>
                  </a:schemeClr>
                </a:solidFill>
              </a:defRPr>
            </a:lvl2pPr>
            <a:lvl3pPr marL="3908969" indent="0">
              <a:buNone/>
              <a:defRPr sz="6800">
                <a:solidFill>
                  <a:schemeClr val="tx1">
                    <a:tint val="75000"/>
                  </a:schemeClr>
                </a:solidFill>
              </a:defRPr>
            </a:lvl3pPr>
            <a:lvl4pPr marL="5863453" indent="0">
              <a:buNone/>
              <a:defRPr sz="6000">
                <a:solidFill>
                  <a:schemeClr val="tx1">
                    <a:tint val="75000"/>
                  </a:schemeClr>
                </a:solidFill>
              </a:defRPr>
            </a:lvl4pPr>
            <a:lvl5pPr marL="7817937" indent="0">
              <a:buNone/>
              <a:defRPr sz="6000">
                <a:solidFill>
                  <a:schemeClr val="tx1">
                    <a:tint val="75000"/>
                  </a:schemeClr>
                </a:solidFill>
              </a:defRPr>
            </a:lvl5pPr>
            <a:lvl6pPr marL="9772421" indent="0">
              <a:buNone/>
              <a:defRPr sz="6000">
                <a:solidFill>
                  <a:schemeClr val="tx1">
                    <a:tint val="75000"/>
                  </a:schemeClr>
                </a:solidFill>
              </a:defRPr>
            </a:lvl6pPr>
            <a:lvl7pPr marL="11726906" indent="0">
              <a:buNone/>
              <a:defRPr sz="6000">
                <a:solidFill>
                  <a:schemeClr val="tx1">
                    <a:tint val="75000"/>
                  </a:schemeClr>
                </a:solidFill>
              </a:defRPr>
            </a:lvl7pPr>
            <a:lvl8pPr marL="13681390" indent="0">
              <a:buNone/>
              <a:defRPr sz="6000">
                <a:solidFill>
                  <a:schemeClr val="tx1">
                    <a:tint val="75000"/>
                  </a:schemeClr>
                </a:solidFill>
              </a:defRPr>
            </a:lvl8pPr>
            <a:lvl9pPr marL="15635874" indent="0">
              <a:buNone/>
              <a:defRPr sz="6000">
                <a:solidFill>
                  <a:schemeClr val="tx1">
                    <a:tint val="75000"/>
                  </a:schemeClr>
                </a:solidFill>
              </a:defRPr>
            </a:lvl9pPr>
          </a:lstStyle>
          <a:p>
            <a:pPr lvl="0"/>
            <a:r>
              <a:rPr kumimoji="1" lang="zh-CN" altLang="en-US" smtClean="0"/>
              <a:t>单击此处编辑母版文本样式</a:t>
            </a:r>
          </a:p>
        </p:txBody>
      </p:sp>
      <p:sp>
        <p:nvSpPr>
          <p:cNvPr id="4" name="日期占位符 3"/>
          <p:cNvSpPr>
            <a:spLocks noGrp="1"/>
          </p:cNvSpPr>
          <p:nvPr>
            <p:ph type="dt" sz="half" idx="10"/>
          </p:nvPr>
        </p:nvSpPr>
        <p:spPr/>
        <p:txBody>
          <a:bodyPr/>
          <a:lstStyle/>
          <a:p>
            <a:fld id="{C116A3BD-A392-ED43-9FE8-BE0549835E98}" type="datetimeFigureOut">
              <a:rPr kumimoji="1" lang="zh-CN" altLang="en-US" smtClean="0"/>
              <a:t>13-10-21</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7F938791-F9FA-0D47-AEB6-355D1516EFEB}" type="slidenum">
              <a:rPr kumimoji="1" lang="zh-CN" altLang="en-US" smtClean="0"/>
              <a:t>‹#›</a:t>
            </a:fld>
            <a:endParaRPr kumimoji="1" lang="zh-CN" altLang="en-US"/>
          </a:p>
        </p:txBody>
      </p:sp>
    </p:spTree>
    <p:extLst>
      <p:ext uri="{BB962C8B-B14F-4D97-AF65-F5344CB8AC3E}">
        <p14:creationId xmlns:p14="http://schemas.microsoft.com/office/powerpoint/2010/main" val="1494671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sz="half" idx="1"/>
          </p:nvPr>
        </p:nvSpPr>
        <p:spPr>
          <a:xfrm>
            <a:off x="4535570" y="53363701"/>
            <a:ext cx="40590072" cy="150932817"/>
          </a:xfrm>
        </p:spPr>
        <p:txBody>
          <a:bodyPr/>
          <a:lstStyle>
            <a:lvl1pPr>
              <a:defRPr sz="12000"/>
            </a:lvl1pPr>
            <a:lvl2pPr>
              <a:defRPr sz="10300"/>
            </a:lvl2pPr>
            <a:lvl3pPr>
              <a:defRPr sz="8500"/>
            </a:lvl3pPr>
            <a:lvl4pPr>
              <a:defRPr sz="7700"/>
            </a:lvl4pPr>
            <a:lvl5pPr>
              <a:defRPr sz="7700"/>
            </a:lvl5pPr>
            <a:lvl6pPr>
              <a:defRPr sz="7700"/>
            </a:lvl6pPr>
            <a:lvl7pPr>
              <a:defRPr sz="7700"/>
            </a:lvl7pPr>
            <a:lvl8pPr>
              <a:defRPr sz="7700"/>
            </a:lvl8pPr>
            <a:lvl9pPr>
              <a:defRPr sz="7700"/>
            </a:lvl9p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内容占位符 3"/>
          <p:cNvSpPr>
            <a:spLocks noGrp="1"/>
          </p:cNvSpPr>
          <p:nvPr>
            <p:ph sz="half" idx="2"/>
          </p:nvPr>
        </p:nvSpPr>
        <p:spPr>
          <a:xfrm>
            <a:off x="45605700" y="53363701"/>
            <a:ext cx="40590075" cy="150932817"/>
          </a:xfrm>
        </p:spPr>
        <p:txBody>
          <a:bodyPr/>
          <a:lstStyle>
            <a:lvl1pPr>
              <a:defRPr sz="12000"/>
            </a:lvl1pPr>
            <a:lvl2pPr>
              <a:defRPr sz="10300"/>
            </a:lvl2pPr>
            <a:lvl3pPr>
              <a:defRPr sz="8500"/>
            </a:lvl3pPr>
            <a:lvl4pPr>
              <a:defRPr sz="7700"/>
            </a:lvl4pPr>
            <a:lvl5pPr>
              <a:defRPr sz="7700"/>
            </a:lvl5pPr>
            <a:lvl6pPr>
              <a:defRPr sz="7700"/>
            </a:lvl6pPr>
            <a:lvl7pPr>
              <a:defRPr sz="7700"/>
            </a:lvl7pPr>
            <a:lvl8pPr>
              <a:defRPr sz="7700"/>
            </a:lvl8pPr>
            <a:lvl9pPr>
              <a:defRPr sz="7700"/>
            </a:lvl9p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5" name="日期占位符 4"/>
          <p:cNvSpPr>
            <a:spLocks noGrp="1"/>
          </p:cNvSpPr>
          <p:nvPr>
            <p:ph type="dt" sz="half" idx="10"/>
          </p:nvPr>
        </p:nvSpPr>
        <p:spPr/>
        <p:txBody>
          <a:bodyPr/>
          <a:lstStyle/>
          <a:p>
            <a:fld id="{C116A3BD-A392-ED43-9FE8-BE0549835E98}" type="datetimeFigureOut">
              <a:rPr kumimoji="1" lang="zh-CN" altLang="en-US" smtClean="0"/>
              <a:t>13-10-21</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7F938791-F9FA-0D47-AEB6-355D1516EFEB}" type="slidenum">
              <a:rPr kumimoji="1" lang="zh-CN" altLang="en-US" smtClean="0"/>
              <a:t>‹#›</a:t>
            </a:fld>
            <a:endParaRPr kumimoji="1" lang="zh-CN" altLang="en-US"/>
          </a:p>
        </p:txBody>
      </p:sp>
    </p:spTree>
    <p:extLst>
      <p:ext uri="{BB962C8B-B14F-4D97-AF65-F5344CB8AC3E}">
        <p14:creationId xmlns:p14="http://schemas.microsoft.com/office/powerpoint/2010/main" val="3623012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1440180" y="1585971"/>
            <a:ext cx="25923240" cy="6600561"/>
          </a:xfrm>
        </p:spPr>
        <p:txBody>
          <a:bodyPr/>
          <a:lstStyle>
            <a:lvl1pPr>
              <a:defRPr/>
            </a:lvl1p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1440180" y="8864922"/>
            <a:ext cx="12726592" cy="3694478"/>
          </a:xfrm>
        </p:spPr>
        <p:txBody>
          <a:bodyPr anchor="b"/>
          <a:lstStyle>
            <a:lvl1pPr marL="0" indent="0">
              <a:buNone/>
              <a:defRPr sz="10300" b="1"/>
            </a:lvl1pPr>
            <a:lvl2pPr marL="1954484" indent="0">
              <a:buNone/>
              <a:defRPr sz="8500" b="1"/>
            </a:lvl2pPr>
            <a:lvl3pPr marL="3908969" indent="0">
              <a:buNone/>
              <a:defRPr sz="7700" b="1"/>
            </a:lvl3pPr>
            <a:lvl4pPr marL="5863453" indent="0">
              <a:buNone/>
              <a:defRPr sz="6800" b="1"/>
            </a:lvl4pPr>
            <a:lvl5pPr marL="7817937" indent="0">
              <a:buNone/>
              <a:defRPr sz="6800" b="1"/>
            </a:lvl5pPr>
            <a:lvl6pPr marL="9772421" indent="0">
              <a:buNone/>
              <a:defRPr sz="6800" b="1"/>
            </a:lvl6pPr>
            <a:lvl7pPr marL="11726906" indent="0">
              <a:buNone/>
              <a:defRPr sz="6800" b="1"/>
            </a:lvl7pPr>
            <a:lvl8pPr marL="13681390" indent="0">
              <a:buNone/>
              <a:defRPr sz="6800" b="1"/>
            </a:lvl8pPr>
            <a:lvl9pPr marL="15635874" indent="0">
              <a:buNone/>
              <a:defRPr sz="6800" b="1"/>
            </a:lvl9pPr>
          </a:lstStyle>
          <a:p>
            <a:pPr lvl="0"/>
            <a:r>
              <a:rPr kumimoji="1" lang="zh-CN" altLang="en-US" smtClean="0"/>
              <a:t>单击此处编辑母版文本样式</a:t>
            </a:r>
          </a:p>
        </p:txBody>
      </p:sp>
      <p:sp>
        <p:nvSpPr>
          <p:cNvPr id="4" name="内容占位符 3"/>
          <p:cNvSpPr>
            <a:spLocks noGrp="1"/>
          </p:cNvSpPr>
          <p:nvPr>
            <p:ph sz="half" idx="2"/>
          </p:nvPr>
        </p:nvSpPr>
        <p:spPr>
          <a:xfrm>
            <a:off x="1440180" y="12559400"/>
            <a:ext cx="12726592" cy="22817774"/>
          </a:xfrm>
        </p:spPr>
        <p:txBody>
          <a:bodyPr/>
          <a:lstStyle>
            <a:lvl1pPr>
              <a:defRPr sz="10300"/>
            </a:lvl1pPr>
            <a:lvl2pPr>
              <a:defRPr sz="8500"/>
            </a:lvl2pPr>
            <a:lvl3pPr>
              <a:defRPr sz="7700"/>
            </a:lvl3pPr>
            <a:lvl4pPr>
              <a:defRPr sz="6800"/>
            </a:lvl4pPr>
            <a:lvl5pPr>
              <a:defRPr sz="6800"/>
            </a:lvl5pPr>
            <a:lvl6pPr>
              <a:defRPr sz="6800"/>
            </a:lvl6pPr>
            <a:lvl7pPr>
              <a:defRPr sz="6800"/>
            </a:lvl7pPr>
            <a:lvl8pPr>
              <a:defRPr sz="6800"/>
            </a:lvl8pPr>
            <a:lvl9pPr>
              <a:defRPr sz="6800"/>
            </a:lvl9p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5" name="文本占位符 4"/>
          <p:cNvSpPr>
            <a:spLocks noGrp="1"/>
          </p:cNvSpPr>
          <p:nvPr>
            <p:ph type="body" sz="quarter" idx="3"/>
          </p:nvPr>
        </p:nvSpPr>
        <p:spPr>
          <a:xfrm>
            <a:off x="14631830" y="8864922"/>
            <a:ext cx="12731591" cy="3694478"/>
          </a:xfrm>
        </p:spPr>
        <p:txBody>
          <a:bodyPr anchor="b"/>
          <a:lstStyle>
            <a:lvl1pPr marL="0" indent="0">
              <a:buNone/>
              <a:defRPr sz="10300" b="1"/>
            </a:lvl1pPr>
            <a:lvl2pPr marL="1954484" indent="0">
              <a:buNone/>
              <a:defRPr sz="8500" b="1"/>
            </a:lvl2pPr>
            <a:lvl3pPr marL="3908969" indent="0">
              <a:buNone/>
              <a:defRPr sz="7700" b="1"/>
            </a:lvl3pPr>
            <a:lvl4pPr marL="5863453" indent="0">
              <a:buNone/>
              <a:defRPr sz="6800" b="1"/>
            </a:lvl4pPr>
            <a:lvl5pPr marL="7817937" indent="0">
              <a:buNone/>
              <a:defRPr sz="6800" b="1"/>
            </a:lvl5pPr>
            <a:lvl6pPr marL="9772421" indent="0">
              <a:buNone/>
              <a:defRPr sz="6800" b="1"/>
            </a:lvl6pPr>
            <a:lvl7pPr marL="11726906" indent="0">
              <a:buNone/>
              <a:defRPr sz="6800" b="1"/>
            </a:lvl7pPr>
            <a:lvl8pPr marL="13681390" indent="0">
              <a:buNone/>
              <a:defRPr sz="6800" b="1"/>
            </a:lvl8pPr>
            <a:lvl9pPr marL="15635874" indent="0">
              <a:buNone/>
              <a:defRPr sz="6800" b="1"/>
            </a:lvl9pPr>
          </a:lstStyle>
          <a:p>
            <a:pPr lvl="0"/>
            <a:r>
              <a:rPr kumimoji="1" lang="zh-CN" altLang="en-US" smtClean="0"/>
              <a:t>单击此处编辑母版文本样式</a:t>
            </a:r>
          </a:p>
        </p:txBody>
      </p:sp>
      <p:sp>
        <p:nvSpPr>
          <p:cNvPr id="6" name="内容占位符 5"/>
          <p:cNvSpPr>
            <a:spLocks noGrp="1"/>
          </p:cNvSpPr>
          <p:nvPr>
            <p:ph sz="quarter" idx="4"/>
          </p:nvPr>
        </p:nvSpPr>
        <p:spPr>
          <a:xfrm>
            <a:off x="14631830" y="12559400"/>
            <a:ext cx="12731591" cy="22817774"/>
          </a:xfrm>
        </p:spPr>
        <p:txBody>
          <a:bodyPr/>
          <a:lstStyle>
            <a:lvl1pPr>
              <a:defRPr sz="10300"/>
            </a:lvl1pPr>
            <a:lvl2pPr>
              <a:defRPr sz="8500"/>
            </a:lvl2pPr>
            <a:lvl3pPr>
              <a:defRPr sz="7700"/>
            </a:lvl3pPr>
            <a:lvl4pPr>
              <a:defRPr sz="6800"/>
            </a:lvl4pPr>
            <a:lvl5pPr>
              <a:defRPr sz="6800"/>
            </a:lvl5pPr>
            <a:lvl6pPr>
              <a:defRPr sz="6800"/>
            </a:lvl6pPr>
            <a:lvl7pPr>
              <a:defRPr sz="6800"/>
            </a:lvl7pPr>
            <a:lvl8pPr>
              <a:defRPr sz="6800"/>
            </a:lvl8pPr>
            <a:lvl9pPr>
              <a:defRPr sz="6800"/>
            </a:lvl9p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7" name="日期占位符 6"/>
          <p:cNvSpPr>
            <a:spLocks noGrp="1"/>
          </p:cNvSpPr>
          <p:nvPr>
            <p:ph type="dt" sz="half" idx="10"/>
          </p:nvPr>
        </p:nvSpPr>
        <p:spPr/>
        <p:txBody>
          <a:bodyPr/>
          <a:lstStyle/>
          <a:p>
            <a:fld id="{C116A3BD-A392-ED43-9FE8-BE0549835E98}" type="datetimeFigureOut">
              <a:rPr kumimoji="1" lang="zh-CN" altLang="en-US" smtClean="0"/>
              <a:t>13-10-21</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幻灯片编号占位符 8"/>
          <p:cNvSpPr>
            <a:spLocks noGrp="1"/>
          </p:cNvSpPr>
          <p:nvPr>
            <p:ph type="sldNum" sz="quarter" idx="12"/>
          </p:nvPr>
        </p:nvSpPr>
        <p:spPr/>
        <p:txBody>
          <a:bodyPr/>
          <a:lstStyle/>
          <a:p>
            <a:fld id="{7F938791-F9FA-0D47-AEB6-355D1516EFEB}" type="slidenum">
              <a:rPr kumimoji="1" lang="zh-CN" altLang="en-US" smtClean="0"/>
              <a:t>‹#›</a:t>
            </a:fld>
            <a:endParaRPr kumimoji="1" lang="zh-CN" altLang="en-US"/>
          </a:p>
        </p:txBody>
      </p:sp>
    </p:spTree>
    <p:extLst>
      <p:ext uri="{BB962C8B-B14F-4D97-AF65-F5344CB8AC3E}">
        <p14:creationId xmlns:p14="http://schemas.microsoft.com/office/powerpoint/2010/main" val="2855058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日期占位符 2"/>
          <p:cNvSpPr>
            <a:spLocks noGrp="1"/>
          </p:cNvSpPr>
          <p:nvPr>
            <p:ph type="dt" sz="half" idx="10"/>
          </p:nvPr>
        </p:nvSpPr>
        <p:spPr/>
        <p:txBody>
          <a:bodyPr/>
          <a:lstStyle/>
          <a:p>
            <a:fld id="{C116A3BD-A392-ED43-9FE8-BE0549835E98}" type="datetimeFigureOut">
              <a:rPr kumimoji="1" lang="zh-CN" altLang="en-US" smtClean="0"/>
              <a:t>13-10-21</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7F938791-F9FA-0D47-AEB6-355D1516EFEB}" type="slidenum">
              <a:rPr kumimoji="1" lang="zh-CN" altLang="en-US" smtClean="0"/>
              <a:t>‹#›</a:t>
            </a:fld>
            <a:endParaRPr kumimoji="1" lang="zh-CN" altLang="en-US"/>
          </a:p>
        </p:txBody>
      </p:sp>
    </p:spTree>
    <p:extLst>
      <p:ext uri="{BB962C8B-B14F-4D97-AF65-F5344CB8AC3E}">
        <p14:creationId xmlns:p14="http://schemas.microsoft.com/office/powerpoint/2010/main" val="980314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116A3BD-A392-ED43-9FE8-BE0549835E98}" type="datetimeFigureOut">
              <a:rPr kumimoji="1" lang="zh-CN" altLang="en-US" smtClean="0"/>
              <a:t>13-10-21</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7F938791-F9FA-0D47-AEB6-355D1516EFEB}" type="slidenum">
              <a:rPr kumimoji="1" lang="zh-CN" altLang="en-US" smtClean="0"/>
              <a:t>‹#›</a:t>
            </a:fld>
            <a:endParaRPr kumimoji="1" lang="zh-CN" altLang="en-US"/>
          </a:p>
        </p:txBody>
      </p:sp>
    </p:spTree>
    <p:extLst>
      <p:ext uri="{BB962C8B-B14F-4D97-AF65-F5344CB8AC3E}">
        <p14:creationId xmlns:p14="http://schemas.microsoft.com/office/powerpoint/2010/main" val="3374346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440182" y="1576800"/>
            <a:ext cx="9476186" cy="6710570"/>
          </a:xfrm>
        </p:spPr>
        <p:txBody>
          <a:bodyPr anchor="b"/>
          <a:lstStyle>
            <a:lvl1pPr algn="l">
              <a:defRPr sz="8500" b="1"/>
            </a:lvl1p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a:xfrm>
            <a:off x="11261407" y="1576804"/>
            <a:ext cx="16102013" cy="33800373"/>
          </a:xfrm>
        </p:spPr>
        <p:txBody>
          <a:bodyPr/>
          <a:lstStyle>
            <a:lvl1pPr>
              <a:defRPr sz="13700"/>
            </a:lvl1pPr>
            <a:lvl2pPr>
              <a:defRPr sz="12000"/>
            </a:lvl2pPr>
            <a:lvl3pPr>
              <a:defRPr sz="10300"/>
            </a:lvl3pPr>
            <a:lvl4pPr>
              <a:defRPr sz="8500"/>
            </a:lvl4pPr>
            <a:lvl5pPr>
              <a:defRPr sz="8500"/>
            </a:lvl5pPr>
            <a:lvl6pPr>
              <a:defRPr sz="8500"/>
            </a:lvl6pPr>
            <a:lvl7pPr>
              <a:defRPr sz="8500"/>
            </a:lvl7pPr>
            <a:lvl8pPr>
              <a:defRPr sz="8500"/>
            </a:lvl8pPr>
            <a:lvl9pPr>
              <a:defRPr sz="8500"/>
            </a:lvl9p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文本占位符 3"/>
          <p:cNvSpPr>
            <a:spLocks noGrp="1"/>
          </p:cNvSpPr>
          <p:nvPr>
            <p:ph type="body" sz="half" idx="2"/>
          </p:nvPr>
        </p:nvSpPr>
        <p:spPr>
          <a:xfrm>
            <a:off x="1440182" y="8287373"/>
            <a:ext cx="9476186" cy="27089803"/>
          </a:xfrm>
        </p:spPr>
        <p:txBody>
          <a:bodyPr/>
          <a:lstStyle>
            <a:lvl1pPr marL="0" indent="0">
              <a:buNone/>
              <a:defRPr sz="6000"/>
            </a:lvl1pPr>
            <a:lvl2pPr marL="1954484" indent="0">
              <a:buNone/>
              <a:defRPr sz="5100"/>
            </a:lvl2pPr>
            <a:lvl3pPr marL="3908969" indent="0">
              <a:buNone/>
              <a:defRPr sz="4300"/>
            </a:lvl3pPr>
            <a:lvl4pPr marL="5863453" indent="0">
              <a:buNone/>
              <a:defRPr sz="3800"/>
            </a:lvl4pPr>
            <a:lvl5pPr marL="7817937" indent="0">
              <a:buNone/>
              <a:defRPr sz="3800"/>
            </a:lvl5pPr>
            <a:lvl6pPr marL="9772421" indent="0">
              <a:buNone/>
              <a:defRPr sz="3800"/>
            </a:lvl6pPr>
            <a:lvl7pPr marL="11726906" indent="0">
              <a:buNone/>
              <a:defRPr sz="3800"/>
            </a:lvl7pPr>
            <a:lvl8pPr marL="13681390" indent="0">
              <a:buNone/>
              <a:defRPr sz="3800"/>
            </a:lvl8pPr>
            <a:lvl9pPr marL="15635874" indent="0">
              <a:buNone/>
              <a:defRPr sz="3800"/>
            </a:lvl9pPr>
          </a:lstStyle>
          <a:p>
            <a:pPr lvl="0"/>
            <a:r>
              <a:rPr kumimoji="1" lang="zh-CN" altLang="en-US" smtClean="0"/>
              <a:t>单击此处编辑母版文本样式</a:t>
            </a:r>
          </a:p>
        </p:txBody>
      </p:sp>
      <p:sp>
        <p:nvSpPr>
          <p:cNvPr id="5" name="日期占位符 4"/>
          <p:cNvSpPr>
            <a:spLocks noGrp="1"/>
          </p:cNvSpPr>
          <p:nvPr>
            <p:ph type="dt" sz="half" idx="10"/>
          </p:nvPr>
        </p:nvSpPr>
        <p:spPr/>
        <p:txBody>
          <a:bodyPr/>
          <a:lstStyle/>
          <a:p>
            <a:fld id="{C116A3BD-A392-ED43-9FE8-BE0549835E98}" type="datetimeFigureOut">
              <a:rPr kumimoji="1" lang="zh-CN" altLang="en-US" smtClean="0"/>
              <a:t>13-10-21</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7F938791-F9FA-0D47-AEB6-355D1516EFEB}" type="slidenum">
              <a:rPr kumimoji="1" lang="zh-CN" altLang="en-US" smtClean="0"/>
              <a:t>‹#›</a:t>
            </a:fld>
            <a:endParaRPr kumimoji="1" lang="zh-CN" altLang="en-US"/>
          </a:p>
        </p:txBody>
      </p:sp>
    </p:spTree>
    <p:extLst>
      <p:ext uri="{BB962C8B-B14F-4D97-AF65-F5344CB8AC3E}">
        <p14:creationId xmlns:p14="http://schemas.microsoft.com/office/powerpoint/2010/main" val="2139013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645707" y="27722354"/>
            <a:ext cx="17282160" cy="3272781"/>
          </a:xfrm>
        </p:spPr>
        <p:txBody>
          <a:bodyPr anchor="b"/>
          <a:lstStyle>
            <a:lvl1pPr algn="l">
              <a:defRPr sz="8500" b="1"/>
            </a:lvl1pPr>
          </a:lstStyle>
          <a:p>
            <a:r>
              <a:rPr kumimoji="1" lang="zh-CN" altLang="en-US" smtClean="0"/>
              <a:t>单击此处编辑母版标题样式</a:t>
            </a:r>
            <a:endParaRPr kumimoji="1" lang="zh-CN" altLang="en-US"/>
          </a:p>
        </p:txBody>
      </p:sp>
      <p:sp>
        <p:nvSpPr>
          <p:cNvPr id="3" name="图片占位符 2"/>
          <p:cNvSpPr>
            <a:spLocks noGrp="1"/>
          </p:cNvSpPr>
          <p:nvPr>
            <p:ph type="pic" idx="1"/>
          </p:nvPr>
        </p:nvSpPr>
        <p:spPr>
          <a:xfrm>
            <a:off x="5645707" y="3538634"/>
            <a:ext cx="17282160" cy="23762018"/>
          </a:xfrm>
        </p:spPr>
        <p:txBody>
          <a:bodyPr/>
          <a:lstStyle>
            <a:lvl1pPr marL="0" indent="0">
              <a:buNone/>
              <a:defRPr sz="13700"/>
            </a:lvl1pPr>
            <a:lvl2pPr marL="1954484" indent="0">
              <a:buNone/>
              <a:defRPr sz="12000"/>
            </a:lvl2pPr>
            <a:lvl3pPr marL="3908969" indent="0">
              <a:buNone/>
              <a:defRPr sz="10300"/>
            </a:lvl3pPr>
            <a:lvl4pPr marL="5863453" indent="0">
              <a:buNone/>
              <a:defRPr sz="8500"/>
            </a:lvl4pPr>
            <a:lvl5pPr marL="7817937" indent="0">
              <a:buNone/>
              <a:defRPr sz="8500"/>
            </a:lvl5pPr>
            <a:lvl6pPr marL="9772421" indent="0">
              <a:buNone/>
              <a:defRPr sz="8500"/>
            </a:lvl6pPr>
            <a:lvl7pPr marL="11726906" indent="0">
              <a:buNone/>
              <a:defRPr sz="8500"/>
            </a:lvl7pPr>
            <a:lvl8pPr marL="13681390" indent="0">
              <a:buNone/>
              <a:defRPr sz="8500"/>
            </a:lvl8pPr>
            <a:lvl9pPr marL="15635874" indent="0">
              <a:buNone/>
              <a:defRPr sz="8500"/>
            </a:lvl9pPr>
          </a:lstStyle>
          <a:p>
            <a:endParaRPr kumimoji="1" lang="zh-CN" altLang="en-US"/>
          </a:p>
        </p:txBody>
      </p:sp>
      <p:sp>
        <p:nvSpPr>
          <p:cNvPr id="4" name="文本占位符 3"/>
          <p:cNvSpPr>
            <a:spLocks noGrp="1"/>
          </p:cNvSpPr>
          <p:nvPr>
            <p:ph type="body" sz="half" idx="2"/>
          </p:nvPr>
        </p:nvSpPr>
        <p:spPr>
          <a:xfrm>
            <a:off x="5645707" y="30995135"/>
            <a:ext cx="17282160" cy="4647892"/>
          </a:xfrm>
        </p:spPr>
        <p:txBody>
          <a:bodyPr/>
          <a:lstStyle>
            <a:lvl1pPr marL="0" indent="0">
              <a:buNone/>
              <a:defRPr sz="6000"/>
            </a:lvl1pPr>
            <a:lvl2pPr marL="1954484" indent="0">
              <a:buNone/>
              <a:defRPr sz="5100"/>
            </a:lvl2pPr>
            <a:lvl3pPr marL="3908969" indent="0">
              <a:buNone/>
              <a:defRPr sz="4300"/>
            </a:lvl3pPr>
            <a:lvl4pPr marL="5863453" indent="0">
              <a:buNone/>
              <a:defRPr sz="3800"/>
            </a:lvl4pPr>
            <a:lvl5pPr marL="7817937" indent="0">
              <a:buNone/>
              <a:defRPr sz="3800"/>
            </a:lvl5pPr>
            <a:lvl6pPr marL="9772421" indent="0">
              <a:buNone/>
              <a:defRPr sz="3800"/>
            </a:lvl6pPr>
            <a:lvl7pPr marL="11726906" indent="0">
              <a:buNone/>
              <a:defRPr sz="3800"/>
            </a:lvl7pPr>
            <a:lvl8pPr marL="13681390" indent="0">
              <a:buNone/>
              <a:defRPr sz="3800"/>
            </a:lvl8pPr>
            <a:lvl9pPr marL="15635874" indent="0">
              <a:buNone/>
              <a:defRPr sz="3800"/>
            </a:lvl9pPr>
          </a:lstStyle>
          <a:p>
            <a:pPr lvl="0"/>
            <a:r>
              <a:rPr kumimoji="1" lang="zh-CN" altLang="en-US" smtClean="0"/>
              <a:t>单击此处编辑母版文本样式</a:t>
            </a:r>
          </a:p>
        </p:txBody>
      </p:sp>
      <p:sp>
        <p:nvSpPr>
          <p:cNvPr id="5" name="日期占位符 4"/>
          <p:cNvSpPr>
            <a:spLocks noGrp="1"/>
          </p:cNvSpPr>
          <p:nvPr>
            <p:ph type="dt" sz="half" idx="10"/>
          </p:nvPr>
        </p:nvSpPr>
        <p:spPr/>
        <p:txBody>
          <a:bodyPr/>
          <a:lstStyle/>
          <a:p>
            <a:fld id="{C116A3BD-A392-ED43-9FE8-BE0549835E98}" type="datetimeFigureOut">
              <a:rPr kumimoji="1" lang="zh-CN" altLang="en-US" smtClean="0"/>
              <a:t>13-10-21</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7F938791-F9FA-0D47-AEB6-355D1516EFEB}" type="slidenum">
              <a:rPr kumimoji="1" lang="zh-CN" altLang="en-US" smtClean="0"/>
              <a:t>‹#›</a:t>
            </a:fld>
            <a:endParaRPr kumimoji="1" lang="zh-CN" altLang="en-US"/>
          </a:p>
        </p:txBody>
      </p:sp>
    </p:spTree>
    <p:extLst>
      <p:ext uri="{BB962C8B-B14F-4D97-AF65-F5344CB8AC3E}">
        <p14:creationId xmlns:p14="http://schemas.microsoft.com/office/powerpoint/2010/main" val="415503278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440180" y="1585971"/>
            <a:ext cx="25923240" cy="6600561"/>
          </a:xfrm>
          <a:prstGeom prst="rect">
            <a:avLst/>
          </a:prstGeom>
        </p:spPr>
        <p:txBody>
          <a:bodyPr vert="horz" lIns="390897" tIns="195448" rIns="390897" bIns="195448" rtlCol="0" anchor="ctr">
            <a:normAutofit/>
          </a:body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1440180" y="9240788"/>
            <a:ext cx="25923240" cy="26136389"/>
          </a:xfrm>
          <a:prstGeom prst="rect">
            <a:avLst/>
          </a:prstGeom>
        </p:spPr>
        <p:txBody>
          <a:bodyPr vert="horz" lIns="390897" tIns="195448" rIns="390897" bIns="195448" rtlCol="0">
            <a:normAutofit/>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2"/>
          </p:nvPr>
        </p:nvSpPr>
        <p:spPr>
          <a:xfrm>
            <a:off x="1440180" y="36706453"/>
            <a:ext cx="6720840" cy="2108512"/>
          </a:xfrm>
          <a:prstGeom prst="rect">
            <a:avLst/>
          </a:prstGeom>
        </p:spPr>
        <p:txBody>
          <a:bodyPr vert="horz" lIns="390897" tIns="195448" rIns="390897" bIns="195448" rtlCol="0" anchor="ctr"/>
          <a:lstStyle>
            <a:lvl1pPr algn="l">
              <a:defRPr sz="5100">
                <a:solidFill>
                  <a:schemeClr val="tx1">
                    <a:tint val="75000"/>
                  </a:schemeClr>
                </a:solidFill>
              </a:defRPr>
            </a:lvl1pPr>
          </a:lstStyle>
          <a:p>
            <a:fld id="{C116A3BD-A392-ED43-9FE8-BE0549835E98}" type="datetimeFigureOut">
              <a:rPr kumimoji="1" lang="zh-CN" altLang="en-US" smtClean="0"/>
              <a:t>13-10-21</a:t>
            </a:fld>
            <a:endParaRPr kumimoji="1" lang="zh-CN" altLang="en-US"/>
          </a:p>
        </p:txBody>
      </p:sp>
      <p:sp>
        <p:nvSpPr>
          <p:cNvPr id="5" name="页脚占位符 4"/>
          <p:cNvSpPr>
            <a:spLocks noGrp="1"/>
          </p:cNvSpPr>
          <p:nvPr>
            <p:ph type="ftr" sz="quarter" idx="3"/>
          </p:nvPr>
        </p:nvSpPr>
        <p:spPr>
          <a:xfrm>
            <a:off x="9841230" y="36706453"/>
            <a:ext cx="9121140" cy="2108512"/>
          </a:xfrm>
          <a:prstGeom prst="rect">
            <a:avLst/>
          </a:prstGeom>
        </p:spPr>
        <p:txBody>
          <a:bodyPr vert="horz" lIns="390897" tIns="195448" rIns="390897" bIns="195448" rtlCol="0" anchor="ctr"/>
          <a:lstStyle>
            <a:lvl1pPr algn="ctr">
              <a:defRPr sz="51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20642580" y="36706453"/>
            <a:ext cx="6720840" cy="2108512"/>
          </a:xfrm>
          <a:prstGeom prst="rect">
            <a:avLst/>
          </a:prstGeom>
        </p:spPr>
        <p:txBody>
          <a:bodyPr vert="horz" lIns="390897" tIns="195448" rIns="390897" bIns="195448" rtlCol="0" anchor="ctr"/>
          <a:lstStyle>
            <a:lvl1pPr algn="r">
              <a:defRPr sz="5100">
                <a:solidFill>
                  <a:schemeClr val="tx1">
                    <a:tint val="75000"/>
                  </a:schemeClr>
                </a:solidFill>
              </a:defRPr>
            </a:lvl1pPr>
          </a:lstStyle>
          <a:p>
            <a:fld id="{7F938791-F9FA-0D47-AEB6-355D1516EFEB}" type="slidenum">
              <a:rPr kumimoji="1" lang="zh-CN" altLang="en-US" smtClean="0"/>
              <a:t>‹#›</a:t>
            </a:fld>
            <a:endParaRPr kumimoji="1" lang="zh-CN" altLang="en-US"/>
          </a:p>
        </p:txBody>
      </p:sp>
    </p:spTree>
    <p:extLst>
      <p:ext uri="{BB962C8B-B14F-4D97-AF65-F5344CB8AC3E}">
        <p14:creationId xmlns:p14="http://schemas.microsoft.com/office/powerpoint/2010/main" val="141620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954484" rtl="0" eaLnBrk="1" latinLnBrk="0" hangingPunct="1">
        <a:spcBef>
          <a:spcPct val="0"/>
        </a:spcBef>
        <a:buNone/>
        <a:defRPr sz="18800" kern="1200">
          <a:solidFill>
            <a:schemeClr val="tx1"/>
          </a:solidFill>
          <a:latin typeface="+mj-lt"/>
          <a:ea typeface="+mj-ea"/>
          <a:cs typeface="+mj-cs"/>
        </a:defRPr>
      </a:lvl1pPr>
    </p:titleStyle>
    <p:bodyStyle>
      <a:lvl1pPr marL="1465863" indent="-1465863" algn="l" defTabSz="1954484" rtl="0" eaLnBrk="1" latinLnBrk="0" hangingPunct="1">
        <a:spcBef>
          <a:spcPct val="20000"/>
        </a:spcBef>
        <a:buFont typeface="Arial"/>
        <a:buChar char="•"/>
        <a:defRPr sz="13700" kern="1200">
          <a:solidFill>
            <a:schemeClr val="tx1"/>
          </a:solidFill>
          <a:latin typeface="+mn-lt"/>
          <a:ea typeface="+mn-ea"/>
          <a:cs typeface="+mn-cs"/>
        </a:defRPr>
      </a:lvl1pPr>
      <a:lvl2pPr marL="3176037" indent="-1221553" algn="l" defTabSz="1954484" rtl="0" eaLnBrk="1" latinLnBrk="0" hangingPunct="1">
        <a:spcBef>
          <a:spcPct val="20000"/>
        </a:spcBef>
        <a:buFont typeface="Arial"/>
        <a:buChar char="–"/>
        <a:defRPr sz="12000" kern="1200">
          <a:solidFill>
            <a:schemeClr val="tx1"/>
          </a:solidFill>
          <a:latin typeface="+mn-lt"/>
          <a:ea typeface="+mn-ea"/>
          <a:cs typeface="+mn-cs"/>
        </a:defRPr>
      </a:lvl2pPr>
      <a:lvl3pPr marL="4886211" indent="-977242" algn="l" defTabSz="1954484" rtl="0" eaLnBrk="1" latinLnBrk="0" hangingPunct="1">
        <a:spcBef>
          <a:spcPct val="20000"/>
        </a:spcBef>
        <a:buFont typeface="Arial"/>
        <a:buChar char="•"/>
        <a:defRPr sz="10300" kern="1200">
          <a:solidFill>
            <a:schemeClr val="tx1"/>
          </a:solidFill>
          <a:latin typeface="+mn-lt"/>
          <a:ea typeface="+mn-ea"/>
          <a:cs typeface="+mn-cs"/>
        </a:defRPr>
      </a:lvl3pPr>
      <a:lvl4pPr marL="6840695" indent="-977242" algn="l" defTabSz="1954484" rtl="0" eaLnBrk="1" latinLnBrk="0" hangingPunct="1">
        <a:spcBef>
          <a:spcPct val="20000"/>
        </a:spcBef>
        <a:buFont typeface="Arial"/>
        <a:buChar char="–"/>
        <a:defRPr sz="8500" kern="1200">
          <a:solidFill>
            <a:schemeClr val="tx1"/>
          </a:solidFill>
          <a:latin typeface="+mn-lt"/>
          <a:ea typeface="+mn-ea"/>
          <a:cs typeface="+mn-cs"/>
        </a:defRPr>
      </a:lvl4pPr>
      <a:lvl5pPr marL="8795179" indent="-977242" algn="l" defTabSz="1954484" rtl="0" eaLnBrk="1" latinLnBrk="0" hangingPunct="1">
        <a:spcBef>
          <a:spcPct val="20000"/>
        </a:spcBef>
        <a:buFont typeface="Arial"/>
        <a:buChar char="»"/>
        <a:defRPr sz="8500" kern="1200">
          <a:solidFill>
            <a:schemeClr val="tx1"/>
          </a:solidFill>
          <a:latin typeface="+mn-lt"/>
          <a:ea typeface="+mn-ea"/>
          <a:cs typeface="+mn-cs"/>
        </a:defRPr>
      </a:lvl5pPr>
      <a:lvl6pPr marL="10749664" indent="-977242" algn="l" defTabSz="1954484" rtl="0" eaLnBrk="1" latinLnBrk="0" hangingPunct="1">
        <a:spcBef>
          <a:spcPct val="20000"/>
        </a:spcBef>
        <a:buFont typeface="Arial"/>
        <a:buChar char="•"/>
        <a:defRPr sz="8500" kern="1200">
          <a:solidFill>
            <a:schemeClr val="tx1"/>
          </a:solidFill>
          <a:latin typeface="+mn-lt"/>
          <a:ea typeface="+mn-ea"/>
          <a:cs typeface="+mn-cs"/>
        </a:defRPr>
      </a:lvl6pPr>
      <a:lvl7pPr marL="12704148" indent="-977242" algn="l" defTabSz="1954484" rtl="0" eaLnBrk="1" latinLnBrk="0" hangingPunct="1">
        <a:spcBef>
          <a:spcPct val="20000"/>
        </a:spcBef>
        <a:buFont typeface="Arial"/>
        <a:buChar char="•"/>
        <a:defRPr sz="8500" kern="1200">
          <a:solidFill>
            <a:schemeClr val="tx1"/>
          </a:solidFill>
          <a:latin typeface="+mn-lt"/>
          <a:ea typeface="+mn-ea"/>
          <a:cs typeface="+mn-cs"/>
        </a:defRPr>
      </a:lvl7pPr>
      <a:lvl8pPr marL="14658632" indent="-977242" algn="l" defTabSz="1954484" rtl="0" eaLnBrk="1" latinLnBrk="0" hangingPunct="1">
        <a:spcBef>
          <a:spcPct val="20000"/>
        </a:spcBef>
        <a:buFont typeface="Arial"/>
        <a:buChar char="•"/>
        <a:defRPr sz="8500" kern="1200">
          <a:solidFill>
            <a:schemeClr val="tx1"/>
          </a:solidFill>
          <a:latin typeface="+mn-lt"/>
          <a:ea typeface="+mn-ea"/>
          <a:cs typeface="+mn-cs"/>
        </a:defRPr>
      </a:lvl8pPr>
      <a:lvl9pPr marL="16613116" indent="-977242" algn="l" defTabSz="1954484" rtl="0" eaLnBrk="1" latinLnBrk="0" hangingPunct="1">
        <a:spcBef>
          <a:spcPct val="20000"/>
        </a:spcBef>
        <a:buFont typeface="Arial"/>
        <a:buChar char="•"/>
        <a:defRPr sz="8500" kern="1200">
          <a:solidFill>
            <a:schemeClr val="tx1"/>
          </a:solidFill>
          <a:latin typeface="+mn-lt"/>
          <a:ea typeface="+mn-ea"/>
          <a:cs typeface="+mn-cs"/>
        </a:defRPr>
      </a:lvl9pPr>
    </p:bodyStyle>
    <p:otherStyle>
      <a:defPPr>
        <a:defRPr lang="zh-CN"/>
      </a:defPPr>
      <a:lvl1pPr marL="0" algn="l" defTabSz="1954484" rtl="0" eaLnBrk="1" latinLnBrk="0" hangingPunct="1">
        <a:defRPr sz="7700" kern="1200">
          <a:solidFill>
            <a:schemeClr val="tx1"/>
          </a:solidFill>
          <a:latin typeface="+mn-lt"/>
          <a:ea typeface="+mn-ea"/>
          <a:cs typeface="+mn-cs"/>
        </a:defRPr>
      </a:lvl1pPr>
      <a:lvl2pPr marL="1954484" algn="l" defTabSz="1954484" rtl="0" eaLnBrk="1" latinLnBrk="0" hangingPunct="1">
        <a:defRPr sz="7700" kern="1200">
          <a:solidFill>
            <a:schemeClr val="tx1"/>
          </a:solidFill>
          <a:latin typeface="+mn-lt"/>
          <a:ea typeface="+mn-ea"/>
          <a:cs typeface="+mn-cs"/>
        </a:defRPr>
      </a:lvl2pPr>
      <a:lvl3pPr marL="3908969" algn="l" defTabSz="1954484" rtl="0" eaLnBrk="1" latinLnBrk="0" hangingPunct="1">
        <a:defRPr sz="7700" kern="1200">
          <a:solidFill>
            <a:schemeClr val="tx1"/>
          </a:solidFill>
          <a:latin typeface="+mn-lt"/>
          <a:ea typeface="+mn-ea"/>
          <a:cs typeface="+mn-cs"/>
        </a:defRPr>
      </a:lvl3pPr>
      <a:lvl4pPr marL="5863453" algn="l" defTabSz="1954484" rtl="0" eaLnBrk="1" latinLnBrk="0" hangingPunct="1">
        <a:defRPr sz="7700" kern="1200">
          <a:solidFill>
            <a:schemeClr val="tx1"/>
          </a:solidFill>
          <a:latin typeface="+mn-lt"/>
          <a:ea typeface="+mn-ea"/>
          <a:cs typeface="+mn-cs"/>
        </a:defRPr>
      </a:lvl4pPr>
      <a:lvl5pPr marL="7817937" algn="l" defTabSz="1954484" rtl="0" eaLnBrk="1" latinLnBrk="0" hangingPunct="1">
        <a:defRPr sz="7700" kern="1200">
          <a:solidFill>
            <a:schemeClr val="tx1"/>
          </a:solidFill>
          <a:latin typeface="+mn-lt"/>
          <a:ea typeface="+mn-ea"/>
          <a:cs typeface="+mn-cs"/>
        </a:defRPr>
      </a:lvl5pPr>
      <a:lvl6pPr marL="9772421" algn="l" defTabSz="1954484" rtl="0" eaLnBrk="1" latinLnBrk="0" hangingPunct="1">
        <a:defRPr sz="7700" kern="1200">
          <a:solidFill>
            <a:schemeClr val="tx1"/>
          </a:solidFill>
          <a:latin typeface="+mn-lt"/>
          <a:ea typeface="+mn-ea"/>
          <a:cs typeface="+mn-cs"/>
        </a:defRPr>
      </a:lvl6pPr>
      <a:lvl7pPr marL="11726906" algn="l" defTabSz="1954484" rtl="0" eaLnBrk="1" latinLnBrk="0" hangingPunct="1">
        <a:defRPr sz="7700" kern="1200">
          <a:solidFill>
            <a:schemeClr val="tx1"/>
          </a:solidFill>
          <a:latin typeface="+mn-lt"/>
          <a:ea typeface="+mn-ea"/>
          <a:cs typeface="+mn-cs"/>
        </a:defRPr>
      </a:lvl7pPr>
      <a:lvl8pPr marL="13681390" algn="l" defTabSz="1954484" rtl="0" eaLnBrk="1" latinLnBrk="0" hangingPunct="1">
        <a:defRPr sz="7700" kern="1200">
          <a:solidFill>
            <a:schemeClr val="tx1"/>
          </a:solidFill>
          <a:latin typeface="+mn-lt"/>
          <a:ea typeface="+mn-ea"/>
          <a:cs typeface="+mn-cs"/>
        </a:defRPr>
      </a:lvl8pPr>
      <a:lvl9pPr marL="15635874" algn="l" defTabSz="1954484" rtl="0" eaLnBrk="1" latinLnBrk="0" hangingPunct="1">
        <a:defRPr sz="7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8.wmf"/><Relationship Id="rId20" Type="http://schemas.openxmlformats.org/officeDocument/2006/relationships/oleObject" Target="../embeddings/oleObject5.bin"/><Relationship Id="rId21" Type="http://schemas.openxmlformats.org/officeDocument/2006/relationships/image" Target="../media/image5.wmf"/><Relationship Id="rId22" Type="http://schemas.openxmlformats.org/officeDocument/2006/relationships/image" Target="../media/image17.png"/><Relationship Id="rId23" Type="http://schemas.openxmlformats.org/officeDocument/2006/relationships/oleObject" Target="../embeddings/oleObject6.bin"/><Relationship Id="rId24" Type="http://schemas.openxmlformats.org/officeDocument/2006/relationships/image" Target="../media/image6.emf"/><Relationship Id="rId25" Type="http://schemas.openxmlformats.org/officeDocument/2006/relationships/oleObject" Target="../embeddings/oleObject7.bin"/><Relationship Id="rId26" Type="http://schemas.openxmlformats.org/officeDocument/2006/relationships/image" Target="../media/image7.emf"/><Relationship Id="rId27" Type="http://schemas.openxmlformats.org/officeDocument/2006/relationships/image" Target="../media/image18.jpeg"/><Relationship Id="rId28" Type="http://schemas.openxmlformats.org/officeDocument/2006/relationships/image" Target="../media/image19.jpeg"/><Relationship Id="rId29" Type="http://schemas.openxmlformats.org/officeDocument/2006/relationships/image" Target="../media/image20.jpeg"/><Relationship Id="rId10" Type="http://schemas.openxmlformats.org/officeDocument/2006/relationships/image" Target="../media/image9.emf"/><Relationship Id="rId11" Type="http://schemas.openxmlformats.org/officeDocument/2006/relationships/image" Target="../media/image10.wmf"/><Relationship Id="rId12" Type="http://schemas.openxmlformats.org/officeDocument/2006/relationships/image" Target="../media/image11.wmf"/><Relationship Id="rId13" Type="http://schemas.openxmlformats.org/officeDocument/2006/relationships/oleObject" Target="../embeddings/oleObject4.bin"/><Relationship Id="rId14" Type="http://schemas.openxmlformats.org/officeDocument/2006/relationships/image" Target="../media/image4.emf"/><Relationship Id="rId15" Type="http://schemas.openxmlformats.org/officeDocument/2006/relationships/image" Target="../media/image12.jpeg"/><Relationship Id="rId16" Type="http://schemas.openxmlformats.org/officeDocument/2006/relationships/image" Target="../media/image13.png"/><Relationship Id="rId17" Type="http://schemas.openxmlformats.org/officeDocument/2006/relationships/image" Target="../media/image14.png"/><Relationship Id="rId18" Type="http://schemas.openxmlformats.org/officeDocument/2006/relationships/image" Target="../media/image15.png"/><Relationship Id="rId19" Type="http://schemas.openxmlformats.org/officeDocument/2006/relationships/image" Target="../media/image16.png"/><Relationship Id="rId1" Type="http://schemas.openxmlformats.org/officeDocument/2006/relationships/vmlDrawing" Target="../drawings/vmlDrawing1.vml"/><Relationship Id="rId2" Type="http://schemas.openxmlformats.org/officeDocument/2006/relationships/slideLayout" Target="../slideLayouts/slideLayout1.xml"/><Relationship Id="rId3" Type="http://schemas.openxmlformats.org/officeDocument/2006/relationships/oleObject" Target="../embeddings/oleObject1.bin"/><Relationship Id="rId4" Type="http://schemas.openxmlformats.org/officeDocument/2006/relationships/image" Target="../media/image1.emf"/><Relationship Id="rId5" Type="http://schemas.openxmlformats.org/officeDocument/2006/relationships/oleObject" Target="../embeddings/oleObject2.bin"/><Relationship Id="rId6" Type="http://schemas.openxmlformats.org/officeDocument/2006/relationships/image" Target="../media/image2.emf"/><Relationship Id="rId7" Type="http://schemas.openxmlformats.org/officeDocument/2006/relationships/oleObject" Target="../embeddings/oleObject3.bin"/><Relationship Id="rId8"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文本框 44"/>
          <p:cNvSpPr txBox="1"/>
          <p:nvPr/>
        </p:nvSpPr>
        <p:spPr>
          <a:xfrm>
            <a:off x="2237732" y="10277446"/>
            <a:ext cx="13637601" cy="5016757"/>
          </a:xfrm>
          <a:prstGeom prst="rect">
            <a:avLst/>
          </a:prstGeom>
          <a:solidFill>
            <a:srgbClr val="FFCFEF"/>
          </a:solidFill>
        </p:spPr>
        <p:txBody>
          <a:bodyPr wrap="square" rtlCol="0">
            <a:spAutoFit/>
          </a:bodyPr>
          <a:lstStyle/>
          <a:p>
            <a:r>
              <a:rPr lang="en-US" altLang="zh-CN" sz="3200" dirty="0" smtClean="0">
                <a:solidFill>
                  <a:srgbClr val="FF0000"/>
                </a:solidFill>
                <a:latin typeface="Times New Roman" charset="0"/>
                <a:ea typeface="宋体" charset="0"/>
              </a:rPr>
              <a:t>1.</a:t>
            </a:r>
            <a:r>
              <a:rPr lang="zh-CN" altLang="en-US" sz="3200" dirty="0" smtClean="0">
                <a:solidFill>
                  <a:srgbClr val="FF0000"/>
                </a:solidFill>
                <a:latin typeface="Times New Roman" charset="0"/>
                <a:ea typeface="宋体" charset="0"/>
              </a:rPr>
              <a:t> </a:t>
            </a:r>
            <a:r>
              <a:rPr lang="en-US" altLang="zh-CN" sz="3200" dirty="0" smtClean="0">
                <a:solidFill>
                  <a:srgbClr val="FF0000"/>
                </a:solidFill>
                <a:latin typeface="Times New Roman" charset="0"/>
                <a:ea typeface="宋体" charset="0"/>
              </a:rPr>
              <a:t>Basic formula for lateral melting</a:t>
            </a:r>
            <a:endParaRPr lang="zh-CN" altLang="en-US" sz="3200" dirty="0" smtClean="0">
              <a:solidFill>
                <a:srgbClr val="FF0000"/>
              </a:solidFill>
              <a:latin typeface="Times New Roman" charset="0"/>
              <a:ea typeface="宋体" charset="0"/>
            </a:endParaRPr>
          </a:p>
          <a:p>
            <a:r>
              <a:rPr kumimoji="1" lang="en-US" altLang="zh-CN" sz="3200" dirty="0" smtClean="0">
                <a:latin typeface="Times New Roman"/>
                <a:cs typeface="Times New Roman"/>
              </a:rPr>
              <a:t>Based on Steele (1990), the ice melting could be expressed by</a:t>
            </a:r>
          </a:p>
          <a:p>
            <a:endParaRPr kumimoji="1" lang="en-US" altLang="zh-CN" sz="3200" dirty="0">
              <a:latin typeface="Times New Roman"/>
              <a:cs typeface="Times New Roman"/>
            </a:endParaRPr>
          </a:p>
          <a:p>
            <a:r>
              <a:rPr kumimoji="1" lang="en-US" altLang="zh-CN" sz="3200" dirty="0" smtClean="0">
                <a:latin typeface="Times New Roman"/>
                <a:cs typeface="Times New Roman"/>
              </a:rPr>
              <a:t>                                                                                       (1)</a:t>
            </a:r>
          </a:p>
          <a:p>
            <a:endParaRPr kumimoji="1" lang="en-US" altLang="zh-CN" sz="3200" dirty="0">
              <a:latin typeface="Times New Roman"/>
              <a:cs typeface="Times New Roman"/>
            </a:endParaRPr>
          </a:p>
          <a:p>
            <a:r>
              <a:rPr kumimoji="1" lang="en-US" altLang="zh-CN" sz="3200" dirty="0" smtClean="0">
                <a:latin typeface="Times New Roman"/>
                <a:cs typeface="Times New Roman"/>
              </a:rPr>
              <a:t>                                                                                       (2)</a:t>
            </a:r>
          </a:p>
          <a:p>
            <a:endParaRPr kumimoji="1" lang="en-US" altLang="zh-CN" sz="3200" dirty="0">
              <a:latin typeface="Times New Roman"/>
              <a:cs typeface="Times New Roman"/>
            </a:endParaRPr>
          </a:p>
          <a:p>
            <a:endParaRPr kumimoji="1" lang="en-US" altLang="zh-CN" sz="3200" dirty="0" smtClean="0">
              <a:latin typeface="Times New Roman"/>
              <a:cs typeface="Times New Roman"/>
            </a:endParaRPr>
          </a:p>
          <a:p>
            <a:r>
              <a:rPr kumimoji="1" lang="en-US" altLang="zh-CN" sz="3200" dirty="0" smtClean="0">
                <a:latin typeface="Times New Roman"/>
                <a:cs typeface="Times New Roman"/>
              </a:rPr>
              <a:t>                                                                                       (3)</a:t>
            </a:r>
            <a:endParaRPr kumimoji="1" lang="en-US" altLang="zh-CN" sz="3200" dirty="0">
              <a:latin typeface="Times New Roman"/>
              <a:cs typeface="Times New Roman"/>
            </a:endParaRPr>
          </a:p>
          <a:p>
            <a:r>
              <a:rPr kumimoji="1" lang="en-US" altLang="zh-CN" sz="3200" dirty="0" smtClean="0">
                <a:latin typeface="Times New Roman"/>
                <a:cs typeface="Times New Roman"/>
              </a:rPr>
              <a:t> </a:t>
            </a:r>
            <a:endParaRPr kumimoji="1" lang="zh-CN" altLang="en-US" sz="3200" dirty="0">
              <a:latin typeface="Times New Roman"/>
              <a:cs typeface="Times New Roman"/>
            </a:endParaRPr>
          </a:p>
        </p:txBody>
      </p:sp>
      <p:graphicFrame>
        <p:nvGraphicFramePr>
          <p:cNvPr id="41" name="对象 40"/>
          <p:cNvGraphicFramePr>
            <a:graphicFrameLocks noChangeAspect="1"/>
          </p:cNvGraphicFramePr>
          <p:nvPr>
            <p:extLst>
              <p:ext uri="{D42A27DB-BD31-4B8C-83A1-F6EECF244321}">
                <p14:modId xmlns:p14="http://schemas.microsoft.com/office/powerpoint/2010/main" val="2143792102"/>
              </p:ext>
            </p:extLst>
          </p:nvPr>
        </p:nvGraphicFramePr>
        <p:xfrm>
          <a:off x="3070882" y="11586867"/>
          <a:ext cx="4470540" cy="843016"/>
        </p:xfrm>
        <a:graphic>
          <a:graphicData uri="http://schemas.openxmlformats.org/presentationml/2006/ole">
            <mc:AlternateContent xmlns:mc="http://schemas.openxmlformats.org/markup-compatibility/2006">
              <mc:Choice xmlns:v="urn:schemas-microsoft-com:vml" Requires="v">
                <p:oleObj spid="_x0000_s1125" name="公式" r:id="rId3" imgW="2222500" imgH="419100" progId="Equation.3">
                  <p:embed/>
                </p:oleObj>
              </mc:Choice>
              <mc:Fallback>
                <p:oleObj name="公式" r:id="rId3" imgW="2222500" imgH="419100" progId="Equation.3">
                  <p:embed/>
                  <p:pic>
                    <p:nvPicPr>
                      <p:cNvPr id="0" name=""/>
                      <p:cNvPicPr/>
                      <p:nvPr/>
                    </p:nvPicPr>
                    <p:blipFill>
                      <a:blip r:embed="rId4"/>
                      <a:stretch>
                        <a:fillRect/>
                      </a:stretch>
                    </p:blipFill>
                    <p:spPr>
                      <a:xfrm>
                        <a:off x="3070882" y="11586867"/>
                        <a:ext cx="4470540" cy="843016"/>
                      </a:xfrm>
                      <a:prstGeom prst="rect">
                        <a:avLst/>
                      </a:prstGeom>
                    </p:spPr>
                  </p:pic>
                </p:oleObj>
              </mc:Fallback>
            </mc:AlternateContent>
          </a:graphicData>
        </a:graphic>
      </p:graphicFrame>
      <p:sp>
        <p:nvSpPr>
          <p:cNvPr id="46" name="文本框 45"/>
          <p:cNvSpPr txBox="1"/>
          <p:nvPr/>
        </p:nvSpPr>
        <p:spPr>
          <a:xfrm>
            <a:off x="5689981" y="12871123"/>
            <a:ext cx="5051839" cy="1938992"/>
          </a:xfrm>
          <a:prstGeom prst="rect">
            <a:avLst/>
          </a:prstGeom>
          <a:noFill/>
        </p:spPr>
        <p:txBody>
          <a:bodyPr wrap="square" rtlCol="0">
            <a:spAutoFit/>
          </a:bodyPr>
          <a:lstStyle/>
          <a:p>
            <a:r>
              <a:rPr kumimoji="1" lang="en-US" altLang="zh-CN" sz="2400" dirty="0" smtClean="0">
                <a:latin typeface="Times New Roman"/>
                <a:cs typeface="Times New Roman"/>
              </a:rPr>
              <a:t>Area variation by lateral melting</a:t>
            </a:r>
            <a:endParaRPr kumimoji="1" lang="en-US" altLang="zh-CN" sz="2400" dirty="0">
              <a:latin typeface="Times New Roman"/>
              <a:cs typeface="Times New Roman"/>
            </a:endParaRPr>
          </a:p>
          <a:p>
            <a:endParaRPr kumimoji="1" lang="en-US" altLang="zh-CN" sz="2400" dirty="0">
              <a:latin typeface="Times New Roman"/>
              <a:cs typeface="Times New Roman"/>
            </a:endParaRPr>
          </a:p>
          <a:p>
            <a:endParaRPr kumimoji="1" lang="en-US" altLang="zh-CN" sz="2400" dirty="0">
              <a:latin typeface="Times New Roman"/>
              <a:cs typeface="Times New Roman"/>
            </a:endParaRPr>
          </a:p>
          <a:p>
            <a:r>
              <a:rPr kumimoji="1" lang="en-US" altLang="zh-CN" sz="2400" dirty="0" smtClean="0">
                <a:latin typeface="Times New Roman"/>
                <a:cs typeface="Times New Roman"/>
              </a:rPr>
              <a:t>Thickness variation by top and bottom melting</a:t>
            </a:r>
            <a:endParaRPr kumimoji="1" lang="zh-CN" altLang="en-US" sz="2400" dirty="0">
              <a:latin typeface="Times New Roman"/>
              <a:cs typeface="Times New Roman"/>
            </a:endParaRPr>
          </a:p>
        </p:txBody>
      </p:sp>
      <p:graphicFrame>
        <p:nvGraphicFramePr>
          <p:cNvPr id="42" name="对象 41"/>
          <p:cNvGraphicFramePr>
            <a:graphicFrameLocks noChangeAspect="1"/>
          </p:cNvGraphicFramePr>
          <p:nvPr>
            <p:extLst>
              <p:ext uri="{D42A27DB-BD31-4B8C-83A1-F6EECF244321}">
                <p14:modId xmlns:p14="http://schemas.microsoft.com/office/powerpoint/2010/main" val="366437540"/>
              </p:ext>
            </p:extLst>
          </p:nvPr>
        </p:nvGraphicFramePr>
        <p:xfrm>
          <a:off x="3165458" y="13870307"/>
          <a:ext cx="2524523" cy="1015966"/>
        </p:xfrm>
        <a:graphic>
          <a:graphicData uri="http://schemas.openxmlformats.org/presentationml/2006/ole">
            <mc:AlternateContent xmlns:mc="http://schemas.openxmlformats.org/markup-compatibility/2006">
              <mc:Choice xmlns:v="urn:schemas-microsoft-com:vml" Requires="v">
                <p:oleObj spid="_x0000_s1126" name="公式" r:id="rId5" imgW="1041400" imgH="419100" progId="Equation.3">
                  <p:embed/>
                </p:oleObj>
              </mc:Choice>
              <mc:Fallback>
                <p:oleObj name="公式" r:id="rId5" imgW="1041400" imgH="419100" progId="Equation.3">
                  <p:embed/>
                  <p:pic>
                    <p:nvPicPr>
                      <p:cNvPr id="0" name=""/>
                      <p:cNvPicPr/>
                      <p:nvPr/>
                    </p:nvPicPr>
                    <p:blipFill>
                      <a:blip r:embed="rId6"/>
                      <a:stretch>
                        <a:fillRect/>
                      </a:stretch>
                    </p:blipFill>
                    <p:spPr>
                      <a:xfrm>
                        <a:off x="3165458" y="13870307"/>
                        <a:ext cx="2524523" cy="1015966"/>
                      </a:xfrm>
                      <a:prstGeom prst="rect">
                        <a:avLst/>
                      </a:prstGeom>
                    </p:spPr>
                  </p:pic>
                </p:oleObj>
              </mc:Fallback>
            </mc:AlternateContent>
          </a:graphicData>
        </a:graphic>
      </p:graphicFrame>
      <p:graphicFrame>
        <p:nvGraphicFramePr>
          <p:cNvPr id="43" name="对象 42"/>
          <p:cNvGraphicFramePr>
            <a:graphicFrameLocks noChangeAspect="1"/>
          </p:cNvGraphicFramePr>
          <p:nvPr>
            <p:extLst>
              <p:ext uri="{D42A27DB-BD31-4B8C-83A1-F6EECF244321}">
                <p14:modId xmlns:p14="http://schemas.microsoft.com/office/powerpoint/2010/main" val="1053430673"/>
              </p:ext>
            </p:extLst>
          </p:nvPr>
        </p:nvGraphicFramePr>
        <p:xfrm>
          <a:off x="3165459" y="12677094"/>
          <a:ext cx="1589417" cy="874180"/>
        </p:xfrm>
        <a:graphic>
          <a:graphicData uri="http://schemas.openxmlformats.org/presentationml/2006/ole">
            <mc:AlternateContent xmlns:mc="http://schemas.openxmlformats.org/markup-compatibility/2006">
              <mc:Choice xmlns:v="urn:schemas-microsoft-com:vml" Requires="v">
                <p:oleObj spid="_x0000_s1127" name="公式" r:id="rId7" imgW="762000" imgH="419100" progId="Equation.3">
                  <p:embed/>
                </p:oleObj>
              </mc:Choice>
              <mc:Fallback>
                <p:oleObj name="公式" r:id="rId7" imgW="762000" imgH="419100" progId="Equation.3">
                  <p:embed/>
                  <p:pic>
                    <p:nvPicPr>
                      <p:cNvPr id="0" name=""/>
                      <p:cNvPicPr/>
                      <p:nvPr/>
                    </p:nvPicPr>
                    <p:blipFill>
                      <a:blip r:embed="rId8"/>
                      <a:stretch>
                        <a:fillRect/>
                      </a:stretch>
                    </p:blipFill>
                    <p:spPr>
                      <a:xfrm>
                        <a:off x="3165459" y="12677094"/>
                        <a:ext cx="1589417" cy="874180"/>
                      </a:xfrm>
                      <a:prstGeom prst="rect">
                        <a:avLst/>
                      </a:prstGeom>
                    </p:spPr>
                  </p:pic>
                </p:oleObj>
              </mc:Fallback>
            </mc:AlternateContent>
          </a:graphicData>
        </a:graphic>
      </p:graphicFrame>
      <p:sp>
        <p:nvSpPr>
          <p:cNvPr id="50" name="TextBox 9"/>
          <p:cNvSpPr txBox="1">
            <a:spLocks noChangeArrowheads="1"/>
          </p:cNvSpPr>
          <p:nvPr/>
        </p:nvSpPr>
        <p:spPr bwMode="auto">
          <a:xfrm>
            <a:off x="2234319" y="31645338"/>
            <a:ext cx="13641015" cy="6001642"/>
          </a:xfrm>
          <a:prstGeom prst="rect">
            <a:avLst/>
          </a:prstGeom>
          <a:solidFill>
            <a:srgbClr val="89CFD7"/>
          </a:solidFill>
          <a:ln>
            <a:noFill/>
          </a:ln>
        </p:spPr>
        <p:txBody>
          <a:bodyPr wrap="square">
            <a:spAutoFit/>
          </a:bodyPr>
          <a:lstStyle>
            <a:lvl1pPr eaLnBrk="0" hangingPunct="0">
              <a:defRPr kumimoji="1" sz="2400">
                <a:solidFill>
                  <a:schemeClr val="tx1"/>
                </a:solidFill>
                <a:latin typeface="Times New Roman" charset="0"/>
                <a:ea typeface="宋体" charset="0"/>
                <a:cs typeface="宋体" charset="0"/>
              </a:defRPr>
            </a:lvl1pPr>
            <a:lvl2pPr marL="742950" indent="-285750" eaLnBrk="0" hangingPunct="0">
              <a:defRPr kumimoji="1" sz="2400">
                <a:solidFill>
                  <a:schemeClr val="tx1"/>
                </a:solidFill>
                <a:latin typeface="Times New Roman" charset="0"/>
                <a:ea typeface="宋体" charset="0"/>
              </a:defRPr>
            </a:lvl2pPr>
            <a:lvl3pPr marL="1143000" indent="-228600" eaLnBrk="0" hangingPunct="0">
              <a:defRPr kumimoji="1" sz="2400">
                <a:solidFill>
                  <a:schemeClr val="tx1"/>
                </a:solidFill>
                <a:latin typeface="Times New Roman" charset="0"/>
                <a:ea typeface="宋体" charset="0"/>
              </a:defRPr>
            </a:lvl3pPr>
            <a:lvl4pPr marL="1600200" indent="-228600" eaLnBrk="0" hangingPunct="0">
              <a:defRPr kumimoji="1" sz="2400">
                <a:solidFill>
                  <a:schemeClr val="tx1"/>
                </a:solidFill>
                <a:latin typeface="Times New Roman" charset="0"/>
                <a:ea typeface="宋体" charset="0"/>
              </a:defRPr>
            </a:lvl4pPr>
            <a:lvl5pPr marL="2057400" indent="-228600" eaLnBrk="0" hangingPunct="0">
              <a:defRPr kumimoji="1" sz="2400">
                <a:solidFill>
                  <a:schemeClr val="tx1"/>
                </a:solidFill>
                <a:latin typeface="Times New Roman" charset="0"/>
                <a:ea typeface="宋体" charset="0"/>
              </a:defRPr>
            </a:lvl5pPr>
            <a:lvl6pPr marL="2514600" indent="-228600" eaLnBrk="0" fontAlgn="base" hangingPunct="0">
              <a:spcBef>
                <a:spcPct val="0"/>
              </a:spcBef>
              <a:spcAft>
                <a:spcPct val="0"/>
              </a:spcAft>
              <a:defRPr kumimoji="1" sz="2400">
                <a:solidFill>
                  <a:schemeClr val="tx1"/>
                </a:solidFill>
                <a:latin typeface="Times New Roman" charset="0"/>
                <a:ea typeface="宋体" charset="0"/>
              </a:defRPr>
            </a:lvl6pPr>
            <a:lvl7pPr marL="2971800" indent="-228600" eaLnBrk="0" fontAlgn="base" hangingPunct="0">
              <a:spcBef>
                <a:spcPct val="0"/>
              </a:spcBef>
              <a:spcAft>
                <a:spcPct val="0"/>
              </a:spcAft>
              <a:defRPr kumimoji="1" sz="2400">
                <a:solidFill>
                  <a:schemeClr val="tx1"/>
                </a:solidFill>
                <a:latin typeface="Times New Roman" charset="0"/>
                <a:ea typeface="宋体" charset="0"/>
              </a:defRPr>
            </a:lvl7pPr>
            <a:lvl8pPr marL="3429000" indent="-228600" eaLnBrk="0" fontAlgn="base" hangingPunct="0">
              <a:spcBef>
                <a:spcPct val="0"/>
              </a:spcBef>
              <a:spcAft>
                <a:spcPct val="0"/>
              </a:spcAft>
              <a:defRPr kumimoji="1" sz="2400">
                <a:solidFill>
                  <a:schemeClr val="tx1"/>
                </a:solidFill>
                <a:latin typeface="Times New Roman" charset="0"/>
                <a:ea typeface="宋体" charset="0"/>
              </a:defRPr>
            </a:lvl8pPr>
            <a:lvl9pPr marL="3886200" indent="-228600" eaLnBrk="0" fontAlgn="base" hangingPunct="0">
              <a:spcBef>
                <a:spcPct val="0"/>
              </a:spcBef>
              <a:spcAft>
                <a:spcPct val="0"/>
              </a:spcAft>
              <a:defRPr kumimoji="1" sz="2400">
                <a:solidFill>
                  <a:schemeClr val="tx1"/>
                </a:solidFill>
                <a:latin typeface="Times New Roman" charset="0"/>
                <a:ea typeface="宋体" charset="0"/>
              </a:defRPr>
            </a:lvl9pPr>
          </a:lstStyle>
          <a:p>
            <a:pPr eaLnBrk="1" hangingPunct="1"/>
            <a:r>
              <a:rPr lang="en-US" altLang="zh-CN" sz="3200" dirty="0" smtClean="0"/>
              <a:t>Considering all ice floes, the variation of ice concentration can be obtained by</a:t>
            </a:r>
          </a:p>
          <a:p>
            <a:pPr eaLnBrk="1" hangingPunct="1"/>
            <a:endParaRPr lang="en-US" altLang="zh-CN" sz="3200" dirty="0"/>
          </a:p>
          <a:p>
            <a:pPr eaLnBrk="1" hangingPunct="1"/>
            <a:r>
              <a:rPr lang="en-US" altLang="zh-CN" sz="3200" dirty="0" smtClean="0"/>
              <a:t>                                                                  </a:t>
            </a:r>
            <a:r>
              <a:rPr lang="zh-CN" altLang="zh-CN" sz="3200" dirty="0"/>
              <a:t>（</a:t>
            </a:r>
            <a:r>
              <a:rPr lang="en-US" altLang="zh-CN" sz="3200" i="1" dirty="0"/>
              <a:t>t&lt;</a:t>
            </a:r>
            <a:r>
              <a:rPr lang="en-US" altLang="zh-CN" sz="3200" i="1" dirty="0" err="1"/>
              <a:t>T</a:t>
            </a:r>
            <a:r>
              <a:rPr lang="en-US" altLang="zh-CN" sz="3200" i="1" baseline="-25000" dirty="0" err="1"/>
              <a:t>n</a:t>
            </a:r>
            <a:r>
              <a:rPr lang="zh-CN" altLang="zh-CN" sz="3200" dirty="0"/>
              <a:t>）</a:t>
            </a:r>
            <a:r>
              <a:rPr lang="en-US" altLang="zh-CN" sz="3200" dirty="0"/>
              <a:t> </a:t>
            </a:r>
            <a:r>
              <a:rPr lang="en-US" altLang="zh-CN" sz="3200" dirty="0" smtClean="0"/>
              <a:t>          (7)</a:t>
            </a:r>
          </a:p>
          <a:p>
            <a:pPr eaLnBrk="1" hangingPunct="1"/>
            <a:endParaRPr lang="en-US" altLang="zh-CN" sz="3200" dirty="0"/>
          </a:p>
          <a:p>
            <a:pPr eaLnBrk="1" hangingPunct="1"/>
            <a:r>
              <a:rPr lang="en-US" altLang="zh-CN" sz="3200" dirty="0" smtClean="0"/>
              <a:t>Using Eq. (7), four parameters must be known: </a:t>
            </a:r>
          </a:p>
          <a:p>
            <a:pPr eaLnBrk="1" hangingPunct="1"/>
            <a:r>
              <a:rPr lang="en-US" altLang="zh-CN" sz="3200" dirty="0"/>
              <a:t> </a:t>
            </a:r>
            <a:r>
              <a:rPr lang="en-US" altLang="zh-CN" sz="3200" dirty="0" smtClean="0"/>
              <a:t>       C</a:t>
            </a:r>
            <a:r>
              <a:rPr lang="en-US" altLang="zh-CN" sz="3200" baseline="-25000" dirty="0" smtClean="0"/>
              <a:t>0</a:t>
            </a:r>
            <a:r>
              <a:rPr lang="en-US" altLang="zh-CN" sz="3200" dirty="0" smtClean="0"/>
              <a:t>,    initial ice concentration</a:t>
            </a:r>
          </a:p>
          <a:p>
            <a:pPr eaLnBrk="1" hangingPunct="1"/>
            <a:r>
              <a:rPr lang="en-US" altLang="zh-CN" sz="3200" dirty="0"/>
              <a:t> </a:t>
            </a:r>
            <a:r>
              <a:rPr lang="en-US" altLang="zh-CN" sz="3200" dirty="0" smtClean="0"/>
              <a:t>       P</a:t>
            </a:r>
            <a:r>
              <a:rPr lang="en-US" altLang="zh-CN" sz="3200" baseline="-25000" dirty="0" smtClean="0"/>
              <a:t>n0</a:t>
            </a:r>
            <a:r>
              <a:rPr lang="en-US" altLang="zh-CN" sz="3200" dirty="0" smtClean="0"/>
              <a:t>,   initial ice perimeter</a:t>
            </a:r>
          </a:p>
          <a:p>
            <a:pPr eaLnBrk="1" hangingPunct="1"/>
            <a:r>
              <a:rPr lang="en-US" altLang="zh-CN" sz="3200" dirty="0"/>
              <a:t> </a:t>
            </a:r>
            <a:r>
              <a:rPr lang="en-US" altLang="zh-CN" sz="3200" dirty="0" smtClean="0"/>
              <a:t>       S,      area of observed region</a:t>
            </a:r>
          </a:p>
          <a:p>
            <a:pPr eaLnBrk="1" hangingPunct="1"/>
            <a:r>
              <a:rPr lang="en-US" altLang="zh-CN" sz="3200" dirty="0"/>
              <a:t> </a:t>
            </a:r>
            <a:r>
              <a:rPr lang="en-US" altLang="zh-CN" sz="3200" dirty="0" smtClean="0"/>
              <a:t>       </a:t>
            </a:r>
            <a:r>
              <a:rPr lang="en-US" altLang="zh-CN" sz="3200" dirty="0" err="1" smtClean="0"/>
              <a:t>w</a:t>
            </a:r>
            <a:r>
              <a:rPr lang="en-US" altLang="zh-CN" sz="3200" baseline="-25000" dirty="0" err="1" smtClean="0"/>
              <a:t>lat</a:t>
            </a:r>
            <a:r>
              <a:rPr lang="en-US" altLang="zh-CN" sz="3200" dirty="0" smtClean="0"/>
              <a:t>,   lateral melting speed</a:t>
            </a:r>
          </a:p>
          <a:p>
            <a:pPr eaLnBrk="1" hangingPunct="1"/>
            <a:r>
              <a:rPr lang="en-US" altLang="zh-CN" sz="3200" dirty="0" smtClean="0"/>
              <a:t>These parameters could be obtained through a photo of sea ice from a helicopter or an airplane. It can also obtained by high resolution satellite remote sensing image.</a:t>
            </a:r>
            <a:endParaRPr lang="zh-CN" altLang="en-US" sz="3200" dirty="0"/>
          </a:p>
        </p:txBody>
      </p:sp>
      <p:pic>
        <p:nvPicPr>
          <p:cNvPr id="28" name="图片 27"/>
          <p:cNvPicPr/>
          <p:nvPr/>
        </p:nvPicPr>
        <p:blipFill>
          <a:blip r:embed="rId9">
            <a:duotone>
              <a:prstClr val="black"/>
              <a:srgbClr val="412CFF">
                <a:tint val="45000"/>
                <a:satMod val="400000"/>
              </a:srgbClr>
            </a:duotone>
            <a:extLst>
              <a:ext uri="{28A0092B-C50C-407E-A947-70E740481C1C}">
                <a14:useLocalDpi xmlns:a14="http://schemas.microsoft.com/office/drawing/2010/main" val="0"/>
              </a:ext>
            </a:extLst>
          </a:blip>
          <a:srcRect/>
          <a:stretch>
            <a:fillRect/>
          </a:stretch>
        </p:blipFill>
        <p:spPr bwMode="auto">
          <a:xfrm>
            <a:off x="3541511" y="32352118"/>
            <a:ext cx="4296939" cy="1033493"/>
          </a:xfrm>
          <a:prstGeom prst="rect">
            <a:avLst/>
          </a:prstGeom>
          <a:noFill/>
          <a:extLst>
            <a:ext uri="{909E8E84-426E-40dd-AFC4-6F175D3DCCD1}">
              <a14:hiddenFill xmlns:a14="http://schemas.microsoft.com/office/drawing/2010/main">
                <a:solidFill>
                  <a:srgbClr val="FFFFFF"/>
                </a:solidFill>
              </a14:hiddenFill>
            </a:ext>
          </a:extLst>
        </p:spPr>
      </p:pic>
      <p:sp>
        <p:nvSpPr>
          <p:cNvPr id="49" name="文本框 48"/>
          <p:cNvSpPr txBox="1"/>
          <p:nvPr/>
        </p:nvSpPr>
        <p:spPr>
          <a:xfrm>
            <a:off x="2237732" y="23483610"/>
            <a:ext cx="13637602" cy="6494085"/>
          </a:xfrm>
          <a:prstGeom prst="rect">
            <a:avLst/>
          </a:prstGeom>
          <a:solidFill>
            <a:schemeClr val="accent6">
              <a:lumMod val="20000"/>
              <a:lumOff val="80000"/>
            </a:schemeClr>
          </a:solidFill>
        </p:spPr>
        <p:txBody>
          <a:bodyPr wrap="square" rtlCol="0">
            <a:spAutoFit/>
          </a:bodyPr>
          <a:lstStyle/>
          <a:p>
            <a:r>
              <a:rPr kumimoji="1" lang="en-US" altLang="zh-CN" sz="3200" dirty="0" smtClean="0">
                <a:latin typeface="Times New Roman"/>
                <a:cs typeface="Times New Roman"/>
              </a:rPr>
              <a:t>The 8CR could be expressed by</a:t>
            </a:r>
          </a:p>
          <a:p>
            <a:endParaRPr kumimoji="1" lang="en-US" altLang="zh-CN" sz="3200" dirty="0">
              <a:latin typeface="Times New Roman"/>
              <a:cs typeface="Times New Roman"/>
            </a:endParaRPr>
          </a:p>
          <a:p>
            <a:r>
              <a:rPr kumimoji="1" lang="en-US" altLang="zh-CN" sz="3200" dirty="0" smtClean="0">
                <a:latin typeface="Times New Roman"/>
                <a:cs typeface="Times New Roman"/>
              </a:rPr>
              <a:t>                                                                                            (4)</a:t>
            </a:r>
          </a:p>
          <a:p>
            <a:endParaRPr kumimoji="1" lang="en-US" altLang="zh-CN" sz="3200" dirty="0">
              <a:latin typeface="Times New Roman"/>
              <a:cs typeface="Times New Roman"/>
            </a:endParaRPr>
          </a:p>
          <a:p>
            <a:r>
              <a:rPr kumimoji="1" lang="en-US" altLang="zh-CN" sz="3200" dirty="0" smtClean="0">
                <a:latin typeface="Times New Roman"/>
                <a:cs typeface="Times New Roman"/>
              </a:rPr>
              <a:t>Substitute into Eq. (2), and integrate, the area variation of a sea ice floe could be estimated by</a:t>
            </a:r>
          </a:p>
          <a:p>
            <a:r>
              <a:rPr kumimoji="1" lang="en-US" altLang="zh-CN" sz="3200" dirty="0" smtClean="0">
                <a:latin typeface="Times New Roman"/>
                <a:cs typeface="Times New Roman"/>
              </a:rPr>
              <a:t>                                                                                            (5)</a:t>
            </a:r>
            <a:endParaRPr kumimoji="1" lang="en-US" altLang="zh-CN" sz="3200" dirty="0">
              <a:latin typeface="Times New Roman"/>
              <a:cs typeface="Times New Roman"/>
            </a:endParaRPr>
          </a:p>
          <a:p>
            <a:r>
              <a:rPr kumimoji="1" lang="en-US" altLang="zh-CN" sz="3200" dirty="0" smtClean="0">
                <a:latin typeface="Times New Roman"/>
                <a:cs typeface="Times New Roman"/>
              </a:rPr>
              <a:t>       </a:t>
            </a:r>
            <a:endParaRPr kumimoji="1" lang="en-US" altLang="zh-CN" sz="3200" dirty="0">
              <a:latin typeface="Times New Roman"/>
              <a:cs typeface="Times New Roman"/>
            </a:endParaRPr>
          </a:p>
          <a:p>
            <a:r>
              <a:rPr kumimoji="1" lang="en-US" altLang="zh-CN" sz="3200" dirty="0" smtClean="0">
                <a:latin typeface="Times New Roman"/>
                <a:cs typeface="Times New Roman"/>
              </a:rPr>
              <a:t>If the ice floe totally melts, the area A</a:t>
            </a:r>
            <a:r>
              <a:rPr kumimoji="1" lang="en-US" altLang="zh-CN" sz="3200" baseline="-25000" dirty="0" smtClean="0">
                <a:latin typeface="Times New Roman"/>
                <a:cs typeface="Times New Roman"/>
              </a:rPr>
              <a:t>n</a:t>
            </a:r>
            <a:r>
              <a:rPr kumimoji="1" lang="en-US" altLang="zh-CN" sz="3200" dirty="0" smtClean="0">
                <a:latin typeface="Times New Roman"/>
                <a:cs typeface="Times New Roman"/>
              </a:rPr>
              <a:t> is equal to zero, and the time used for ice floe melt is solved from Eq. (5).</a:t>
            </a:r>
          </a:p>
          <a:p>
            <a:endParaRPr kumimoji="1" lang="en-US" altLang="zh-CN" sz="3200" dirty="0">
              <a:latin typeface="Times New Roman"/>
              <a:cs typeface="Times New Roman"/>
            </a:endParaRPr>
          </a:p>
          <a:p>
            <a:r>
              <a:rPr kumimoji="1" lang="en-US" altLang="zh-CN" sz="3200" dirty="0" smtClean="0">
                <a:latin typeface="Times New Roman"/>
                <a:cs typeface="Times New Roman"/>
              </a:rPr>
              <a:t>                                                                                            (6)</a:t>
            </a:r>
          </a:p>
          <a:p>
            <a:endParaRPr kumimoji="1" lang="en-US" altLang="zh-CN" sz="3200" dirty="0">
              <a:latin typeface="Times New Roman"/>
              <a:cs typeface="Times New Roman"/>
            </a:endParaRPr>
          </a:p>
        </p:txBody>
      </p:sp>
      <p:pic>
        <p:nvPicPr>
          <p:cNvPr id="10" name="图片 9"/>
          <p:cNvPicPr/>
          <p:nvPr/>
        </p:nvPicPr>
        <p:blipFill>
          <a:blip r:embed="rId10">
            <a:duotone>
              <a:prstClr val="black"/>
              <a:srgbClr val="7F1EFF">
                <a:tint val="45000"/>
                <a:satMod val="400000"/>
              </a:srgbClr>
            </a:duotone>
          </a:blip>
          <a:srcRect/>
          <a:stretch>
            <a:fillRect/>
          </a:stretch>
        </p:blipFill>
        <p:spPr bwMode="auto">
          <a:xfrm>
            <a:off x="3518932" y="24310072"/>
            <a:ext cx="2826283" cy="1085057"/>
          </a:xfrm>
          <a:prstGeom prst="rect">
            <a:avLst/>
          </a:prstGeom>
          <a:solidFill>
            <a:srgbClr val="FFFFFF"/>
          </a:solidFill>
          <a:extLst/>
        </p:spPr>
      </p:pic>
      <p:pic>
        <p:nvPicPr>
          <p:cNvPr id="24" name="图片 23"/>
          <p:cNvPicPr/>
          <p:nvPr/>
        </p:nvPicPr>
        <p:blipFill>
          <a:blip r:embed="rId11">
            <a:duotone>
              <a:prstClr val="black"/>
              <a:srgbClr val="3015FF">
                <a:tint val="45000"/>
                <a:satMod val="400000"/>
              </a:srgbClr>
            </a:duotone>
            <a:extLst>
              <a:ext uri="{28A0092B-C50C-407E-A947-70E740481C1C}">
                <a14:useLocalDpi xmlns:a14="http://schemas.microsoft.com/office/drawing/2010/main" val="0"/>
              </a:ext>
            </a:extLst>
          </a:blip>
          <a:srcRect/>
          <a:stretch>
            <a:fillRect/>
          </a:stretch>
        </p:blipFill>
        <p:spPr bwMode="auto">
          <a:xfrm>
            <a:off x="3591984" y="28549085"/>
            <a:ext cx="3962572" cy="1104679"/>
          </a:xfrm>
          <a:prstGeom prst="rect">
            <a:avLst/>
          </a:prstGeom>
          <a:noFill/>
          <a:extLst>
            <a:ext uri="{909E8E84-426E-40dd-AFC4-6F175D3DCCD1}">
              <a14:hiddenFill xmlns:a14="http://schemas.microsoft.com/office/drawing/2010/main">
                <a:solidFill>
                  <a:srgbClr val="FFFFFF"/>
                </a:solidFill>
              </a14:hiddenFill>
            </a:ext>
          </a:extLst>
        </p:spPr>
      </p:pic>
      <p:pic>
        <p:nvPicPr>
          <p:cNvPr id="25" name="图片 24"/>
          <p:cNvPicPr/>
          <p:nvPr/>
        </p:nvPicPr>
        <p:blipFill>
          <a:blip r:embed="rId12">
            <a:duotone>
              <a:prstClr val="black"/>
              <a:srgbClr val="1641FF">
                <a:tint val="45000"/>
                <a:satMod val="400000"/>
              </a:srgbClr>
            </a:duotone>
            <a:extLst>
              <a:ext uri="{28A0092B-C50C-407E-A947-70E740481C1C}">
                <a14:useLocalDpi xmlns:a14="http://schemas.microsoft.com/office/drawing/2010/main" val="0"/>
              </a:ext>
            </a:extLst>
          </a:blip>
          <a:srcRect/>
          <a:stretch>
            <a:fillRect/>
          </a:stretch>
        </p:blipFill>
        <p:spPr bwMode="auto">
          <a:xfrm>
            <a:off x="3576218" y="26666078"/>
            <a:ext cx="4503347" cy="64918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3" name="Object 4"/>
          <p:cNvGraphicFramePr>
            <a:graphicFrameLocks noChangeAspect="1"/>
          </p:cNvGraphicFramePr>
          <p:nvPr>
            <p:extLst>
              <p:ext uri="{D42A27DB-BD31-4B8C-83A1-F6EECF244321}">
                <p14:modId xmlns:p14="http://schemas.microsoft.com/office/powerpoint/2010/main" val="273015406"/>
              </p:ext>
            </p:extLst>
          </p:nvPr>
        </p:nvGraphicFramePr>
        <p:xfrm>
          <a:off x="14891085" y="9135607"/>
          <a:ext cx="1968500" cy="760413"/>
        </p:xfrm>
        <a:graphic>
          <a:graphicData uri="http://schemas.openxmlformats.org/presentationml/2006/ole">
            <mc:AlternateContent xmlns:mc="http://schemas.openxmlformats.org/markup-compatibility/2006">
              <mc:Choice xmlns:v="urn:schemas-microsoft-com:vml" Requires="v">
                <p:oleObj spid="_x0000_s1128" name="公式" r:id="rId13" imgW="1066800" imgH="419100" progId="Equation.3">
                  <p:embed/>
                </p:oleObj>
              </mc:Choice>
              <mc:Fallback>
                <p:oleObj name="公式" r:id="rId13" imgW="1066800" imgH="419100" progId="Equation.3">
                  <p:embed/>
                  <p:pic>
                    <p:nvPicPr>
                      <p:cNvPr id="0" name=""/>
                      <p:cNvPicPr>
                        <a:picLocks noChangeAspect="1" noChangeArrowheads="1"/>
                      </p:cNvPicPr>
                      <p:nvPr/>
                    </p:nvPicPr>
                    <p:blipFill>
                      <a:blip r:embed="rId14"/>
                      <a:srcRect/>
                      <a:stretch>
                        <a:fillRect/>
                      </a:stretch>
                    </p:blipFill>
                    <p:spPr bwMode="auto">
                      <a:xfrm>
                        <a:off x="14891085" y="9135607"/>
                        <a:ext cx="1968500" cy="760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标题 1"/>
          <p:cNvSpPr txBox="1">
            <a:spLocks/>
          </p:cNvSpPr>
          <p:nvPr/>
        </p:nvSpPr>
        <p:spPr>
          <a:xfrm>
            <a:off x="2234733" y="1567022"/>
            <a:ext cx="24460180" cy="1744125"/>
          </a:xfrm>
          <a:prstGeom prst="rect">
            <a:avLst/>
          </a:prstGeom>
          <a:solidFill>
            <a:srgbClr val="CCFF66"/>
          </a:solidFill>
          <a:effectLst>
            <a:innerShdw blurRad="63500" dist="50800" dir="18900000">
              <a:prstClr val="black">
                <a:alpha val="50000"/>
              </a:prstClr>
            </a:innerShdw>
          </a:effectLst>
        </p:spPr>
        <p:txBody>
          <a:bodyPr vert="horz" lIns="390897" tIns="195448" rIns="390897" bIns="195448" rtlCol="0" anchor="ctr">
            <a:noAutofit/>
          </a:bodyPr>
          <a:lstStyle>
            <a:lvl1pPr algn="ctr" defTabSz="1954484" rtl="0" eaLnBrk="1" latinLnBrk="0" hangingPunct="1">
              <a:spcBef>
                <a:spcPct val="0"/>
              </a:spcBef>
              <a:buNone/>
              <a:defRPr sz="18800" kern="1200">
                <a:solidFill>
                  <a:schemeClr val="tx1"/>
                </a:solidFill>
                <a:latin typeface="+mj-lt"/>
                <a:ea typeface="+mj-ea"/>
                <a:cs typeface="+mj-cs"/>
              </a:defRPr>
            </a:lvl1pPr>
          </a:lstStyle>
          <a:p>
            <a:r>
              <a:rPr lang="en-US" altLang="zh-CN" sz="5400" b="1" dirty="0" smtClean="0">
                <a:solidFill>
                  <a:srgbClr val="000000"/>
                </a:solidFill>
                <a:latin typeface="宋体" charset="0"/>
                <a:ea typeface="宋体" charset="0"/>
              </a:rPr>
              <a:t>N</a:t>
            </a:r>
            <a:r>
              <a:rPr lang="en-US" altLang="zh-CN" sz="5400" dirty="0" smtClean="0">
                <a:solidFill>
                  <a:srgbClr val="000000"/>
                </a:solidFill>
              </a:rPr>
              <a:t>on-numerical forecasting of sea ice concentration induced by lateral melting</a:t>
            </a:r>
            <a:endParaRPr lang="zh-CN" altLang="en-US" sz="5400" b="1" dirty="0">
              <a:solidFill>
                <a:srgbClr val="000000"/>
              </a:solidFill>
              <a:latin typeface="宋体" charset="0"/>
              <a:ea typeface="宋体" charset="0"/>
            </a:endParaRPr>
          </a:p>
        </p:txBody>
      </p:sp>
      <p:sp>
        <p:nvSpPr>
          <p:cNvPr id="6" name="Rectangle 7"/>
          <p:cNvSpPr>
            <a:spLocks noChangeArrowheads="1"/>
          </p:cNvSpPr>
          <p:nvPr/>
        </p:nvSpPr>
        <p:spPr bwMode="auto">
          <a:xfrm>
            <a:off x="8619622" y="6034564"/>
            <a:ext cx="184666"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solidFill>
                <a:srgbClr val="000000"/>
              </a:solidFill>
            </a:endParaRPr>
          </a:p>
        </p:txBody>
      </p:sp>
      <p:sp>
        <p:nvSpPr>
          <p:cNvPr id="7" name="文本框 6"/>
          <p:cNvSpPr txBox="1"/>
          <p:nvPr/>
        </p:nvSpPr>
        <p:spPr>
          <a:xfrm>
            <a:off x="2237733" y="4926161"/>
            <a:ext cx="13637600" cy="4524315"/>
          </a:xfrm>
          <a:prstGeom prst="rect">
            <a:avLst/>
          </a:prstGeom>
          <a:solidFill>
            <a:srgbClr val="CCFFCC"/>
          </a:solidFill>
        </p:spPr>
        <p:txBody>
          <a:bodyPr wrap="square" rtlCol="0">
            <a:spAutoFit/>
          </a:bodyPr>
          <a:lstStyle/>
          <a:p>
            <a:r>
              <a:rPr kumimoji="1" lang="en-US" altLang="zh-CN" sz="3200" b="1" dirty="0" smtClean="0">
                <a:solidFill>
                  <a:srgbClr val="FF0000"/>
                </a:solidFill>
                <a:latin typeface="Times New Roman"/>
                <a:cs typeface="Times New Roman"/>
              </a:rPr>
              <a:t>Abstract</a:t>
            </a:r>
            <a:endParaRPr kumimoji="1" lang="en-US" altLang="zh-CN" sz="3200" b="1" dirty="0" smtClean="0">
              <a:solidFill>
                <a:srgbClr val="FF0000"/>
              </a:solidFill>
              <a:latin typeface="Times New Roman"/>
              <a:cs typeface="Times New Roman"/>
            </a:endParaRPr>
          </a:p>
          <a:p>
            <a:r>
              <a:rPr kumimoji="1" lang="en-US" altLang="zh-CN" sz="3200" dirty="0" smtClean="0">
                <a:solidFill>
                  <a:srgbClr val="000000"/>
                </a:solidFill>
                <a:latin typeface="Times New Roman"/>
                <a:cs typeface="Times New Roman"/>
              </a:rPr>
              <a:t>    It </a:t>
            </a:r>
            <a:r>
              <a:rPr kumimoji="1" lang="en-US" altLang="zh-CN" sz="3200" dirty="0" smtClean="0">
                <a:solidFill>
                  <a:srgbClr val="000000"/>
                </a:solidFill>
                <a:latin typeface="Times New Roman"/>
                <a:cs typeface="Times New Roman"/>
              </a:rPr>
              <a:t>is difficult to </a:t>
            </a:r>
            <a:r>
              <a:rPr kumimoji="1" lang="en-US" altLang="zh-CN" sz="3200" dirty="0" smtClean="0">
                <a:solidFill>
                  <a:srgbClr val="000000"/>
                </a:solidFill>
                <a:latin typeface="Times New Roman"/>
                <a:cs typeface="Times New Roman"/>
              </a:rPr>
              <a:t>project </a:t>
            </a:r>
            <a:r>
              <a:rPr kumimoji="1" lang="en-US" altLang="zh-CN" sz="3200" dirty="0" smtClean="0">
                <a:solidFill>
                  <a:srgbClr val="000000"/>
                </a:solidFill>
                <a:latin typeface="Times New Roman"/>
                <a:cs typeface="Times New Roman"/>
              </a:rPr>
              <a:t>the sea ice concentration variation caused by lateral </a:t>
            </a:r>
            <a:r>
              <a:rPr kumimoji="1" lang="en-US" altLang="zh-CN" sz="3200" dirty="0" smtClean="0">
                <a:solidFill>
                  <a:srgbClr val="000000"/>
                </a:solidFill>
                <a:latin typeface="Times New Roman"/>
                <a:cs typeface="Times New Roman"/>
              </a:rPr>
              <a:t>melting, because the shapes of sea ice are various. We wished to find a simple method to estimate the </a:t>
            </a:r>
            <a:r>
              <a:rPr kumimoji="1" lang="en-US" altLang="zh-CN" sz="3200" dirty="0" smtClean="0">
                <a:solidFill>
                  <a:srgbClr val="000000"/>
                </a:solidFill>
                <a:latin typeface="Times New Roman"/>
                <a:cs typeface="Times New Roman"/>
              </a:rPr>
              <a:t>variation. In this study, an algorithm is developed to calculate the lateral melting related variation of ice concentration.</a:t>
            </a:r>
          </a:p>
          <a:p>
            <a:r>
              <a:rPr kumimoji="1" lang="en-US" altLang="zh-CN" sz="3200" dirty="0" smtClean="0">
                <a:solidFill>
                  <a:srgbClr val="000000"/>
                </a:solidFill>
                <a:latin typeface="Times New Roman"/>
                <a:cs typeface="Times New Roman"/>
              </a:rPr>
              <a:t>   With this algorithm, as long as we get an image of ice covered region, and the lateral melting speed is known, the variation of ice concentration aftertime could be projected accurately. Different from the numerical modeling of ice concentration, this algorithm is a non-numerical method.  </a:t>
            </a:r>
            <a:endParaRPr kumimoji="1" lang="zh-CN" altLang="en-US" sz="3200" dirty="0">
              <a:solidFill>
                <a:srgbClr val="000000"/>
              </a:solidFill>
              <a:latin typeface="Times New Roman"/>
              <a:cs typeface="Times New Roman"/>
            </a:endParaRPr>
          </a:p>
        </p:txBody>
      </p:sp>
      <p:pic>
        <p:nvPicPr>
          <p:cNvPr id="8" name="图片 3" descr="Figure 1.jpg"/>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9837081" y="16646321"/>
            <a:ext cx="5693848" cy="5851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文本框 8"/>
          <p:cNvSpPr txBox="1"/>
          <p:nvPr/>
        </p:nvSpPr>
        <p:spPr>
          <a:xfrm flipH="1">
            <a:off x="2237731" y="15544139"/>
            <a:ext cx="7599349" cy="584776"/>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r>
              <a:rPr kumimoji="1" lang="en-US" altLang="zh-CN" sz="3200" dirty="0" smtClean="0">
                <a:solidFill>
                  <a:schemeClr val="bg1"/>
                </a:solidFill>
                <a:latin typeface="Times New Roman"/>
                <a:cs typeface="Times New Roman"/>
              </a:rPr>
              <a:t>2. </a:t>
            </a:r>
            <a:r>
              <a:rPr kumimoji="1" lang="en-US" altLang="zh-CN" sz="3200" dirty="0" smtClean="0">
                <a:solidFill>
                  <a:schemeClr val="bg1"/>
                </a:solidFill>
                <a:latin typeface="Times New Roman"/>
                <a:cs typeface="Times New Roman"/>
              </a:rPr>
              <a:t>A eightfold constriction</a:t>
            </a:r>
            <a:r>
              <a:rPr kumimoji="1" lang="zh-CN" altLang="en-US" sz="3200" dirty="0" smtClean="0">
                <a:solidFill>
                  <a:schemeClr val="bg1"/>
                </a:solidFill>
                <a:latin typeface="Times New Roman"/>
                <a:cs typeface="Times New Roman"/>
              </a:rPr>
              <a:t> </a:t>
            </a:r>
            <a:r>
              <a:rPr kumimoji="1" lang="en-US" altLang="zh-CN" sz="3200" dirty="0" smtClean="0">
                <a:solidFill>
                  <a:schemeClr val="bg1"/>
                </a:solidFill>
                <a:latin typeface="Times New Roman"/>
                <a:cs typeface="Times New Roman"/>
              </a:rPr>
              <a:t>rate is</a:t>
            </a:r>
            <a:r>
              <a:rPr kumimoji="1" lang="zh-CN" altLang="en-US" sz="3200" dirty="0" smtClean="0">
                <a:solidFill>
                  <a:schemeClr val="bg1"/>
                </a:solidFill>
                <a:latin typeface="Times New Roman"/>
                <a:cs typeface="Times New Roman"/>
              </a:rPr>
              <a:t> </a:t>
            </a:r>
            <a:r>
              <a:rPr kumimoji="1" lang="en-US" altLang="zh-CN" sz="3200" dirty="0" smtClean="0">
                <a:solidFill>
                  <a:schemeClr val="bg1"/>
                </a:solidFill>
                <a:latin typeface="Times New Roman"/>
                <a:cs typeface="Times New Roman"/>
              </a:rPr>
              <a:t>identified</a:t>
            </a:r>
            <a:endParaRPr kumimoji="1" lang="zh-CN" altLang="en-US" sz="3200" dirty="0">
              <a:solidFill>
                <a:schemeClr val="bg1"/>
              </a:solidFill>
              <a:latin typeface="Times New Roman"/>
              <a:cs typeface="Times New Roman"/>
            </a:endParaRPr>
          </a:p>
        </p:txBody>
      </p:sp>
      <p:sp>
        <p:nvSpPr>
          <p:cNvPr id="11" name="文本框 10"/>
          <p:cNvSpPr txBox="1"/>
          <p:nvPr/>
        </p:nvSpPr>
        <p:spPr>
          <a:xfrm>
            <a:off x="16769722" y="4926161"/>
            <a:ext cx="7432243" cy="584776"/>
          </a:xfrm>
          <a:prstGeom prst="rect">
            <a:avLst/>
          </a:prstGeom>
        </p:spPr>
        <p:style>
          <a:lnRef idx="3">
            <a:schemeClr val="lt1"/>
          </a:lnRef>
          <a:fillRef idx="1">
            <a:schemeClr val="dk1"/>
          </a:fillRef>
          <a:effectRef idx="1">
            <a:schemeClr val="dk1"/>
          </a:effectRef>
          <a:fontRef idx="minor">
            <a:schemeClr val="lt1"/>
          </a:fontRef>
        </p:style>
        <p:txBody>
          <a:bodyPr wrap="none" rtlCol="0">
            <a:spAutoFit/>
          </a:bodyPr>
          <a:lstStyle/>
          <a:p>
            <a:r>
              <a:rPr kumimoji="1" lang="en-US" altLang="zh-CN" sz="3200" dirty="0" smtClean="0">
                <a:solidFill>
                  <a:schemeClr val="bg1"/>
                </a:solidFill>
                <a:latin typeface="Times New Roman"/>
                <a:cs typeface="Times New Roman"/>
              </a:rPr>
              <a:t>5. </a:t>
            </a:r>
            <a:r>
              <a:rPr kumimoji="1" lang="en-US" altLang="zh-CN" sz="3200" dirty="0" smtClean="0">
                <a:solidFill>
                  <a:schemeClr val="bg1"/>
                </a:solidFill>
                <a:latin typeface="Times New Roman"/>
                <a:cs typeface="Times New Roman"/>
              </a:rPr>
              <a:t>Erosion </a:t>
            </a:r>
            <a:r>
              <a:rPr kumimoji="1" lang="en-US" altLang="zh-CN" sz="3200" dirty="0" smtClean="0">
                <a:solidFill>
                  <a:schemeClr val="bg1"/>
                </a:solidFill>
                <a:latin typeface="Times New Roman"/>
                <a:cs typeface="Times New Roman"/>
              </a:rPr>
              <a:t>operators and residual perimeters</a:t>
            </a:r>
            <a:endParaRPr kumimoji="1" lang="zh-CN" altLang="en-US" sz="3200" dirty="0">
              <a:solidFill>
                <a:schemeClr val="bg1"/>
              </a:solidFill>
              <a:latin typeface="Times New Roman"/>
              <a:cs typeface="Times New Roman"/>
            </a:endParaRPr>
          </a:p>
        </p:txBody>
      </p:sp>
      <p:pic>
        <p:nvPicPr>
          <p:cNvPr id="12" name="图片 1" descr="1.tiff"/>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6356754" y="24163662"/>
            <a:ext cx="3846206" cy="28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图片 7" descr="2.tiff"/>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313550" y="27043662"/>
            <a:ext cx="3846206" cy="28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图片 8" descr="3.tiff"/>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0202960" y="27043662"/>
            <a:ext cx="3809049" cy="28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图片 9" descr="4.tiff"/>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3891700" y="27043662"/>
            <a:ext cx="3846206" cy="28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6" name="Object 1"/>
          <p:cNvGraphicFramePr>
            <a:graphicFrameLocks noChangeAspect="1"/>
          </p:cNvGraphicFramePr>
          <p:nvPr>
            <p:extLst>
              <p:ext uri="{D42A27DB-BD31-4B8C-83A1-F6EECF244321}">
                <p14:modId xmlns:p14="http://schemas.microsoft.com/office/powerpoint/2010/main" val="4233900670"/>
              </p:ext>
            </p:extLst>
          </p:nvPr>
        </p:nvGraphicFramePr>
        <p:xfrm>
          <a:off x="20593440" y="22027685"/>
          <a:ext cx="6749126" cy="5015977"/>
        </p:xfrm>
        <a:graphic>
          <a:graphicData uri="http://schemas.openxmlformats.org/presentationml/2006/ole">
            <mc:AlternateContent xmlns:mc="http://schemas.openxmlformats.org/markup-compatibility/2006">
              <mc:Choice xmlns:v="urn:schemas-microsoft-com:vml" Requires="v">
                <p:oleObj spid="_x0000_s1129" name="Plot" r:id="rId20" imgW="6184900" imgH="4279900" progId="Grapher.Document">
                  <p:embed/>
                </p:oleObj>
              </mc:Choice>
              <mc:Fallback>
                <p:oleObj name="Plot" r:id="rId20" imgW="6184900" imgH="4279900" progId="Grapher.Document">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20593440" y="22027685"/>
                        <a:ext cx="6749126" cy="5015977"/>
                      </a:xfrm>
                      <a:prstGeom prst="rect">
                        <a:avLst/>
                      </a:prstGeom>
                      <a:solidFill>
                        <a:schemeClr val="bg1"/>
                      </a:solidFill>
                    </p:spPr>
                  </p:pic>
                </p:oleObj>
              </mc:Fallback>
            </mc:AlternateContent>
          </a:graphicData>
        </a:graphic>
      </p:graphicFrame>
      <p:pic>
        <p:nvPicPr>
          <p:cNvPr id="17" name="图片 0" descr="0.tiff"/>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6356754" y="21283662"/>
            <a:ext cx="3846206" cy="28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2"/>
          <p:cNvSpPr>
            <a:spLocks noChangeArrowheads="1"/>
          </p:cNvSpPr>
          <p:nvPr/>
        </p:nvSpPr>
        <p:spPr bwMode="auto">
          <a:xfrm>
            <a:off x="8619622" y="5874544"/>
            <a:ext cx="184666"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solidFill>
                <a:srgbClr val="000000"/>
              </a:solidFill>
            </a:endParaRPr>
          </a:p>
        </p:txBody>
      </p:sp>
      <p:sp>
        <p:nvSpPr>
          <p:cNvPr id="19" name="Rectangle 5"/>
          <p:cNvSpPr>
            <a:spLocks noChangeArrowheads="1"/>
          </p:cNvSpPr>
          <p:nvPr/>
        </p:nvSpPr>
        <p:spPr bwMode="auto">
          <a:xfrm>
            <a:off x="8619622" y="5874544"/>
            <a:ext cx="184666"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solidFill>
                <a:srgbClr val="000000"/>
              </a:solidFill>
            </a:endParaRPr>
          </a:p>
        </p:txBody>
      </p:sp>
      <p:sp>
        <p:nvSpPr>
          <p:cNvPr id="20" name="Rectangle 7"/>
          <p:cNvSpPr>
            <a:spLocks noChangeArrowheads="1"/>
          </p:cNvSpPr>
          <p:nvPr/>
        </p:nvSpPr>
        <p:spPr bwMode="auto">
          <a:xfrm>
            <a:off x="8619622" y="5874544"/>
            <a:ext cx="184666"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solidFill>
                <a:srgbClr val="000000"/>
              </a:solidFill>
            </a:endParaRPr>
          </a:p>
        </p:txBody>
      </p:sp>
      <p:sp>
        <p:nvSpPr>
          <p:cNvPr id="21" name="Rectangle 9"/>
          <p:cNvSpPr>
            <a:spLocks noChangeArrowheads="1"/>
          </p:cNvSpPr>
          <p:nvPr/>
        </p:nvSpPr>
        <p:spPr bwMode="auto">
          <a:xfrm>
            <a:off x="8619622" y="5874544"/>
            <a:ext cx="184666"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solidFill>
                <a:srgbClr val="000000"/>
              </a:solidFill>
            </a:endParaRPr>
          </a:p>
        </p:txBody>
      </p:sp>
      <p:sp>
        <p:nvSpPr>
          <p:cNvPr id="22" name="Rectangle 11"/>
          <p:cNvSpPr>
            <a:spLocks noChangeArrowheads="1"/>
          </p:cNvSpPr>
          <p:nvPr/>
        </p:nvSpPr>
        <p:spPr bwMode="auto">
          <a:xfrm>
            <a:off x="8619622" y="5874544"/>
            <a:ext cx="184666"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zh-CN" altLang="en-US">
              <a:solidFill>
                <a:srgbClr val="000000"/>
              </a:solidFill>
            </a:endParaRPr>
          </a:p>
        </p:txBody>
      </p:sp>
      <p:sp>
        <p:nvSpPr>
          <p:cNvPr id="26" name="文本框 25"/>
          <p:cNvSpPr txBox="1"/>
          <p:nvPr/>
        </p:nvSpPr>
        <p:spPr>
          <a:xfrm>
            <a:off x="2234319" y="22587569"/>
            <a:ext cx="6344806" cy="584776"/>
          </a:xfrm>
          <a:prstGeom prst="rect">
            <a:avLst/>
          </a:prstGeom>
        </p:spPr>
        <p:style>
          <a:lnRef idx="3">
            <a:schemeClr val="lt1"/>
          </a:lnRef>
          <a:fillRef idx="1">
            <a:schemeClr val="dk1"/>
          </a:fillRef>
          <a:effectRef idx="1">
            <a:schemeClr val="dk1"/>
          </a:effectRef>
          <a:fontRef idx="minor">
            <a:schemeClr val="lt1"/>
          </a:fontRef>
        </p:style>
        <p:txBody>
          <a:bodyPr wrap="none" rtlCol="0">
            <a:spAutoFit/>
          </a:bodyPr>
          <a:lstStyle/>
          <a:p>
            <a:r>
              <a:rPr kumimoji="1" lang="en-US" altLang="zh-CN" sz="3200" dirty="0" smtClean="0">
                <a:solidFill>
                  <a:srgbClr val="FFFFFF"/>
                </a:solidFill>
                <a:latin typeface="Times New Roman"/>
                <a:cs typeface="Times New Roman"/>
              </a:rPr>
              <a:t>3. </a:t>
            </a:r>
            <a:r>
              <a:rPr kumimoji="1" lang="en-US" altLang="zh-CN" sz="3200" dirty="0" smtClean="0">
                <a:solidFill>
                  <a:srgbClr val="FFFFFF"/>
                </a:solidFill>
                <a:latin typeface="Times New Roman"/>
                <a:cs typeface="Times New Roman"/>
              </a:rPr>
              <a:t>Calculate </a:t>
            </a:r>
            <a:r>
              <a:rPr kumimoji="1" lang="en-US" altLang="zh-CN" sz="3200" dirty="0" smtClean="0">
                <a:solidFill>
                  <a:srgbClr val="FFFFFF"/>
                </a:solidFill>
                <a:latin typeface="Times New Roman"/>
                <a:cs typeface="Times New Roman"/>
              </a:rPr>
              <a:t>area </a:t>
            </a:r>
            <a:r>
              <a:rPr kumimoji="1" lang="en-US" altLang="zh-CN" sz="3200" dirty="0" smtClean="0">
                <a:solidFill>
                  <a:srgbClr val="FFFFFF"/>
                </a:solidFill>
                <a:latin typeface="Times New Roman"/>
                <a:cs typeface="Times New Roman"/>
              </a:rPr>
              <a:t>variation of ice floe</a:t>
            </a:r>
            <a:endParaRPr kumimoji="1" lang="zh-CN" altLang="en-US" sz="3200" dirty="0">
              <a:solidFill>
                <a:srgbClr val="FFFFFF"/>
              </a:solidFill>
              <a:latin typeface="Times New Roman"/>
              <a:cs typeface="Times New Roman"/>
            </a:endParaRPr>
          </a:p>
        </p:txBody>
      </p:sp>
      <p:sp>
        <p:nvSpPr>
          <p:cNvPr id="27" name="文本框 26"/>
          <p:cNvSpPr txBox="1"/>
          <p:nvPr/>
        </p:nvSpPr>
        <p:spPr>
          <a:xfrm>
            <a:off x="2237732" y="30661394"/>
            <a:ext cx="6683240" cy="584776"/>
          </a:xfrm>
          <a:prstGeom prst="rect">
            <a:avLst/>
          </a:prstGeom>
        </p:spPr>
        <p:style>
          <a:lnRef idx="3">
            <a:schemeClr val="lt1"/>
          </a:lnRef>
          <a:fillRef idx="1">
            <a:schemeClr val="dk1"/>
          </a:fillRef>
          <a:effectRef idx="1">
            <a:schemeClr val="dk1"/>
          </a:effectRef>
          <a:fontRef idx="minor">
            <a:schemeClr val="lt1"/>
          </a:fontRef>
        </p:style>
        <p:txBody>
          <a:bodyPr wrap="none" rtlCol="0">
            <a:spAutoFit/>
          </a:bodyPr>
          <a:lstStyle/>
          <a:p>
            <a:r>
              <a:rPr kumimoji="1" lang="en-US" altLang="zh-CN" sz="3200" dirty="0" smtClean="0">
                <a:solidFill>
                  <a:srgbClr val="FFFFFF"/>
                </a:solidFill>
                <a:latin typeface="Times New Roman"/>
                <a:cs typeface="Times New Roman"/>
              </a:rPr>
              <a:t>4. Calculate ice concentration variation</a:t>
            </a:r>
            <a:endParaRPr kumimoji="1" lang="zh-CN" altLang="en-US" sz="3200" dirty="0">
              <a:solidFill>
                <a:srgbClr val="FFFFFF"/>
              </a:solidFill>
              <a:latin typeface="Times New Roman"/>
              <a:cs typeface="Times New Roman"/>
            </a:endParaRPr>
          </a:p>
        </p:txBody>
      </p:sp>
      <p:sp>
        <p:nvSpPr>
          <p:cNvPr id="29" name="文本框 28"/>
          <p:cNvSpPr txBox="1"/>
          <p:nvPr/>
        </p:nvSpPr>
        <p:spPr>
          <a:xfrm>
            <a:off x="16769722" y="19549317"/>
            <a:ext cx="10517489" cy="1569660"/>
          </a:xfrm>
          <a:prstGeom prst="rect">
            <a:avLst/>
          </a:prstGeom>
          <a:solidFill>
            <a:srgbClr val="9CF1F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en-US" altLang="zh-CN" sz="3200" dirty="0" smtClean="0">
                <a:solidFill>
                  <a:srgbClr val="FF0000"/>
                </a:solidFill>
                <a:latin typeface="Times New Roman"/>
                <a:cs typeface="Times New Roman"/>
              </a:rPr>
              <a:t>6. An </a:t>
            </a:r>
            <a:r>
              <a:rPr kumimoji="1" lang="en-US" altLang="zh-CN" sz="3200" dirty="0" smtClean="0">
                <a:solidFill>
                  <a:srgbClr val="FF0000"/>
                </a:solidFill>
                <a:latin typeface="Times New Roman"/>
                <a:cs typeface="Times New Roman"/>
              </a:rPr>
              <a:t>example: </a:t>
            </a:r>
            <a:endParaRPr kumimoji="1" lang="en-US" altLang="zh-CN" sz="3200" dirty="0" smtClean="0">
              <a:solidFill>
                <a:srgbClr val="FF0000"/>
              </a:solidFill>
              <a:latin typeface="Times New Roman"/>
              <a:cs typeface="Times New Roman"/>
            </a:endParaRPr>
          </a:p>
          <a:p>
            <a:r>
              <a:rPr kumimoji="1" lang="en-US" altLang="zh-CN" sz="3200" dirty="0" smtClean="0">
                <a:solidFill>
                  <a:schemeClr val="tx1"/>
                </a:solidFill>
                <a:latin typeface="Times New Roman"/>
                <a:cs typeface="Times New Roman"/>
              </a:rPr>
              <a:t>Ice </a:t>
            </a:r>
            <a:r>
              <a:rPr kumimoji="1" lang="en-US" altLang="zh-CN" sz="3200" dirty="0" smtClean="0">
                <a:solidFill>
                  <a:schemeClr val="tx1"/>
                </a:solidFill>
                <a:latin typeface="Times New Roman"/>
                <a:cs typeface="Times New Roman"/>
              </a:rPr>
              <a:t>concentration deceases 50% within 50 days by a lateral melting rate of </a:t>
            </a:r>
            <a:r>
              <a:rPr kumimoji="1" lang="en-US" altLang="zh-CN" sz="3200" dirty="0" smtClean="0">
                <a:solidFill>
                  <a:schemeClr val="tx1"/>
                </a:solidFill>
                <a:latin typeface="Times New Roman"/>
                <a:cs typeface="Times New Roman"/>
              </a:rPr>
              <a:t>0.2 m</a:t>
            </a:r>
            <a:r>
              <a:rPr kumimoji="1" lang="en-US" altLang="zh-CN" sz="3200" dirty="0" smtClean="0">
                <a:solidFill>
                  <a:schemeClr val="tx1"/>
                </a:solidFill>
                <a:latin typeface="Times New Roman"/>
                <a:cs typeface="Times New Roman"/>
              </a:rPr>
              <a:t>/day.</a:t>
            </a:r>
            <a:endParaRPr kumimoji="1" lang="zh-CN" altLang="en-US" sz="3200" dirty="0">
              <a:solidFill>
                <a:schemeClr val="tx1"/>
              </a:solidFill>
              <a:latin typeface="Times New Roman"/>
              <a:cs typeface="Times New Roman"/>
            </a:endParaRPr>
          </a:p>
        </p:txBody>
      </p:sp>
      <p:sp>
        <p:nvSpPr>
          <p:cNvPr id="31" name="文本框 30"/>
          <p:cNvSpPr txBox="1"/>
          <p:nvPr/>
        </p:nvSpPr>
        <p:spPr>
          <a:xfrm>
            <a:off x="6209891" y="3311147"/>
            <a:ext cx="12785546" cy="646331"/>
          </a:xfrm>
          <a:prstGeom prst="rect">
            <a:avLst/>
          </a:prstGeom>
          <a:noFill/>
        </p:spPr>
        <p:txBody>
          <a:bodyPr wrap="none" rtlCol="0">
            <a:spAutoFit/>
          </a:bodyPr>
          <a:lstStyle/>
          <a:p>
            <a:r>
              <a:rPr kumimoji="1" lang="en-US" altLang="zh-CN" sz="3600" dirty="0" smtClean="0">
                <a:solidFill>
                  <a:srgbClr val="000000"/>
                </a:solidFill>
              </a:rPr>
              <a:t>Jinping Zhao, </a:t>
            </a:r>
            <a:r>
              <a:rPr kumimoji="1" lang="en-US" altLang="zh-CN" sz="3600" dirty="0" err="1" smtClean="0">
                <a:solidFill>
                  <a:srgbClr val="000000"/>
                </a:solidFill>
              </a:rPr>
              <a:t>Hongli</a:t>
            </a:r>
            <a:r>
              <a:rPr kumimoji="1" lang="en-US" altLang="zh-CN" sz="3600" dirty="0" smtClean="0">
                <a:solidFill>
                  <a:srgbClr val="000000"/>
                </a:solidFill>
              </a:rPr>
              <a:t> Fu, </a:t>
            </a:r>
            <a:r>
              <a:rPr kumimoji="1" lang="en-US" altLang="zh-CN" sz="3600" dirty="0" err="1" smtClean="0">
                <a:solidFill>
                  <a:srgbClr val="000000"/>
                </a:solidFill>
              </a:rPr>
              <a:t>Shugang</a:t>
            </a:r>
            <a:r>
              <a:rPr kumimoji="1" lang="en-US" altLang="zh-CN" sz="3600" dirty="0" smtClean="0">
                <a:solidFill>
                  <a:srgbClr val="000000"/>
                </a:solidFill>
              </a:rPr>
              <a:t> Zhang </a:t>
            </a:r>
            <a:r>
              <a:rPr kumimoji="1" lang="en-US" altLang="zh-CN" sz="3600" dirty="0" smtClean="0">
                <a:solidFill>
                  <a:srgbClr val="000000"/>
                </a:solidFill>
              </a:rPr>
              <a:t> (</a:t>
            </a:r>
            <a:r>
              <a:rPr kumimoji="1" lang="en-US" altLang="zh-CN" sz="3600" dirty="0" smtClean="0">
                <a:solidFill>
                  <a:srgbClr val="000000"/>
                </a:solidFill>
              </a:rPr>
              <a:t>Ocean University of China)</a:t>
            </a:r>
            <a:endParaRPr kumimoji="1" lang="zh-CN" altLang="en-US" sz="3600" dirty="0">
              <a:solidFill>
                <a:srgbClr val="000000"/>
              </a:solidFill>
            </a:endParaRPr>
          </a:p>
        </p:txBody>
      </p:sp>
      <p:sp>
        <p:nvSpPr>
          <p:cNvPr id="33" name="内容占位符 2"/>
          <p:cNvSpPr txBox="1">
            <a:spLocks/>
          </p:cNvSpPr>
          <p:nvPr/>
        </p:nvSpPr>
        <p:spPr>
          <a:xfrm>
            <a:off x="16707240" y="30271372"/>
            <a:ext cx="10635326" cy="7343468"/>
          </a:xfrm>
          <a:prstGeom prst="rect">
            <a:avLst/>
          </a:prstGeom>
          <a:ln w="38100">
            <a:solidFill>
              <a:srgbClr val="00CC99"/>
            </a:solidFill>
            <a:miter lim="800000"/>
            <a:headEnd/>
            <a:tailEnd/>
          </a:ln>
        </p:spPr>
        <p:txBody>
          <a:bodyPr vert="horz" lIns="390897" tIns="195448" rIns="390897" bIns="195448" rtlCol="0">
            <a:noAutofit/>
          </a:bodyPr>
          <a:lstStyle>
            <a:lvl1pPr marL="0" indent="0" algn="ctr" defTabSz="1954484" rtl="0" eaLnBrk="1" latinLnBrk="0" hangingPunct="1">
              <a:spcBef>
                <a:spcPct val="20000"/>
              </a:spcBef>
              <a:buFont typeface="Arial"/>
              <a:buNone/>
              <a:defRPr sz="13700" kern="1200">
                <a:solidFill>
                  <a:schemeClr val="tx1">
                    <a:tint val="75000"/>
                  </a:schemeClr>
                </a:solidFill>
                <a:latin typeface="+mn-lt"/>
                <a:ea typeface="+mn-ea"/>
                <a:cs typeface="+mn-cs"/>
              </a:defRPr>
            </a:lvl1pPr>
            <a:lvl2pPr marL="1954484" indent="0" algn="ctr" defTabSz="1954484" rtl="0" eaLnBrk="1" latinLnBrk="0" hangingPunct="1">
              <a:spcBef>
                <a:spcPct val="20000"/>
              </a:spcBef>
              <a:buFont typeface="Arial"/>
              <a:buNone/>
              <a:defRPr sz="12000" kern="1200">
                <a:solidFill>
                  <a:schemeClr val="tx1">
                    <a:tint val="75000"/>
                  </a:schemeClr>
                </a:solidFill>
                <a:latin typeface="+mn-lt"/>
                <a:ea typeface="+mn-ea"/>
                <a:cs typeface="+mn-cs"/>
              </a:defRPr>
            </a:lvl2pPr>
            <a:lvl3pPr marL="3908969" indent="0" algn="ctr" defTabSz="1954484" rtl="0" eaLnBrk="1" latinLnBrk="0" hangingPunct="1">
              <a:spcBef>
                <a:spcPct val="20000"/>
              </a:spcBef>
              <a:buFont typeface="Arial"/>
              <a:buNone/>
              <a:defRPr sz="10300" kern="1200">
                <a:solidFill>
                  <a:schemeClr val="tx1">
                    <a:tint val="75000"/>
                  </a:schemeClr>
                </a:solidFill>
                <a:latin typeface="+mn-lt"/>
                <a:ea typeface="+mn-ea"/>
                <a:cs typeface="+mn-cs"/>
              </a:defRPr>
            </a:lvl3pPr>
            <a:lvl4pPr marL="5863453" indent="0" algn="ctr" defTabSz="1954484" rtl="0" eaLnBrk="1" latinLnBrk="0" hangingPunct="1">
              <a:spcBef>
                <a:spcPct val="20000"/>
              </a:spcBef>
              <a:buFont typeface="Arial"/>
              <a:buNone/>
              <a:defRPr sz="8500" kern="1200">
                <a:solidFill>
                  <a:schemeClr val="tx1">
                    <a:tint val="75000"/>
                  </a:schemeClr>
                </a:solidFill>
                <a:latin typeface="+mn-lt"/>
                <a:ea typeface="+mn-ea"/>
                <a:cs typeface="+mn-cs"/>
              </a:defRPr>
            </a:lvl4pPr>
            <a:lvl5pPr marL="7817937" indent="0" algn="ctr" defTabSz="1954484" rtl="0" eaLnBrk="1" latinLnBrk="0" hangingPunct="1">
              <a:spcBef>
                <a:spcPct val="20000"/>
              </a:spcBef>
              <a:buFont typeface="Arial"/>
              <a:buNone/>
              <a:defRPr sz="8500" kern="1200">
                <a:solidFill>
                  <a:schemeClr val="tx1">
                    <a:tint val="75000"/>
                  </a:schemeClr>
                </a:solidFill>
                <a:latin typeface="+mn-lt"/>
                <a:ea typeface="+mn-ea"/>
                <a:cs typeface="+mn-cs"/>
              </a:defRPr>
            </a:lvl5pPr>
            <a:lvl6pPr marL="9772421" indent="0" algn="ctr" defTabSz="1954484" rtl="0" eaLnBrk="1" latinLnBrk="0" hangingPunct="1">
              <a:spcBef>
                <a:spcPct val="20000"/>
              </a:spcBef>
              <a:buFont typeface="Arial"/>
              <a:buNone/>
              <a:defRPr sz="8500" kern="1200">
                <a:solidFill>
                  <a:schemeClr val="tx1">
                    <a:tint val="75000"/>
                  </a:schemeClr>
                </a:solidFill>
                <a:latin typeface="+mn-lt"/>
                <a:ea typeface="+mn-ea"/>
                <a:cs typeface="+mn-cs"/>
              </a:defRPr>
            </a:lvl6pPr>
            <a:lvl7pPr marL="11726906" indent="0" algn="ctr" defTabSz="1954484" rtl="0" eaLnBrk="1" latinLnBrk="0" hangingPunct="1">
              <a:spcBef>
                <a:spcPct val="20000"/>
              </a:spcBef>
              <a:buFont typeface="Arial"/>
              <a:buNone/>
              <a:defRPr sz="8500" kern="1200">
                <a:solidFill>
                  <a:schemeClr val="tx1">
                    <a:tint val="75000"/>
                  </a:schemeClr>
                </a:solidFill>
                <a:latin typeface="+mn-lt"/>
                <a:ea typeface="+mn-ea"/>
                <a:cs typeface="+mn-cs"/>
              </a:defRPr>
            </a:lvl7pPr>
            <a:lvl8pPr marL="13681390" indent="0" algn="ctr" defTabSz="1954484" rtl="0" eaLnBrk="1" latinLnBrk="0" hangingPunct="1">
              <a:spcBef>
                <a:spcPct val="20000"/>
              </a:spcBef>
              <a:buFont typeface="Arial"/>
              <a:buNone/>
              <a:defRPr sz="8500" kern="1200">
                <a:solidFill>
                  <a:schemeClr val="tx1">
                    <a:tint val="75000"/>
                  </a:schemeClr>
                </a:solidFill>
                <a:latin typeface="+mn-lt"/>
                <a:ea typeface="+mn-ea"/>
                <a:cs typeface="+mn-cs"/>
              </a:defRPr>
            </a:lvl8pPr>
            <a:lvl9pPr marL="15635874" indent="0" algn="ctr" defTabSz="1954484" rtl="0" eaLnBrk="1" latinLnBrk="0" hangingPunct="1">
              <a:spcBef>
                <a:spcPct val="20000"/>
              </a:spcBef>
              <a:buFont typeface="Arial"/>
              <a:buNone/>
              <a:defRPr sz="8500" kern="1200">
                <a:solidFill>
                  <a:schemeClr val="tx1">
                    <a:tint val="75000"/>
                  </a:schemeClr>
                </a:solidFill>
                <a:latin typeface="+mn-lt"/>
                <a:ea typeface="+mn-ea"/>
                <a:cs typeface="+mn-cs"/>
              </a:defRPr>
            </a:lvl9pPr>
          </a:lstStyle>
          <a:p>
            <a:pPr algn="l"/>
            <a:r>
              <a:rPr lang="en-US" altLang="zh-CN" sz="3200" dirty="0" smtClean="0">
                <a:solidFill>
                  <a:srgbClr val="FF0000"/>
                </a:solidFill>
                <a:latin typeface="Times New Roman" charset="0"/>
                <a:ea typeface="宋体" charset="0"/>
              </a:rPr>
              <a:t>7. Summary</a:t>
            </a:r>
            <a:endParaRPr lang="en-US" altLang="zh-CN" sz="3200" dirty="0" smtClean="0">
              <a:solidFill>
                <a:srgbClr val="FF0000"/>
              </a:solidFill>
              <a:latin typeface="Times New Roman" charset="0"/>
              <a:ea typeface="宋体" charset="0"/>
            </a:endParaRPr>
          </a:p>
          <a:p>
            <a:pPr algn="l"/>
            <a:r>
              <a:rPr lang="en-US" altLang="zh-CN" sz="3200" dirty="0" smtClean="0">
                <a:solidFill>
                  <a:srgbClr val="000000"/>
                </a:solidFill>
                <a:latin typeface="Times New Roman" charset="0"/>
                <a:ea typeface="宋体" charset="0"/>
              </a:rPr>
              <a:t>1. The eightfold contraction rate (8CR) widely exists for various shapes of sea ice. </a:t>
            </a:r>
          </a:p>
          <a:p>
            <a:pPr algn="l"/>
            <a:r>
              <a:rPr lang="en-US" altLang="zh-CN" sz="3200" dirty="0" smtClean="0">
                <a:solidFill>
                  <a:srgbClr val="000000"/>
                </a:solidFill>
                <a:latin typeface="Times New Roman" charset="0"/>
                <a:ea typeface="宋体" charset="0"/>
              </a:rPr>
              <a:t>2. Based on the 8CR, The relation between sea ice perimeter and lateral melting is built, which can be used to calculate the lateral melting of ice floe.</a:t>
            </a:r>
          </a:p>
          <a:p>
            <a:pPr algn="l"/>
            <a:r>
              <a:rPr lang="zh-CN" altLang="en-US" sz="3200" dirty="0" smtClean="0">
                <a:solidFill>
                  <a:srgbClr val="000000"/>
                </a:solidFill>
                <a:latin typeface="Times New Roman" charset="0"/>
                <a:ea typeface="宋体" charset="0"/>
              </a:rPr>
              <a:t> </a:t>
            </a:r>
            <a:r>
              <a:rPr lang="en-US" altLang="zh-CN" sz="3200" dirty="0" smtClean="0">
                <a:solidFill>
                  <a:srgbClr val="000000"/>
                </a:solidFill>
                <a:latin typeface="Times New Roman" charset="0"/>
                <a:ea typeface="宋体" charset="0"/>
              </a:rPr>
              <a:t>3. The non-numerical method takes the ice as solid, more close to the reality. </a:t>
            </a:r>
            <a:endParaRPr lang="en-US" altLang="zh-CN" sz="3200" dirty="0">
              <a:solidFill>
                <a:srgbClr val="000000"/>
              </a:solidFill>
              <a:latin typeface="Times New Roman" charset="0"/>
              <a:ea typeface="宋体" charset="0"/>
            </a:endParaRPr>
          </a:p>
          <a:p>
            <a:pPr algn="l"/>
            <a:r>
              <a:rPr lang="en-US" altLang="zh-CN" sz="3200" dirty="0" smtClean="0">
                <a:solidFill>
                  <a:srgbClr val="000000"/>
                </a:solidFill>
                <a:latin typeface="Times New Roman" charset="0"/>
                <a:ea typeface="宋体" charset="0"/>
              </a:rPr>
              <a:t>4. The algorithm of lateral melting is simple and accurate, limited by image resolution. </a:t>
            </a:r>
          </a:p>
          <a:p>
            <a:pPr algn="l"/>
            <a:r>
              <a:rPr lang="en-US" altLang="zh-CN" sz="3200" dirty="0" smtClean="0">
                <a:solidFill>
                  <a:srgbClr val="000000"/>
                </a:solidFill>
                <a:latin typeface="Times New Roman" charset="0"/>
                <a:ea typeface="宋体" charset="0"/>
              </a:rPr>
              <a:t>5. The non-numerical </a:t>
            </a:r>
            <a:r>
              <a:rPr lang="en-US" altLang="zh-CN" sz="3200" dirty="0" smtClean="0">
                <a:solidFill>
                  <a:srgbClr val="000000"/>
                </a:solidFill>
                <a:latin typeface="Times New Roman" charset="0"/>
                <a:ea typeface="宋体" charset="0"/>
              </a:rPr>
              <a:t>simulation solves mostly the lateral melting issue. More effort in the future will focus on the study and observation for the </a:t>
            </a:r>
            <a:r>
              <a:rPr lang="en-US" altLang="zh-CN" sz="3200" b="1" dirty="0" smtClean="0">
                <a:solidFill>
                  <a:srgbClr val="FF0000"/>
                </a:solidFill>
                <a:latin typeface="Times New Roman" charset="0"/>
                <a:ea typeface="宋体" charset="0"/>
              </a:rPr>
              <a:t>lateral melting rate</a:t>
            </a:r>
            <a:r>
              <a:rPr lang="en-US" altLang="zh-CN" sz="3200" dirty="0" smtClean="0">
                <a:solidFill>
                  <a:srgbClr val="000000"/>
                </a:solidFill>
                <a:latin typeface="Times New Roman" charset="0"/>
                <a:ea typeface="宋体" charset="0"/>
              </a:rPr>
              <a:t>.</a:t>
            </a:r>
            <a:endParaRPr lang="en-US" altLang="zh-CN" sz="3200" dirty="0" smtClean="0">
              <a:solidFill>
                <a:srgbClr val="000000"/>
              </a:solidFill>
              <a:latin typeface="Times New Roman" charset="0"/>
              <a:ea typeface="宋体" charset="0"/>
            </a:endParaRPr>
          </a:p>
        </p:txBody>
      </p:sp>
      <p:sp>
        <p:nvSpPr>
          <p:cNvPr id="48" name="文本框 47"/>
          <p:cNvSpPr txBox="1"/>
          <p:nvPr/>
        </p:nvSpPr>
        <p:spPr>
          <a:xfrm>
            <a:off x="2234319" y="16466647"/>
            <a:ext cx="7409035" cy="5509200"/>
          </a:xfrm>
          <a:prstGeom prst="rect">
            <a:avLst/>
          </a:prstGeom>
          <a:solidFill>
            <a:srgbClr val="9CF1F2"/>
          </a:solidFill>
        </p:spPr>
        <p:txBody>
          <a:bodyPr wrap="square" rtlCol="0">
            <a:spAutoFit/>
          </a:bodyPr>
          <a:lstStyle/>
          <a:p>
            <a:r>
              <a:rPr lang="en-US" altLang="zh-CN" sz="3200" dirty="0" smtClean="0">
                <a:latin typeface="Times New Roman"/>
                <a:cs typeface="Times New Roman"/>
              </a:rPr>
              <a:t>As we know, the lateral melting is related to the shape of the ice floe. People must face to infinite shapes of ice floes. Here, we studied the relation between ice perimeter and the ice melting speed. </a:t>
            </a:r>
            <a:r>
              <a:rPr lang="en-US" altLang="zh-CN" sz="3200" dirty="0">
                <a:latin typeface="Times New Roman"/>
                <a:cs typeface="Times New Roman"/>
              </a:rPr>
              <a:t>I</a:t>
            </a:r>
            <a:r>
              <a:rPr lang="en-US" altLang="zh-CN" sz="3200" dirty="0" smtClean="0">
                <a:latin typeface="Times New Roman"/>
                <a:cs typeface="Times New Roman"/>
              </a:rPr>
              <a:t>f the ice is simulated by squares </a:t>
            </a:r>
            <a:r>
              <a:rPr lang="en-US" altLang="zh-CN" sz="3200" dirty="0" smtClean="0">
                <a:latin typeface="Times New Roman"/>
                <a:cs typeface="Times New Roman"/>
              </a:rPr>
              <a:t>w</a:t>
            </a:r>
            <a:r>
              <a:rPr lang="en-US" altLang="zh-CN" sz="3200" dirty="0" smtClean="0">
                <a:latin typeface="Times New Roman"/>
                <a:cs typeface="Times New Roman"/>
              </a:rPr>
              <a:t>ith</a:t>
            </a:r>
            <a:r>
              <a:rPr lang="zh-CN" altLang="en-US" sz="3200" dirty="0" smtClean="0">
                <a:latin typeface="Times New Roman"/>
                <a:cs typeface="Times New Roman"/>
              </a:rPr>
              <a:t> </a:t>
            </a:r>
            <a:r>
              <a:rPr lang="en-US" altLang="zh-CN" sz="3200" dirty="0" smtClean="0">
                <a:latin typeface="Times New Roman"/>
                <a:cs typeface="Times New Roman"/>
              </a:rPr>
              <a:t>margin width of</a:t>
            </a:r>
            <a:r>
              <a:rPr lang="en-US" altLang="zh-CN" sz="3200" dirty="0" smtClean="0">
                <a:latin typeface="Times New Roman"/>
                <a:cs typeface="Times New Roman"/>
              </a:rPr>
              <a:t> </a:t>
            </a:r>
            <a:r>
              <a:rPr lang="en-US" altLang="zh-CN" sz="3200" i="1" dirty="0" err="1" smtClean="0">
                <a:latin typeface="Times New Roman"/>
                <a:cs typeface="Times New Roman"/>
              </a:rPr>
              <a:t>Δl</a:t>
            </a:r>
            <a:r>
              <a:rPr lang="en-US" altLang="zh-CN" sz="3200" dirty="0" smtClean="0">
                <a:latin typeface="Times New Roman"/>
                <a:cs typeface="Times New Roman"/>
              </a:rPr>
              <a:t>, </a:t>
            </a:r>
            <a:r>
              <a:rPr lang="en-US" altLang="zh-CN" sz="3200" dirty="0">
                <a:latin typeface="Times New Roman"/>
                <a:cs typeface="Times New Roman"/>
              </a:rPr>
              <a:t>w</a:t>
            </a:r>
            <a:r>
              <a:rPr lang="en-US" altLang="zh-CN" sz="3200" dirty="0" smtClean="0">
                <a:latin typeface="Times New Roman"/>
                <a:cs typeface="Times New Roman"/>
              </a:rPr>
              <a:t>e found that if the ice contracts 1 unit, the perimeter will decrease 8 units</a:t>
            </a:r>
            <a:r>
              <a:rPr lang="en-US" altLang="zh-CN" sz="3200" dirty="0">
                <a:latin typeface="Times New Roman"/>
                <a:cs typeface="Times New Roman"/>
              </a:rPr>
              <a:t>,</a:t>
            </a:r>
            <a:r>
              <a:rPr lang="en-US" altLang="zh-CN" sz="3200" dirty="0" smtClean="0">
                <a:latin typeface="Times New Roman"/>
                <a:cs typeface="Times New Roman"/>
              </a:rPr>
              <a:t> i.e.</a:t>
            </a:r>
          </a:p>
          <a:p>
            <a:endParaRPr kumimoji="1" lang="en-US" altLang="zh-CN" sz="3200" dirty="0" smtClean="0"/>
          </a:p>
          <a:p>
            <a:endParaRPr kumimoji="1" lang="en-US" altLang="zh-CN" sz="3200" dirty="0" smtClean="0"/>
          </a:p>
          <a:p>
            <a:r>
              <a:rPr kumimoji="1" lang="en-US" altLang="zh-CN" sz="3200" dirty="0" smtClean="0">
                <a:latin typeface="Times New Roman"/>
                <a:cs typeface="Times New Roman"/>
              </a:rPr>
              <a:t>We call this as eight contraction rate.</a:t>
            </a:r>
            <a:endParaRPr kumimoji="1" lang="zh-CN" altLang="en-US" sz="3200" dirty="0">
              <a:latin typeface="Times New Roman"/>
              <a:cs typeface="Times New Roman"/>
            </a:endParaRPr>
          </a:p>
        </p:txBody>
      </p:sp>
      <p:graphicFrame>
        <p:nvGraphicFramePr>
          <p:cNvPr id="51" name="对象 50"/>
          <p:cNvGraphicFramePr>
            <a:graphicFrameLocks noChangeAspect="1"/>
          </p:cNvGraphicFramePr>
          <p:nvPr>
            <p:extLst>
              <p:ext uri="{D42A27DB-BD31-4B8C-83A1-F6EECF244321}">
                <p14:modId xmlns:p14="http://schemas.microsoft.com/office/powerpoint/2010/main" val="1198471655"/>
              </p:ext>
            </p:extLst>
          </p:nvPr>
        </p:nvGraphicFramePr>
        <p:xfrm>
          <a:off x="13436600" y="19572288"/>
          <a:ext cx="1930400" cy="457200"/>
        </p:xfrm>
        <a:graphic>
          <a:graphicData uri="http://schemas.openxmlformats.org/presentationml/2006/ole">
            <mc:AlternateContent xmlns:mc="http://schemas.openxmlformats.org/markup-compatibility/2006">
              <mc:Choice xmlns:v="urn:schemas-microsoft-com:vml" Requires="v">
                <p:oleObj spid="_x0000_s1130" name="公式" r:id="rId23" imgW="1930400" imgH="457200" progId="Equation.3">
                  <p:embed/>
                </p:oleObj>
              </mc:Choice>
              <mc:Fallback>
                <p:oleObj name="公式" r:id="rId23" imgW="1930400" imgH="457200" progId="Equation.3">
                  <p:embed/>
                  <p:pic>
                    <p:nvPicPr>
                      <p:cNvPr id="0" name=""/>
                      <p:cNvPicPr/>
                      <p:nvPr/>
                    </p:nvPicPr>
                    <p:blipFill>
                      <a:blip r:embed="rId24"/>
                      <a:stretch>
                        <a:fillRect/>
                      </a:stretch>
                    </p:blipFill>
                    <p:spPr>
                      <a:xfrm>
                        <a:off x="13436600" y="19572288"/>
                        <a:ext cx="1930400" cy="457200"/>
                      </a:xfrm>
                      <a:prstGeom prst="rect">
                        <a:avLst/>
                      </a:prstGeom>
                    </p:spPr>
                  </p:pic>
                </p:oleObj>
              </mc:Fallback>
            </mc:AlternateContent>
          </a:graphicData>
        </a:graphic>
      </p:graphicFrame>
      <p:graphicFrame>
        <p:nvGraphicFramePr>
          <p:cNvPr id="52" name="对象 51"/>
          <p:cNvGraphicFramePr>
            <a:graphicFrameLocks noChangeAspect="1"/>
          </p:cNvGraphicFramePr>
          <p:nvPr>
            <p:extLst>
              <p:ext uri="{D42A27DB-BD31-4B8C-83A1-F6EECF244321}">
                <p14:modId xmlns:p14="http://schemas.microsoft.com/office/powerpoint/2010/main" val="2361581962"/>
              </p:ext>
            </p:extLst>
          </p:nvPr>
        </p:nvGraphicFramePr>
        <p:xfrm>
          <a:off x="3634275" y="20736858"/>
          <a:ext cx="1308303" cy="389707"/>
        </p:xfrm>
        <a:graphic>
          <a:graphicData uri="http://schemas.openxmlformats.org/presentationml/2006/ole">
            <mc:AlternateContent xmlns:mc="http://schemas.openxmlformats.org/markup-compatibility/2006">
              <mc:Choice xmlns:v="urn:schemas-microsoft-com:vml" Requires="v">
                <p:oleObj spid="_x0000_s1131" name="公式" r:id="rId25" imgW="596900" imgH="177800" progId="Equation.3">
                  <p:embed/>
                </p:oleObj>
              </mc:Choice>
              <mc:Fallback>
                <p:oleObj name="公式" r:id="rId25" imgW="596900" imgH="177800" progId="Equation.3">
                  <p:embed/>
                  <p:pic>
                    <p:nvPicPr>
                      <p:cNvPr id="0" name=""/>
                      <p:cNvPicPr/>
                      <p:nvPr/>
                    </p:nvPicPr>
                    <p:blipFill>
                      <a:blip r:embed="rId26"/>
                      <a:stretch>
                        <a:fillRect/>
                      </a:stretch>
                    </p:blipFill>
                    <p:spPr>
                      <a:xfrm>
                        <a:off x="3634275" y="20736858"/>
                        <a:ext cx="1308303" cy="389707"/>
                      </a:xfrm>
                      <a:prstGeom prst="rect">
                        <a:avLst/>
                      </a:prstGeom>
                    </p:spPr>
                  </p:pic>
                </p:oleObj>
              </mc:Fallback>
            </mc:AlternateContent>
          </a:graphicData>
        </a:graphic>
      </p:graphicFrame>
      <p:sp>
        <p:nvSpPr>
          <p:cNvPr id="53" name="文本框 52"/>
          <p:cNvSpPr txBox="1"/>
          <p:nvPr/>
        </p:nvSpPr>
        <p:spPr>
          <a:xfrm>
            <a:off x="16769722" y="6034564"/>
            <a:ext cx="10455007" cy="12895841"/>
          </a:xfrm>
          <a:prstGeom prst="rect">
            <a:avLst/>
          </a:prstGeom>
          <a:solidFill>
            <a:srgbClr val="F4FFB7"/>
          </a:solidFill>
        </p:spPr>
        <p:txBody>
          <a:bodyPr wrap="square" rtlCol="0">
            <a:spAutoFit/>
          </a:bodyPr>
          <a:lstStyle/>
          <a:p>
            <a:r>
              <a:rPr kumimoji="1" lang="en-US" altLang="zh-CN" sz="3200" dirty="0" smtClean="0">
                <a:solidFill>
                  <a:srgbClr val="000000"/>
                </a:solidFill>
                <a:latin typeface="Times New Roman"/>
                <a:cs typeface="Times New Roman"/>
              </a:rPr>
              <a:t>The </a:t>
            </a:r>
            <a:r>
              <a:rPr kumimoji="1" lang="en-US" altLang="zh-CN" sz="3200" dirty="0" smtClean="0">
                <a:solidFill>
                  <a:srgbClr val="000000"/>
                </a:solidFill>
                <a:latin typeface="Times New Roman"/>
                <a:cs typeface="Times New Roman"/>
              </a:rPr>
              <a:t>Erosion operators are used to calculate the area contraction of ice floe. </a:t>
            </a:r>
            <a:r>
              <a:rPr kumimoji="1" lang="en-US" altLang="zh-CN" sz="3200" dirty="0" smtClean="0">
                <a:solidFill>
                  <a:srgbClr val="000000"/>
                </a:solidFill>
                <a:latin typeface="Times New Roman"/>
                <a:cs typeface="Times New Roman"/>
              </a:rPr>
              <a:t>In each step, putting the central square at every grids of open water and marks all the other eight squares to be open water.</a:t>
            </a:r>
          </a:p>
          <a:p>
            <a:endParaRPr kumimoji="1" lang="en-US" altLang="zh-CN" sz="3200" dirty="0">
              <a:solidFill>
                <a:srgbClr val="000000"/>
              </a:solidFill>
              <a:latin typeface="Times New Roman"/>
              <a:cs typeface="Times New Roman"/>
            </a:endParaRPr>
          </a:p>
          <a:p>
            <a:endParaRPr kumimoji="1" lang="en-US" altLang="zh-CN" sz="3200" dirty="0" smtClean="0">
              <a:solidFill>
                <a:srgbClr val="000000"/>
              </a:solidFill>
              <a:latin typeface="Times New Roman"/>
              <a:cs typeface="Times New Roman"/>
            </a:endParaRPr>
          </a:p>
          <a:p>
            <a:endParaRPr kumimoji="1" lang="en-US" altLang="zh-CN" sz="3200" dirty="0">
              <a:solidFill>
                <a:srgbClr val="000000"/>
              </a:solidFill>
              <a:latin typeface="Times New Roman"/>
              <a:cs typeface="Times New Roman"/>
            </a:endParaRPr>
          </a:p>
          <a:p>
            <a:endParaRPr kumimoji="1" lang="en-US" altLang="zh-CN" sz="3200" dirty="0" smtClean="0">
              <a:solidFill>
                <a:srgbClr val="000000"/>
              </a:solidFill>
              <a:latin typeface="Times New Roman"/>
              <a:cs typeface="Times New Roman"/>
            </a:endParaRPr>
          </a:p>
          <a:p>
            <a:endParaRPr kumimoji="1" lang="en-US" altLang="zh-CN" sz="3200" dirty="0">
              <a:solidFill>
                <a:srgbClr val="000000"/>
              </a:solidFill>
              <a:latin typeface="Times New Roman"/>
              <a:cs typeface="Times New Roman"/>
            </a:endParaRPr>
          </a:p>
          <a:p>
            <a:r>
              <a:rPr kumimoji="1" lang="en-US" altLang="zh-CN" sz="3200" dirty="0" smtClean="0">
                <a:solidFill>
                  <a:srgbClr val="000000"/>
                </a:solidFill>
                <a:latin typeface="Times New Roman"/>
                <a:cs typeface="Times New Roman"/>
              </a:rPr>
              <a:t>As sometimes, the sea ice area decreases to zero, whereas the perimeters of the ice floe is not equal to zero, the perimeter left is called residual perimeter, with which, the 8CR could be satisfied by any case.  </a:t>
            </a:r>
          </a:p>
          <a:p>
            <a:endParaRPr kumimoji="1" lang="en-US" altLang="zh-CN" sz="3200" dirty="0">
              <a:solidFill>
                <a:srgbClr val="000000"/>
              </a:solidFill>
              <a:latin typeface="Times New Roman"/>
              <a:cs typeface="Times New Roman"/>
            </a:endParaRPr>
          </a:p>
          <a:p>
            <a:endParaRPr kumimoji="1" lang="en-US" altLang="zh-CN" sz="3200" dirty="0" smtClean="0">
              <a:solidFill>
                <a:srgbClr val="000000"/>
              </a:solidFill>
              <a:latin typeface="Times New Roman"/>
              <a:cs typeface="Times New Roman"/>
            </a:endParaRPr>
          </a:p>
          <a:p>
            <a:endParaRPr kumimoji="1" lang="en-US" altLang="zh-CN" sz="3200" dirty="0">
              <a:solidFill>
                <a:srgbClr val="000000"/>
              </a:solidFill>
              <a:latin typeface="Times New Roman"/>
              <a:cs typeface="Times New Roman"/>
            </a:endParaRPr>
          </a:p>
          <a:p>
            <a:endParaRPr kumimoji="1" lang="en-US" altLang="zh-CN" sz="3200" dirty="0" smtClean="0">
              <a:solidFill>
                <a:srgbClr val="000000"/>
              </a:solidFill>
              <a:latin typeface="Times New Roman"/>
              <a:cs typeface="Times New Roman"/>
            </a:endParaRPr>
          </a:p>
          <a:p>
            <a:endParaRPr kumimoji="1" lang="en-US" altLang="zh-CN" sz="3200" dirty="0" smtClean="0">
              <a:solidFill>
                <a:srgbClr val="000000"/>
              </a:solidFill>
              <a:latin typeface="Times New Roman"/>
              <a:cs typeface="Times New Roman"/>
            </a:endParaRPr>
          </a:p>
          <a:p>
            <a:endParaRPr kumimoji="1" lang="en-US" altLang="zh-CN" sz="3200" dirty="0">
              <a:solidFill>
                <a:srgbClr val="000000"/>
              </a:solidFill>
              <a:latin typeface="Times New Roman"/>
              <a:cs typeface="Times New Roman"/>
            </a:endParaRPr>
          </a:p>
          <a:p>
            <a:endParaRPr kumimoji="1" lang="en-US" altLang="zh-CN" sz="3200" dirty="0" smtClean="0">
              <a:solidFill>
                <a:srgbClr val="000000"/>
              </a:solidFill>
              <a:latin typeface="Times New Roman"/>
              <a:cs typeface="Times New Roman"/>
            </a:endParaRPr>
          </a:p>
          <a:p>
            <a:endParaRPr kumimoji="1" lang="en-US" altLang="zh-CN" sz="3200" dirty="0">
              <a:solidFill>
                <a:srgbClr val="000000"/>
              </a:solidFill>
              <a:latin typeface="Times New Roman"/>
              <a:cs typeface="Times New Roman"/>
            </a:endParaRPr>
          </a:p>
          <a:p>
            <a:endParaRPr kumimoji="1" lang="en-US" altLang="zh-CN" sz="3200" dirty="0" smtClean="0">
              <a:solidFill>
                <a:srgbClr val="000000"/>
              </a:solidFill>
              <a:latin typeface="Times New Roman"/>
              <a:cs typeface="Times New Roman"/>
            </a:endParaRPr>
          </a:p>
          <a:p>
            <a:endParaRPr kumimoji="1" lang="en-US" altLang="zh-CN" sz="3200" dirty="0">
              <a:solidFill>
                <a:srgbClr val="000000"/>
              </a:solidFill>
              <a:latin typeface="Times New Roman"/>
              <a:cs typeface="Times New Roman"/>
            </a:endParaRPr>
          </a:p>
          <a:p>
            <a:endParaRPr kumimoji="1" lang="en-US" altLang="zh-CN" sz="3200" dirty="0" smtClean="0">
              <a:solidFill>
                <a:srgbClr val="000000"/>
              </a:solidFill>
              <a:latin typeface="Times New Roman"/>
              <a:cs typeface="Times New Roman"/>
            </a:endParaRPr>
          </a:p>
          <a:p>
            <a:endParaRPr kumimoji="1" lang="en-US" altLang="zh-CN" sz="3200" dirty="0" smtClean="0">
              <a:solidFill>
                <a:srgbClr val="000000"/>
              </a:solidFill>
              <a:latin typeface="Times New Roman"/>
              <a:cs typeface="Times New Roman"/>
            </a:endParaRPr>
          </a:p>
          <a:p>
            <a:endParaRPr kumimoji="1" lang="en-US" altLang="zh-CN" sz="3200" dirty="0">
              <a:solidFill>
                <a:srgbClr val="000000"/>
              </a:solidFill>
              <a:latin typeface="Times New Roman"/>
              <a:cs typeface="Times New Roman"/>
            </a:endParaRPr>
          </a:p>
        </p:txBody>
      </p:sp>
      <p:pic>
        <p:nvPicPr>
          <p:cNvPr id="54" name="内容占位符 3" descr="Figure 4.jpg"/>
          <p:cNvPicPr>
            <a:picLocks/>
          </p:cNvPicPr>
          <p:nvPr/>
        </p:nvPicPr>
        <p:blipFill>
          <a:blip r:embed="rId27">
            <a:extLst>
              <a:ext uri="{28A0092B-C50C-407E-A947-70E740481C1C}">
                <a14:useLocalDpi xmlns:a14="http://schemas.microsoft.com/office/drawing/2010/main" val="0"/>
              </a:ext>
            </a:extLst>
          </a:blip>
          <a:srcRect/>
          <a:stretch>
            <a:fillRect/>
          </a:stretch>
        </p:blipFill>
        <p:spPr>
          <a:xfrm>
            <a:off x="18761647" y="15226637"/>
            <a:ext cx="6142503" cy="3463934"/>
          </a:xfrm>
          <a:prstGeom prst="rect">
            <a:avLst/>
          </a:prstGeom>
        </p:spPr>
      </p:pic>
      <p:pic>
        <p:nvPicPr>
          <p:cNvPr id="56" name="图片 4" descr="Figure 3.jpg"/>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18761647" y="8205876"/>
            <a:ext cx="6901710" cy="2071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7" name="内容占位符 3" descr="Figure 2.jpg"/>
          <p:cNvPicPr>
            <a:picLocks/>
          </p:cNvPicPr>
          <p:nvPr/>
        </p:nvPicPr>
        <p:blipFill>
          <a:blip r:embed="rId29">
            <a:extLst>
              <a:ext uri="{28A0092B-C50C-407E-A947-70E740481C1C}">
                <a14:useLocalDpi xmlns:a14="http://schemas.microsoft.com/office/drawing/2010/main" val="0"/>
              </a:ext>
            </a:extLst>
          </a:blip>
          <a:srcRect/>
          <a:stretch>
            <a:fillRect/>
          </a:stretch>
        </p:blipFill>
        <p:spPr>
          <a:xfrm>
            <a:off x="18142857" y="12850745"/>
            <a:ext cx="6929438" cy="2000250"/>
          </a:xfrm>
          <a:prstGeom prst="rect">
            <a:avLst/>
          </a:prstGeom>
        </p:spPr>
      </p:pic>
    </p:spTree>
    <p:extLst>
      <p:ext uri="{BB962C8B-B14F-4D97-AF65-F5344CB8AC3E}">
        <p14:creationId xmlns:p14="http://schemas.microsoft.com/office/powerpoint/2010/main" val="305842816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主题">
  <a:themeElements>
    <a:clrScheme name="办公室">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193</TotalTime>
  <Words>689</Words>
  <Application>Microsoft Macintosh PowerPoint</Application>
  <PresentationFormat>自定义</PresentationFormat>
  <Paragraphs>73</Paragraphs>
  <Slides>1</Slides>
  <Notes>0</Notes>
  <HiddenSlides>0</HiddenSlides>
  <MMClips>0</MMClips>
  <ScaleCrop>false</ScaleCrop>
  <HeadingPairs>
    <vt:vector size="6" baseType="variant">
      <vt:variant>
        <vt:lpstr>主题</vt:lpstr>
      </vt:variant>
      <vt:variant>
        <vt:i4>1</vt:i4>
      </vt:variant>
      <vt:variant>
        <vt:lpstr>嵌入的 OLE 服务器</vt:lpstr>
      </vt:variant>
      <vt:variant>
        <vt:i4>3</vt:i4>
      </vt:variant>
      <vt:variant>
        <vt:lpstr>幻灯片标题</vt:lpstr>
      </vt:variant>
      <vt:variant>
        <vt:i4>1</vt:i4>
      </vt:variant>
    </vt:vector>
  </HeadingPairs>
  <TitlesOfParts>
    <vt:vector size="5" baseType="lpstr">
      <vt:lpstr>Office 主题</vt:lpstr>
      <vt:lpstr>Plot</vt:lpstr>
      <vt:lpstr>公式</vt:lpstr>
      <vt:lpstr>Microsoft 公式</vt:lpstr>
      <vt:lpstr>PowerPoint 演示文稿</vt:lpstr>
    </vt:vector>
  </TitlesOfParts>
  <Company>ouc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jinping zhao</dc:creator>
  <cp:lastModifiedBy>jinping zhao</cp:lastModifiedBy>
  <cp:revision>20</cp:revision>
  <dcterms:created xsi:type="dcterms:W3CDTF">2013-10-22T03:18:43Z</dcterms:created>
  <dcterms:modified xsi:type="dcterms:W3CDTF">2013-10-22T06:32:13Z</dcterms:modified>
</cp:coreProperties>
</file>