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1" r:id="rId4"/>
    <p:sldId id="258" r:id="rId5"/>
    <p:sldId id="259" r:id="rId6"/>
    <p:sldId id="260" r:id="rId7"/>
    <p:sldId id="271" r:id="rId8"/>
    <p:sldId id="272" r:id="rId9"/>
    <p:sldId id="279" r:id="rId10"/>
    <p:sldId id="273" r:id="rId11"/>
    <p:sldId id="276" r:id="rId12"/>
    <p:sldId id="275" r:id="rId13"/>
    <p:sldId id="274" r:id="rId14"/>
    <p:sldId id="277" r:id="rId15"/>
    <p:sldId id="278" r:id="rId16"/>
    <p:sldId id="265" r:id="rId17"/>
    <p:sldId id="270" r:id="rId1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00"/>
    <a:srgbClr val="FFFF00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64"/>
    </p:cViewPr>
  </p:sorterViewPr>
  <p:notesViewPr>
    <p:cSldViewPr>
      <p:cViewPr>
        <p:scale>
          <a:sx n="100" d="100"/>
          <a:sy n="100" d="100"/>
        </p:scale>
        <p:origin x="-654" y="3126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/>
          <a:lstStyle>
            <a:lvl1pPr algn="r">
              <a:defRPr sz="1300"/>
            </a:lvl1pPr>
          </a:lstStyle>
          <a:p>
            <a:fld id="{362FA545-317B-4A08-ACAA-6C41A09C6ED9}" type="datetimeFigureOut">
              <a:rPr lang="en-US" smtClean="0"/>
              <a:t>10/23/2013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1750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0" rIns="99041" bIns="495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1" tIns="49520" rIns="99041" bIns="495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9041" tIns="49520" rIns="99041" bIns="49520" rtlCol="0" anchor="b"/>
          <a:lstStyle>
            <a:lvl1pPr algn="r">
              <a:defRPr sz="1300"/>
            </a:lvl1pPr>
          </a:lstStyle>
          <a:p>
            <a:fld id="{4FFE287F-DCB9-4CE8-81B7-7F86D475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7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64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0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7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year, Arctic temperatures were 1.8 to 4.5 degrees Fahrenheit (1 to 2.5 degrees Celsius) lower than average, according to NASA's Modern Era Retrospective analysis for Research and Applications, a merging of observations and a </a:t>
            </a:r>
            <a:r>
              <a:rPr lang="en-GB" dirty="0" err="1"/>
              <a:t>modeled</a:t>
            </a:r>
            <a:r>
              <a:rPr lang="en-GB" dirty="0"/>
              <a:t> forecast. The colder temperatures were in part due to a series of summer cyclones. In August 2012, a big storm caused havoc on the Arctic Ocean’s icy cover, but this summer’s cyclones have had the opposite effect: under cloudier conditions, surface winds spread the ice over a larger area.</a:t>
            </a:r>
          </a:p>
          <a:p>
            <a:r>
              <a:rPr lang="en-GB" dirty="0"/>
              <a:t>"The trend with decreasing sea ice is having a high-pressure area in the </a:t>
            </a:r>
            <a:r>
              <a:rPr lang="en-GB" dirty="0" err="1"/>
              <a:t>center</a:t>
            </a:r>
            <a:r>
              <a:rPr lang="en-GB" dirty="0"/>
              <a:t> of the Arctic, which compresses the ice pack into a smaller area and also results in clear skies, which enhances melting due to the sun," said Richard </a:t>
            </a:r>
            <a:r>
              <a:rPr lang="en-GB" dirty="0" err="1"/>
              <a:t>Cullather</a:t>
            </a:r>
            <a:r>
              <a:rPr lang="en-GB" dirty="0"/>
              <a:t>, an atmospheric scientist at Goddard and at the Earth System Science Interdisciplinary </a:t>
            </a:r>
            <a:r>
              <a:rPr lang="en-GB" dirty="0" err="1"/>
              <a:t>Center</a:t>
            </a:r>
            <a:r>
              <a:rPr lang="en-GB" dirty="0"/>
              <a:t> of the University of Maryland, College Park, Md. "This year, there was low pressure, so the cloudiness and the winds associated with the cyclones expanded the ice."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0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</a:defRPr>
            </a:lvl1pPr>
            <a:lvl2pPr marL="788668" indent="-303334" eaLnBrk="0" hangingPunct="0">
              <a:defRPr sz="1500">
                <a:solidFill>
                  <a:schemeClr val="tx1"/>
                </a:solidFill>
                <a:latin typeface="Arial" charset="0"/>
              </a:defRPr>
            </a:lvl2pPr>
            <a:lvl3pPr marL="1213336" indent="-242667" eaLnBrk="0" hangingPunct="0">
              <a:defRPr sz="1500">
                <a:solidFill>
                  <a:schemeClr val="tx1"/>
                </a:solidFill>
                <a:latin typeface="Arial" charset="0"/>
              </a:defRPr>
            </a:lvl3pPr>
            <a:lvl4pPr marL="1698670" indent="-242667" eaLnBrk="0" hangingPunct="0">
              <a:defRPr sz="1500">
                <a:solidFill>
                  <a:schemeClr val="tx1"/>
                </a:solidFill>
                <a:latin typeface="Arial" charset="0"/>
              </a:defRPr>
            </a:lvl4pPr>
            <a:lvl5pPr marL="2184004" indent="-242667" eaLnBrk="0" hangingPunct="0">
              <a:defRPr sz="1500">
                <a:solidFill>
                  <a:schemeClr val="tx1"/>
                </a:solidFill>
                <a:latin typeface="Arial" charset="0"/>
              </a:defRPr>
            </a:lvl5pPr>
            <a:lvl6pPr marL="2669338" indent="-24266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6pPr>
            <a:lvl7pPr marL="3154673" indent="-24266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7pPr>
            <a:lvl8pPr marL="3640007" indent="-24266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8pPr>
            <a:lvl9pPr marL="4125341" indent="-24266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2C382B-FBF1-4FB7-855C-8F6466BFDD77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7462" cy="3824288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10" y="4861006"/>
            <a:ext cx="5205081" cy="46064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99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1171" indent="-292758" defTabSz="990499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1034" indent="-234207" defTabSz="990499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9446" indent="-234207" defTabSz="990499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07860" indent="-234207" defTabSz="990499" eaLnBrk="0" hangingPunct="0"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6272" indent="-234207" defTabSz="990499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44686" indent="-234207" defTabSz="990499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13099" indent="-234207" defTabSz="990499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81514" indent="-234207" defTabSz="990499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69E4033-DD5D-464D-B16D-74CBF0B2DAD6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5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9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Min/max daily extents across</a:t>
            </a:r>
            <a:r>
              <a:rPr lang="en-US" baseline="0" dirty="0" smtClean="0"/>
              <a:t> all ensemble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97B85-9E68-4858-B397-CF7B98C8924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2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1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tif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tiff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tif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0000FF"/>
                </a:solidFill>
              </a:rPr>
              <a:t>An </a:t>
            </a:r>
            <a:r>
              <a:rPr lang="en-GB" sz="3600" b="1" dirty="0">
                <a:solidFill>
                  <a:srgbClr val="0000FF"/>
                </a:solidFill>
              </a:rPr>
              <a:t>Assessment of the Navy's Sea Ice Outlook Predictions for 2013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505200"/>
            <a:ext cx="80010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Rick Allard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Pam Posey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David Hebert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Joe Metzger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Alan Wallcraft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Michael Phelps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and Ole Martin Smedstad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</a:p>
          <a:p>
            <a:endParaRPr lang="en-US" baseline="30000" dirty="0" smtClean="0">
              <a:solidFill>
                <a:schemeClr val="tx1"/>
              </a:solidFill>
            </a:endParaRPr>
          </a:p>
          <a:p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Naval Research Laboratory,</a:t>
            </a:r>
          </a:p>
          <a:p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Jacobs Engineering</a:t>
            </a:r>
          </a:p>
          <a:p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QinetiQ North America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Stennis</a:t>
            </a:r>
            <a:r>
              <a:rPr lang="en-US" dirty="0" smtClean="0">
                <a:solidFill>
                  <a:schemeClr val="tx1"/>
                </a:solidFill>
              </a:rPr>
              <a:t> Space Center, 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48880" y="381000"/>
            <a:ext cx="7818920" cy="5504873"/>
            <a:chOff x="1066800" y="838200"/>
            <a:chExt cx="7818920" cy="5504873"/>
          </a:xfrm>
        </p:grpSpPr>
        <p:grpSp>
          <p:nvGrpSpPr>
            <p:cNvPr id="8" name="Group 7"/>
            <p:cNvGrpSpPr/>
            <p:nvPr/>
          </p:nvGrpSpPr>
          <p:grpSpPr>
            <a:xfrm>
              <a:off x="1066800" y="838200"/>
              <a:ext cx="6264166" cy="5504873"/>
              <a:chOff x="1752600" y="838200"/>
              <a:chExt cx="6264166" cy="55048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600" y="838200"/>
                <a:ext cx="6264166" cy="550487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2581275" y="2581275"/>
                <a:ext cx="5425966" cy="0"/>
              </a:xfrm>
              <a:prstGeom prst="line">
                <a:avLst/>
              </a:prstGeom>
              <a:ln w="571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7391400" y="2209800"/>
              <a:ext cx="1494320" cy="7880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b="1" dirty="0" smtClean="0"/>
                <a:t>Observed</a:t>
              </a:r>
            </a:p>
            <a:p>
              <a:pPr>
                <a:lnSpc>
                  <a:spcPts val="1800"/>
                </a:lnSpc>
              </a:pPr>
              <a:r>
                <a:rPr lang="en-US" b="1" dirty="0" smtClean="0"/>
                <a:t>Minimum ice </a:t>
              </a:r>
            </a:p>
            <a:p>
              <a:pPr>
                <a:lnSpc>
                  <a:spcPts val="1800"/>
                </a:lnSpc>
              </a:pPr>
              <a:r>
                <a:rPr lang="en-US" b="1" dirty="0" smtClean="0"/>
                <a:t>extent </a:t>
              </a:r>
              <a:endParaRPr lang="en-US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0" y="914400"/>
              <a:ext cx="3810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/>
                  </a:solidFill>
                </a:rPr>
                <a:t>2013 Sea Ice Outlook:  July Report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414230" y="5943600"/>
            <a:ext cx="4431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http://www.arcus.org/search/seaiceoutlook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Bias Corrections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Ice extent calculated using all grids with at least 15% ice concentration and averaged for the month of September</a:t>
            </a:r>
          </a:p>
          <a:p>
            <a:r>
              <a:rPr lang="en-US" dirty="0" smtClean="0"/>
              <a:t>ACNFS has been run in assimilative mode since 2007; analysis fields from those runs used to identify forward model biases in mean Sept ice extent</a:t>
            </a:r>
          </a:p>
          <a:p>
            <a:r>
              <a:rPr lang="en-US" dirty="0" smtClean="0"/>
              <a:t>Control runs were performed for 2008-2012 using Aug 1 analysis for initial conditions</a:t>
            </a:r>
          </a:p>
          <a:p>
            <a:r>
              <a:rPr lang="en-US" dirty="0" smtClean="0"/>
              <a:t>A forward model bias of -1.26 Mkm</a:t>
            </a:r>
            <a:r>
              <a:rPr lang="en-US" baseline="30000" dirty="0" smtClean="0"/>
              <a:t>2 </a:t>
            </a:r>
            <a:r>
              <a:rPr lang="en-US" dirty="0" smtClean="0"/>
              <a:t>is applied for September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FF"/>
                </a:solidFill>
              </a:rPr>
              <a:t>Ice Concentration Used in Ensemble Runs</a:t>
            </a:r>
            <a:endParaRPr lang="en-US" sz="3500" b="1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8600" y="1181100"/>
            <a:ext cx="8763000" cy="5295900"/>
            <a:chOff x="228600" y="1295400"/>
            <a:chExt cx="8763000" cy="5295900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" y="1295400"/>
              <a:ext cx="8763000" cy="4114800"/>
              <a:chOff x="228600" y="1295400"/>
              <a:chExt cx="8763000" cy="4114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28600" y="1295400"/>
                <a:ext cx="8763000" cy="41148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33400" y="1981200"/>
                <a:ext cx="8207330" cy="2809240"/>
                <a:chOff x="533400" y="2209800"/>
                <a:chExt cx="8207330" cy="2809240"/>
              </a:xfrm>
              <a:solidFill>
                <a:srgbClr val="FFFF99"/>
              </a:solidFill>
            </p:grpSpPr>
            <p:pic>
              <p:nvPicPr>
                <p:cNvPr id="5" name="Picture 4"/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0" y="2209800"/>
                  <a:ext cx="2543175" cy="280924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" name="Picture 5" descr="ACNFS_133_aice_20060914.gif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3265511" y="2210816"/>
                  <a:ext cx="2744193" cy="2808224"/>
                </a:xfrm>
                <a:prstGeom prst="rect">
                  <a:avLst/>
                </a:prstGeom>
                <a:grpFill/>
              </p:spPr>
            </p:pic>
            <p:pic>
              <p:nvPicPr>
                <p:cNvPr id="7" name="Picture 6" descr="ACNFS_134_aice_20070919.gif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199632" y="2210816"/>
                  <a:ext cx="2541098" cy="280720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10" name="TextBox 9"/>
              <p:cNvSpPr txBox="1"/>
              <p:nvPr/>
            </p:nvSpPr>
            <p:spPr>
              <a:xfrm>
                <a:off x="1169186" y="4876800"/>
                <a:ext cx="14221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July 1, 2013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581400" y="4876800"/>
                <a:ext cx="23156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September 14, 2006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71101" y="4876800"/>
                <a:ext cx="23156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September 19, 2007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7200" y="1535668"/>
                <a:ext cx="2441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SSM/I valid July 1, 2013</a:t>
                </a:r>
                <a:endParaRPr lang="en-US" b="1" dirty="0">
                  <a:solidFill>
                    <a:srgbClr val="FFFF00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67227" y="1423996"/>
                <a:ext cx="2485744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ACNFS ensemble ice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c</a:t>
                </a:r>
                <a:r>
                  <a:rPr lang="en-US" b="1" dirty="0" smtClean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oncentration minimum</a:t>
                </a:r>
                <a:endParaRPr lang="en-US" b="1" dirty="0">
                  <a:solidFill>
                    <a:srgbClr val="FFFF00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76750" y="1423996"/>
                <a:ext cx="2523703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ACNFS ensemble ice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c</a:t>
                </a:r>
                <a:r>
                  <a:rPr lang="en-US" b="1" dirty="0" smtClean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oncentration maximum</a:t>
                </a:r>
                <a:endParaRPr lang="en-US" b="1" dirty="0">
                  <a:solidFill>
                    <a:srgbClr val="FFFF00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18310" y="5486400"/>
              <a:ext cx="8520890" cy="1104900"/>
              <a:chOff x="318310" y="5600700"/>
              <a:chExt cx="8520890" cy="110490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18310" y="6138446"/>
                <a:ext cx="25911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Used for model initialization</a:t>
                </a:r>
                <a:endParaRPr lang="en-US" sz="16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367227" y="6044625"/>
                <a:ext cx="2642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 smtClean="0"/>
                  <a:t>Maximum</a:t>
                </a:r>
                <a:r>
                  <a:rPr lang="en-US" sz="1600" b="1" dirty="0" smtClean="0"/>
                  <a:t> extent from</a:t>
                </a:r>
              </a:p>
              <a:p>
                <a:pPr algn="ctr"/>
                <a:r>
                  <a:rPr lang="en-US" sz="1600" b="1" dirty="0" smtClean="0"/>
                  <a:t>Ensemble runs</a:t>
                </a:r>
                <a:endParaRPr lang="en-US" sz="16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196723" y="6120825"/>
                <a:ext cx="26424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u="sng" dirty="0" smtClean="0"/>
                  <a:t>Minimum</a:t>
                </a:r>
                <a:r>
                  <a:rPr lang="en-US" sz="1600" b="1" dirty="0" smtClean="0"/>
                  <a:t> extent from</a:t>
                </a:r>
              </a:p>
              <a:p>
                <a:pPr algn="ctr"/>
                <a:r>
                  <a:rPr lang="en-US" sz="1600" b="1" dirty="0" smtClean="0"/>
                  <a:t>Ensemble runs</a:t>
                </a:r>
                <a:endParaRPr lang="en-US" sz="1600" b="1" dirty="0"/>
              </a:p>
            </p:txBody>
          </p:sp>
          <p:sp>
            <p:nvSpPr>
              <p:cNvPr id="23" name="Up Arrow 22"/>
              <p:cNvSpPr/>
              <p:nvPr/>
            </p:nvSpPr>
            <p:spPr>
              <a:xfrm>
                <a:off x="1371600" y="5600700"/>
                <a:ext cx="433387" cy="444787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Up Arrow 23"/>
              <p:cNvSpPr/>
              <p:nvPr/>
            </p:nvSpPr>
            <p:spPr>
              <a:xfrm>
                <a:off x="4419600" y="5600700"/>
                <a:ext cx="433387" cy="444787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Up Arrow 24"/>
              <p:cNvSpPr/>
              <p:nvPr/>
            </p:nvSpPr>
            <p:spPr>
              <a:xfrm>
                <a:off x="7315200" y="5600700"/>
                <a:ext cx="433387" cy="444787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4419600" y="6321623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Black </a:t>
            </a:r>
            <a:r>
              <a:rPr lang="en-GB" sz="1400" b="1" dirty="0">
                <a:solidFill>
                  <a:srgbClr val="FF0000"/>
                </a:solidFill>
              </a:rPr>
              <a:t>line represents </a:t>
            </a:r>
            <a:r>
              <a:rPr lang="en-GB" sz="1400" b="1" dirty="0" smtClean="0">
                <a:solidFill>
                  <a:srgbClr val="FF0000"/>
                </a:solidFill>
              </a:rPr>
              <a:t>the independent NIC ice edge location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Observed </a:t>
            </a:r>
            <a:r>
              <a:rPr lang="en-US" sz="4000" b="1" dirty="0" err="1" smtClean="0">
                <a:solidFill>
                  <a:srgbClr val="0000FF"/>
                </a:solidFill>
              </a:rPr>
              <a:t>vs</a:t>
            </a:r>
            <a:r>
              <a:rPr lang="en-US" sz="4000" b="1" dirty="0" smtClean="0">
                <a:solidFill>
                  <a:srgbClr val="0000FF"/>
                </a:solidFill>
              </a:rPr>
              <a:t> Predicted Ice Extent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3464" y="1371600"/>
            <a:ext cx="3342736" cy="4882019"/>
            <a:chOff x="228601" y="1371600"/>
            <a:chExt cx="3342736" cy="48820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98"/>
            <a:stretch/>
          </p:blipFill>
          <p:spPr>
            <a:xfrm>
              <a:off x="228601" y="1371600"/>
              <a:ext cx="3342736" cy="48820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92" t="88702"/>
            <a:stretch/>
          </p:blipFill>
          <p:spPr>
            <a:xfrm>
              <a:off x="2362200" y="1905000"/>
              <a:ext cx="897445" cy="55155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87415"/>
            <a:ext cx="3879265" cy="40580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5607288"/>
            <a:ext cx="403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 line </a:t>
            </a:r>
            <a:r>
              <a:rPr lang="en-US" dirty="0" smtClean="0"/>
              <a:t>denotes ACNFS ice extent after bias correction is applied.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Predicted Ice Extent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Initialized Aug 1, 2013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CNFS_August_outlook_extent_corr_2005-2012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1447801"/>
            <a:ext cx="6529070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5805" y="434340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4.13Mkm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Summary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ACNFS predicted (on average) a minimum sea ice extent of 4.2 Mkm</a:t>
            </a:r>
            <a:r>
              <a:rPr lang="en-US" baseline="30000" dirty="0" smtClean="0"/>
              <a:t>2</a:t>
            </a:r>
            <a:r>
              <a:rPr lang="en-US" dirty="0" smtClean="0"/>
              <a:t>  (after bias corrections) versus observed 5.0 Mkm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Little difference in results regardless of which month ensemble runs were initialized (May, June, July, or Aug)</a:t>
            </a:r>
          </a:p>
          <a:p>
            <a:r>
              <a:rPr lang="en-US" dirty="0" smtClean="0"/>
              <a:t>Investigating </a:t>
            </a:r>
            <a:r>
              <a:rPr lang="en-US" dirty="0"/>
              <a:t> </a:t>
            </a:r>
            <a:r>
              <a:rPr lang="en-US" dirty="0" smtClean="0"/>
              <a:t>techniques to improve 3-4 month forecast skill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Future Plans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GOFS3.1 (global HYCOM-CICE) undergoing validation testing presently</a:t>
            </a:r>
          </a:p>
          <a:p>
            <a:pPr lvl="1"/>
            <a:r>
              <a:rPr lang="en-US" sz="2400" dirty="0" smtClean="0"/>
              <a:t>Ice coverage for both hemispheres</a:t>
            </a:r>
          </a:p>
          <a:p>
            <a:pPr lvl="1"/>
            <a:r>
              <a:rPr lang="en-US" sz="2400" dirty="0" smtClean="0"/>
              <a:t>Same resolution as ACNFS</a:t>
            </a:r>
          </a:p>
          <a:p>
            <a:pPr lvl="1"/>
            <a:r>
              <a:rPr lang="en-US" sz="2400" dirty="0" smtClean="0"/>
              <a:t>Will generate Sea Ice Outlook predictions for 2014 using this global system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86200"/>
            <a:ext cx="2743200" cy="2468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73259"/>
            <a:ext cx="27432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Questions 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Navy Relevance</a:t>
            </a:r>
          </a:p>
          <a:p>
            <a:r>
              <a:rPr lang="en-US" dirty="0" smtClean="0"/>
              <a:t>ACNFS Overview</a:t>
            </a:r>
          </a:p>
          <a:p>
            <a:r>
              <a:rPr lang="en-US" dirty="0" smtClean="0"/>
              <a:t>Observed Ice Extent</a:t>
            </a:r>
          </a:p>
          <a:p>
            <a:r>
              <a:rPr lang="en-US" dirty="0" smtClean="0"/>
              <a:t>Sea Ice Outlook Estimates</a:t>
            </a:r>
          </a:p>
          <a:p>
            <a:r>
              <a:rPr lang="en-US" dirty="0" smtClean="0"/>
              <a:t>Future Plans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10400" y="6569075"/>
            <a:ext cx="2133600" cy="365125"/>
          </a:xfrm>
        </p:spPr>
        <p:txBody>
          <a:bodyPr/>
          <a:lstStyle/>
          <a:p>
            <a:pPr>
              <a:defRPr/>
            </a:pPr>
            <a:fld id="{98EC310C-FF6D-4601-845B-ED73089AD15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ctr" eaLnBrk="0" hangingPunct="0">
              <a:lnSpc>
                <a:spcPts val="2200"/>
              </a:lnSpc>
              <a:defRPr/>
            </a:pPr>
            <a:endParaRPr lang="en-US" dirty="0">
              <a:ea typeface="+mj-ea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</a:rPr>
              <a:t>Navy Relevance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1371600"/>
            <a:ext cx="4038600" cy="487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400" dirty="0" smtClean="0">
                <a:latin typeface="Calibri" pitchFamily="34" charset="0"/>
              </a:rPr>
              <a:t>Possibility of “ice free” Arctic heightens interest about Arctic transit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Improved Arctic predictability a short/long-term goal</a:t>
            </a:r>
          </a:p>
          <a:p>
            <a:pPr>
              <a:lnSpc>
                <a:spcPct val="70000"/>
              </a:lnSpc>
            </a:pPr>
            <a:r>
              <a:rPr lang="en-US" sz="2400" dirty="0" smtClean="0">
                <a:latin typeface="Calibri" pitchFamily="34" charset="0"/>
              </a:rPr>
              <a:t>Operational challenges: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Protection of future sea-lanes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Surface combatants are not ice-strengthened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Submarine transit risks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Use of UAV’s limited by communications and icing</a:t>
            </a:r>
          </a:p>
          <a:p>
            <a:pPr lvl="1">
              <a:lnSpc>
                <a:spcPct val="70000"/>
              </a:lnSpc>
            </a:pPr>
            <a:r>
              <a:rPr lang="en-US" sz="2200" dirty="0" smtClean="0">
                <a:latin typeface="Calibri" pitchFamily="34" charset="0"/>
              </a:rPr>
              <a:t>Use of UUV’s to monitor ocean under ice</a:t>
            </a:r>
          </a:p>
          <a:p>
            <a:pPr>
              <a:lnSpc>
                <a:spcPct val="70000"/>
              </a:lnSpc>
            </a:pPr>
            <a:r>
              <a:rPr lang="en-US" sz="2400" dirty="0" smtClean="0">
                <a:latin typeface="Calibri" pitchFamily="34" charset="0"/>
              </a:rPr>
              <a:t>Sovereignty issues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1800" dirty="0" smtClean="0"/>
          </a:p>
          <a:p>
            <a:pPr>
              <a:lnSpc>
                <a:spcPct val="70000"/>
              </a:lnSpc>
            </a:pPr>
            <a:endParaRPr lang="en-US" sz="70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7556" r="21111" b="18222"/>
          <a:stretch>
            <a:fillRect/>
          </a:stretch>
        </p:blipFill>
        <p:spPr bwMode="auto">
          <a:xfrm>
            <a:off x="5029200" y="1295400"/>
            <a:ext cx="3532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time2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1387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Russian_tank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2416175" cy="1828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178550" y="5710238"/>
            <a:ext cx="2813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200" dirty="0" smtClean="0"/>
              <a:t>Russian </a:t>
            </a:r>
            <a:r>
              <a:rPr lang="en-US" sz="1200" dirty="0"/>
              <a:t>tankers traverse Northern </a:t>
            </a:r>
            <a:r>
              <a:rPr lang="en-US" sz="1200" dirty="0" smtClean="0"/>
              <a:t>  Sea </a:t>
            </a:r>
            <a:r>
              <a:rPr lang="en-US" sz="1200" dirty="0"/>
              <a:t>Route In Spring 2009.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56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228600" y="228600"/>
            <a:ext cx="90678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Arctic Cap </a:t>
            </a:r>
            <a:r>
              <a:rPr lang="en-US" sz="3600" b="1" dirty="0" err="1">
                <a:solidFill>
                  <a:srgbClr val="0000FF"/>
                </a:solidFill>
              </a:rPr>
              <a:t>Nowcast</a:t>
            </a:r>
            <a:r>
              <a:rPr lang="en-US" sz="3600" b="1" dirty="0">
                <a:solidFill>
                  <a:srgbClr val="0000FF"/>
                </a:solidFill>
              </a:rPr>
              <a:t>/Forecast System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12849" r="8888" b="7556"/>
          <a:stretch>
            <a:fillRect/>
          </a:stretch>
        </p:blipFill>
        <p:spPr bwMode="auto">
          <a:xfrm>
            <a:off x="359274" y="1066800"/>
            <a:ext cx="8251326" cy="502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1219200" y="6029325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 dirty="0"/>
              <a:t>CICE Outputs: ice thickness, ice concentration, ice drift, lead </a:t>
            </a:r>
            <a:r>
              <a:rPr lang="en-US" sz="1400" b="1" dirty="0" smtClean="0"/>
              <a:t>openings</a:t>
            </a:r>
            <a:endParaRPr lang="en-US" sz="1400" b="1" dirty="0"/>
          </a:p>
          <a:p>
            <a:pPr eaLnBrk="1" hangingPunct="1"/>
            <a:r>
              <a:rPr lang="en-US" sz="1400" b="1" dirty="0"/>
              <a:t>HYCOM Outputs: 3D temperature, salinity, u-, v- components of ocean </a:t>
            </a:r>
            <a:r>
              <a:rPr lang="en-US" sz="1400" b="1" dirty="0" smtClean="0"/>
              <a:t>currents </a:t>
            </a:r>
            <a:endParaRPr lang="en-US" sz="14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865" y="2623066"/>
            <a:ext cx="1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NAVGEM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029200" cy="1752600"/>
          </a:xfrm>
        </p:spPr>
        <p:txBody>
          <a:bodyPr>
            <a:normAutofit fontScale="25000" lnSpcReduction="20000"/>
          </a:bodyPr>
          <a:lstStyle/>
          <a:p>
            <a:r>
              <a:rPr lang="en-US" sz="10400" dirty="0" smtClean="0">
                <a:latin typeface="Calibri" pitchFamily="34" charset="0"/>
              </a:rPr>
              <a:t>Improved Ice and Ocean Model</a:t>
            </a:r>
          </a:p>
          <a:p>
            <a:pPr lvl="1"/>
            <a:r>
              <a:rPr lang="en-US" sz="9600" dirty="0" smtClean="0">
                <a:latin typeface="Calibri" pitchFamily="34" charset="0"/>
              </a:rPr>
              <a:t>Replaces PIPS2.0</a:t>
            </a:r>
          </a:p>
          <a:p>
            <a:r>
              <a:rPr lang="en-US" sz="10400" dirty="0" smtClean="0">
                <a:latin typeface="Calibri" pitchFamily="34" charset="0"/>
              </a:rPr>
              <a:t>Higher resolution – 3.5 km</a:t>
            </a:r>
          </a:p>
          <a:p>
            <a:r>
              <a:rPr lang="en-US" sz="10400" dirty="0">
                <a:latin typeface="Calibri" pitchFamily="34" charset="0"/>
              </a:rPr>
              <a:t>7</a:t>
            </a:r>
            <a:r>
              <a:rPr lang="en-US" sz="10400" dirty="0" smtClean="0">
                <a:latin typeface="Calibri" pitchFamily="34" charset="0"/>
              </a:rPr>
              <a:t> day forecast daily</a:t>
            </a:r>
          </a:p>
          <a:p>
            <a:r>
              <a:rPr lang="en-US" sz="10400" dirty="0" smtClean="0">
                <a:latin typeface="Calibri" pitchFamily="34" charset="0"/>
              </a:rPr>
              <a:t>NAVGEM atmospheric forcing</a:t>
            </a:r>
          </a:p>
          <a:p>
            <a:pPr lvl="1"/>
            <a:r>
              <a:rPr lang="en-US" sz="9600" dirty="0" smtClean="0">
                <a:latin typeface="Calibri" pitchFamily="34" charset="0"/>
              </a:rPr>
              <a:t>Implemented Summer 2013</a:t>
            </a:r>
          </a:p>
          <a:p>
            <a:pPr>
              <a:buSzPct val="109000"/>
            </a:pPr>
            <a:r>
              <a:rPr lang="en-US" sz="10400" dirty="0" smtClean="0">
                <a:latin typeface="Calibri" pitchFamily="34" charset="0"/>
              </a:rPr>
              <a:t>ACNFS consists of:</a:t>
            </a:r>
          </a:p>
          <a:p>
            <a:pPr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- Ice </a:t>
            </a:r>
            <a:r>
              <a:rPr lang="en-US" sz="9600" dirty="0">
                <a:latin typeface="Calibri" pitchFamily="34" charset="0"/>
              </a:rPr>
              <a:t>Model  (CICE)</a:t>
            </a:r>
          </a:p>
          <a:p>
            <a:pPr>
              <a:buFontTx/>
              <a:buNone/>
            </a:pPr>
            <a:r>
              <a:rPr lang="en-US" sz="9600" dirty="0">
                <a:latin typeface="Calibri" pitchFamily="34" charset="0"/>
              </a:rPr>
              <a:t>     </a:t>
            </a:r>
            <a:r>
              <a:rPr lang="en-US" sz="9600" dirty="0" smtClean="0">
                <a:latin typeface="Calibri" pitchFamily="34" charset="0"/>
              </a:rPr>
              <a:t>-Ocean </a:t>
            </a:r>
            <a:r>
              <a:rPr lang="en-US" sz="9600" dirty="0">
                <a:latin typeface="Calibri" pitchFamily="34" charset="0"/>
              </a:rPr>
              <a:t>Model (HYCOM)</a:t>
            </a:r>
          </a:p>
          <a:p>
            <a:pPr>
              <a:buFontTx/>
              <a:buNone/>
            </a:pPr>
            <a:r>
              <a:rPr lang="en-US" sz="9600" dirty="0">
                <a:latin typeface="Calibri" pitchFamily="34" charset="0"/>
              </a:rPr>
              <a:t>     -Data assimilation (NCODA)</a:t>
            </a:r>
          </a:p>
          <a:p>
            <a:r>
              <a:rPr lang="en-US" sz="10400" dirty="0" smtClean="0">
                <a:latin typeface="Calibri" pitchFamily="34" charset="0"/>
              </a:rPr>
              <a:t>Declared operational Sept 2013</a:t>
            </a:r>
          </a:p>
          <a:p>
            <a:pPr>
              <a:buFontTx/>
              <a:buNone/>
            </a:pPr>
            <a:endParaRPr lang="en-US" sz="10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653835" y="80080"/>
            <a:ext cx="5769657" cy="1200329"/>
          </a:xfrm>
          <a:noFill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Arctic Cap </a:t>
            </a:r>
            <a:r>
              <a:rPr lang="en-US" sz="3600" b="1" dirty="0" err="1">
                <a:solidFill>
                  <a:srgbClr val="0000FF"/>
                </a:solidFill>
              </a:rPr>
              <a:t>Nowcast</a:t>
            </a:r>
            <a:r>
              <a:rPr lang="en-US" sz="3600" b="1" dirty="0">
                <a:solidFill>
                  <a:srgbClr val="0000FF"/>
                </a:solidFill>
              </a:rPr>
              <a:t>/Forecast </a:t>
            </a:r>
            <a:br>
              <a:rPr lang="en-US" sz="3600" b="1" dirty="0">
                <a:solidFill>
                  <a:srgbClr val="0000FF"/>
                </a:solidFill>
              </a:rPr>
            </a:br>
            <a:r>
              <a:rPr lang="en-US" sz="3600" b="1" dirty="0">
                <a:solidFill>
                  <a:srgbClr val="0000FF"/>
                </a:solidFill>
              </a:rPr>
              <a:t>System (ACNFS)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1905000"/>
            <a:ext cx="414866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b="1" dirty="0" err="1">
                <a:solidFill>
                  <a:srgbClr val="0000FF"/>
                </a:solidFill>
              </a:rPr>
              <a:t>HYbrid</a:t>
            </a:r>
            <a:r>
              <a:rPr lang="en-US" sz="3400" b="1" dirty="0">
                <a:solidFill>
                  <a:srgbClr val="0000FF"/>
                </a:solidFill>
              </a:rPr>
              <a:t> Coordinate Ocean Model (HYCOM)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95400"/>
            <a:ext cx="44958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Developed by a Consortium (Los Alamos National Laboratory (LANL), NRL, U. Miami)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Hybrid coordinates </a:t>
            </a:r>
          </a:p>
          <a:p>
            <a:pPr lvl="1">
              <a:lnSpc>
                <a:spcPct val="80000"/>
              </a:lnSpc>
            </a:pPr>
            <a:r>
              <a:rPr lang="en-US" sz="2000" dirty="0" err="1" smtClean="0"/>
              <a:t>Isopycnal</a:t>
            </a:r>
            <a:r>
              <a:rPr lang="en-US" sz="2000" dirty="0" smtClean="0"/>
              <a:t> in open, stratified ocean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Terrain-following in shallow coastal seas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Z-level in mixed-layer and/or in </a:t>
            </a:r>
            <a:r>
              <a:rPr lang="en-US" sz="2000" dirty="0" err="1" smtClean="0"/>
              <a:t>unstratified</a:t>
            </a:r>
            <a:r>
              <a:rPr lang="en-US" sz="2000" dirty="0" smtClean="0"/>
              <a:t> seas</a:t>
            </a:r>
          </a:p>
          <a:p>
            <a:pPr>
              <a:lnSpc>
                <a:spcPct val="80000"/>
              </a:lnSpc>
            </a:pPr>
            <a:r>
              <a:rPr lang="en-US" sz="2200" dirty="0" err="1"/>
              <a:t>Tripole</a:t>
            </a:r>
            <a:r>
              <a:rPr lang="en-US" sz="2200" dirty="0"/>
              <a:t> grid – pole moved over land to eliminate singularly of North </a:t>
            </a:r>
            <a:r>
              <a:rPr lang="en-US" sz="2200" dirty="0" smtClean="0"/>
              <a:t>Pole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Climatological monthly varying rivers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Tides being evaluated in 1/25°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Global HYCOM provides boundary conditions for “Arctic Cap” model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09969"/>
            <a:ext cx="448318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Sea Ice Extent on September 12, 2013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343400" cy="2714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r="5084" b="3919"/>
          <a:stretch/>
        </p:blipFill>
        <p:spPr>
          <a:xfrm>
            <a:off x="4402436" y="2362200"/>
            <a:ext cx="4482774" cy="3382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1516" y="428144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IARC-JAXA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577540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NSIDC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IARC-JAXA Minimum Sea Ice Extent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219200" y="1219200"/>
            <a:ext cx="6553200" cy="4941848"/>
            <a:chOff x="1219200" y="1362974"/>
            <a:chExt cx="6553200" cy="494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6"/>
            <a:stretch/>
          </p:blipFill>
          <p:spPr>
            <a:xfrm>
              <a:off x="1219200" y="1362974"/>
              <a:ext cx="6553200" cy="4941848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2152650" y="4010025"/>
              <a:ext cx="50292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781800" y="16002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7703" y="127337"/>
            <a:ext cx="7777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</a:rPr>
              <a:t>Study of Environmental Arctic Change (SEARCH)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</a:rPr>
              <a:t> Sea Ice Outlook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205091"/>
            <a:ext cx="899804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Community </a:t>
            </a:r>
            <a:r>
              <a:rPr lang="en-US" sz="2200" dirty="0"/>
              <a:t>wide summary of expected September Arctic sea ice extent </a:t>
            </a:r>
          </a:p>
          <a:p>
            <a:r>
              <a:rPr lang="en-US" sz="2200" dirty="0"/>
              <a:t>   </a:t>
            </a:r>
            <a:r>
              <a:rPr lang="en-US" sz="2200" dirty="0" smtClean="0"/>
              <a:t>  minimum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NRL Arctic Cap Nowcast/Forecast System (ACNFS) ensemble starts from</a:t>
            </a:r>
          </a:p>
          <a:p>
            <a:r>
              <a:rPr lang="en-US" sz="2200" dirty="0" smtClean="0"/>
              <a:t>     a single sea ice analysis (2013), but is forced by different years of NOGAPS </a:t>
            </a:r>
          </a:p>
          <a:p>
            <a:r>
              <a:rPr lang="en-US" sz="2200" dirty="0" smtClean="0"/>
              <a:t>     atmospheric forcing (2005-2012)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ACNFS ensemble September sea ice extent (Mkm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):   </a:t>
            </a:r>
            <a:endParaRPr lang="en-US" sz="2200" dirty="0"/>
          </a:p>
          <a:p>
            <a:r>
              <a:rPr lang="en-US" sz="2000" dirty="0" smtClean="0"/>
              <a:t>      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2013 minimum extent </a:t>
            </a:r>
            <a:r>
              <a:rPr lang="en-US" sz="2200" dirty="0"/>
              <a:t>~</a:t>
            </a:r>
            <a:r>
              <a:rPr lang="en-US" sz="2200" dirty="0" smtClean="0"/>
              <a:t> 5.0 Mkm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observed on September 13 </a:t>
            </a:r>
          </a:p>
          <a:p>
            <a:r>
              <a:rPr lang="en-US" sz="2200" dirty="0" smtClean="0"/>
              <a:t> 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85255"/>
              </p:ext>
            </p:extLst>
          </p:nvPr>
        </p:nvGraphicFramePr>
        <p:xfrm>
          <a:off x="1143000" y="3474720"/>
          <a:ext cx="6934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50"/>
                <a:gridCol w="1733550"/>
                <a:gridCol w="1733550"/>
                <a:gridCol w="1733550"/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Initialization</a:t>
                      </a:r>
                      <a:r>
                        <a:rPr lang="en-US" baseline="0" dirty="0" smtClean="0"/>
                        <a:t> Date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May 1, 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4.28 +/- 0.4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June 1, 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4.22 +/- 0.5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July 1, 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4.14 +/- 0.5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August</a:t>
                      </a:r>
                      <a:r>
                        <a:rPr lang="en-US" baseline="0" dirty="0" smtClean="0"/>
                        <a:t> 1, 2013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4.13 +/- 0.3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23-25,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 FAMOS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1029</Words>
  <Application>Microsoft Office PowerPoint</Application>
  <PresentationFormat>On-screen Show (4:3)</PresentationFormat>
  <Paragraphs>201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An Assessment of the Navy's Sea Ice Outlook Predictions for 2013</vt:lpstr>
      <vt:lpstr>Outline</vt:lpstr>
      <vt:lpstr>PowerPoint Presentation</vt:lpstr>
      <vt:lpstr>Arctic Cap Nowcast/Forecast System</vt:lpstr>
      <vt:lpstr>Arctic Cap Nowcast/Forecast  System (ACNFS)</vt:lpstr>
      <vt:lpstr>HYbrid Coordinate Ocean Model (HYCOM)</vt:lpstr>
      <vt:lpstr>Sea Ice Extent on September 12, 2013</vt:lpstr>
      <vt:lpstr>IARC-JAXA Minimum Sea Ice Extent</vt:lpstr>
      <vt:lpstr>PowerPoint Presentation</vt:lpstr>
      <vt:lpstr>PowerPoint Presentation</vt:lpstr>
      <vt:lpstr>Bias Corrections</vt:lpstr>
      <vt:lpstr>Ice Concentration Used in Ensemble Runs</vt:lpstr>
      <vt:lpstr>Observed vs Predicted Ice Extent</vt:lpstr>
      <vt:lpstr>Predicted Ice Extent Initialized Aug 1, 2013</vt:lpstr>
      <vt:lpstr>Summary</vt:lpstr>
      <vt:lpstr>Future Plans</vt:lpstr>
      <vt:lpstr>Questions ?</vt:lpstr>
    </vt:vector>
  </TitlesOfParts>
  <Company>NRL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NRL's September Sea Ice Extent Predictions for the 2012 Sea Ice Outlook</dc:title>
  <dc:creator>allard</dc:creator>
  <cp:lastModifiedBy>allard</cp:lastModifiedBy>
  <cp:revision>64</cp:revision>
  <cp:lastPrinted>2013-10-01T19:43:55Z</cp:lastPrinted>
  <dcterms:created xsi:type="dcterms:W3CDTF">2012-10-03T17:23:43Z</dcterms:created>
  <dcterms:modified xsi:type="dcterms:W3CDTF">2013-10-23T10:31:05Z</dcterms:modified>
</cp:coreProperties>
</file>