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5"/>
  </p:notesMasterIdLst>
  <p:handoutMasterIdLst>
    <p:handoutMasterId r:id="rId16"/>
  </p:handoutMasterIdLst>
  <p:sldIdLst>
    <p:sldId id="256" r:id="rId2"/>
    <p:sldId id="268" r:id="rId3"/>
    <p:sldId id="265" r:id="rId4"/>
    <p:sldId id="269" r:id="rId5"/>
    <p:sldId id="266" r:id="rId6"/>
    <p:sldId id="274" r:id="rId7"/>
    <p:sldId id="271" r:id="rId8"/>
    <p:sldId id="272" r:id="rId9"/>
    <p:sldId id="267" r:id="rId10"/>
    <p:sldId id="259" r:id="rId11"/>
    <p:sldId id="273" r:id="rId12"/>
    <p:sldId id="270" r:id="rId13"/>
    <p:sldId id="261" r:id="rId14"/>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1" d="100"/>
          <a:sy n="111" d="100"/>
        </p:scale>
        <p:origin x="-157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09073DA-F06E-624D-B89E-484780F91352}" type="datetimeFigureOut">
              <a:rPr kumimoji="1" lang="ja-JP" altLang="en-US" smtClean="0"/>
              <a:t>11/14/12</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6A9444E-D44E-8D4C-9CE4-82AB153E24F6}" type="slidenum">
              <a:rPr kumimoji="1" lang="ja-JP" altLang="en-US" smtClean="0"/>
              <a:t>‹#›</a:t>
            </a:fld>
            <a:endParaRPr kumimoji="1" lang="ja-JP" altLang="en-US"/>
          </a:p>
        </p:txBody>
      </p:sp>
    </p:spTree>
    <p:extLst>
      <p:ext uri="{BB962C8B-B14F-4D97-AF65-F5344CB8AC3E}">
        <p14:creationId xmlns:p14="http://schemas.microsoft.com/office/powerpoint/2010/main" val="27618160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517A30-C60B-FB4D-B542-659DDF9D4847}" type="datetimeFigureOut">
              <a:rPr kumimoji="1" lang="ja-JP" altLang="en-US" smtClean="0"/>
              <a:t>11/14/12</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BBC682-0712-B644-AE1E-4EB320A54E48}" type="slidenum">
              <a:rPr kumimoji="1" lang="ja-JP" altLang="en-US" smtClean="0"/>
              <a:t>‹#›</a:t>
            </a:fld>
            <a:endParaRPr kumimoji="1" lang="ja-JP" altLang="en-US"/>
          </a:p>
        </p:txBody>
      </p:sp>
    </p:spTree>
    <p:extLst>
      <p:ext uri="{BB962C8B-B14F-4D97-AF65-F5344CB8AC3E}">
        <p14:creationId xmlns:p14="http://schemas.microsoft.com/office/powerpoint/2010/main" val="238736829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1050C43-992C-124C-9E5A-9572B144AD2A}" type="datetime1">
              <a:rPr kumimoji="1" lang="ja-JP" altLang="en-US" smtClean="0"/>
              <a:t>11/14/12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0E9781-C9EA-454C-9546-8427A5172D60}" type="slidenum">
              <a:rPr kumimoji="1" lang="ja-JP" altLang="en-US" smtClean="0"/>
              <a:t>‹#›</a:t>
            </a:fld>
            <a:endParaRPr kumimoji="1" lang="ja-JP" altLang="en-US"/>
          </a:p>
        </p:txBody>
      </p:sp>
    </p:spTree>
    <p:extLst>
      <p:ext uri="{BB962C8B-B14F-4D97-AF65-F5344CB8AC3E}">
        <p14:creationId xmlns:p14="http://schemas.microsoft.com/office/powerpoint/2010/main" val="644269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8A1D4B-6805-0B43-BC0F-26B679BA532B}" type="datetime1">
              <a:rPr kumimoji="1" lang="ja-JP" altLang="en-US" smtClean="0"/>
              <a:t>11/14/12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0E9781-C9EA-454C-9546-8427A5172D60}" type="slidenum">
              <a:rPr kumimoji="1" lang="ja-JP" altLang="en-US" smtClean="0"/>
              <a:t>‹#›</a:t>
            </a:fld>
            <a:endParaRPr kumimoji="1" lang="ja-JP" altLang="en-US"/>
          </a:p>
        </p:txBody>
      </p:sp>
    </p:spTree>
    <p:extLst>
      <p:ext uri="{BB962C8B-B14F-4D97-AF65-F5344CB8AC3E}">
        <p14:creationId xmlns:p14="http://schemas.microsoft.com/office/powerpoint/2010/main" val="3621876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74AEF45-9BF6-B645-BC3E-136F842694DA}" type="datetime1">
              <a:rPr kumimoji="1" lang="ja-JP" altLang="en-US" smtClean="0"/>
              <a:t>11/14/12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0E9781-C9EA-454C-9546-8427A5172D60}" type="slidenum">
              <a:rPr kumimoji="1" lang="ja-JP" altLang="en-US" smtClean="0"/>
              <a:t>‹#›</a:t>
            </a:fld>
            <a:endParaRPr kumimoji="1" lang="ja-JP" altLang="en-US"/>
          </a:p>
        </p:txBody>
      </p:sp>
    </p:spTree>
    <p:extLst>
      <p:ext uri="{BB962C8B-B14F-4D97-AF65-F5344CB8AC3E}">
        <p14:creationId xmlns:p14="http://schemas.microsoft.com/office/powerpoint/2010/main" val="2585451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98EB309-F59F-9B45-BF67-15FE906AC132}" type="datetime1">
              <a:rPr kumimoji="1" lang="ja-JP" altLang="en-US" smtClean="0"/>
              <a:t>11/14/12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0E9781-C9EA-454C-9546-8427A5172D60}" type="slidenum">
              <a:rPr kumimoji="1" lang="ja-JP" altLang="en-US" smtClean="0"/>
              <a:t>‹#›</a:t>
            </a:fld>
            <a:endParaRPr kumimoji="1" lang="ja-JP" altLang="en-US"/>
          </a:p>
        </p:txBody>
      </p:sp>
    </p:spTree>
    <p:extLst>
      <p:ext uri="{BB962C8B-B14F-4D97-AF65-F5344CB8AC3E}">
        <p14:creationId xmlns:p14="http://schemas.microsoft.com/office/powerpoint/2010/main" val="4138666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ED1EFA9-736F-6248-B1A5-7BF1A869A37A}" type="datetime1">
              <a:rPr kumimoji="1" lang="ja-JP" altLang="en-US" smtClean="0"/>
              <a:t>11/14/12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0E9781-C9EA-454C-9546-8427A5172D60}" type="slidenum">
              <a:rPr kumimoji="1" lang="ja-JP" altLang="en-US" smtClean="0"/>
              <a:t>‹#›</a:t>
            </a:fld>
            <a:endParaRPr kumimoji="1" lang="ja-JP" altLang="en-US"/>
          </a:p>
        </p:txBody>
      </p:sp>
    </p:spTree>
    <p:extLst>
      <p:ext uri="{BB962C8B-B14F-4D97-AF65-F5344CB8AC3E}">
        <p14:creationId xmlns:p14="http://schemas.microsoft.com/office/powerpoint/2010/main" val="3067742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0337894-C989-0E45-9BA3-33FA1B3F646E}" type="datetime1">
              <a:rPr kumimoji="1" lang="ja-JP" altLang="en-US" smtClean="0"/>
              <a:t>11/14/12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C0E9781-C9EA-454C-9546-8427A5172D60}" type="slidenum">
              <a:rPr kumimoji="1" lang="ja-JP" altLang="en-US" smtClean="0"/>
              <a:t>‹#›</a:t>
            </a:fld>
            <a:endParaRPr kumimoji="1" lang="ja-JP" altLang="en-US"/>
          </a:p>
        </p:txBody>
      </p:sp>
    </p:spTree>
    <p:extLst>
      <p:ext uri="{BB962C8B-B14F-4D97-AF65-F5344CB8AC3E}">
        <p14:creationId xmlns:p14="http://schemas.microsoft.com/office/powerpoint/2010/main" val="1564509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85C217D-577E-8243-AB6D-F84FF37C8C0D}" type="datetime1">
              <a:rPr kumimoji="1" lang="ja-JP" altLang="en-US" smtClean="0"/>
              <a:t>11/14/12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C0E9781-C9EA-454C-9546-8427A5172D60}" type="slidenum">
              <a:rPr kumimoji="1" lang="ja-JP" altLang="en-US" smtClean="0"/>
              <a:t>‹#›</a:t>
            </a:fld>
            <a:endParaRPr kumimoji="1" lang="ja-JP" altLang="en-US"/>
          </a:p>
        </p:txBody>
      </p:sp>
    </p:spTree>
    <p:extLst>
      <p:ext uri="{BB962C8B-B14F-4D97-AF65-F5344CB8AC3E}">
        <p14:creationId xmlns:p14="http://schemas.microsoft.com/office/powerpoint/2010/main" val="1887782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B3D1F7D-040F-4D43-9E61-EDB5269D0DCD}" type="datetime1">
              <a:rPr kumimoji="1" lang="ja-JP" altLang="en-US" smtClean="0"/>
              <a:t>11/14/12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C0E9781-C9EA-454C-9546-8427A5172D60}" type="slidenum">
              <a:rPr kumimoji="1" lang="ja-JP" altLang="en-US" smtClean="0"/>
              <a:t>‹#›</a:t>
            </a:fld>
            <a:endParaRPr kumimoji="1" lang="ja-JP" altLang="en-US"/>
          </a:p>
        </p:txBody>
      </p:sp>
    </p:spTree>
    <p:extLst>
      <p:ext uri="{BB962C8B-B14F-4D97-AF65-F5344CB8AC3E}">
        <p14:creationId xmlns:p14="http://schemas.microsoft.com/office/powerpoint/2010/main" val="3891410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0004DE2-02F7-DD40-99FE-849A7F39483E}" type="datetime1">
              <a:rPr kumimoji="1" lang="ja-JP" altLang="en-US" smtClean="0"/>
              <a:t>11/14/12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C0E9781-C9EA-454C-9546-8427A5172D60}" type="slidenum">
              <a:rPr kumimoji="1" lang="ja-JP" altLang="en-US" smtClean="0"/>
              <a:t>‹#›</a:t>
            </a:fld>
            <a:endParaRPr kumimoji="1" lang="ja-JP" altLang="en-US"/>
          </a:p>
        </p:txBody>
      </p:sp>
    </p:spTree>
    <p:extLst>
      <p:ext uri="{BB962C8B-B14F-4D97-AF65-F5344CB8AC3E}">
        <p14:creationId xmlns:p14="http://schemas.microsoft.com/office/powerpoint/2010/main" val="221158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6B6613A-60D8-8842-BA42-C74D6B757815}" type="datetime1">
              <a:rPr kumimoji="1" lang="ja-JP" altLang="en-US" smtClean="0"/>
              <a:t>11/14/12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C0E9781-C9EA-454C-9546-8427A5172D60}" type="slidenum">
              <a:rPr kumimoji="1" lang="ja-JP" altLang="en-US" smtClean="0"/>
              <a:t>‹#›</a:t>
            </a:fld>
            <a:endParaRPr kumimoji="1" lang="ja-JP" altLang="en-US"/>
          </a:p>
        </p:txBody>
      </p:sp>
    </p:spTree>
    <p:extLst>
      <p:ext uri="{BB962C8B-B14F-4D97-AF65-F5344CB8AC3E}">
        <p14:creationId xmlns:p14="http://schemas.microsoft.com/office/powerpoint/2010/main" val="604037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A473A28-0F29-2247-9D1F-CBC99AB295C9}" type="datetime1">
              <a:rPr kumimoji="1" lang="ja-JP" altLang="en-US" smtClean="0"/>
              <a:t>11/14/12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C0E9781-C9EA-454C-9546-8427A5172D60}" type="slidenum">
              <a:rPr kumimoji="1" lang="ja-JP" altLang="en-US" smtClean="0"/>
              <a:t>‹#›</a:t>
            </a:fld>
            <a:endParaRPr kumimoji="1" lang="ja-JP" altLang="en-US"/>
          </a:p>
        </p:txBody>
      </p:sp>
    </p:spTree>
    <p:extLst>
      <p:ext uri="{BB962C8B-B14F-4D97-AF65-F5344CB8AC3E}">
        <p14:creationId xmlns:p14="http://schemas.microsoft.com/office/powerpoint/2010/main" val="292385146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939426-9B43-B247-AA64-2DACBB137325}" type="datetime1">
              <a:rPr kumimoji="1" lang="ja-JP" altLang="en-US" smtClean="0"/>
              <a:t>11/14/12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0E9781-C9EA-454C-9546-8427A5172D60}" type="slidenum">
              <a:rPr kumimoji="1" lang="ja-JP" altLang="en-US" smtClean="0"/>
              <a:t>‹#›</a:t>
            </a:fld>
            <a:endParaRPr kumimoji="1" lang="ja-JP" altLang="en-US"/>
          </a:p>
        </p:txBody>
      </p:sp>
    </p:spTree>
    <p:extLst>
      <p:ext uri="{BB962C8B-B14F-4D97-AF65-F5344CB8AC3E}">
        <p14:creationId xmlns:p14="http://schemas.microsoft.com/office/powerpoint/2010/main" val="28067572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75966" y="2456697"/>
            <a:ext cx="8372324" cy="2448141"/>
          </a:xfrm>
        </p:spPr>
        <p:txBody>
          <a:bodyPr>
            <a:noAutofit/>
          </a:bodyPr>
          <a:lstStyle/>
          <a:p>
            <a:r>
              <a:rPr lang="en-US" altLang="ja-JP" sz="4000" b="1" dirty="0" smtClean="0"/>
              <a:t>The Fukushima accident under international law and its implications for international ocean law and policy</a:t>
            </a:r>
            <a:endParaRPr kumimoji="1" lang="ja-JP" altLang="en-US" sz="4000" dirty="0"/>
          </a:p>
        </p:txBody>
      </p:sp>
      <p:sp>
        <p:nvSpPr>
          <p:cNvPr id="3" name="サブタイトル 2"/>
          <p:cNvSpPr>
            <a:spLocks noGrp="1"/>
          </p:cNvSpPr>
          <p:nvPr>
            <p:ph type="subTitle" idx="1"/>
          </p:nvPr>
        </p:nvSpPr>
        <p:spPr>
          <a:xfrm>
            <a:off x="1371600" y="5007516"/>
            <a:ext cx="6400800" cy="1752600"/>
          </a:xfrm>
        </p:spPr>
        <p:txBody>
          <a:bodyPr/>
          <a:lstStyle/>
          <a:p>
            <a:r>
              <a:rPr kumimoji="1" lang="en-US" altLang="ja-JP" dirty="0" smtClean="0">
                <a:solidFill>
                  <a:schemeClr val="tx1"/>
                </a:solidFill>
              </a:rPr>
              <a:t>Kentaro NISHIMOTO</a:t>
            </a:r>
          </a:p>
          <a:p>
            <a:r>
              <a:rPr lang="en-US" altLang="ja-JP" dirty="0" smtClean="0">
                <a:solidFill>
                  <a:schemeClr val="tx1"/>
                </a:solidFill>
              </a:rPr>
              <a:t>School of Law, Tohoku University</a:t>
            </a:r>
            <a:endParaRPr kumimoji="1" lang="ja-JP" altLang="en-US" dirty="0">
              <a:solidFill>
                <a:schemeClr val="tx1"/>
              </a:solidFill>
            </a:endParaRPr>
          </a:p>
        </p:txBody>
      </p:sp>
      <p:pic>
        <p:nvPicPr>
          <p:cNvPr id="6" name="図 5" descr="Toh_E_L_N_RGB.g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228195"/>
            <a:ext cx="2239942" cy="2239942"/>
          </a:xfrm>
          <a:prstGeom prst="rect">
            <a:avLst/>
          </a:prstGeom>
        </p:spPr>
      </p:pic>
    </p:spTree>
    <p:extLst>
      <p:ext uri="{BB962C8B-B14F-4D97-AF65-F5344CB8AC3E}">
        <p14:creationId xmlns:p14="http://schemas.microsoft.com/office/powerpoint/2010/main" val="984633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3200" dirty="0">
                <a:solidFill>
                  <a:srgbClr val="000090"/>
                </a:solidFill>
              </a:rPr>
              <a:t>International Law Addressing Pollution from Land-based Sources (LBS):UNCLOS</a:t>
            </a:r>
            <a:endParaRPr kumimoji="1" lang="ja-JP" altLang="en-US" sz="3200" dirty="0">
              <a:solidFill>
                <a:srgbClr val="000090"/>
              </a:solidFill>
            </a:endParaRPr>
          </a:p>
        </p:txBody>
      </p:sp>
      <p:sp>
        <p:nvSpPr>
          <p:cNvPr id="3" name="コンテンツ プレースホルダー 2"/>
          <p:cNvSpPr>
            <a:spLocks noGrp="1"/>
          </p:cNvSpPr>
          <p:nvPr>
            <p:ph idx="1"/>
          </p:nvPr>
        </p:nvSpPr>
        <p:spPr>
          <a:xfrm>
            <a:off x="457200" y="1600200"/>
            <a:ext cx="8229600" cy="4944577"/>
          </a:xfrm>
        </p:spPr>
        <p:txBody>
          <a:bodyPr>
            <a:normAutofit fontScale="92500"/>
          </a:bodyPr>
          <a:lstStyle/>
          <a:p>
            <a:pPr lvl="2"/>
            <a:r>
              <a:rPr lang="en-US" altLang="ja-JP" dirty="0" smtClean="0"/>
              <a:t>Art. 194 (1): </a:t>
            </a:r>
            <a:r>
              <a:rPr lang="en-US" altLang="ja-JP" dirty="0"/>
              <a:t>States shall take, individually or jointly as appropriate, all measures consistent with this Convention that are necessary to prevent, reduce and control pollution of the marine environment from any source, using for this purpose </a:t>
            </a:r>
            <a:r>
              <a:rPr lang="en-US" altLang="ja-JP" u="sng" dirty="0"/>
              <a:t>the best practicable means at their disposal and in accordance with their capabilities</a:t>
            </a:r>
            <a:r>
              <a:rPr lang="en-US" altLang="ja-JP" dirty="0"/>
              <a:t>, and they shall </a:t>
            </a:r>
            <a:r>
              <a:rPr lang="en-US" altLang="ja-JP" dirty="0" err="1"/>
              <a:t>endeavour</a:t>
            </a:r>
            <a:r>
              <a:rPr lang="en-US" altLang="ja-JP" dirty="0"/>
              <a:t> to harmonize their policies in this connection. </a:t>
            </a:r>
          </a:p>
          <a:p>
            <a:pPr lvl="2"/>
            <a:r>
              <a:rPr lang="en-US" altLang="ja-JP" dirty="0" smtClean="0"/>
              <a:t>Art.194(2): States </a:t>
            </a:r>
            <a:r>
              <a:rPr lang="en-US" altLang="ja-JP" dirty="0"/>
              <a:t>shall take all measures necessary to ensure that activities under their jurisdiction or control are so conducted as not to cause damage by pollution to other States and their environment, and that pollution arising from incidents or activities under their jurisdiction or control does not spread beyond the areas where they exercise sovereign rights in accordance with this Convention. </a:t>
            </a:r>
          </a:p>
          <a:p>
            <a:endParaRPr lang="en-US" altLang="ja-JP" dirty="0" smtClean="0"/>
          </a:p>
          <a:p>
            <a:endParaRPr lang="en-US" altLang="ja-JP" dirty="0" smtClean="0"/>
          </a:p>
          <a:p>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CC0E9781-C9EA-454C-9546-8427A5172D60}" type="slidenum">
              <a:rPr kumimoji="1" lang="ja-JP" altLang="en-US" smtClean="0"/>
              <a:t>10</a:t>
            </a:fld>
            <a:endParaRPr kumimoji="1" lang="ja-JP" altLang="en-US"/>
          </a:p>
        </p:txBody>
      </p:sp>
    </p:spTree>
    <p:extLst>
      <p:ext uri="{BB962C8B-B14F-4D97-AF65-F5344CB8AC3E}">
        <p14:creationId xmlns:p14="http://schemas.microsoft.com/office/powerpoint/2010/main" val="131141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3200" dirty="0" smtClean="0">
                <a:solidFill>
                  <a:srgbClr val="000090"/>
                </a:solidFill>
              </a:rPr>
              <a:t>Obligation of States to prevent </a:t>
            </a:r>
            <a:r>
              <a:rPr kumimoji="1" lang="en-US" altLang="ja-JP" sz="3200" dirty="0" err="1" smtClean="0">
                <a:solidFill>
                  <a:srgbClr val="000090"/>
                </a:solidFill>
              </a:rPr>
              <a:t>transboundary</a:t>
            </a:r>
            <a:r>
              <a:rPr kumimoji="1" lang="en-US" altLang="ja-JP" sz="3200" dirty="0" smtClean="0">
                <a:solidFill>
                  <a:srgbClr val="000090"/>
                </a:solidFill>
              </a:rPr>
              <a:t> damage to the environment </a:t>
            </a:r>
            <a:endParaRPr kumimoji="1" lang="ja-JP" altLang="en-US" sz="3200" dirty="0">
              <a:solidFill>
                <a:srgbClr val="000090"/>
              </a:solidFill>
            </a:endParaRPr>
          </a:p>
        </p:txBody>
      </p:sp>
      <p:sp>
        <p:nvSpPr>
          <p:cNvPr id="3" name="コンテンツ プレースホルダー 2"/>
          <p:cNvSpPr>
            <a:spLocks noGrp="1"/>
          </p:cNvSpPr>
          <p:nvPr>
            <p:ph idx="1"/>
          </p:nvPr>
        </p:nvSpPr>
        <p:spPr>
          <a:xfrm>
            <a:off x="457200" y="1600200"/>
            <a:ext cx="8229600" cy="4956019"/>
          </a:xfrm>
        </p:spPr>
        <p:txBody>
          <a:bodyPr>
            <a:normAutofit fontScale="92500" lnSpcReduction="10000"/>
          </a:bodyPr>
          <a:lstStyle/>
          <a:p>
            <a:r>
              <a:rPr lang="en-US" altLang="ja-JP" dirty="0" smtClean="0">
                <a:solidFill>
                  <a:srgbClr val="8064A2"/>
                </a:solidFill>
              </a:rPr>
              <a:t>obligation to prevent </a:t>
            </a:r>
            <a:r>
              <a:rPr lang="en-US" altLang="ja-JP" dirty="0" err="1">
                <a:solidFill>
                  <a:srgbClr val="8064A2"/>
                </a:solidFill>
              </a:rPr>
              <a:t>transboundary</a:t>
            </a:r>
            <a:r>
              <a:rPr lang="en-US" altLang="ja-JP" dirty="0">
                <a:solidFill>
                  <a:srgbClr val="8064A2"/>
                </a:solidFill>
              </a:rPr>
              <a:t> </a:t>
            </a:r>
            <a:r>
              <a:rPr lang="en-US" altLang="ja-JP" dirty="0" smtClean="0">
                <a:solidFill>
                  <a:srgbClr val="8064A2"/>
                </a:solidFill>
              </a:rPr>
              <a:t>damage</a:t>
            </a:r>
          </a:p>
          <a:p>
            <a:pPr lvl="1"/>
            <a:r>
              <a:rPr lang="en-US" altLang="ja-JP" dirty="0" smtClean="0"/>
              <a:t>The provisions reflect a due diligence obligation under general international law to prevent </a:t>
            </a:r>
            <a:r>
              <a:rPr lang="en-US" altLang="ja-JP" dirty="0" err="1" smtClean="0"/>
              <a:t>transboundary</a:t>
            </a:r>
            <a:r>
              <a:rPr lang="en-US" altLang="ja-JP" dirty="0" smtClean="0"/>
              <a:t> damage to the environment </a:t>
            </a:r>
          </a:p>
          <a:p>
            <a:pPr lvl="1"/>
            <a:r>
              <a:rPr lang="en-US" altLang="ja-JP" dirty="0" smtClean="0"/>
              <a:t>To return to the original question… </a:t>
            </a:r>
          </a:p>
          <a:p>
            <a:pPr lvl="2"/>
            <a:r>
              <a:rPr lang="en-US" altLang="ja-JP" dirty="0" smtClean="0"/>
              <a:t>the </a:t>
            </a:r>
            <a:r>
              <a:rPr lang="en-US" altLang="ja-JP" dirty="0"/>
              <a:t>question is whether the course of action taken by Japan has met the degree of due diligence by taking measures that would be required based on its capabilities in light of the </a:t>
            </a:r>
            <a:r>
              <a:rPr lang="en-US" altLang="ja-JP" dirty="0" smtClean="0"/>
              <a:t>circumstances</a:t>
            </a:r>
          </a:p>
          <a:p>
            <a:pPr lvl="2"/>
            <a:r>
              <a:rPr lang="en-US" altLang="ja-JP" dirty="0" smtClean="0"/>
              <a:t>This judgment framework basically applies to the unintentional damage caused to the environment as well</a:t>
            </a:r>
          </a:p>
          <a:p>
            <a:pPr lvl="1"/>
            <a:r>
              <a:rPr lang="en-US" altLang="ja-JP" dirty="0" smtClean="0"/>
              <a:t>Due to the level of environmental damage this issue has not materialized between Japan and </a:t>
            </a:r>
            <a:r>
              <a:rPr lang="en-US" altLang="ja-JP" smtClean="0"/>
              <a:t>other States</a:t>
            </a:r>
            <a:endParaRPr lang="en-US" altLang="ja-JP" dirty="0"/>
          </a:p>
          <a:p>
            <a:pPr lvl="2"/>
            <a:endParaRPr lang="en-US" altLang="ja-JP" dirty="0" smtClean="0"/>
          </a:p>
          <a:p>
            <a:pPr lvl="1"/>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CC0E9781-C9EA-454C-9546-8427A5172D60}" type="slidenum">
              <a:rPr kumimoji="1" lang="ja-JP" altLang="en-US" smtClean="0"/>
              <a:t>11</a:t>
            </a:fld>
            <a:endParaRPr kumimoji="1" lang="ja-JP" altLang="en-US"/>
          </a:p>
        </p:txBody>
      </p:sp>
    </p:spTree>
    <p:extLst>
      <p:ext uri="{BB962C8B-B14F-4D97-AF65-F5344CB8AC3E}">
        <p14:creationId xmlns:p14="http://schemas.microsoft.com/office/powerpoint/2010/main" val="708383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3200" dirty="0">
                <a:solidFill>
                  <a:srgbClr val="000090"/>
                </a:solidFill>
              </a:rPr>
              <a:t>Pollution from Land-based Sources (LBS): </a:t>
            </a:r>
            <a:r>
              <a:rPr lang="en-US" altLang="ja-JP" sz="3200" dirty="0" smtClean="0">
                <a:solidFill>
                  <a:srgbClr val="000090"/>
                </a:solidFill>
              </a:rPr>
              <a:t/>
            </a:r>
            <a:br>
              <a:rPr lang="en-US" altLang="ja-JP" sz="3200" dirty="0" smtClean="0">
                <a:solidFill>
                  <a:srgbClr val="000090"/>
                </a:solidFill>
              </a:rPr>
            </a:br>
            <a:r>
              <a:rPr lang="en-US" altLang="ja-JP" sz="3200" dirty="0" smtClean="0">
                <a:solidFill>
                  <a:srgbClr val="000090"/>
                </a:solidFill>
              </a:rPr>
              <a:t>Regional </a:t>
            </a:r>
            <a:r>
              <a:rPr lang="en-US" altLang="ja-JP" sz="3200" dirty="0">
                <a:solidFill>
                  <a:srgbClr val="000090"/>
                </a:solidFill>
              </a:rPr>
              <a:t>Instruments </a:t>
            </a:r>
            <a:endParaRPr kumimoji="1" lang="ja-JP" altLang="en-US" sz="3200" dirty="0">
              <a:solidFill>
                <a:srgbClr val="000090"/>
              </a:solidFill>
            </a:endParaRPr>
          </a:p>
        </p:txBody>
      </p:sp>
      <p:sp>
        <p:nvSpPr>
          <p:cNvPr id="3" name="コンテンツ プレースホルダー 2"/>
          <p:cNvSpPr>
            <a:spLocks noGrp="1"/>
          </p:cNvSpPr>
          <p:nvPr>
            <p:ph idx="1"/>
          </p:nvPr>
        </p:nvSpPr>
        <p:spPr>
          <a:xfrm>
            <a:off x="457200" y="1600199"/>
            <a:ext cx="8229600" cy="4967461"/>
          </a:xfrm>
        </p:spPr>
        <p:txBody>
          <a:bodyPr>
            <a:normAutofit fontScale="85000" lnSpcReduction="20000"/>
          </a:bodyPr>
          <a:lstStyle/>
          <a:p>
            <a:r>
              <a:rPr lang="en-US" altLang="ja-JP" dirty="0" smtClean="0">
                <a:solidFill>
                  <a:srgbClr val="8064A2"/>
                </a:solidFill>
              </a:rPr>
              <a:t>Regional Approach to LBS Preferred</a:t>
            </a:r>
          </a:p>
          <a:p>
            <a:pPr lvl="1"/>
            <a:r>
              <a:rPr lang="en-US" altLang="ja-JP" dirty="0"/>
              <a:t>p</a:t>
            </a:r>
            <a:r>
              <a:rPr lang="en-US" altLang="ja-JP" dirty="0" smtClean="0"/>
              <a:t>erception of a shared environment makes it easier to attain political consensus for protection of the maritime environment by neighboring States</a:t>
            </a:r>
          </a:p>
          <a:p>
            <a:r>
              <a:rPr lang="en-US" altLang="ja-JP" dirty="0" smtClean="0">
                <a:solidFill>
                  <a:schemeClr val="accent4"/>
                </a:solidFill>
              </a:rPr>
              <a:t>Regional </a:t>
            </a:r>
            <a:r>
              <a:rPr lang="en-US" altLang="ja-JP" dirty="0">
                <a:solidFill>
                  <a:schemeClr val="accent4"/>
                </a:solidFill>
              </a:rPr>
              <a:t>Seas </a:t>
            </a:r>
            <a:r>
              <a:rPr lang="en-US" altLang="ja-JP" dirty="0" err="1" smtClean="0">
                <a:solidFill>
                  <a:schemeClr val="accent4"/>
                </a:solidFill>
              </a:rPr>
              <a:t>Programme</a:t>
            </a:r>
            <a:endParaRPr lang="en-US" altLang="ja-JP" dirty="0" smtClean="0">
              <a:solidFill>
                <a:schemeClr val="accent4"/>
              </a:solidFill>
            </a:endParaRPr>
          </a:p>
          <a:p>
            <a:pPr lvl="1"/>
            <a:r>
              <a:rPr lang="en-US" altLang="ja-JP" dirty="0" smtClean="0"/>
              <a:t> </a:t>
            </a:r>
            <a:r>
              <a:rPr lang="en-US" altLang="ja-JP" dirty="0"/>
              <a:t>launched in 1974 </a:t>
            </a:r>
            <a:r>
              <a:rPr lang="en-US" altLang="ja-JP" dirty="0" smtClean="0"/>
              <a:t>by UNEP; currently 18 </a:t>
            </a:r>
            <a:r>
              <a:rPr lang="en-US" altLang="ja-JP" dirty="0"/>
              <a:t>regions </a:t>
            </a:r>
            <a:r>
              <a:rPr lang="en-US" altLang="ja-JP" dirty="0" smtClean="0"/>
              <a:t>covered; some of them have grown into binding international Conventions including regulation on LBS (for example, the </a:t>
            </a:r>
            <a:r>
              <a:rPr lang="en-US" altLang="ja-JP" dirty="0"/>
              <a:t>Protocol for the Protection of the Mediterranean Sea against </a:t>
            </a:r>
            <a:r>
              <a:rPr lang="en-US" altLang="ja-JP" dirty="0" smtClean="0"/>
              <a:t>Pollution from </a:t>
            </a:r>
            <a:r>
              <a:rPr lang="en-US" altLang="ja-JP" dirty="0"/>
              <a:t>Land-Based Sources and </a:t>
            </a:r>
            <a:r>
              <a:rPr lang="en-US" altLang="ja-JP" dirty="0" smtClean="0"/>
              <a:t>Activities)</a:t>
            </a:r>
          </a:p>
          <a:p>
            <a:pPr lvl="1"/>
            <a:r>
              <a:rPr lang="en-US" altLang="ja-JP" dirty="0"/>
              <a:t>e</a:t>
            </a:r>
            <a:r>
              <a:rPr lang="en-US" altLang="ja-JP" dirty="0" smtClean="0"/>
              <a:t>xcept for the non-binding Action </a:t>
            </a:r>
            <a:r>
              <a:rPr lang="en-US" altLang="ja-JP" dirty="0"/>
              <a:t>Plan for the Protection, Management and Development of the Marine and Coastal Environment of the Northwest Pacific Region </a:t>
            </a:r>
            <a:r>
              <a:rPr lang="en-US" altLang="ja-JP" dirty="0" smtClean="0"/>
              <a:t>(NOWPAP) between </a:t>
            </a:r>
            <a:r>
              <a:rPr lang="en-US" altLang="ja-JP" dirty="0"/>
              <a:t>China, Korea, Japan and </a:t>
            </a:r>
            <a:r>
              <a:rPr lang="en-US" altLang="ja-JP" dirty="0" smtClean="0"/>
              <a:t>Russia, regional legal framework is absent for the maritime areas around Japan</a:t>
            </a:r>
            <a:endParaRPr lang="en-US" altLang="ja-JP" dirty="0"/>
          </a:p>
        </p:txBody>
      </p:sp>
      <p:sp>
        <p:nvSpPr>
          <p:cNvPr id="4" name="スライド番号プレースホルダー 3"/>
          <p:cNvSpPr>
            <a:spLocks noGrp="1"/>
          </p:cNvSpPr>
          <p:nvPr>
            <p:ph type="sldNum" sz="quarter" idx="12"/>
          </p:nvPr>
        </p:nvSpPr>
        <p:spPr/>
        <p:txBody>
          <a:bodyPr/>
          <a:lstStyle/>
          <a:p>
            <a:fld id="{CC0E9781-C9EA-454C-9546-8427A5172D60}" type="slidenum">
              <a:rPr kumimoji="1" lang="ja-JP" altLang="en-US" smtClean="0"/>
              <a:t>12</a:t>
            </a:fld>
            <a:endParaRPr kumimoji="1" lang="ja-JP" altLang="en-US"/>
          </a:p>
        </p:txBody>
      </p:sp>
    </p:spTree>
    <p:extLst>
      <p:ext uri="{BB962C8B-B14F-4D97-AF65-F5344CB8AC3E}">
        <p14:creationId xmlns:p14="http://schemas.microsoft.com/office/powerpoint/2010/main" val="2079699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3200" dirty="0" smtClean="0">
                <a:solidFill>
                  <a:srgbClr val="000090"/>
                </a:solidFill>
              </a:rPr>
              <a:t>What </a:t>
            </a:r>
            <a:r>
              <a:rPr lang="en-US" altLang="ja-JP" sz="3200" dirty="0" smtClean="0">
                <a:solidFill>
                  <a:srgbClr val="000090"/>
                </a:solidFill>
              </a:rPr>
              <a:t>implications for future international ocean policy?</a:t>
            </a:r>
            <a:endParaRPr kumimoji="1" lang="ja-JP" altLang="en-US" sz="3200" dirty="0">
              <a:solidFill>
                <a:srgbClr val="000090"/>
              </a:solidFill>
            </a:endParaRPr>
          </a:p>
        </p:txBody>
      </p:sp>
      <p:sp>
        <p:nvSpPr>
          <p:cNvPr id="3" name="コンテンツ プレースホルダー 2"/>
          <p:cNvSpPr>
            <a:spLocks noGrp="1"/>
          </p:cNvSpPr>
          <p:nvPr>
            <p:ph idx="1"/>
          </p:nvPr>
        </p:nvSpPr>
        <p:spPr>
          <a:xfrm>
            <a:off x="457200" y="1600200"/>
            <a:ext cx="8229600" cy="5121276"/>
          </a:xfrm>
        </p:spPr>
        <p:txBody>
          <a:bodyPr>
            <a:normAutofit fontScale="70000" lnSpcReduction="20000"/>
          </a:bodyPr>
          <a:lstStyle/>
          <a:p>
            <a:r>
              <a:rPr lang="en-US" altLang="ja-JP" dirty="0" smtClean="0">
                <a:solidFill>
                  <a:schemeClr val="accent4"/>
                </a:solidFill>
              </a:rPr>
              <a:t>Gaps and W</a:t>
            </a:r>
            <a:r>
              <a:rPr kumimoji="1" lang="en-US" altLang="ja-JP" dirty="0" smtClean="0">
                <a:solidFill>
                  <a:schemeClr val="accent4"/>
                </a:solidFill>
              </a:rPr>
              <a:t>eakness of international law for marine pollution from LBS</a:t>
            </a:r>
          </a:p>
          <a:p>
            <a:pPr lvl="1"/>
            <a:r>
              <a:rPr lang="en-US" altLang="ja-JP" dirty="0"/>
              <a:t>o</a:t>
            </a:r>
            <a:r>
              <a:rPr lang="en-US" altLang="ja-JP" dirty="0" smtClean="0"/>
              <a:t>nly general rules with wide range of State discretion at the global level</a:t>
            </a:r>
            <a:endParaRPr kumimoji="1" lang="en-US" altLang="ja-JP" dirty="0" smtClean="0"/>
          </a:p>
          <a:p>
            <a:pPr lvl="1"/>
            <a:r>
              <a:rPr lang="en-US" altLang="ja-JP" dirty="0" smtClean="0"/>
              <a:t>no legally binding instruments at the regional level for the maritime areas around Japan</a:t>
            </a:r>
          </a:p>
          <a:p>
            <a:r>
              <a:rPr lang="en-US" altLang="ja-JP" dirty="0" smtClean="0">
                <a:solidFill>
                  <a:srgbClr val="8064A2"/>
                </a:solidFill>
              </a:rPr>
              <a:t>Would </a:t>
            </a:r>
            <a:r>
              <a:rPr lang="en-US" altLang="ja-JP" dirty="0">
                <a:solidFill>
                  <a:srgbClr val="8064A2"/>
                </a:solidFill>
              </a:rPr>
              <a:t>c</a:t>
            </a:r>
            <a:r>
              <a:rPr lang="en-US" altLang="ja-JP" dirty="0" smtClean="0">
                <a:solidFill>
                  <a:srgbClr val="8064A2"/>
                </a:solidFill>
              </a:rPr>
              <a:t>reating new rules or legal frameworks for the marine environment help prevent another Fukushima?</a:t>
            </a:r>
          </a:p>
          <a:p>
            <a:pPr lvl="1"/>
            <a:r>
              <a:rPr lang="en-US" altLang="ja-JP" dirty="0"/>
              <a:t>Legal rules for the marine environment in itself is not </a:t>
            </a:r>
            <a:r>
              <a:rPr lang="en-US" altLang="ja-JP" dirty="0" smtClean="0"/>
              <a:t>able </a:t>
            </a:r>
            <a:r>
              <a:rPr lang="en-US" altLang="ja-JP" dirty="0"/>
              <a:t>to </a:t>
            </a:r>
            <a:r>
              <a:rPr lang="en-US" altLang="ja-JP" i="1" dirty="0"/>
              <a:t>prevent</a:t>
            </a:r>
            <a:r>
              <a:rPr lang="en-US" altLang="ja-JP" dirty="0"/>
              <a:t> damage from accidents as opposed to operational or intentional </a:t>
            </a:r>
            <a:r>
              <a:rPr lang="en-US" altLang="ja-JP" dirty="0" smtClean="0"/>
              <a:t>discharges</a:t>
            </a:r>
          </a:p>
          <a:p>
            <a:pPr lvl="1"/>
            <a:r>
              <a:rPr lang="en-US" altLang="ja-JP" dirty="0" smtClean="0"/>
              <a:t>Providing </a:t>
            </a:r>
            <a:r>
              <a:rPr lang="en-US" altLang="ja-JP" dirty="0"/>
              <a:t>for clearer rules in some areas, especially in procedural matters such as notification will contribute </a:t>
            </a:r>
            <a:r>
              <a:rPr lang="en-US" altLang="ja-JP" dirty="0" smtClean="0"/>
              <a:t>towards better handling of similar events</a:t>
            </a:r>
            <a:endParaRPr lang="en-US" altLang="ja-JP" dirty="0" smtClean="0">
              <a:solidFill>
                <a:srgbClr val="8064A2"/>
              </a:solidFill>
            </a:endParaRPr>
          </a:p>
          <a:p>
            <a:pPr lvl="1"/>
            <a:r>
              <a:rPr lang="en-US" altLang="ja-JP" dirty="0" smtClean="0"/>
              <a:t>International cooperation is a policy option for monitoring what has already been done: regional frameworks may be instrumental in monitoring of </a:t>
            </a:r>
            <a:r>
              <a:rPr lang="en-US" altLang="ja-JP" dirty="0"/>
              <a:t>the marine environment and evaluation of long-term effects and </a:t>
            </a:r>
            <a:r>
              <a:rPr lang="en-US" altLang="ja-JP" dirty="0" smtClean="0"/>
              <a:t>risks</a:t>
            </a:r>
          </a:p>
        </p:txBody>
      </p:sp>
      <p:sp>
        <p:nvSpPr>
          <p:cNvPr id="4" name="スライド番号プレースホルダー 3"/>
          <p:cNvSpPr>
            <a:spLocks noGrp="1"/>
          </p:cNvSpPr>
          <p:nvPr>
            <p:ph type="sldNum" sz="quarter" idx="12"/>
          </p:nvPr>
        </p:nvSpPr>
        <p:spPr/>
        <p:txBody>
          <a:bodyPr/>
          <a:lstStyle/>
          <a:p>
            <a:fld id="{CC0E9781-C9EA-454C-9546-8427A5172D60}" type="slidenum">
              <a:rPr kumimoji="1" lang="ja-JP" altLang="en-US" smtClean="0"/>
              <a:t>13</a:t>
            </a:fld>
            <a:endParaRPr kumimoji="1" lang="ja-JP" altLang="en-US" dirty="0"/>
          </a:p>
        </p:txBody>
      </p:sp>
    </p:spTree>
    <p:extLst>
      <p:ext uri="{BB962C8B-B14F-4D97-AF65-F5344CB8AC3E}">
        <p14:creationId xmlns:p14="http://schemas.microsoft.com/office/powerpoint/2010/main" val="1821815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3200" dirty="0" smtClean="0">
                <a:solidFill>
                  <a:srgbClr val="000090"/>
                </a:solidFill>
              </a:rPr>
              <a:t>Radioactive waster discharge incident, 4 to 10 April, 2011</a:t>
            </a:r>
            <a:endParaRPr kumimoji="1" lang="ja-JP" altLang="en-US" sz="3200" dirty="0">
              <a:solidFill>
                <a:srgbClr val="000090"/>
              </a:solidFill>
            </a:endParaRPr>
          </a:p>
        </p:txBody>
      </p:sp>
      <p:sp>
        <p:nvSpPr>
          <p:cNvPr id="3" name="コンテンツ プレースホルダー 2"/>
          <p:cNvSpPr>
            <a:spLocks noGrp="1"/>
          </p:cNvSpPr>
          <p:nvPr>
            <p:ph idx="1"/>
          </p:nvPr>
        </p:nvSpPr>
        <p:spPr/>
        <p:txBody>
          <a:bodyPr>
            <a:normAutofit fontScale="85000" lnSpcReduction="20000"/>
          </a:bodyPr>
          <a:lstStyle/>
          <a:p>
            <a:r>
              <a:rPr lang="en-US" altLang="ja-JP" dirty="0" smtClean="0">
                <a:solidFill>
                  <a:srgbClr val="8064A2"/>
                </a:solidFill>
              </a:rPr>
              <a:t>From 4 to 10 April, TEPCO released approx. 10,000 tons of radioactive water into the sea (1.5</a:t>
            </a:r>
            <a:r>
              <a:rPr lang="en-US" altLang="ja-JP" dirty="0">
                <a:solidFill>
                  <a:srgbClr val="8064A2"/>
                </a:solidFill>
              </a:rPr>
              <a:t>×10</a:t>
            </a:r>
            <a:r>
              <a:rPr lang="en-US" altLang="ja-JP" baseline="30000" dirty="0">
                <a:solidFill>
                  <a:srgbClr val="8064A2"/>
                </a:solidFill>
              </a:rPr>
              <a:t>11</a:t>
            </a:r>
            <a:r>
              <a:rPr lang="en-US" altLang="ja-JP" dirty="0">
                <a:solidFill>
                  <a:srgbClr val="8064A2"/>
                </a:solidFill>
              </a:rPr>
              <a:t> </a:t>
            </a:r>
            <a:r>
              <a:rPr lang="en-US" altLang="ja-JP" dirty="0" err="1">
                <a:solidFill>
                  <a:srgbClr val="8064A2"/>
                </a:solidFill>
              </a:rPr>
              <a:t>Bq</a:t>
            </a:r>
            <a:r>
              <a:rPr lang="en-US" altLang="ja-JP" dirty="0">
                <a:solidFill>
                  <a:srgbClr val="8064A2"/>
                </a:solidFill>
              </a:rPr>
              <a:t> total</a:t>
            </a:r>
            <a:r>
              <a:rPr lang="en-US" altLang="ja-JP" dirty="0" smtClean="0">
                <a:solidFill>
                  <a:srgbClr val="8064A2"/>
                </a:solidFill>
              </a:rPr>
              <a:t>)</a:t>
            </a:r>
          </a:p>
          <a:p>
            <a:pPr lvl="1"/>
            <a:r>
              <a:rPr lang="en-US" altLang="ja-JP" dirty="0" smtClean="0"/>
              <a:t>intentional </a:t>
            </a:r>
            <a:r>
              <a:rPr lang="en-US" altLang="ja-JP" dirty="0"/>
              <a:t>release of “low-level radioactive water” to secure storage space for the large amount of high-level radioactive water that had resulted from emergency operations at the nuclear plant. </a:t>
            </a:r>
            <a:endParaRPr lang="en-US" altLang="ja-JP" dirty="0" smtClean="0"/>
          </a:p>
          <a:p>
            <a:pPr lvl="1"/>
            <a:r>
              <a:rPr lang="en-US" altLang="ja-JP" dirty="0" smtClean="0"/>
              <a:t>Environmental impacts are probably not large in relation to the total picture of events at Fukushima </a:t>
            </a:r>
            <a:r>
              <a:rPr lang="en-US" altLang="ja-JP" dirty="0" err="1" smtClean="0"/>
              <a:t>Dai-ichi</a:t>
            </a:r>
            <a:r>
              <a:rPr lang="en-US" altLang="ja-JP" dirty="0" smtClean="0"/>
              <a:t>; Still </a:t>
            </a:r>
            <a:r>
              <a:rPr lang="en-US" altLang="ja-JP" dirty="0"/>
              <a:t>a</a:t>
            </a:r>
            <a:r>
              <a:rPr kumimoji="1" lang="en-US" altLang="ja-JP" dirty="0" smtClean="0"/>
              <a:t>ttracte</a:t>
            </a:r>
            <a:r>
              <a:rPr lang="en-US" altLang="ja-JP" dirty="0" smtClean="0"/>
              <a:t>d concern from within Japan and neighboring States</a:t>
            </a:r>
          </a:p>
          <a:p>
            <a:r>
              <a:rPr lang="en-US" altLang="ja-JP" dirty="0" smtClean="0">
                <a:solidFill>
                  <a:srgbClr val="8064A2"/>
                </a:solidFill>
              </a:rPr>
              <a:t>Was this measure in conformity with applicable International Law?</a:t>
            </a:r>
          </a:p>
        </p:txBody>
      </p:sp>
      <p:sp>
        <p:nvSpPr>
          <p:cNvPr id="4" name="スライド番号プレースホルダー 3"/>
          <p:cNvSpPr>
            <a:spLocks noGrp="1"/>
          </p:cNvSpPr>
          <p:nvPr>
            <p:ph type="sldNum" sz="quarter" idx="12"/>
          </p:nvPr>
        </p:nvSpPr>
        <p:spPr/>
        <p:txBody>
          <a:bodyPr/>
          <a:lstStyle/>
          <a:p>
            <a:fld id="{CC0E9781-C9EA-454C-9546-8427A5172D60}" type="slidenum">
              <a:rPr kumimoji="1" lang="ja-JP" altLang="en-US" smtClean="0"/>
              <a:t>2</a:t>
            </a:fld>
            <a:endParaRPr kumimoji="1" lang="ja-JP" altLang="en-US"/>
          </a:p>
        </p:txBody>
      </p:sp>
    </p:spTree>
    <p:extLst>
      <p:ext uri="{BB962C8B-B14F-4D97-AF65-F5344CB8AC3E}">
        <p14:creationId xmlns:p14="http://schemas.microsoft.com/office/powerpoint/2010/main" val="3620349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3200" dirty="0" smtClean="0">
                <a:solidFill>
                  <a:srgbClr val="000090"/>
                </a:solidFill>
              </a:rPr>
              <a:t>International Treaties Addressing Nuclear Activities</a:t>
            </a:r>
            <a:endParaRPr kumimoji="1" lang="ja-JP" altLang="en-US" sz="3200" dirty="0">
              <a:solidFill>
                <a:srgbClr val="000090"/>
              </a:solidFill>
            </a:endParaRPr>
          </a:p>
        </p:txBody>
      </p:sp>
      <p:sp>
        <p:nvSpPr>
          <p:cNvPr id="3" name="コンテンツ プレースホルダー 2"/>
          <p:cNvSpPr>
            <a:spLocks noGrp="1"/>
          </p:cNvSpPr>
          <p:nvPr>
            <p:ph idx="1"/>
          </p:nvPr>
        </p:nvSpPr>
        <p:spPr/>
        <p:txBody>
          <a:bodyPr>
            <a:normAutofit fontScale="85000" lnSpcReduction="20000"/>
          </a:bodyPr>
          <a:lstStyle/>
          <a:p>
            <a:r>
              <a:rPr lang="en-US" altLang="ja-JP" dirty="0">
                <a:solidFill>
                  <a:srgbClr val="8064A2"/>
                </a:solidFill>
              </a:rPr>
              <a:t>Convention on Assistance in Case of a Nuclear Accident or Radiological </a:t>
            </a:r>
            <a:r>
              <a:rPr lang="en-US" altLang="ja-JP" dirty="0" smtClean="0">
                <a:solidFill>
                  <a:srgbClr val="8064A2"/>
                </a:solidFill>
              </a:rPr>
              <a:t>Emergency</a:t>
            </a:r>
          </a:p>
          <a:p>
            <a:pPr lvl="1"/>
            <a:r>
              <a:rPr lang="en-US" altLang="ja-JP" dirty="0" smtClean="0"/>
              <a:t>international </a:t>
            </a:r>
            <a:r>
              <a:rPr lang="en-US" altLang="ja-JP" dirty="0"/>
              <a:t>framework for co-operation among States </a:t>
            </a:r>
            <a:r>
              <a:rPr lang="en-US" altLang="ja-JP" dirty="0" smtClean="0"/>
              <a:t>and with IAEA </a:t>
            </a:r>
            <a:r>
              <a:rPr lang="en-US" altLang="ja-JP" dirty="0"/>
              <a:t>to </a:t>
            </a:r>
            <a:r>
              <a:rPr lang="en-US" altLang="ja-JP" dirty="0" smtClean="0"/>
              <a:t>facilitate </a:t>
            </a:r>
            <a:r>
              <a:rPr lang="en-US" altLang="ja-JP" dirty="0"/>
              <a:t>assistance and support </a:t>
            </a:r>
            <a:r>
              <a:rPr lang="en-US" altLang="ja-JP" dirty="0" smtClean="0"/>
              <a:t>in nuclear </a:t>
            </a:r>
            <a:r>
              <a:rPr lang="en-US" altLang="ja-JP" dirty="0"/>
              <a:t>accidents or radiological emergencies</a:t>
            </a:r>
          </a:p>
          <a:p>
            <a:r>
              <a:rPr lang="en-US" altLang="ja-JP" dirty="0">
                <a:solidFill>
                  <a:srgbClr val="8064A2"/>
                </a:solidFill>
              </a:rPr>
              <a:t>Convention on Early Notification of a Nuclear Accident </a:t>
            </a:r>
            <a:endParaRPr lang="en-US" altLang="ja-JP" dirty="0" smtClean="0">
              <a:solidFill>
                <a:srgbClr val="8064A2"/>
              </a:solidFill>
            </a:endParaRPr>
          </a:p>
          <a:p>
            <a:pPr lvl="1"/>
            <a:r>
              <a:rPr lang="en-US" altLang="ja-JP" dirty="0" smtClean="0"/>
              <a:t>Notification scheme </a:t>
            </a:r>
            <a:r>
              <a:rPr lang="en-US" altLang="ja-JP" dirty="0"/>
              <a:t>for ‘a release of radioactive material occurs or is likely to occur and which has resulted or may result in an international </a:t>
            </a:r>
            <a:r>
              <a:rPr lang="en-US" altLang="ja-JP" dirty="0" err="1"/>
              <a:t>transboundary</a:t>
            </a:r>
            <a:r>
              <a:rPr lang="en-US" altLang="ja-JP" dirty="0"/>
              <a:t> release that could be of radiological safety significance for another State</a:t>
            </a:r>
            <a:r>
              <a:rPr lang="en-US" altLang="ja-JP" dirty="0" smtClean="0"/>
              <a:t>’ (Art. 1(1))</a:t>
            </a:r>
            <a:endParaRPr lang="en-US" altLang="ja-JP" dirty="0"/>
          </a:p>
          <a:p>
            <a:pPr lvl="1"/>
            <a:r>
              <a:rPr kumimoji="1" lang="en-US" altLang="ja-JP" dirty="0" smtClean="0"/>
              <a:t>Contains an obligation to notify and inform affected States </a:t>
            </a:r>
            <a:r>
              <a:rPr lang="en-US" altLang="ja-JP" dirty="0"/>
              <a:t>directly or through </a:t>
            </a:r>
            <a:r>
              <a:rPr lang="en-US" altLang="ja-JP" dirty="0" smtClean="0"/>
              <a:t>the IAEA (Art.2)</a:t>
            </a:r>
            <a:endParaRPr kumimoji="1" lang="ja-JP" altLang="en-US" dirty="0"/>
          </a:p>
        </p:txBody>
      </p:sp>
      <p:sp>
        <p:nvSpPr>
          <p:cNvPr id="4" name="スライド番号プレースホルダー 3"/>
          <p:cNvSpPr>
            <a:spLocks noGrp="1"/>
          </p:cNvSpPr>
          <p:nvPr>
            <p:ph type="sldNum" sz="quarter" idx="12"/>
          </p:nvPr>
        </p:nvSpPr>
        <p:spPr/>
        <p:txBody>
          <a:bodyPr/>
          <a:lstStyle/>
          <a:p>
            <a:fld id="{CC0E9781-C9EA-454C-9546-8427A5172D60}" type="slidenum">
              <a:rPr kumimoji="1" lang="ja-JP" altLang="en-US" smtClean="0"/>
              <a:t>3</a:t>
            </a:fld>
            <a:endParaRPr kumimoji="1" lang="ja-JP" altLang="en-US"/>
          </a:p>
        </p:txBody>
      </p:sp>
    </p:spTree>
    <p:extLst>
      <p:ext uri="{BB962C8B-B14F-4D97-AF65-F5344CB8AC3E}">
        <p14:creationId xmlns:p14="http://schemas.microsoft.com/office/powerpoint/2010/main" val="99455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3200" dirty="0" smtClean="0">
                <a:solidFill>
                  <a:srgbClr val="000090"/>
                </a:solidFill>
              </a:rPr>
              <a:t>International Law Issues with Respect to Notification</a:t>
            </a:r>
            <a:endParaRPr kumimoji="1" lang="ja-JP" altLang="en-US" sz="3200" dirty="0">
              <a:solidFill>
                <a:srgbClr val="000090"/>
              </a:solidFill>
            </a:endParaRPr>
          </a:p>
        </p:txBody>
      </p:sp>
      <p:sp>
        <p:nvSpPr>
          <p:cNvPr id="3" name="コンテンツ プレースホルダー 2"/>
          <p:cNvSpPr>
            <a:spLocks noGrp="1"/>
          </p:cNvSpPr>
          <p:nvPr>
            <p:ph idx="1"/>
          </p:nvPr>
        </p:nvSpPr>
        <p:spPr>
          <a:xfrm>
            <a:off x="457200" y="1600200"/>
            <a:ext cx="8229600" cy="4830158"/>
          </a:xfrm>
        </p:spPr>
        <p:txBody>
          <a:bodyPr>
            <a:normAutofit fontScale="70000" lnSpcReduction="20000"/>
          </a:bodyPr>
          <a:lstStyle/>
          <a:p>
            <a:r>
              <a:rPr kumimoji="1" lang="en-US" altLang="ja-JP" dirty="0" smtClean="0">
                <a:solidFill>
                  <a:srgbClr val="8064A2"/>
                </a:solidFill>
              </a:rPr>
              <a:t>Intentional </a:t>
            </a:r>
            <a:r>
              <a:rPr lang="en-US" altLang="ja-JP" dirty="0">
                <a:solidFill>
                  <a:srgbClr val="8064A2"/>
                </a:solidFill>
              </a:rPr>
              <a:t>r</a:t>
            </a:r>
            <a:r>
              <a:rPr kumimoji="1" lang="en-US" altLang="ja-JP" dirty="0" smtClean="0">
                <a:solidFill>
                  <a:srgbClr val="8064A2"/>
                </a:solidFill>
              </a:rPr>
              <a:t>elease of relatively low-level radioactive water</a:t>
            </a:r>
          </a:p>
          <a:p>
            <a:pPr lvl="1"/>
            <a:r>
              <a:rPr lang="en-US" altLang="ja-JP" dirty="0"/>
              <a:t>o</a:t>
            </a:r>
            <a:r>
              <a:rPr kumimoji="1" lang="en-US" altLang="ja-JP" dirty="0" smtClean="0"/>
              <a:t>ption discussed since March;</a:t>
            </a:r>
            <a:r>
              <a:rPr lang="en-US" altLang="ja-JP" dirty="0" smtClean="0"/>
              <a:t> decision was made around 15:00, 4 April 2011 </a:t>
            </a:r>
            <a:r>
              <a:rPr kumimoji="1" lang="en-US" altLang="ja-JP" dirty="0" smtClean="0"/>
              <a:t> </a:t>
            </a:r>
          </a:p>
          <a:p>
            <a:r>
              <a:rPr lang="en-US" altLang="ja-JP" dirty="0" smtClean="0">
                <a:solidFill>
                  <a:srgbClr val="8064A2"/>
                </a:solidFill>
              </a:rPr>
              <a:t>Belated notification to neighboring States</a:t>
            </a:r>
          </a:p>
          <a:p>
            <a:pPr lvl="1"/>
            <a:r>
              <a:rPr lang="en-US" altLang="ja-JP" dirty="0" smtClean="0"/>
              <a:t>announced</a:t>
            </a:r>
            <a:r>
              <a:rPr kumimoji="1" lang="en-US" altLang="ja-JP" dirty="0" smtClean="0"/>
              <a:t> in press briefing at16:00;</a:t>
            </a:r>
            <a:r>
              <a:rPr lang="en-US" altLang="ja-JP" dirty="0"/>
              <a:t> </a:t>
            </a:r>
            <a:r>
              <a:rPr lang="en-US" altLang="ja-JP" dirty="0" smtClean="0"/>
              <a:t>mentioned</a:t>
            </a:r>
            <a:r>
              <a:rPr kumimoji="1" lang="en-US" altLang="ja-JP" dirty="0" smtClean="0"/>
              <a:t> </a:t>
            </a:r>
            <a:r>
              <a:rPr lang="en-US" altLang="ja-JP" dirty="0" smtClean="0"/>
              <a:t>by Ministry of Foreign Affairs (MOFA) in regular meeting with foreign embassies at 16:00</a:t>
            </a:r>
          </a:p>
          <a:p>
            <a:pPr lvl="1"/>
            <a:r>
              <a:rPr kumimoji="1" lang="en-US" altLang="ja-JP" dirty="0" smtClean="0"/>
              <a:t>TEPCO started release at 19:00;</a:t>
            </a:r>
            <a:r>
              <a:rPr lang="en-US" altLang="ja-JP" dirty="0" smtClean="0"/>
              <a:t> notification sent by MOFA by fax and email at 19:03</a:t>
            </a:r>
          </a:p>
          <a:p>
            <a:r>
              <a:rPr lang="en-US" altLang="ja-JP" dirty="0" smtClean="0">
                <a:solidFill>
                  <a:srgbClr val="8064A2"/>
                </a:solidFill>
              </a:rPr>
              <a:t>Position of Japanese Government</a:t>
            </a:r>
          </a:p>
          <a:p>
            <a:pPr lvl="1"/>
            <a:r>
              <a:rPr lang="en-US" altLang="ja-JP" dirty="0" smtClean="0"/>
              <a:t>Not of ‘radiological </a:t>
            </a:r>
            <a:r>
              <a:rPr lang="en-US" altLang="ja-JP" dirty="0"/>
              <a:t>safety significance for another </a:t>
            </a:r>
            <a:r>
              <a:rPr lang="en-US" altLang="ja-JP" dirty="0" smtClean="0"/>
              <a:t>State’</a:t>
            </a:r>
          </a:p>
          <a:p>
            <a:pPr lvl="1"/>
            <a:r>
              <a:rPr lang="en-US" altLang="ja-JP" dirty="0" smtClean="0"/>
              <a:t>The notification was made on a voluntary basis under Art. 3 of the Convention, rather than by obligation under Art.2</a:t>
            </a:r>
          </a:p>
          <a:p>
            <a:r>
              <a:rPr lang="en-US" altLang="ja-JP" dirty="0" smtClean="0">
                <a:solidFill>
                  <a:srgbClr val="8064A2"/>
                </a:solidFill>
              </a:rPr>
              <a:t>Issues:</a:t>
            </a:r>
          </a:p>
          <a:p>
            <a:pPr lvl="1"/>
            <a:r>
              <a:rPr lang="en-US" altLang="ja-JP" dirty="0"/>
              <a:t>w</a:t>
            </a:r>
            <a:r>
              <a:rPr lang="en-US" altLang="ja-JP" dirty="0" smtClean="0"/>
              <a:t>as the risk on the marine environment so high as to entail an obligation to notify?</a:t>
            </a:r>
          </a:p>
          <a:p>
            <a:pPr lvl="1"/>
            <a:r>
              <a:rPr lang="en-US" altLang="ja-JP" dirty="0"/>
              <a:t>d</a:t>
            </a:r>
            <a:r>
              <a:rPr lang="en-US" altLang="ja-JP" dirty="0" smtClean="0"/>
              <a:t>iscretion of </a:t>
            </a:r>
            <a:r>
              <a:rPr lang="en-US" altLang="ja-JP" dirty="0"/>
              <a:t>s</a:t>
            </a:r>
            <a:r>
              <a:rPr lang="en-US" altLang="ja-JP" dirty="0" smtClean="0"/>
              <a:t>tates in implementing international obligations</a:t>
            </a:r>
          </a:p>
        </p:txBody>
      </p:sp>
      <p:sp>
        <p:nvSpPr>
          <p:cNvPr id="4" name="スライド番号プレースホルダー 3"/>
          <p:cNvSpPr>
            <a:spLocks noGrp="1"/>
          </p:cNvSpPr>
          <p:nvPr>
            <p:ph type="sldNum" sz="quarter" idx="12"/>
          </p:nvPr>
        </p:nvSpPr>
        <p:spPr/>
        <p:txBody>
          <a:bodyPr/>
          <a:lstStyle/>
          <a:p>
            <a:fld id="{CC0E9781-C9EA-454C-9546-8427A5172D60}" type="slidenum">
              <a:rPr kumimoji="1" lang="ja-JP" altLang="en-US" smtClean="0"/>
              <a:t>4</a:t>
            </a:fld>
            <a:endParaRPr kumimoji="1" lang="ja-JP" altLang="en-US"/>
          </a:p>
        </p:txBody>
      </p:sp>
    </p:spTree>
    <p:extLst>
      <p:ext uri="{BB962C8B-B14F-4D97-AF65-F5344CB8AC3E}">
        <p14:creationId xmlns:p14="http://schemas.microsoft.com/office/powerpoint/2010/main" val="3432485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3200" dirty="0" smtClean="0">
                <a:solidFill>
                  <a:srgbClr val="000090"/>
                </a:solidFill>
              </a:rPr>
              <a:t>International Law Addressing </a:t>
            </a:r>
            <a:r>
              <a:rPr kumimoji="1" lang="en-US" altLang="ja-JP" sz="3200" smtClean="0">
                <a:solidFill>
                  <a:srgbClr val="000090"/>
                </a:solidFill>
              </a:rPr>
              <a:t>Marine Pollution: </a:t>
            </a:r>
            <a:r>
              <a:rPr kumimoji="1" lang="en-US" altLang="ja-JP" sz="3200" dirty="0" smtClean="0">
                <a:solidFill>
                  <a:srgbClr val="000090"/>
                </a:solidFill>
              </a:rPr>
              <a:t>Dumping</a:t>
            </a:r>
            <a:endParaRPr kumimoji="1" lang="ja-JP" altLang="en-US" sz="3200" dirty="0">
              <a:solidFill>
                <a:srgbClr val="000090"/>
              </a:solidFill>
            </a:endParaRPr>
          </a:p>
        </p:txBody>
      </p:sp>
      <p:sp>
        <p:nvSpPr>
          <p:cNvPr id="3" name="コンテンツ プレースホルダー 2"/>
          <p:cNvSpPr>
            <a:spLocks noGrp="1"/>
          </p:cNvSpPr>
          <p:nvPr>
            <p:ph idx="1"/>
          </p:nvPr>
        </p:nvSpPr>
        <p:spPr>
          <a:xfrm>
            <a:off x="457200" y="1497220"/>
            <a:ext cx="8229600" cy="5257802"/>
          </a:xfrm>
        </p:spPr>
        <p:txBody>
          <a:bodyPr>
            <a:normAutofit fontScale="92500" lnSpcReduction="20000"/>
          </a:bodyPr>
          <a:lstStyle/>
          <a:p>
            <a:r>
              <a:rPr lang="en-US" altLang="ja-JP" dirty="0">
                <a:solidFill>
                  <a:srgbClr val="8064A2"/>
                </a:solidFill>
              </a:rPr>
              <a:t>Convention on the Prevention of Marine Pollution </a:t>
            </a:r>
            <a:r>
              <a:rPr lang="en-US" altLang="ja-JP" dirty="0" smtClean="0">
                <a:solidFill>
                  <a:srgbClr val="8064A2"/>
                </a:solidFill>
              </a:rPr>
              <a:t>by </a:t>
            </a:r>
            <a:r>
              <a:rPr lang="en-US" altLang="ja-JP" dirty="0">
                <a:solidFill>
                  <a:srgbClr val="8064A2"/>
                </a:solidFill>
              </a:rPr>
              <a:t>Dumping of Wastes and Other </a:t>
            </a:r>
            <a:r>
              <a:rPr lang="en-US" altLang="ja-JP" dirty="0" smtClean="0">
                <a:solidFill>
                  <a:srgbClr val="8064A2"/>
                </a:solidFill>
              </a:rPr>
              <a:t>Matter 1972 </a:t>
            </a:r>
            <a:r>
              <a:rPr lang="en-US" altLang="ja-JP" dirty="0">
                <a:solidFill>
                  <a:srgbClr val="8064A2"/>
                </a:solidFill>
              </a:rPr>
              <a:t>and 1996 Protocol </a:t>
            </a:r>
            <a:r>
              <a:rPr lang="en-US" altLang="ja-JP" dirty="0" smtClean="0">
                <a:solidFill>
                  <a:srgbClr val="8064A2"/>
                </a:solidFill>
              </a:rPr>
              <a:t>Thereto</a:t>
            </a:r>
          </a:p>
          <a:p>
            <a:pPr lvl="1"/>
            <a:r>
              <a:rPr lang="en-US" altLang="ja-JP" dirty="0" smtClean="0"/>
              <a:t>“reverse list approach”: The </a:t>
            </a:r>
            <a:r>
              <a:rPr lang="en-US" altLang="ja-JP" dirty="0"/>
              <a:t>1996 Protocol prohibits </a:t>
            </a:r>
            <a:r>
              <a:rPr lang="en-US" altLang="ja-JP" dirty="0" smtClean="0"/>
              <a:t>dumping of all waste into the sea in principle and allows only certain exceptions</a:t>
            </a:r>
          </a:p>
          <a:p>
            <a:pPr lvl="1"/>
            <a:r>
              <a:rPr lang="en-US" altLang="ja-JP" dirty="0"/>
              <a:t>d</a:t>
            </a:r>
            <a:r>
              <a:rPr lang="en-US" altLang="ja-JP" dirty="0" smtClean="0"/>
              <a:t>umping of radioactive material prohibited</a:t>
            </a:r>
            <a:endParaRPr lang="en-US" altLang="ja-JP" dirty="0"/>
          </a:p>
          <a:p>
            <a:r>
              <a:rPr lang="en-US" altLang="ja-JP" dirty="0" smtClean="0">
                <a:solidFill>
                  <a:srgbClr val="8064A2"/>
                </a:solidFill>
              </a:rPr>
              <a:t>Definition of “dumping”</a:t>
            </a:r>
          </a:p>
          <a:p>
            <a:pPr lvl="1"/>
            <a:r>
              <a:rPr lang="en-US" altLang="ja-JP" dirty="0" smtClean="0"/>
              <a:t>“any </a:t>
            </a:r>
            <a:r>
              <a:rPr lang="en-US" altLang="ja-JP" dirty="0"/>
              <a:t>deliberate disposal into the sea of wastes or other matter </a:t>
            </a:r>
            <a:r>
              <a:rPr lang="en-US" altLang="ja-JP" u="sng" dirty="0"/>
              <a:t>from vessels, aircraft, platforms or other man-made structures at </a:t>
            </a:r>
            <a:r>
              <a:rPr lang="en-US" altLang="ja-JP" u="sng" dirty="0" smtClean="0"/>
              <a:t>sea</a:t>
            </a:r>
            <a:r>
              <a:rPr lang="en-US" altLang="ja-JP" dirty="0" smtClean="0"/>
              <a:t>…” (Art. 1(4))</a:t>
            </a:r>
            <a:endParaRPr lang="en-US" altLang="ja-JP" dirty="0"/>
          </a:p>
          <a:p>
            <a:pPr lvl="1"/>
            <a:r>
              <a:rPr lang="en-US" altLang="ja-JP" dirty="0" smtClean="0"/>
              <a:t>Release of radioactive material from land would not be considered “dumping” under the London Convention and Protocol</a:t>
            </a:r>
          </a:p>
        </p:txBody>
      </p:sp>
      <p:sp>
        <p:nvSpPr>
          <p:cNvPr id="4" name="スライド番号プレースホルダー 3"/>
          <p:cNvSpPr>
            <a:spLocks noGrp="1"/>
          </p:cNvSpPr>
          <p:nvPr>
            <p:ph type="sldNum" sz="quarter" idx="12"/>
          </p:nvPr>
        </p:nvSpPr>
        <p:spPr/>
        <p:txBody>
          <a:bodyPr/>
          <a:lstStyle/>
          <a:p>
            <a:fld id="{CC0E9781-C9EA-454C-9546-8427A5172D60}" type="slidenum">
              <a:rPr kumimoji="1" lang="ja-JP" altLang="en-US" smtClean="0"/>
              <a:t>5</a:t>
            </a:fld>
            <a:endParaRPr kumimoji="1" lang="ja-JP" altLang="en-US"/>
          </a:p>
        </p:txBody>
      </p:sp>
    </p:spTree>
    <p:extLst>
      <p:ext uri="{BB962C8B-B14F-4D97-AF65-F5344CB8AC3E}">
        <p14:creationId xmlns:p14="http://schemas.microsoft.com/office/powerpoint/2010/main" val="774102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3200" dirty="0" smtClean="0">
                <a:solidFill>
                  <a:srgbClr val="000090"/>
                </a:solidFill>
              </a:rPr>
              <a:t>Differences in Legal Regime: Dumping and Land-based Marine Pollution</a:t>
            </a:r>
            <a:endParaRPr kumimoji="1" lang="ja-JP" altLang="en-US" sz="3200" dirty="0">
              <a:solidFill>
                <a:srgbClr val="000090"/>
              </a:solidFill>
            </a:endParaRPr>
          </a:p>
        </p:txBody>
      </p:sp>
      <p:sp>
        <p:nvSpPr>
          <p:cNvPr id="3" name="コンテンツ プレースホルダー 2"/>
          <p:cNvSpPr>
            <a:spLocks noGrp="1"/>
          </p:cNvSpPr>
          <p:nvPr>
            <p:ph idx="1"/>
          </p:nvPr>
        </p:nvSpPr>
        <p:spPr>
          <a:xfrm>
            <a:off x="457200" y="1600200"/>
            <a:ext cx="8229600" cy="4756150"/>
          </a:xfrm>
        </p:spPr>
        <p:txBody>
          <a:bodyPr>
            <a:normAutofit fontScale="85000" lnSpcReduction="20000"/>
          </a:bodyPr>
          <a:lstStyle/>
          <a:p>
            <a:r>
              <a:rPr kumimoji="1" lang="en-US" altLang="ja-JP" dirty="0" smtClean="0">
                <a:solidFill>
                  <a:schemeClr val="accent4"/>
                </a:solidFill>
              </a:rPr>
              <a:t>International law </a:t>
            </a:r>
            <a:r>
              <a:rPr lang="en-US" altLang="ja-JP" dirty="0">
                <a:solidFill>
                  <a:schemeClr val="accent4"/>
                </a:solidFill>
              </a:rPr>
              <a:t>r</a:t>
            </a:r>
            <a:r>
              <a:rPr kumimoji="1" lang="en-US" altLang="ja-JP" dirty="0" smtClean="0">
                <a:solidFill>
                  <a:schemeClr val="accent4"/>
                </a:solidFill>
              </a:rPr>
              <a:t>egulates marine pollution according to its sources</a:t>
            </a:r>
          </a:p>
          <a:p>
            <a:pPr lvl="1"/>
            <a:r>
              <a:rPr lang="en-US" altLang="ja-JP" dirty="0" smtClean="0"/>
              <a:t>Dumping, vessel-source pollution, land-based maritime pollution… </a:t>
            </a:r>
          </a:p>
          <a:p>
            <a:pPr lvl="1"/>
            <a:r>
              <a:rPr lang="en-US" altLang="ja-JP" dirty="0" smtClean="0"/>
              <a:t>If radioactive water was first loaded on “</a:t>
            </a:r>
            <a:r>
              <a:rPr lang="en-US" altLang="ja-JP" dirty="0"/>
              <a:t>vessels, aircraft, platforms or other man-made </a:t>
            </a:r>
            <a:r>
              <a:rPr lang="en-US" altLang="ja-JP" dirty="0" smtClean="0"/>
              <a:t>structures at sea” and </a:t>
            </a:r>
            <a:r>
              <a:rPr lang="en-US" altLang="ja-JP" dirty="0"/>
              <a:t>then </a:t>
            </a:r>
            <a:r>
              <a:rPr lang="en-US" altLang="ja-JP" dirty="0" smtClean="0"/>
              <a:t>discharged </a:t>
            </a:r>
            <a:r>
              <a:rPr lang="en-US" altLang="ja-JP" dirty="0"/>
              <a:t>into the sea, </a:t>
            </a:r>
            <a:r>
              <a:rPr lang="en-US" altLang="ja-JP" dirty="0" smtClean="0"/>
              <a:t>this would </a:t>
            </a:r>
            <a:r>
              <a:rPr lang="en-US" altLang="ja-JP" dirty="0"/>
              <a:t>fall within the scope of the 1996 Protocol. </a:t>
            </a:r>
            <a:endParaRPr lang="en-US" altLang="ja-JP" dirty="0" smtClean="0"/>
          </a:p>
          <a:p>
            <a:pPr lvl="1"/>
            <a:r>
              <a:rPr lang="en-US" altLang="ja-JP" dirty="0" smtClean="0"/>
              <a:t>More specific rules exist for dumping and vessel-source marine pollution, while less regulation exists for land-based marine pollution </a:t>
            </a:r>
            <a:endParaRPr lang="en-US" altLang="ja-JP" dirty="0"/>
          </a:p>
          <a:p>
            <a:pPr marL="342900" lvl="1" indent="-342900">
              <a:buFont typeface="Arial"/>
              <a:buChar char="•"/>
            </a:pPr>
            <a:r>
              <a:rPr lang="en-US" altLang="ja-JP" dirty="0"/>
              <a:t>Unreasonable? : reflects </a:t>
            </a:r>
            <a:r>
              <a:rPr lang="en-US" altLang="ja-JP" dirty="0" smtClean="0"/>
              <a:t>the general </a:t>
            </a:r>
            <a:r>
              <a:rPr lang="en-US" altLang="ja-JP" dirty="0"/>
              <a:t>unwillingness of States to allow regulation for land-based pollution, since they occur from activities within their jurisdiction. </a:t>
            </a:r>
          </a:p>
          <a:p>
            <a:endParaRPr kumimoji="1" lang="ja-JP" altLang="en-US" dirty="0"/>
          </a:p>
        </p:txBody>
      </p:sp>
      <p:sp>
        <p:nvSpPr>
          <p:cNvPr id="4" name="スライド番号プレースホルダー 3"/>
          <p:cNvSpPr>
            <a:spLocks noGrp="1"/>
          </p:cNvSpPr>
          <p:nvPr>
            <p:ph type="sldNum" sz="quarter" idx="12"/>
          </p:nvPr>
        </p:nvSpPr>
        <p:spPr/>
        <p:txBody>
          <a:bodyPr/>
          <a:lstStyle/>
          <a:p>
            <a:fld id="{CC0E9781-C9EA-454C-9546-8427A5172D60}" type="slidenum">
              <a:rPr kumimoji="1" lang="ja-JP" altLang="en-US" smtClean="0"/>
              <a:t>6</a:t>
            </a:fld>
            <a:endParaRPr kumimoji="1" lang="ja-JP" altLang="en-US"/>
          </a:p>
        </p:txBody>
      </p:sp>
    </p:spTree>
    <p:extLst>
      <p:ext uri="{BB962C8B-B14F-4D97-AF65-F5344CB8AC3E}">
        <p14:creationId xmlns:p14="http://schemas.microsoft.com/office/powerpoint/2010/main" val="3533670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3200" dirty="0">
                <a:solidFill>
                  <a:srgbClr val="000090"/>
                </a:solidFill>
              </a:rPr>
              <a:t>International Law Addressing Pollution from Land-based Sources (LBS</a:t>
            </a:r>
            <a:r>
              <a:rPr lang="en-US" altLang="ja-JP" sz="3200" dirty="0" smtClean="0">
                <a:solidFill>
                  <a:srgbClr val="000090"/>
                </a:solidFill>
              </a:rPr>
              <a:t>):UNCLOS</a:t>
            </a:r>
            <a:endParaRPr lang="en-US" altLang="ja-JP" sz="3200" dirty="0">
              <a:solidFill>
                <a:srgbClr val="000090"/>
              </a:solidFill>
            </a:endParaRPr>
          </a:p>
        </p:txBody>
      </p:sp>
      <p:sp>
        <p:nvSpPr>
          <p:cNvPr id="3" name="コンテンツ プレースホルダー 2"/>
          <p:cNvSpPr>
            <a:spLocks noGrp="1"/>
          </p:cNvSpPr>
          <p:nvPr>
            <p:ph idx="1"/>
          </p:nvPr>
        </p:nvSpPr>
        <p:spPr>
          <a:xfrm>
            <a:off x="457200" y="1600200"/>
            <a:ext cx="8229600" cy="5024671"/>
          </a:xfrm>
        </p:spPr>
        <p:txBody>
          <a:bodyPr>
            <a:normAutofit fontScale="92500" lnSpcReduction="20000"/>
          </a:bodyPr>
          <a:lstStyle/>
          <a:p>
            <a:r>
              <a:rPr lang="en-US" altLang="ja-JP" dirty="0" smtClean="0">
                <a:solidFill>
                  <a:srgbClr val="8064A2"/>
                </a:solidFill>
              </a:rPr>
              <a:t>Obligations under UNCLOS</a:t>
            </a:r>
          </a:p>
          <a:p>
            <a:pPr lvl="1"/>
            <a:r>
              <a:rPr kumimoji="1" lang="en-US" altLang="ja-JP" dirty="0" smtClean="0">
                <a:solidFill>
                  <a:srgbClr val="8064A2"/>
                </a:solidFill>
              </a:rPr>
              <a:t>Specifi</a:t>
            </a:r>
            <a:r>
              <a:rPr lang="en-US" altLang="ja-JP" dirty="0" smtClean="0">
                <a:solidFill>
                  <a:srgbClr val="8064A2"/>
                </a:solidFill>
              </a:rPr>
              <a:t>c provisions for LBS: Art.207</a:t>
            </a:r>
          </a:p>
          <a:p>
            <a:pPr lvl="2"/>
            <a:r>
              <a:rPr lang="en-US" altLang="ja-JP" dirty="0" smtClean="0"/>
              <a:t>Art. 207(1): </a:t>
            </a:r>
            <a:r>
              <a:rPr lang="en-US" altLang="ja-JP" dirty="0"/>
              <a:t>States shall adopt laws and regulations to prevent, reduce and control pollution of the marine environment from land-based sources, including rivers, estuaries, pipelines and outfall structures, </a:t>
            </a:r>
            <a:r>
              <a:rPr lang="en-US" altLang="ja-JP" u="sng" dirty="0"/>
              <a:t>taking into account</a:t>
            </a:r>
            <a:r>
              <a:rPr lang="en-US" altLang="ja-JP" dirty="0"/>
              <a:t> internationally agreed rules, standards and recommended practices and procedures. </a:t>
            </a:r>
            <a:endParaRPr lang="en-US" altLang="ja-JP" dirty="0" smtClean="0"/>
          </a:p>
          <a:p>
            <a:pPr lvl="2"/>
            <a:r>
              <a:rPr lang="en-US" altLang="ja-JP" dirty="0" smtClean="0">
                <a:solidFill>
                  <a:srgbClr val="8064A2"/>
                </a:solidFill>
              </a:rPr>
              <a:t>Cf. Art. 211(2) on vessel-source marine pollution</a:t>
            </a:r>
            <a:r>
              <a:rPr lang="en-US" altLang="ja-JP" dirty="0" smtClean="0"/>
              <a:t>: “States </a:t>
            </a:r>
            <a:r>
              <a:rPr lang="en-US" altLang="ja-JP" dirty="0"/>
              <a:t>shall adopt laws and regulations for the prevention, reduction and control of pollution of the marine environment from vessels flying their flag or of their registry. Such laws and regulations shall </a:t>
            </a:r>
            <a:r>
              <a:rPr lang="en-US" altLang="ja-JP" u="sng" dirty="0"/>
              <a:t>at least have the same effect as that of generally accepted international rules and standards</a:t>
            </a:r>
            <a:r>
              <a:rPr lang="en-US" altLang="ja-JP" dirty="0"/>
              <a:t> established through the competent international organization or general diplomatic conference. </a:t>
            </a:r>
            <a:r>
              <a:rPr lang="en-US" altLang="ja-JP" dirty="0" smtClean="0"/>
              <a:t>“</a:t>
            </a:r>
            <a:endParaRPr lang="en-US" altLang="ja-JP" dirty="0"/>
          </a:p>
          <a:p>
            <a:pPr lvl="2"/>
            <a:endParaRPr lang="en-US" altLang="ja-JP" dirty="0" smtClean="0"/>
          </a:p>
        </p:txBody>
      </p:sp>
      <p:sp>
        <p:nvSpPr>
          <p:cNvPr id="4" name="スライド番号プレースホルダー 3"/>
          <p:cNvSpPr>
            <a:spLocks noGrp="1"/>
          </p:cNvSpPr>
          <p:nvPr>
            <p:ph type="sldNum" sz="quarter" idx="12"/>
          </p:nvPr>
        </p:nvSpPr>
        <p:spPr/>
        <p:txBody>
          <a:bodyPr/>
          <a:lstStyle/>
          <a:p>
            <a:fld id="{CC0E9781-C9EA-454C-9546-8427A5172D60}" type="slidenum">
              <a:rPr kumimoji="1" lang="ja-JP" altLang="en-US" smtClean="0"/>
              <a:t>7</a:t>
            </a:fld>
            <a:endParaRPr kumimoji="1" lang="ja-JP" altLang="en-US"/>
          </a:p>
        </p:txBody>
      </p:sp>
    </p:spTree>
    <p:extLst>
      <p:ext uri="{BB962C8B-B14F-4D97-AF65-F5344CB8AC3E}">
        <p14:creationId xmlns:p14="http://schemas.microsoft.com/office/powerpoint/2010/main" val="3404239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3200" dirty="0">
                <a:solidFill>
                  <a:srgbClr val="000090"/>
                </a:solidFill>
              </a:rPr>
              <a:t>International Law Addressing Pollution from Land-based Sources (LBS</a:t>
            </a:r>
            <a:r>
              <a:rPr lang="en-US" altLang="ja-JP" sz="3200" dirty="0" smtClean="0">
                <a:solidFill>
                  <a:srgbClr val="000090"/>
                </a:solidFill>
              </a:rPr>
              <a:t>):UNCLOS</a:t>
            </a:r>
            <a:endParaRPr kumimoji="1" lang="ja-JP" altLang="en-US" sz="3200" dirty="0"/>
          </a:p>
        </p:txBody>
      </p:sp>
      <p:sp>
        <p:nvSpPr>
          <p:cNvPr id="3" name="コンテンツ プレースホルダー 2"/>
          <p:cNvSpPr>
            <a:spLocks noGrp="1"/>
          </p:cNvSpPr>
          <p:nvPr>
            <p:ph idx="1"/>
          </p:nvPr>
        </p:nvSpPr>
        <p:spPr/>
        <p:txBody>
          <a:bodyPr>
            <a:normAutofit fontScale="85000" lnSpcReduction="20000"/>
          </a:bodyPr>
          <a:lstStyle/>
          <a:p>
            <a:pPr lvl="2"/>
            <a:r>
              <a:rPr lang="en-US" altLang="ja-JP" sz="2800" dirty="0"/>
              <a:t>Art. 207(3): States, acting especially through competent international organizations or diplomatic conference, </a:t>
            </a:r>
            <a:r>
              <a:rPr lang="en-US" altLang="ja-JP" sz="2800" u="sng" dirty="0"/>
              <a:t>shall </a:t>
            </a:r>
            <a:r>
              <a:rPr lang="en-US" altLang="ja-JP" sz="2800" u="sng" dirty="0" err="1"/>
              <a:t>endeavour</a:t>
            </a:r>
            <a:r>
              <a:rPr lang="en-US" altLang="ja-JP" sz="2800" u="sng" dirty="0"/>
              <a:t> to </a:t>
            </a:r>
            <a:r>
              <a:rPr lang="en-US" altLang="ja-JP" sz="2800" dirty="0"/>
              <a:t>establish global and regional rules, standards and recommended practices and procedures to prevent, reduce and control pollution of the marine environment from land-based sources…. </a:t>
            </a:r>
          </a:p>
          <a:p>
            <a:pPr lvl="2"/>
            <a:endParaRPr lang="en-US" altLang="ja-JP" dirty="0" smtClean="0"/>
          </a:p>
          <a:p>
            <a:r>
              <a:rPr lang="en-US" altLang="ja-JP" dirty="0" smtClean="0">
                <a:solidFill>
                  <a:srgbClr val="8064A2"/>
                </a:solidFill>
              </a:rPr>
              <a:t>“</a:t>
            </a:r>
            <a:r>
              <a:rPr lang="en-US" altLang="ja-JP" dirty="0">
                <a:solidFill>
                  <a:srgbClr val="8064A2"/>
                </a:solidFill>
              </a:rPr>
              <a:t>Global </a:t>
            </a:r>
            <a:r>
              <a:rPr lang="en-US" altLang="ja-JP" dirty="0" err="1">
                <a:solidFill>
                  <a:srgbClr val="8064A2"/>
                </a:solidFill>
              </a:rPr>
              <a:t>Programme</a:t>
            </a:r>
            <a:r>
              <a:rPr lang="en-US" altLang="ja-JP" dirty="0">
                <a:solidFill>
                  <a:srgbClr val="8064A2"/>
                </a:solidFill>
              </a:rPr>
              <a:t> of Action for the Protection of the Marine Environment from Land-based Activities (GPA)” </a:t>
            </a:r>
            <a:endParaRPr lang="en-US" altLang="ja-JP" dirty="0" smtClean="0">
              <a:solidFill>
                <a:srgbClr val="8064A2"/>
              </a:solidFill>
            </a:endParaRPr>
          </a:p>
          <a:p>
            <a:pPr lvl="1"/>
            <a:r>
              <a:rPr lang="en-US" altLang="ja-JP" dirty="0" smtClean="0"/>
              <a:t>Non-binding instrument adopted in order to implement Agenda 21</a:t>
            </a:r>
            <a:endParaRPr lang="en-US" altLang="ja-JP" dirty="0"/>
          </a:p>
          <a:p>
            <a:pPr lvl="1"/>
            <a:r>
              <a:rPr lang="en-US" altLang="ja-JP" dirty="0" smtClean="0"/>
              <a:t>Aims to guide </a:t>
            </a:r>
            <a:r>
              <a:rPr lang="en-US" altLang="ja-JP" dirty="0"/>
              <a:t>national and/or regional authorities in </a:t>
            </a:r>
            <a:r>
              <a:rPr lang="en-US" altLang="ja-JP" dirty="0" smtClean="0"/>
              <a:t>action </a:t>
            </a:r>
            <a:r>
              <a:rPr lang="en-US" altLang="ja-JP" dirty="0"/>
              <a:t>to prevent, reduce, control and/or eliminate marine degradation from land-based activities. </a:t>
            </a:r>
          </a:p>
        </p:txBody>
      </p:sp>
      <p:sp>
        <p:nvSpPr>
          <p:cNvPr id="4" name="スライド番号プレースホルダー 3"/>
          <p:cNvSpPr>
            <a:spLocks noGrp="1"/>
          </p:cNvSpPr>
          <p:nvPr>
            <p:ph type="sldNum" sz="quarter" idx="12"/>
          </p:nvPr>
        </p:nvSpPr>
        <p:spPr/>
        <p:txBody>
          <a:bodyPr/>
          <a:lstStyle/>
          <a:p>
            <a:fld id="{CC0E9781-C9EA-454C-9546-8427A5172D60}" type="slidenum">
              <a:rPr kumimoji="1" lang="ja-JP" altLang="en-US" smtClean="0"/>
              <a:t>8</a:t>
            </a:fld>
            <a:endParaRPr kumimoji="1" lang="ja-JP" altLang="en-US"/>
          </a:p>
        </p:txBody>
      </p:sp>
    </p:spTree>
    <p:extLst>
      <p:ext uri="{BB962C8B-B14F-4D97-AF65-F5344CB8AC3E}">
        <p14:creationId xmlns:p14="http://schemas.microsoft.com/office/powerpoint/2010/main" val="175842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3200" dirty="0" smtClean="0">
                <a:solidFill>
                  <a:srgbClr val="000090"/>
                </a:solidFill>
              </a:rPr>
              <a:t>International Law Addressing Pollution from Land-based Sources (LBS):UNCLOS</a:t>
            </a:r>
            <a:endParaRPr kumimoji="1" lang="ja-JP" altLang="en-US" sz="3200" dirty="0">
              <a:solidFill>
                <a:srgbClr val="000090"/>
              </a:solidFill>
            </a:endParaRPr>
          </a:p>
        </p:txBody>
      </p:sp>
      <p:sp>
        <p:nvSpPr>
          <p:cNvPr id="3" name="コンテンツ プレースホルダー 2"/>
          <p:cNvSpPr>
            <a:spLocks noGrp="1"/>
          </p:cNvSpPr>
          <p:nvPr>
            <p:ph idx="1"/>
          </p:nvPr>
        </p:nvSpPr>
        <p:spPr>
          <a:xfrm>
            <a:off x="457200" y="1600200"/>
            <a:ext cx="8229600" cy="5121275"/>
          </a:xfrm>
        </p:spPr>
        <p:txBody>
          <a:bodyPr>
            <a:normAutofit fontScale="92500"/>
          </a:bodyPr>
          <a:lstStyle/>
          <a:p>
            <a:r>
              <a:rPr lang="en-US" altLang="ja-JP" dirty="0">
                <a:solidFill>
                  <a:schemeClr val="accent4"/>
                </a:solidFill>
              </a:rPr>
              <a:t>Obligation to protect the environment under United Nations Convention on the Law of the Sea </a:t>
            </a:r>
            <a:r>
              <a:rPr lang="en-US" altLang="ja-JP" sz="3000" dirty="0">
                <a:solidFill>
                  <a:schemeClr val="accent4"/>
                </a:solidFill>
              </a:rPr>
              <a:t>(UNCLOS</a:t>
            </a:r>
            <a:r>
              <a:rPr lang="en-US" altLang="ja-JP" sz="3000" dirty="0" smtClean="0">
                <a:solidFill>
                  <a:schemeClr val="accent4"/>
                </a:solidFill>
              </a:rPr>
              <a:t>)</a:t>
            </a:r>
          </a:p>
          <a:p>
            <a:pPr lvl="1"/>
            <a:r>
              <a:rPr lang="en-US" altLang="ja-JP" dirty="0" smtClean="0"/>
              <a:t>General provisions: Art. 192-194</a:t>
            </a:r>
          </a:p>
          <a:p>
            <a:pPr lvl="2"/>
            <a:r>
              <a:rPr lang="en-US" altLang="ja-JP" dirty="0" smtClean="0"/>
              <a:t>Art</a:t>
            </a:r>
            <a:r>
              <a:rPr lang="en-US" altLang="ja-JP" dirty="0"/>
              <a:t>. 192</a:t>
            </a:r>
            <a:r>
              <a:rPr lang="en-US" altLang="ja-JP" dirty="0" smtClean="0"/>
              <a:t>: States </a:t>
            </a:r>
            <a:r>
              <a:rPr lang="en-US" altLang="ja-JP" dirty="0"/>
              <a:t>have the obligation to protect and preserve the marine environment</a:t>
            </a:r>
            <a:r>
              <a:rPr lang="en-US" altLang="ja-JP" dirty="0" smtClean="0"/>
              <a:t>.</a:t>
            </a:r>
            <a:endParaRPr lang="en-US" altLang="ja-JP" dirty="0"/>
          </a:p>
          <a:p>
            <a:pPr lvl="2"/>
            <a:r>
              <a:rPr lang="en-US" altLang="ja-JP" dirty="0"/>
              <a:t>Art. 193(1): </a:t>
            </a:r>
            <a:r>
              <a:rPr lang="en-US" altLang="ja-JP" dirty="0" smtClean="0"/>
              <a:t> States </a:t>
            </a:r>
            <a:r>
              <a:rPr lang="en-US" altLang="ja-JP" dirty="0"/>
              <a:t>shall take, individually or jointly as appropriate, all measures consistent with this Convention that are necessary to prevent, reduce and control pollution of the marine environment from any source, using for this purpose the best practicable means at their disposal and in accordance with their capabilities, and they shall </a:t>
            </a:r>
            <a:r>
              <a:rPr lang="en-US" altLang="ja-JP" dirty="0" err="1"/>
              <a:t>endeavour</a:t>
            </a:r>
            <a:r>
              <a:rPr lang="en-US" altLang="ja-JP" dirty="0"/>
              <a:t> to harmonize their policies in this connection</a:t>
            </a:r>
            <a:r>
              <a:rPr lang="en-US" altLang="ja-JP" dirty="0" smtClean="0"/>
              <a:t>.</a:t>
            </a:r>
            <a:endParaRPr lang="en-US" altLang="ja-JP" dirty="0"/>
          </a:p>
          <a:p>
            <a:endParaRPr lang="en-US" altLang="ja-JP" dirty="0" smtClean="0"/>
          </a:p>
        </p:txBody>
      </p:sp>
      <p:sp>
        <p:nvSpPr>
          <p:cNvPr id="4" name="スライド番号プレースホルダー 3"/>
          <p:cNvSpPr>
            <a:spLocks noGrp="1"/>
          </p:cNvSpPr>
          <p:nvPr>
            <p:ph type="sldNum" sz="quarter" idx="12"/>
          </p:nvPr>
        </p:nvSpPr>
        <p:spPr/>
        <p:txBody>
          <a:bodyPr/>
          <a:lstStyle/>
          <a:p>
            <a:fld id="{CC0E9781-C9EA-454C-9546-8427A5172D60}" type="slidenum">
              <a:rPr kumimoji="1" lang="ja-JP" altLang="en-US" smtClean="0"/>
              <a:t>9</a:t>
            </a:fld>
            <a:endParaRPr kumimoji="1" lang="ja-JP" altLang="en-US" dirty="0"/>
          </a:p>
        </p:txBody>
      </p:sp>
    </p:spTree>
    <p:extLst>
      <p:ext uri="{BB962C8B-B14F-4D97-AF65-F5344CB8AC3E}">
        <p14:creationId xmlns:p14="http://schemas.microsoft.com/office/powerpoint/2010/main" val="3127877148"/>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ウェーブ.thmx</Template>
  <TotalTime>1430</TotalTime>
  <Words>1592</Words>
  <Application>Microsoft Macintosh PowerPoint</Application>
  <PresentationFormat>On-screen Show (4:3)</PresentationFormat>
  <Paragraphs>94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ホワイト</vt:lpstr>
      <vt:lpstr>The Fukushima accident under international law and its implications for international ocean law and policy</vt:lpstr>
      <vt:lpstr>Radioactive waster discharge incident, 4 to 10 April, 2011</vt:lpstr>
      <vt:lpstr>International Treaties Addressing Nuclear Activities</vt:lpstr>
      <vt:lpstr>International Law Issues with Respect to Notification</vt:lpstr>
      <vt:lpstr>International Law Addressing Marine Pollution: Dumping</vt:lpstr>
      <vt:lpstr>Differences in Legal Regime: Dumping and Land-based Marine Pollution</vt:lpstr>
      <vt:lpstr>International Law Addressing Pollution from Land-based Sources (LBS):UNCLOS</vt:lpstr>
      <vt:lpstr>International Law Addressing Pollution from Land-based Sources (LBS):UNCLOS</vt:lpstr>
      <vt:lpstr>International Law Addressing Pollution from Land-based Sources (LBS):UNCLOS</vt:lpstr>
      <vt:lpstr>International Law Addressing Pollution from Land-based Sources (LBS):UNCLOS</vt:lpstr>
      <vt:lpstr>Obligation of States to prevent transboundary damage to the environment </vt:lpstr>
      <vt:lpstr>Pollution from Land-based Sources (LBS):  Regional Instruments </vt:lpstr>
      <vt:lpstr>What implications for future international ocean policy?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西本 健太郎</dc:creator>
  <cp:lastModifiedBy>Ken Kostel</cp:lastModifiedBy>
  <cp:revision>998</cp:revision>
  <dcterms:created xsi:type="dcterms:W3CDTF">2012-11-10T00:46:03Z</dcterms:created>
  <dcterms:modified xsi:type="dcterms:W3CDTF">2012-11-14T16:43:07Z</dcterms:modified>
</cp:coreProperties>
</file>