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352" y="-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filippa:Documents:Sommerkurs_2013:COMP_1310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Sheet1!$D$5</c:f>
              <c:strCache>
                <c:ptCount val="1"/>
                <c:pt idx="0">
                  <c:v>REM</c:v>
                </c:pt>
              </c:strCache>
            </c:strRef>
          </c:tx>
          <c:invertIfNegative val="0"/>
          <c:val>
            <c:numRef>
              <c:f>Sheet1!$D$6:$D$12</c:f>
              <c:numCache>
                <c:formatCode>General</c:formatCode>
                <c:ptCount val="7"/>
                <c:pt idx="0">
                  <c:v>0.7815</c:v>
                </c:pt>
                <c:pt idx="1">
                  <c:v>0.811</c:v>
                </c:pt>
                <c:pt idx="2">
                  <c:v>0.8032</c:v>
                </c:pt>
                <c:pt idx="3">
                  <c:v>0.6895</c:v>
                </c:pt>
                <c:pt idx="4">
                  <c:v>0.6612</c:v>
                </c:pt>
                <c:pt idx="5">
                  <c:v>0.6295</c:v>
                </c:pt>
                <c:pt idx="6">
                  <c:v>0.6004</c:v>
                </c:pt>
              </c:numCache>
            </c:numRef>
          </c:val>
        </c:ser>
        <c:ser>
          <c:idx val="1"/>
          <c:order val="1"/>
          <c:tx>
            <c:strRef>
              <c:f>Sheet1!$E$5</c:f>
              <c:strCache>
                <c:ptCount val="1"/>
                <c:pt idx="0">
                  <c:v>Deutsch et al. 2012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val>
            <c:numRef>
              <c:f>Sheet1!$E$6:$E$12</c:f>
              <c:numCache>
                <c:formatCode>General</c:formatCode>
                <c:ptCount val="7"/>
                <c:pt idx="0">
                  <c:v>0.29</c:v>
                </c:pt>
                <c:pt idx="1">
                  <c:v>0.224</c:v>
                </c:pt>
                <c:pt idx="2">
                  <c:v>0.207</c:v>
                </c:pt>
                <c:pt idx="3">
                  <c:v>0.141</c:v>
                </c:pt>
                <c:pt idx="4">
                  <c:v>0.153</c:v>
                </c:pt>
                <c:pt idx="5">
                  <c:v>0.147</c:v>
                </c:pt>
                <c:pt idx="6">
                  <c:v>0.125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6012056"/>
        <c:axId val="-2136987944"/>
      </c:barChart>
      <c:catAx>
        <c:axId val="-21360120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200" dirty="0"/>
                  <a:t>Station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-2136987944"/>
        <c:crosses val="autoZero"/>
        <c:auto val="1"/>
        <c:lblAlgn val="ctr"/>
        <c:lblOffset val="100"/>
        <c:noMultiLvlLbl val="0"/>
      </c:catAx>
      <c:valAx>
        <c:axId val="-21369879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>
                    <a:effectLst/>
                  </a:rPr>
                  <a:t>DOC</a:t>
                </a:r>
                <a:r>
                  <a:rPr lang="en-US" sz="1200" baseline="-25000">
                    <a:effectLst/>
                  </a:rPr>
                  <a:t>ter </a:t>
                </a:r>
                <a:r>
                  <a:rPr lang="en-US" sz="1200">
                    <a:effectLst/>
                  </a:rPr>
                  <a:t>(moles/m</a:t>
                </a:r>
                <a:r>
                  <a:rPr lang="en-US" sz="1200" baseline="30000">
                    <a:effectLst/>
                  </a:rPr>
                  <a:t>3</a:t>
                </a:r>
                <a:r>
                  <a:rPr lang="en-US" sz="1200">
                    <a:effectLst/>
                  </a:rPr>
                  <a:t>)</a:t>
                </a: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 sz="12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360120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6BC1-FD0B-8241-B82C-A5BCEEE9C21B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2E59-6D7D-1841-A1D7-3B84203DF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143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6BC1-FD0B-8241-B82C-A5BCEEE9C21B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2E59-6D7D-1841-A1D7-3B84203DF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33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6BC1-FD0B-8241-B82C-A5BCEEE9C21B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2E59-6D7D-1841-A1D7-3B84203DF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71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6BC1-FD0B-8241-B82C-A5BCEEE9C21B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2E59-6D7D-1841-A1D7-3B84203DF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6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6BC1-FD0B-8241-B82C-A5BCEEE9C21B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2E59-6D7D-1841-A1D7-3B84203DF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23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6BC1-FD0B-8241-B82C-A5BCEEE9C21B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2E59-6D7D-1841-A1D7-3B84203DF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9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6BC1-FD0B-8241-B82C-A5BCEEE9C21B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2E59-6D7D-1841-A1D7-3B84203DF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003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6BC1-FD0B-8241-B82C-A5BCEEE9C21B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2E59-6D7D-1841-A1D7-3B84203DF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43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6BC1-FD0B-8241-B82C-A5BCEEE9C21B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2E59-6D7D-1841-A1D7-3B84203DF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36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6BC1-FD0B-8241-B82C-A5BCEEE9C21B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2E59-6D7D-1841-A1D7-3B84203DF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35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6BC1-FD0B-8241-B82C-A5BCEEE9C21B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2E59-6D7D-1841-A1D7-3B84203DF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86BC1-FD0B-8241-B82C-A5BCEEE9C21B}" type="datetimeFigureOut">
              <a:rPr lang="en-US" smtClean="0"/>
              <a:t>10/18/13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A2E59-6D7D-1841-A1D7-3B84203DF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472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"/>
            <a:ext cx="9143999" cy="12363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logo-neg-engelsk_stor_150dp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8" y="190106"/>
            <a:ext cx="1147378" cy="10344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02" y="154470"/>
            <a:ext cx="8712200" cy="636694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Palatino"/>
                <a:cs typeface="Palatino"/>
              </a:rPr>
              <a:t>Tracing terrestrial dissolved organic carbon in the Baltic Sea</a:t>
            </a:r>
            <a:endParaRPr lang="en-US" sz="2000" b="1" dirty="0">
              <a:latin typeface="Palatino"/>
              <a:cs typeface="Palatino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41434" y="558255"/>
            <a:ext cx="8681601" cy="678050"/>
          </a:xfrm>
          <a:prstGeom prst="rect">
            <a:avLst/>
          </a:prstGeom>
        </p:spPr>
        <p:txBody>
          <a:bodyPr vert="horz" lIns="438716" tIns="219356" rIns="438716" bIns="219356" rtlCol="0">
            <a:noAutofit/>
          </a:bodyPr>
          <a:lstStyle>
            <a:lvl1pPr marL="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3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  <a:latin typeface="Arial"/>
                <a:cs typeface="Arial"/>
              </a:rPr>
              <a:t>F. </a:t>
            </a:r>
            <a:r>
              <a:rPr lang="en-US" sz="1400" b="1" dirty="0" err="1" smtClean="0">
                <a:solidFill>
                  <a:schemeClr val="tx1"/>
                </a:solidFill>
                <a:latin typeface="Arial"/>
                <a:cs typeface="Arial"/>
              </a:rPr>
              <a:t>Fransner</a:t>
            </a:r>
            <a:r>
              <a:rPr lang="en-US" sz="1400" dirty="0" smtClean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1400" dirty="0" smtClean="0">
                <a:solidFill>
                  <a:schemeClr val="tx1"/>
                </a:solidFill>
                <a:latin typeface="Arial"/>
                <a:cs typeface="Arial"/>
              </a:rPr>
              <a:t>B. </a:t>
            </a:r>
            <a:r>
              <a:rPr lang="en-US" sz="1400" dirty="0" smtClean="0">
                <a:solidFill>
                  <a:schemeClr val="tx1"/>
                </a:solidFill>
                <a:latin typeface="Arial"/>
                <a:cs typeface="Arial"/>
              </a:rPr>
              <a:t>Deutsch, </a:t>
            </a:r>
            <a:r>
              <a:rPr lang="en-US" sz="1400" dirty="0">
                <a:solidFill>
                  <a:schemeClr val="tx1"/>
                </a:solidFill>
                <a:latin typeface="Arial"/>
                <a:cs typeface="Arial"/>
              </a:rPr>
              <a:t>C. </a:t>
            </a:r>
            <a:r>
              <a:rPr lang="en-US" sz="1400" dirty="0" err="1" smtClean="0">
                <a:solidFill>
                  <a:schemeClr val="tx1"/>
                </a:solidFill>
                <a:latin typeface="Arial"/>
                <a:cs typeface="Arial"/>
              </a:rPr>
              <a:t>Humborg</a:t>
            </a:r>
            <a:r>
              <a:rPr lang="en-US" sz="1400" dirty="0" smtClean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1400" dirty="0">
                <a:solidFill>
                  <a:schemeClr val="tx1"/>
                </a:solidFill>
                <a:latin typeface="Arial"/>
                <a:cs typeface="Arial"/>
              </a:rPr>
              <a:t>H. E. M. </a:t>
            </a:r>
            <a:r>
              <a:rPr lang="en-US" sz="1400" dirty="0" smtClean="0">
                <a:solidFill>
                  <a:schemeClr val="tx1"/>
                </a:solidFill>
                <a:latin typeface="Arial"/>
                <a:cs typeface="Arial"/>
              </a:rPr>
              <a:t>Meier,  </a:t>
            </a:r>
            <a:r>
              <a:rPr lang="en-US" sz="1400" dirty="0">
                <a:solidFill>
                  <a:schemeClr val="tx1"/>
                </a:solidFill>
                <a:latin typeface="Arial"/>
                <a:cs typeface="Arial"/>
              </a:rPr>
              <a:t>C.-M. </a:t>
            </a:r>
            <a:r>
              <a:rPr lang="en-US" sz="1400" dirty="0" err="1" smtClean="0">
                <a:solidFill>
                  <a:schemeClr val="tx1"/>
                </a:solidFill>
                <a:latin typeface="Arial"/>
                <a:cs typeface="Arial"/>
              </a:rPr>
              <a:t>Mörth</a:t>
            </a:r>
            <a:r>
              <a:rPr lang="en-US" sz="1400" dirty="0" smtClean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1400" dirty="0">
                <a:solidFill>
                  <a:schemeClr val="tx1"/>
                </a:solidFill>
                <a:latin typeface="Arial"/>
                <a:cs typeface="Arial"/>
              </a:rPr>
              <a:t>J. </a:t>
            </a:r>
            <a:r>
              <a:rPr lang="en-US" sz="1400" dirty="0" err="1" smtClean="0">
                <a:solidFill>
                  <a:schemeClr val="tx1"/>
                </a:solidFill>
                <a:latin typeface="Arial"/>
                <a:cs typeface="Arial"/>
              </a:rPr>
              <a:t>Nycander</a:t>
            </a:r>
            <a:r>
              <a:rPr lang="en-US" sz="1400" dirty="0" smtClean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en-US" sz="1400" dirty="0">
                <a:solidFill>
                  <a:schemeClr val="tx1"/>
                </a:solidFill>
                <a:latin typeface="Arial"/>
                <a:cs typeface="Arial"/>
              </a:rPr>
              <a:t>R. </a:t>
            </a:r>
            <a:r>
              <a:rPr lang="en-US" sz="1400" dirty="0" err="1" smtClean="0">
                <a:solidFill>
                  <a:schemeClr val="tx1"/>
                </a:solidFill>
                <a:latin typeface="Arial"/>
                <a:cs typeface="Arial"/>
              </a:rPr>
              <a:t>Hordoir</a:t>
            </a:r>
            <a:r>
              <a:rPr lang="en-US" sz="14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endParaRPr lang="en-US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11" name="Picture 10" descr="subbasins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62" t="10540" r="25853" b="10256"/>
          <a:stretch/>
        </p:blipFill>
        <p:spPr>
          <a:xfrm>
            <a:off x="4332109" y="2027653"/>
            <a:ext cx="4800935" cy="4818116"/>
          </a:xfrm>
          <a:prstGeom prst="rect">
            <a:avLst/>
          </a:prstGeom>
        </p:spPr>
      </p:pic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5968973"/>
              </p:ext>
            </p:extLst>
          </p:nvPr>
        </p:nvGraphicFramePr>
        <p:xfrm>
          <a:off x="0" y="1622292"/>
          <a:ext cx="6237111" cy="2250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33773" y="4515556"/>
            <a:ext cx="3273778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b="1" dirty="0" smtClean="0"/>
              <a:t>Degradation kinetics of organic matter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/>
              <a:t>Internal sink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/>
              <a:t>Export to the Atlantic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170326" y="1928876"/>
            <a:ext cx="63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79456" y="2102330"/>
            <a:ext cx="63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2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37683" y="2311329"/>
            <a:ext cx="63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3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78513" y="2707964"/>
            <a:ext cx="63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4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77290" y="3205930"/>
            <a:ext cx="63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5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96185" y="3574342"/>
            <a:ext cx="63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6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14736" y="4324931"/>
            <a:ext cx="63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7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429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68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Tracing terrestrial dissolved organic carbon in the Baltic Sea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Tracing terrestrial dissolved organic carbon in the Baltic Sea</dc:title>
  <dc:creator>filippa</dc:creator>
  <cp:lastModifiedBy>filippa</cp:lastModifiedBy>
  <cp:revision>3</cp:revision>
  <dcterms:created xsi:type="dcterms:W3CDTF">2013-10-18T14:31:15Z</dcterms:created>
  <dcterms:modified xsi:type="dcterms:W3CDTF">2013-10-18T15:00:03Z</dcterms:modified>
</cp:coreProperties>
</file>