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6B4B44E-B687-441A-A18B-D46D2D031D9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F6CA9B0-5F03-4B73-B049-5EBBC25A9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1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Space ratio about the same as Knorr, but lower</a:t>
            </a:r>
            <a:r>
              <a:rPr lang="en-US" baseline="0" dirty="0" smtClean="0"/>
              <a:t> than Atlantis – however, more efficient use of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CA9B0-5F03-4B73-B049-5EBBC25A9D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1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7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2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2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0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9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7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5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5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4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ABCD-2197-4244-AD45-00E72A4B89F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F663-0D2A-4473-AA55-9EBB91C3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938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AGOR 27</a:t>
            </a:r>
            <a:br>
              <a:rPr lang="en-US" dirty="0" smtClean="0"/>
            </a:br>
            <a:r>
              <a:rPr lang="en-US" dirty="0" smtClean="0"/>
              <a:t>Science Mission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53087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Laboratory Space Comparison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98895" y="2819400"/>
            <a:ext cx="46462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AGOR 27 (238’) = 2,247 Square Feet</a:t>
            </a:r>
          </a:p>
          <a:p>
            <a:endParaRPr lang="en-US" sz="2400" dirty="0"/>
          </a:p>
          <a:p>
            <a:r>
              <a:rPr lang="en-US" sz="2400" dirty="0" smtClean="0"/>
              <a:t>Atlantis (274’) = 4, 182 Square Feet</a:t>
            </a:r>
          </a:p>
          <a:p>
            <a:endParaRPr lang="en-US" sz="2400" dirty="0"/>
          </a:p>
          <a:p>
            <a:r>
              <a:rPr lang="en-US" sz="2400" dirty="0" smtClean="0"/>
              <a:t>Knorr (279’) = 2,893 Square Feet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0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0295"/>
              </p:ext>
            </p:extLst>
          </p:nvPr>
        </p:nvGraphicFramePr>
        <p:xfrm>
          <a:off x="457200" y="1600200"/>
          <a:ext cx="8333267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7543607" imgH="3276355" progId="AcroExch.Document.7">
                  <p:embed/>
                </p:oleObj>
              </mc:Choice>
              <mc:Fallback>
                <p:oleObj name="Acrobat Document" r:id="rId3" imgW="7543607" imgH="327635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00200"/>
                        <a:ext cx="8333267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93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447034"/>
              </p:ext>
            </p:extLst>
          </p:nvPr>
        </p:nvGraphicFramePr>
        <p:xfrm>
          <a:off x="2286000" y="152400"/>
          <a:ext cx="4987409" cy="645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Acrobat Document" r:id="rId3" imgW="5829261" imgH="7543646" progId="AcroExch.Document.7">
                  <p:embed/>
                </p:oleObj>
              </mc:Choice>
              <mc:Fallback>
                <p:oleObj name="Acrobat Document" r:id="rId3" imgW="5829261" imgH="754364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152400"/>
                        <a:ext cx="4987409" cy="645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22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25181"/>
              </p:ext>
            </p:extLst>
          </p:nvPr>
        </p:nvGraphicFramePr>
        <p:xfrm>
          <a:off x="2438400" y="381000"/>
          <a:ext cx="4800600" cy="62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Acrobat Document" r:id="rId3" imgW="5829261" imgH="7543646" progId="AcroExch.Document.7">
                  <p:embed/>
                </p:oleObj>
              </mc:Choice>
              <mc:Fallback>
                <p:oleObj name="Acrobat Document" r:id="rId3" imgW="5829261" imgH="754364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381000"/>
                        <a:ext cx="4800600" cy="621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7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436074"/>
              </p:ext>
            </p:extLst>
          </p:nvPr>
        </p:nvGraphicFramePr>
        <p:xfrm>
          <a:off x="2438400" y="304800"/>
          <a:ext cx="4786550" cy="6194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Acrobat Document" r:id="rId3" imgW="5829261" imgH="7543646" progId="AcroExch.Document.7">
                  <p:embed/>
                </p:oleObj>
              </mc:Choice>
              <mc:Fallback>
                <p:oleObj name="Acrobat Document" r:id="rId3" imgW="5829261" imgH="754364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304800"/>
                        <a:ext cx="4786550" cy="6194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AGOR 27 Science Equipment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In Vessel Construction Budget</a:t>
            </a:r>
          </a:p>
          <a:p>
            <a:r>
              <a:rPr lang="en-US" sz="1800" dirty="0" smtClean="0"/>
              <a:t>Kongsberg EM122 </a:t>
            </a:r>
            <a:r>
              <a:rPr lang="en-US" sz="1800" dirty="0" err="1" smtClean="0"/>
              <a:t>Multibeam</a:t>
            </a:r>
            <a:endParaRPr lang="en-US" sz="1800" dirty="0" smtClean="0"/>
          </a:p>
          <a:p>
            <a:r>
              <a:rPr lang="en-US" sz="1800" dirty="0" err="1" smtClean="0"/>
              <a:t>SeaBird</a:t>
            </a:r>
            <a:r>
              <a:rPr lang="en-US" sz="1800" dirty="0" smtClean="0"/>
              <a:t> TSG</a:t>
            </a:r>
          </a:p>
          <a:p>
            <a:r>
              <a:rPr lang="en-US" sz="1800" dirty="0" smtClean="0"/>
              <a:t>Knudsen 3260 Sub Bottom Profiler</a:t>
            </a:r>
          </a:p>
          <a:p>
            <a:r>
              <a:rPr lang="en-US" sz="1800" dirty="0" smtClean="0"/>
              <a:t>Massa TR109 3.5 kHz transducer Array</a:t>
            </a:r>
          </a:p>
          <a:p>
            <a:r>
              <a:rPr lang="en-US" sz="1800" dirty="0" smtClean="0"/>
              <a:t>12 kHz transducer Array</a:t>
            </a:r>
          </a:p>
          <a:p>
            <a:r>
              <a:rPr lang="en-US" sz="1800" dirty="0" smtClean="0"/>
              <a:t>POS/MV Precision GPS</a:t>
            </a:r>
          </a:p>
          <a:p>
            <a:r>
              <a:rPr lang="en-US" sz="1800" dirty="0" smtClean="0"/>
              <a:t>Satellite Communication System</a:t>
            </a:r>
          </a:p>
          <a:p>
            <a:r>
              <a:rPr lang="en-US" sz="1800" dirty="0" smtClean="0"/>
              <a:t>38 kHz RDI Ocean Surveyor ADCP</a:t>
            </a:r>
          </a:p>
          <a:p>
            <a:r>
              <a:rPr lang="en-US" sz="1800" dirty="0" smtClean="0"/>
              <a:t>Acoustic Monitoring System</a:t>
            </a:r>
          </a:p>
          <a:p>
            <a:r>
              <a:rPr lang="en-US" sz="1800" dirty="0" smtClean="0"/>
              <a:t>Science Seawater Distribution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AGOR 27 Science Equipment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DURIP (Navy) Funded Equipment</a:t>
            </a:r>
          </a:p>
          <a:p>
            <a:r>
              <a:rPr lang="en-US" sz="1800" dirty="0" smtClean="0"/>
              <a:t>Kongsberg EM710 </a:t>
            </a:r>
            <a:r>
              <a:rPr lang="en-US" sz="1800" dirty="0" err="1" smtClean="0"/>
              <a:t>Multibeam</a:t>
            </a:r>
            <a:endParaRPr lang="en-US" sz="1800" dirty="0" smtClean="0"/>
          </a:p>
          <a:p>
            <a:r>
              <a:rPr lang="en-US" sz="1800" dirty="0" smtClean="0"/>
              <a:t>Kongsberg Sonar Synchronization System</a:t>
            </a:r>
          </a:p>
          <a:p>
            <a:r>
              <a:rPr lang="en-US" sz="1800" dirty="0" smtClean="0"/>
              <a:t>75 kHz RDI Ocean Surveyor ADCP</a:t>
            </a:r>
          </a:p>
          <a:p>
            <a:r>
              <a:rPr lang="en-US" sz="1800" dirty="0" smtClean="0"/>
              <a:t>300 kHz RDI Workhorse Mariner ADCP</a:t>
            </a:r>
          </a:p>
          <a:p>
            <a:r>
              <a:rPr lang="en-US" sz="1800" dirty="0" smtClean="0"/>
              <a:t>Kongsberg </a:t>
            </a:r>
            <a:r>
              <a:rPr lang="en-US" sz="1800" dirty="0" err="1" smtClean="0"/>
              <a:t>HiPAP</a:t>
            </a:r>
            <a:r>
              <a:rPr lang="en-US" sz="1800" dirty="0" smtClean="0"/>
              <a:t> Gantry for </a:t>
            </a:r>
            <a:r>
              <a:rPr lang="en-US" sz="1800" dirty="0" err="1" smtClean="0"/>
              <a:t>Sonardyne</a:t>
            </a:r>
            <a:r>
              <a:rPr lang="en-US" sz="1800" dirty="0" smtClean="0"/>
              <a:t> USBL</a:t>
            </a:r>
          </a:p>
          <a:p>
            <a:endParaRPr lang="en-US" sz="1800" dirty="0"/>
          </a:p>
          <a:p>
            <a:r>
              <a:rPr lang="en-US" dirty="0" smtClean="0"/>
              <a:t>OTHER (NSF?) Funded Equipment</a:t>
            </a:r>
          </a:p>
          <a:p>
            <a:r>
              <a:rPr lang="en-US" sz="1800" dirty="0" err="1" smtClean="0"/>
              <a:t>Kongsber</a:t>
            </a:r>
            <a:r>
              <a:rPr lang="en-US" sz="1800" dirty="0" smtClean="0"/>
              <a:t> EK60 Mid-Water Echo Sounder</a:t>
            </a:r>
          </a:p>
          <a:p>
            <a:r>
              <a:rPr lang="en-US" sz="1800" dirty="0" smtClean="0"/>
              <a:t>AUV High Bandwidth Communications</a:t>
            </a:r>
          </a:p>
          <a:p>
            <a:r>
              <a:rPr lang="en-US" sz="1800" dirty="0" smtClean="0"/>
              <a:t>Plotters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874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295400"/>
            <a:ext cx="6781800" cy="41148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nut 2"/>
          <p:cNvSpPr/>
          <p:nvPr/>
        </p:nvSpPr>
        <p:spPr>
          <a:xfrm>
            <a:off x="1752600" y="1676400"/>
            <a:ext cx="609600" cy="6096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onut 3"/>
          <p:cNvSpPr/>
          <p:nvPr/>
        </p:nvSpPr>
        <p:spPr>
          <a:xfrm>
            <a:off x="1752600" y="2590800"/>
            <a:ext cx="609600" cy="6096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1752600" y="3505200"/>
            <a:ext cx="609600" cy="6096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1752600" y="4419600"/>
            <a:ext cx="609600" cy="6096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2057400"/>
            <a:ext cx="457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EM122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200" y="2667000"/>
            <a:ext cx="3657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EM122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48200" y="35052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Knudsen 3260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91380" y="3527764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EM710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352800" y="3505200"/>
            <a:ext cx="304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nut 11"/>
          <p:cNvSpPr/>
          <p:nvPr/>
        </p:nvSpPr>
        <p:spPr>
          <a:xfrm>
            <a:off x="3124200" y="4572000"/>
            <a:ext cx="609600" cy="6096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4044518" y="4724400"/>
            <a:ext cx="304800" cy="3048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4419600" y="4517994"/>
            <a:ext cx="304800" cy="3048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4426998" y="4989250"/>
            <a:ext cx="304800" cy="3048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onut 16"/>
          <p:cNvSpPr/>
          <p:nvPr/>
        </p:nvSpPr>
        <p:spPr>
          <a:xfrm>
            <a:off x="7086600" y="2286000"/>
            <a:ext cx="838200" cy="8001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>
            <a:off x="7320379" y="1524000"/>
            <a:ext cx="609600" cy="6096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7096956" y="3543300"/>
            <a:ext cx="599243" cy="571500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5" idx="3"/>
          </p:cNvCxnSpPr>
          <p:nvPr/>
        </p:nvCxnSpPr>
        <p:spPr>
          <a:xfrm flipV="1">
            <a:off x="1143000" y="4025526"/>
            <a:ext cx="698874" cy="39407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" idx="5"/>
          </p:cNvCxnSpPr>
          <p:nvPr/>
        </p:nvCxnSpPr>
        <p:spPr>
          <a:xfrm flipH="1" flipV="1">
            <a:off x="3644526" y="5092326"/>
            <a:ext cx="399992" cy="54647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9400" y="2209800"/>
            <a:ext cx="467556" cy="304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8" idx="1"/>
          </p:cNvCxnSpPr>
          <p:nvPr/>
        </p:nvCxnSpPr>
        <p:spPr>
          <a:xfrm>
            <a:off x="6781800" y="990600"/>
            <a:ext cx="627853" cy="62267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9" idx="4"/>
          </p:cNvCxnSpPr>
          <p:nvPr/>
        </p:nvCxnSpPr>
        <p:spPr>
          <a:xfrm flipV="1">
            <a:off x="7239000" y="4114800"/>
            <a:ext cx="157578" cy="5555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5999" y="6858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 kHz ADCP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04490" y="18288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 kHz ADCP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47392" y="480458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 kHz ADCP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699767" y="5758934"/>
            <a:ext cx="189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kHz Transducer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2811" y="4453462"/>
            <a:ext cx="117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USBL stem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50163" y="224135"/>
            <a:ext cx="3263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Transducer Room Layout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3195462" y="3656111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EM710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80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178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Acrobat Document</vt:lpstr>
      <vt:lpstr>AGOR 27 Science Mission Equipment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AGOR 27 Science Equipment List</vt:lpstr>
      <vt:lpstr>AGOR 27 Science Equipment List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AGOR 27 Science Mission Equipment</dc:title>
  <dc:creator>David Fisichella</dc:creator>
  <cp:lastModifiedBy>Dina</cp:lastModifiedBy>
  <cp:revision>10</cp:revision>
  <cp:lastPrinted>2012-04-30T18:09:30Z</cp:lastPrinted>
  <dcterms:created xsi:type="dcterms:W3CDTF">2012-04-30T15:12:34Z</dcterms:created>
  <dcterms:modified xsi:type="dcterms:W3CDTF">2012-05-31T13:46:24Z</dcterms:modified>
</cp:coreProperties>
</file>