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65" r:id="rId2"/>
    <p:sldMasterId id="2147483667" r:id="rId3"/>
  </p:sldMasterIdLst>
  <p:notesMasterIdLst>
    <p:notesMasterId r:id="rId19"/>
  </p:notesMasterIdLst>
  <p:handoutMasterIdLst>
    <p:handoutMasterId r:id="rId20"/>
  </p:handoutMasterIdLst>
  <p:sldIdLst>
    <p:sldId id="258" r:id="rId4"/>
    <p:sldId id="483" r:id="rId5"/>
    <p:sldId id="482" r:id="rId6"/>
    <p:sldId id="473" r:id="rId7"/>
    <p:sldId id="485" r:id="rId8"/>
    <p:sldId id="490" r:id="rId9"/>
    <p:sldId id="476" r:id="rId10"/>
    <p:sldId id="477" r:id="rId11"/>
    <p:sldId id="480" r:id="rId12"/>
    <p:sldId id="481" r:id="rId13"/>
    <p:sldId id="487" r:id="rId14"/>
    <p:sldId id="488" r:id="rId15"/>
    <p:sldId id="489" r:id="rId16"/>
    <p:sldId id="484" r:id="rId17"/>
    <p:sldId id="48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itchFamily="18" charset="0"/>
        <a:ea typeface="ＭＳ Ｐゴシック"/>
        <a:cs typeface="ＭＳ Ｐゴシック"/>
      </a:defRPr>
    </a:lvl1pPr>
    <a:lvl2pPr marL="457200" algn="l" rtl="0" fontAlgn="base">
      <a:spcBef>
        <a:spcPct val="0"/>
      </a:spcBef>
      <a:spcAft>
        <a:spcPct val="0"/>
      </a:spcAft>
      <a:defRPr kern="1200">
        <a:solidFill>
          <a:schemeClr val="tx1"/>
        </a:solidFill>
        <a:latin typeface="Georgia" pitchFamily="18" charset="0"/>
        <a:ea typeface="ＭＳ Ｐゴシック"/>
        <a:cs typeface="ＭＳ Ｐゴシック"/>
      </a:defRPr>
    </a:lvl2pPr>
    <a:lvl3pPr marL="914400" algn="l" rtl="0" fontAlgn="base">
      <a:spcBef>
        <a:spcPct val="0"/>
      </a:spcBef>
      <a:spcAft>
        <a:spcPct val="0"/>
      </a:spcAft>
      <a:defRPr kern="1200">
        <a:solidFill>
          <a:schemeClr val="tx1"/>
        </a:solidFill>
        <a:latin typeface="Georgia" pitchFamily="18" charset="0"/>
        <a:ea typeface="ＭＳ Ｐゴシック"/>
        <a:cs typeface="ＭＳ Ｐゴシック"/>
      </a:defRPr>
    </a:lvl3pPr>
    <a:lvl4pPr marL="1371600" algn="l" rtl="0" fontAlgn="base">
      <a:spcBef>
        <a:spcPct val="0"/>
      </a:spcBef>
      <a:spcAft>
        <a:spcPct val="0"/>
      </a:spcAft>
      <a:defRPr kern="1200">
        <a:solidFill>
          <a:schemeClr val="tx1"/>
        </a:solidFill>
        <a:latin typeface="Georgia" pitchFamily="18" charset="0"/>
        <a:ea typeface="ＭＳ Ｐゴシック"/>
        <a:cs typeface="ＭＳ Ｐゴシック"/>
      </a:defRPr>
    </a:lvl4pPr>
    <a:lvl5pPr marL="1828800" algn="l" rtl="0" fontAlgn="base">
      <a:spcBef>
        <a:spcPct val="0"/>
      </a:spcBef>
      <a:spcAft>
        <a:spcPct val="0"/>
      </a:spcAft>
      <a:defRPr kern="1200">
        <a:solidFill>
          <a:schemeClr val="tx1"/>
        </a:solidFill>
        <a:latin typeface="Georgia" pitchFamily="18" charset="0"/>
        <a:ea typeface="ＭＳ Ｐゴシック"/>
        <a:cs typeface="ＭＳ Ｐゴシック"/>
      </a:defRPr>
    </a:lvl5pPr>
    <a:lvl6pPr marL="2286000" algn="l" defTabSz="914400" rtl="0" eaLnBrk="1" latinLnBrk="0" hangingPunct="1">
      <a:defRPr kern="1200">
        <a:solidFill>
          <a:schemeClr val="tx1"/>
        </a:solidFill>
        <a:latin typeface="Georgia" pitchFamily="18" charset="0"/>
        <a:ea typeface="ＭＳ Ｐゴシック"/>
        <a:cs typeface="ＭＳ Ｐゴシック"/>
      </a:defRPr>
    </a:lvl6pPr>
    <a:lvl7pPr marL="2743200" algn="l" defTabSz="914400" rtl="0" eaLnBrk="1" latinLnBrk="0" hangingPunct="1">
      <a:defRPr kern="1200">
        <a:solidFill>
          <a:schemeClr val="tx1"/>
        </a:solidFill>
        <a:latin typeface="Georgia" pitchFamily="18" charset="0"/>
        <a:ea typeface="ＭＳ Ｐゴシック"/>
        <a:cs typeface="ＭＳ Ｐゴシック"/>
      </a:defRPr>
    </a:lvl7pPr>
    <a:lvl8pPr marL="3200400" algn="l" defTabSz="914400" rtl="0" eaLnBrk="1" latinLnBrk="0" hangingPunct="1">
      <a:defRPr kern="1200">
        <a:solidFill>
          <a:schemeClr val="tx1"/>
        </a:solidFill>
        <a:latin typeface="Georgia" pitchFamily="18" charset="0"/>
        <a:ea typeface="ＭＳ Ｐゴシック"/>
        <a:cs typeface="ＭＳ Ｐゴシック"/>
      </a:defRPr>
    </a:lvl8pPr>
    <a:lvl9pPr marL="3657600" algn="l" defTabSz="914400" rtl="0" eaLnBrk="1" latinLnBrk="0" hangingPunct="1">
      <a:defRPr kern="1200">
        <a:solidFill>
          <a:schemeClr val="tx1"/>
        </a:solidFill>
        <a:latin typeface="Georgia"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BFF"/>
    <a:srgbClr val="00FFCC"/>
    <a:srgbClr val="0000FF"/>
    <a:srgbClr val="33CCFF"/>
    <a:srgbClr val="D843FF"/>
    <a:srgbClr val="006600"/>
    <a:srgbClr val="20701E"/>
    <a:srgbClr val="FFFF66"/>
    <a:srgbClr val="DDDDD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88527" autoAdjust="0"/>
  </p:normalViewPr>
  <p:slideViewPr>
    <p:cSldViewPr>
      <p:cViewPr varScale="1">
        <p:scale>
          <a:sx n="123" d="100"/>
          <a:sy n="123"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195456B1-55B4-41FA-968E-3BA611CF7B04}" type="slidenum">
              <a:rPr lang="en-US"/>
              <a:pPr>
                <a:defRPr/>
              </a:pPr>
              <a:t>‹#›</a:t>
            </a:fld>
            <a:endParaRPr lang="en-US"/>
          </a:p>
        </p:txBody>
      </p:sp>
    </p:spTree>
    <p:extLst>
      <p:ext uri="{BB962C8B-B14F-4D97-AF65-F5344CB8AC3E}">
        <p14:creationId xmlns:p14="http://schemas.microsoft.com/office/powerpoint/2010/main" val="356328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D0F657A3-E66D-4274-A719-4A30995D04DA}" type="slidenum">
              <a:rPr lang="en-US"/>
              <a:pPr>
                <a:defRPr/>
              </a:pPr>
              <a:t>‹#›</a:t>
            </a:fld>
            <a:endParaRPr lang="en-US"/>
          </a:p>
        </p:txBody>
      </p:sp>
    </p:spTree>
    <p:extLst>
      <p:ext uri="{BB962C8B-B14F-4D97-AF65-F5344CB8AC3E}">
        <p14:creationId xmlns:p14="http://schemas.microsoft.com/office/powerpoint/2010/main" val="1193042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baseline="0" dirty="0" smtClean="0">
                <a:ea typeface="ＭＳ Ｐゴシック"/>
              </a:rPr>
              <a:t>One of the 1</a:t>
            </a:r>
            <a:r>
              <a:rPr lang="en-US" baseline="30000" dirty="0" smtClean="0">
                <a:ea typeface="ＭＳ Ｐゴシック"/>
              </a:rPr>
              <a:t>st</a:t>
            </a:r>
            <a:r>
              <a:rPr lang="en-US" baseline="0" dirty="0" smtClean="0">
                <a:ea typeface="ＭＳ Ｐゴシック"/>
              </a:rPr>
              <a:t> step in the process of prep. Model exp. Is </a:t>
            </a:r>
            <a:r>
              <a:rPr lang="en-US" baseline="0" smtClean="0">
                <a:ea typeface="ＭＳ Ｐゴシック"/>
              </a:rPr>
              <a:t>forcing fields. Forcing</a:t>
            </a:r>
            <a:r>
              <a:rPr lang="en-US" baseline="0" dirty="0" smtClean="0">
                <a:ea typeface="ＭＳ Ｐゴシック"/>
              </a:rPr>
              <a:t>, what fields to use?</a:t>
            </a:r>
            <a:endParaRPr lang="en-US" dirty="0" smtClean="0">
              <a:ea typeface="ＭＳ Ｐゴシック"/>
            </a:endParaRPr>
          </a:p>
        </p:txBody>
      </p:sp>
      <p:sp>
        <p:nvSpPr>
          <p:cNvPr id="17411" name="Slide Number Placeholder 3"/>
          <p:cNvSpPr>
            <a:spLocks noGrp="1"/>
          </p:cNvSpPr>
          <p:nvPr>
            <p:ph type="sldNum" sz="quarter" idx="5"/>
          </p:nvPr>
        </p:nvSpPr>
        <p:spPr>
          <a:noFill/>
        </p:spPr>
        <p:txBody>
          <a:bodyPr/>
          <a:lstStyle/>
          <a:p>
            <a:fld id="{7CDAFAFE-B74C-4BB0-949A-264D1F132D97}" type="slidenum">
              <a:rPr lang="en-US" smtClean="0">
                <a:ea typeface="ＭＳ Ｐゴシック"/>
                <a:cs typeface="ＭＳ Ｐゴシック"/>
              </a:rPr>
              <a:pPr/>
              <a:t>1</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smtClean="0"/>
              <a:t>One of the most intriguing manifestations of climate change is the cessation of decadal Arctic climate variability in the 21st century. Between 1948 and 1996, the Arctic atmospheric circulation experienced a well pronounced decadal variability, alternating between </a:t>
            </a:r>
            <a:r>
              <a:rPr lang="en-US" sz="1200" dirty="0" err="1" smtClean="0"/>
              <a:t>anticyclonic</a:t>
            </a:r>
            <a:r>
              <a:rPr lang="en-US" sz="1200" dirty="0" smtClean="0"/>
              <a:t> circulation regimes (</a:t>
            </a:r>
            <a:r>
              <a:rPr lang="en-US" sz="1200" dirty="0" err="1" smtClean="0"/>
              <a:t>ACCRs</a:t>
            </a:r>
            <a:r>
              <a:rPr lang="en-US" sz="1200" dirty="0" smtClean="0"/>
              <a:t>) and cyclonic circulation regimes (</a:t>
            </a:r>
            <a:r>
              <a:rPr lang="en-US" sz="1200" dirty="0" err="1" smtClean="0"/>
              <a:t>CCRs</a:t>
            </a:r>
            <a:r>
              <a:rPr lang="en-US" sz="1200" dirty="0" smtClean="0"/>
              <a:t>) at 5 to 7 year intervals. Since 1997, however, the Arctic system has been dominated by a 16-year ACCR with a set of environmental parameters (e.g. sea ice extent, sea level, etc.) that are atypical for </a:t>
            </a:r>
            <a:r>
              <a:rPr lang="en-US" sz="1200" dirty="0" err="1" smtClean="0"/>
              <a:t>ACCRs</a:t>
            </a:r>
            <a:r>
              <a:rPr lang="en-US" sz="1200" dirty="0" smtClean="0"/>
              <a:t>. </a:t>
            </a:r>
          </a:p>
          <a:p>
            <a:pPr algn="just"/>
            <a:r>
              <a:rPr lang="en-US" sz="1200" dirty="0" smtClean="0"/>
              <a:t>     </a:t>
            </a:r>
            <a:r>
              <a:rPr lang="en-US" sz="1200" dirty="0" smtClean="0">
                <a:solidFill>
                  <a:srgbClr val="FFFF00"/>
                </a:solidFill>
              </a:rPr>
              <a:t>We hypothesize that additional freshwater fluxes into the Greenland, </a:t>
            </a:r>
            <a:r>
              <a:rPr lang="en-US" sz="1200" dirty="0" err="1" smtClean="0">
                <a:solidFill>
                  <a:srgbClr val="FFFF00"/>
                </a:solidFill>
              </a:rPr>
              <a:t>Irminger</a:t>
            </a:r>
            <a:r>
              <a:rPr lang="en-US" sz="1200" dirty="0" smtClean="0">
                <a:solidFill>
                  <a:srgbClr val="FFFF00"/>
                </a:solidFill>
              </a:rPr>
              <a:t> and Norwegian Seas, associated with the acceleration of Greenland ice sheet melt in the 21st century, could be the major factor responsible for the cessation of decadal Arctic climate variability and stabilization of the present ACCR over the Arctic Ocean. Stabilization of the ACCR for more than 20 years can results in general Arctic cooling and increased sea ice extent.</a:t>
            </a:r>
          </a:p>
          <a:p>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Ice sheet and solid ice discharge, and total freshwater</a:t>
            </a:r>
            <a:r>
              <a:rPr lang="en-US" baseline="0" dirty="0" smtClean="0"/>
              <a:t> fluxes form Greenland for 1958-2010. The triangles indicate the dates where discharge data were available. The grey shading indicates the RMSE of the FW flux estimate. Runoff was smoothed with a 5-eyar mean. </a:t>
            </a:r>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Regional pattern of fluxes</a:t>
            </a:r>
            <a:r>
              <a:rPr lang="en-US" baseline="0" dirty="0" smtClean="0"/>
              <a:t> is shown for 5 regions in Greenland. Also 8 largest rivers are shown.</a:t>
            </a:r>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R1: Bounded by 10m </a:t>
            </a:r>
            <a:r>
              <a:rPr lang="en-US" dirty="0" err="1" smtClean="0"/>
              <a:t>isobath</a:t>
            </a:r>
            <a:r>
              <a:rPr lang="en-US" dirty="0" smtClean="0"/>
              <a:t> along Greenland</a:t>
            </a:r>
          </a:p>
          <a:p>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regions</a:t>
            </a:r>
            <a:r>
              <a:rPr lang="en-US" baseline="0" dirty="0" smtClean="0"/>
              <a:t> – FW accumulation, more importantly – central </a:t>
            </a:r>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Regional pattern of fluxes</a:t>
            </a:r>
            <a:r>
              <a:rPr lang="en-US" baseline="0" dirty="0" smtClean="0"/>
              <a:t> is shown for 5 regions in Greenland. Also 8 largest rivers are shown.</a:t>
            </a:r>
            <a:endParaRPr lang="en-US" dirty="0"/>
          </a:p>
        </p:txBody>
      </p:sp>
      <p:sp>
        <p:nvSpPr>
          <p:cNvPr id="4" name="Slide Number Placeholder 3"/>
          <p:cNvSpPr>
            <a:spLocks noGrp="1"/>
          </p:cNvSpPr>
          <p:nvPr>
            <p:ph type="sldNum" sz="quarter" idx="10"/>
          </p:nvPr>
        </p:nvSpPr>
        <p:spPr/>
        <p:txBody>
          <a:bodyPr/>
          <a:lstStyle/>
          <a:p>
            <a:pPr>
              <a:defRPr/>
            </a:pPr>
            <a:fld id="{D0F657A3-E66D-4274-A719-4A30995D04DA}" type="slidenum">
              <a:rPr lang="en-US" smtClean="0">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2209800"/>
            <a:ext cx="7772400" cy="1470025"/>
          </a:xfrm>
        </p:spPr>
        <p:txBody>
          <a:bodyPr/>
          <a:lstStyle>
            <a:lvl1pPr>
              <a:defRPr sz="3500"/>
            </a:lvl1pPr>
          </a:lstStyle>
          <a:p>
            <a:r>
              <a:rPr lang="en-US"/>
              <a:t>Click to edit Master title style</a:t>
            </a:r>
          </a:p>
        </p:txBody>
      </p:sp>
      <p:sp>
        <p:nvSpPr>
          <p:cNvPr id="83971" name="Rectangle 3"/>
          <p:cNvSpPr>
            <a:spLocks noGrp="1" noChangeArrowheads="1"/>
          </p:cNvSpPr>
          <p:nvPr>
            <p:ph type="subTitle" idx="1"/>
          </p:nvPr>
        </p:nvSpPr>
        <p:spPr bwMode="auto">
          <a:xfrm>
            <a:off x="1371600" y="4343400"/>
            <a:ext cx="640080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a:latin typeface="Georgia" pitchFamily="18" charset="0"/>
              </a:defRPr>
            </a:lvl1pPr>
          </a:lstStyle>
          <a:p>
            <a:r>
              <a:rPr lang="en-US"/>
              <a:t>Click to edit Master subtitle style</a:t>
            </a:r>
          </a:p>
        </p:txBody>
      </p:sp>
      <p:sp>
        <p:nvSpPr>
          <p:cNvPr id="6" name="Rectangle 4"/>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latin typeface="+mn-lt"/>
                <a:ea typeface="ＭＳ Ｐゴシック" charset="-128"/>
                <a:cs typeface="+mn-cs"/>
              </a:defRPr>
            </a:lvl1pPr>
          </a:lstStyle>
          <a:p>
            <a:pPr>
              <a:defRPr/>
            </a:pP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Line 5"/>
          <p:cNvSpPr>
            <a:spLocks noChangeShapeType="1"/>
          </p:cNvSpPr>
          <p:nvPr userDrawn="1"/>
        </p:nvSpPr>
        <p:spPr bwMode="auto">
          <a:xfrm>
            <a:off x="1219200" y="914400"/>
            <a:ext cx="7696200" cy="0"/>
          </a:xfrm>
          <a:prstGeom prst="line">
            <a:avLst/>
          </a:prstGeom>
          <a:noFill/>
          <a:ln w="76200">
            <a:solidFill>
              <a:schemeClr val="tx1">
                <a:lumMod val="50000"/>
                <a:lumOff val="50000"/>
                <a:alpha val="80000"/>
              </a:schemeClr>
            </a:solidFill>
            <a:round/>
            <a:headEnd/>
            <a:tailEnd/>
          </a:ln>
          <a:effectLst>
            <a:outerShdw dist="25399" dir="2700000" algn="ctr" rotWithShape="0">
              <a:schemeClr val="tx1">
                <a:alpha val="73000"/>
              </a:schemeClr>
            </a:outerShdw>
          </a:effectLst>
        </p:spPr>
        <p:txBody>
          <a:bodyPr wrap="none" anchor="ctr"/>
          <a:lstStyle/>
          <a:p>
            <a:pPr eaLnBrk="0" hangingPunct="0">
              <a:defRPr/>
            </a:pPr>
            <a:endParaRPr lang="en-US">
              <a:ea typeface="ＭＳ Ｐゴシック" charset="-128"/>
              <a:cs typeface="+mn-cs"/>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Line 5"/>
          <p:cNvSpPr>
            <a:spLocks noChangeShapeType="1"/>
          </p:cNvSpPr>
          <p:nvPr userDrawn="1"/>
        </p:nvSpPr>
        <p:spPr bwMode="auto">
          <a:xfrm>
            <a:off x="1219200" y="914400"/>
            <a:ext cx="7696200" cy="0"/>
          </a:xfrm>
          <a:prstGeom prst="line">
            <a:avLst/>
          </a:prstGeom>
          <a:noFill/>
          <a:ln w="76200">
            <a:solidFill>
              <a:srgbClr val="0000FF">
                <a:alpha val="80000"/>
              </a:srgbClr>
            </a:solidFill>
            <a:round/>
            <a:headEnd/>
            <a:tailEnd/>
          </a:ln>
          <a:effectLst>
            <a:outerShdw dist="25399" dir="2700000" algn="ctr" rotWithShape="0">
              <a:srgbClr val="184398">
                <a:alpha val="73000"/>
              </a:srgbClr>
            </a:outerShdw>
          </a:effectLst>
        </p:spPr>
        <p:txBody>
          <a:bodyPr wrap="none" anchor="ctr"/>
          <a:lstStyle/>
          <a:p>
            <a:pPr eaLnBrk="0" hangingPunct="0">
              <a:defRPr/>
            </a:pPr>
            <a:endParaRPr lang="en-US">
              <a:solidFill>
                <a:srgbClr val="000000"/>
              </a:solidFill>
              <a:ea typeface="ＭＳ Ｐゴシック" charset="-128"/>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Line 5"/>
          <p:cNvSpPr>
            <a:spLocks noChangeShapeType="1"/>
          </p:cNvSpPr>
          <p:nvPr userDrawn="1"/>
        </p:nvSpPr>
        <p:spPr bwMode="auto">
          <a:xfrm>
            <a:off x="1219200" y="914400"/>
            <a:ext cx="7696200" cy="0"/>
          </a:xfrm>
          <a:prstGeom prst="line">
            <a:avLst/>
          </a:prstGeom>
          <a:noFill/>
          <a:ln w="76200">
            <a:solidFill>
              <a:schemeClr val="tx1">
                <a:lumMod val="50000"/>
                <a:lumOff val="50000"/>
                <a:alpha val="80000"/>
              </a:schemeClr>
            </a:solidFill>
            <a:round/>
            <a:headEnd/>
            <a:tailEnd/>
          </a:ln>
          <a:effectLst>
            <a:outerShdw dist="25399" dir="2700000" algn="ctr" rotWithShape="0">
              <a:schemeClr val="tx1">
                <a:alpha val="73000"/>
              </a:schemeClr>
            </a:outerShdw>
          </a:effectLst>
        </p:spPr>
        <p:txBody>
          <a:bodyPr wrap="none" anchor="ctr"/>
          <a:lstStyle/>
          <a:p>
            <a:pPr eaLnBrk="0" hangingPunct="0">
              <a:defRPr/>
            </a:pPr>
            <a:endParaRPr lang="en-US">
              <a:solidFill>
                <a:srgbClr val="000000"/>
              </a:solidFill>
              <a:ea typeface="ＭＳ Ｐゴシック" charset="-128"/>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0"/>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6" descr="type_coaps_logo_trans"/>
          <p:cNvPicPr>
            <a:picLocks noChangeAspect="1" noChangeArrowheads="1"/>
          </p:cNvPicPr>
          <p:nvPr userDrawn="1"/>
        </p:nvPicPr>
        <p:blipFill>
          <a:blip r:embed="rId4" cstate="print"/>
          <a:srcRect/>
          <a:stretch>
            <a:fillRect/>
          </a:stretch>
        </p:blipFill>
        <p:spPr bwMode="auto">
          <a:xfrm>
            <a:off x="76200" y="76200"/>
            <a:ext cx="685800" cy="685800"/>
          </a:xfrm>
          <a:prstGeom prst="rect">
            <a:avLst/>
          </a:prstGeom>
          <a:noFill/>
          <a:ln w="9525">
            <a:noFill/>
            <a:miter lim="800000"/>
            <a:headEnd/>
            <a:tailEnd/>
          </a:ln>
        </p:spPr>
      </p:pic>
      <p:pic>
        <p:nvPicPr>
          <p:cNvPr id="6" name="Picture 5" descr="fsu_seal.gif"/>
          <p:cNvPicPr>
            <a:picLocks noChangeAspect="1"/>
          </p:cNvPicPr>
          <p:nvPr userDrawn="1"/>
        </p:nvPicPr>
        <p:blipFill>
          <a:blip r:embed="rId5" cstate="print"/>
          <a:stretch>
            <a:fillRect/>
          </a:stretch>
        </p:blipFill>
        <p:spPr>
          <a:xfrm>
            <a:off x="8431304" y="76201"/>
            <a:ext cx="645459" cy="6096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3" r:id="rId2"/>
  </p:sldLayoutIdLst>
  <p:transition spd="med"/>
  <p:txStyles>
    <p:titleStyle>
      <a:lvl1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Times New Roman"/>
          <a:ea typeface="+mj-ea"/>
          <a:cs typeface="Times New Roman"/>
        </a:defRPr>
      </a:lvl1pPr>
      <a:lvl2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2pPr>
      <a:lvl3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3pPr>
      <a:lvl4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4pPr>
      <a:lvl5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5pPr>
      <a:lvl6pPr marL="4572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6pPr>
      <a:lvl7pPr marL="9144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7pPr>
      <a:lvl8pPr marL="13716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8pPr>
      <a:lvl9pPr marL="18288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9pPr>
    </p:titleStyle>
    <p:bodyStyle>
      <a:lvl1pPr marL="342900" indent="-342900" algn="just" rtl="0" eaLnBrk="0" fontAlgn="base" hangingPunct="0">
        <a:spcBef>
          <a:spcPct val="20000"/>
        </a:spcBef>
        <a:spcAft>
          <a:spcPct val="25000"/>
        </a:spcAft>
        <a:buChar char="•"/>
        <a:defRPr sz="1600">
          <a:solidFill>
            <a:srgbClr val="464646"/>
          </a:solidFill>
          <a:latin typeface="+mn-lt"/>
          <a:ea typeface="+mn-ea"/>
          <a:cs typeface="ＭＳ Ｐゴシック"/>
        </a:defRPr>
      </a:lvl1pPr>
      <a:lvl2pPr marL="742950" indent="-285750" algn="just" rtl="0" eaLnBrk="0" fontAlgn="base" hangingPunct="0">
        <a:spcBef>
          <a:spcPct val="20000"/>
        </a:spcBef>
        <a:spcAft>
          <a:spcPct val="0"/>
        </a:spcAft>
        <a:buChar char="–"/>
        <a:defRPr sz="1600">
          <a:solidFill>
            <a:srgbClr val="464646"/>
          </a:solidFill>
          <a:latin typeface="+mn-lt"/>
          <a:ea typeface="+mn-ea"/>
          <a:cs typeface="ＭＳ Ｐゴシック"/>
        </a:defRPr>
      </a:lvl2pPr>
      <a:lvl3pPr marL="1143000" indent="-228600" algn="just" rtl="0" eaLnBrk="0" fontAlgn="base" hangingPunct="0">
        <a:spcBef>
          <a:spcPct val="20000"/>
        </a:spcBef>
        <a:spcAft>
          <a:spcPct val="0"/>
        </a:spcAft>
        <a:buChar char="•"/>
        <a:defRPr sz="1400">
          <a:solidFill>
            <a:srgbClr val="464646"/>
          </a:solidFill>
          <a:latin typeface="+mn-lt"/>
          <a:ea typeface="+mn-ea"/>
          <a:cs typeface="ＭＳ Ｐゴシック"/>
        </a:defRPr>
      </a:lvl3pPr>
      <a:lvl4pPr marL="1600200" indent="-228600" algn="just" rtl="0" eaLnBrk="0" fontAlgn="base" hangingPunct="0">
        <a:spcBef>
          <a:spcPct val="20000"/>
        </a:spcBef>
        <a:spcAft>
          <a:spcPct val="0"/>
        </a:spcAft>
        <a:buChar char="–"/>
        <a:defRPr sz="1200">
          <a:solidFill>
            <a:srgbClr val="464646"/>
          </a:solidFill>
          <a:latin typeface="+mn-lt"/>
          <a:ea typeface="+mn-ea"/>
          <a:cs typeface="ＭＳ Ｐゴシック"/>
        </a:defRPr>
      </a:lvl4pPr>
      <a:lvl5pPr marL="2057400" indent="-228600" algn="just" rtl="0" eaLnBrk="0" fontAlgn="base" hangingPunct="0">
        <a:spcBef>
          <a:spcPct val="20000"/>
        </a:spcBef>
        <a:spcAft>
          <a:spcPct val="0"/>
        </a:spcAft>
        <a:buChar char="»"/>
        <a:defRPr sz="1000">
          <a:solidFill>
            <a:srgbClr val="464646"/>
          </a:solidFill>
          <a:latin typeface="+mn-lt"/>
          <a:ea typeface="+mn-ea"/>
          <a:cs typeface="ＭＳ Ｐゴシック"/>
        </a:defRPr>
      </a:lvl5pPr>
      <a:lvl6pPr marL="2514600" indent="-228600" algn="just" rtl="0" fontAlgn="base">
        <a:spcBef>
          <a:spcPct val="20000"/>
        </a:spcBef>
        <a:spcAft>
          <a:spcPct val="0"/>
        </a:spcAft>
        <a:defRPr sz="1000">
          <a:solidFill>
            <a:srgbClr val="464646"/>
          </a:solidFill>
          <a:latin typeface="+mn-lt"/>
          <a:ea typeface="+mn-ea"/>
        </a:defRPr>
      </a:lvl6pPr>
      <a:lvl7pPr marL="2971800" indent="-228600" algn="just" rtl="0" fontAlgn="base">
        <a:spcBef>
          <a:spcPct val="20000"/>
        </a:spcBef>
        <a:spcAft>
          <a:spcPct val="0"/>
        </a:spcAft>
        <a:defRPr sz="1000">
          <a:solidFill>
            <a:srgbClr val="464646"/>
          </a:solidFill>
          <a:latin typeface="+mn-lt"/>
          <a:ea typeface="+mn-ea"/>
        </a:defRPr>
      </a:lvl7pPr>
      <a:lvl8pPr marL="3429000" indent="-228600" algn="just" rtl="0" fontAlgn="base">
        <a:spcBef>
          <a:spcPct val="20000"/>
        </a:spcBef>
        <a:spcAft>
          <a:spcPct val="0"/>
        </a:spcAft>
        <a:defRPr sz="1000">
          <a:solidFill>
            <a:srgbClr val="464646"/>
          </a:solidFill>
          <a:latin typeface="+mn-lt"/>
          <a:ea typeface="+mn-ea"/>
        </a:defRPr>
      </a:lvl8pPr>
      <a:lvl9pPr marL="3886200" indent="-228600" algn="just" rtl="0" fontAlgn="base">
        <a:spcBef>
          <a:spcPct val="20000"/>
        </a:spcBef>
        <a:spcAft>
          <a:spcPct val="0"/>
        </a:spcAft>
        <a:defRPr sz="1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0"/>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6" descr="type_coaps_logo_trans"/>
          <p:cNvPicPr>
            <a:picLocks noChangeAspect="1" noChangeArrowheads="1"/>
          </p:cNvPicPr>
          <p:nvPr userDrawn="1"/>
        </p:nvPicPr>
        <p:blipFill>
          <a:blip r:embed="rId3" cstate="print"/>
          <a:srcRect/>
          <a:stretch>
            <a:fillRect/>
          </a:stretch>
        </p:blipFill>
        <p:spPr bwMode="auto">
          <a:xfrm>
            <a:off x="76200" y="76200"/>
            <a:ext cx="685800" cy="685800"/>
          </a:xfrm>
          <a:prstGeom prst="rect">
            <a:avLst/>
          </a:prstGeom>
          <a:noFill/>
          <a:ln w="9525">
            <a:noFill/>
            <a:miter lim="800000"/>
            <a:headEnd/>
            <a:tailEnd/>
          </a:ln>
        </p:spPr>
      </p:pic>
      <p:pic>
        <p:nvPicPr>
          <p:cNvPr id="6" name="Picture 5" descr="fsu_seal.gif"/>
          <p:cNvPicPr>
            <a:picLocks noChangeAspect="1"/>
          </p:cNvPicPr>
          <p:nvPr userDrawn="1"/>
        </p:nvPicPr>
        <p:blipFill>
          <a:blip r:embed="rId4" cstate="print"/>
          <a:stretch>
            <a:fillRect/>
          </a:stretch>
        </p:blipFill>
        <p:spPr>
          <a:xfrm>
            <a:off x="8431304" y="76201"/>
            <a:ext cx="645459" cy="6096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transition spd="med"/>
  <p:txStyles>
    <p:titleStyle>
      <a:lvl1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mj-lt"/>
          <a:ea typeface="+mj-ea"/>
          <a:cs typeface="ＭＳ Ｐゴシック"/>
        </a:defRPr>
      </a:lvl1pPr>
      <a:lvl2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2pPr>
      <a:lvl3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3pPr>
      <a:lvl4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4pPr>
      <a:lvl5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5pPr>
      <a:lvl6pPr marL="4572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6pPr>
      <a:lvl7pPr marL="9144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7pPr>
      <a:lvl8pPr marL="13716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8pPr>
      <a:lvl9pPr marL="18288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9pPr>
    </p:titleStyle>
    <p:bodyStyle>
      <a:lvl1pPr marL="342900" indent="-342900" algn="just" rtl="0" eaLnBrk="0" fontAlgn="base" hangingPunct="0">
        <a:spcBef>
          <a:spcPct val="20000"/>
        </a:spcBef>
        <a:spcAft>
          <a:spcPct val="25000"/>
        </a:spcAft>
        <a:buChar char="•"/>
        <a:defRPr sz="1600">
          <a:solidFill>
            <a:srgbClr val="464646"/>
          </a:solidFill>
          <a:latin typeface="+mn-lt"/>
          <a:ea typeface="+mn-ea"/>
          <a:cs typeface="ＭＳ Ｐゴシック"/>
        </a:defRPr>
      </a:lvl1pPr>
      <a:lvl2pPr marL="742950" indent="-285750" algn="just" rtl="0" eaLnBrk="0" fontAlgn="base" hangingPunct="0">
        <a:spcBef>
          <a:spcPct val="20000"/>
        </a:spcBef>
        <a:spcAft>
          <a:spcPct val="0"/>
        </a:spcAft>
        <a:buChar char="–"/>
        <a:defRPr sz="1600">
          <a:solidFill>
            <a:srgbClr val="464646"/>
          </a:solidFill>
          <a:latin typeface="+mn-lt"/>
          <a:ea typeface="+mn-ea"/>
          <a:cs typeface="ＭＳ Ｐゴシック"/>
        </a:defRPr>
      </a:lvl2pPr>
      <a:lvl3pPr marL="1143000" indent="-228600" algn="just" rtl="0" eaLnBrk="0" fontAlgn="base" hangingPunct="0">
        <a:spcBef>
          <a:spcPct val="20000"/>
        </a:spcBef>
        <a:spcAft>
          <a:spcPct val="0"/>
        </a:spcAft>
        <a:buChar char="•"/>
        <a:defRPr sz="1400">
          <a:solidFill>
            <a:srgbClr val="464646"/>
          </a:solidFill>
          <a:latin typeface="+mn-lt"/>
          <a:ea typeface="+mn-ea"/>
          <a:cs typeface="ＭＳ Ｐゴシック"/>
        </a:defRPr>
      </a:lvl3pPr>
      <a:lvl4pPr marL="1600200" indent="-228600" algn="just" rtl="0" eaLnBrk="0" fontAlgn="base" hangingPunct="0">
        <a:spcBef>
          <a:spcPct val="20000"/>
        </a:spcBef>
        <a:spcAft>
          <a:spcPct val="0"/>
        </a:spcAft>
        <a:buChar char="–"/>
        <a:defRPr sz="1200">
          <a:solidFill>
            <a:srgbClr val="464646"/>
          </a:solidFill>
          <a:latin typeface="+mn-lt"/>
          <a:ea typeface="+mn-ea"/>
          <a:cs typeface="ＭＳ Ｐゴシック"/>
        </a:defRPr>
      </a:lvl4pPr>
      <a:lvl5pPr marL="2057400" indent="-228600" algn="just" rtl="0" eaLnBrk="0" fontAlgn="base" hangingPunct="0">
        <a:spcBef>
          <a:spcPct val="20000"/>
        </a:spcBef>
        <a:spcAft>
          <a:spcPct val="0"/>
        </a:spcAft>
        <a:buChar char="»"/>
        <a:defRPr sz="1000">
          <a:solidFill>
            <a:srgbClr val="464646"/>
          </a:solidFill>
          <a:latin typeface="+mn-lt"/>
          <a:ea typeface="+mn-ea"/>
          <a:cs typeface="ＭＳ Ｐゴシック"/>
        </a:defRPr>
      </a:lvl5pPr>
      <a:lvl6pPr marL="2514600" indent="-228600" algn="just" rtl="0" fontAlgn="base">
        <a:spcBef>
          <a:spcPct val="20000"/>
        </a:spcBef>
        <a:spcAft>
          <a:spcPct val="0"/>
        </a:spcAft>
        <a:defRPr sz="1000">
          <a:solidFill>
            <a:srgbClr val="464646"/>
          </a:solidFill>
          <a:latin typeface="+mn-lt"/>
          <a:ea typeface="+mn-ea"/>
        </a:defRPr>
      </a:lvl6pPr>
      <a:lvl7pPr marL="2971800" indent="-228600" algn="just" rtl="0" fontAlgn="base">
        <a:spcBef>
          <a:spcPct val="20000"/>
        </a:spcBef>
        <a:spcAft>
          <a:spcPct val="0"/>
        </a:spcAft>
        <a:defRPr sz="1000">
          <a:solidFill>
            <a:srgbClr val="464646"/>
          </a:solidFill>
          <a:latin typeface="+mn-lt"/>
          <a:ea typeface="+mn-ea"/>
        </a:defRPr>
      </a:lvl7pPr>
      <a:lvl8pPr marL="3429000" indent="-228600" algn="just" rtl="0" fontAlgn="base">
        <a:spcBef>
          <a:spcPct val="20000"/>
        </a:spcBef>
        <a:spcAft>
          <a:spcPct val="0"/>
        </a:spcAft>
        <a:defRPr sz="1000">
          <a:solidFill>
            <a:srgbClr val="464646"/>
          </a:solidFill>
          <a:latin typeface="+mn-lt"/>
          <a:ea typeface="+mn-ea"/>
        </a:defRPr>
      </a:lvl8pPr>
      <a:lvl9pPr marL="3886200" indent="-228600" algn="just" rtl="0" fontAlgn="base">
        <a:spcBef>
          <a:spcPct val="20000"/>
        </a:spcBef>
        <a:spcAft>
          <a:spcPct val="0"/>
        </a:spcAft>
        <a:defRPr sz="1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90"/>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6" descr="type_coaps_logo_trans"/>
          <p:cNvPicPr>
            <a:picLocks noChangeAspect="1" noChangeArrowheads="1"/>
          </p:cNvPicPr>
          <p:nvPr userDrawn="1"/>
        </p:nvPicPr>
        <p:blipFill>
          <a:blip r:embed="rId3" cstate="print"/>
          <a:srcRect/>
          <a:stretch>
            <a:fillRect/>
          </a:stretch>
        </p:blipFill>
        <p:spPr bwMode="auto">
          <a:xfrm>
            <a:off x="76200" y="76200"/>
            <a:ext cx="685800" cy="685800"/>
          </a:xfrm>
          <a:prstGeom prst="rect">
            <a:avLst/>
          </a:prstGeom>
          <a:noFill/>
          <a:ln w="9525">
            <a:noFill/>
            <a:miter lim="800000"/>
            <a:headEnd/>
            <a:tailEnd/>
          </a:ln>
        </p:spPr>
      </p:pic>
      <p:pic>
        <p:nvPicPr>
          <p:cNvPr id="6" name="Picture 5" descr="fsu_seal.gif"/>
          <p:cNvPicPr>
            <a:picLocks noChangeAspect="1"/>
          </p:cNvPicPr>
          <p:nvPr userDrawn="1"/>
        </p:nvPicPr>
        <p:blipFill>
          <a:blip r:embed="rId4" cstate="print"/>
          <a:stretch>
            <a:fillRect/>
          </a:stretch>
        </p:blipFill>
        <p:spPr>
          <a:xfrm>
            <a:off x="8431304" y="76201"/>
            <a:ext cx="645459" cy="6096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ransition spd="med"/>
  <p:txStyles>
    <p:titleStyle>
      <a:lvl1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Times New Roman"/>
          <a:ea typeface="+mj-ea"/>
          <a:cs typeface="Times New Roman"/>
        </a:defRPr>
      </a:lvl1pPr>
      <a:lvl2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2pPr>
      <a:lvl3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3pPr>
      <a:lvl4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4pPr>
      <a:lvl5pPr algn="ctr" rtl="0" eaLnBrk="0" fontAlgn="base" hangingPunct="0">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cs typeface="ＭＳ Ｐゴシック"/>
        </a:defRPr>
      </a:lvl5pPr>
      <a:lvl6pPr marL="4572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6pPr>
      <a:lvl7pPr marL="9144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7pPr>
      <a:lvl8pPr marL="13716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8pPr>
      <a:lvl9pPr marL="1828800" algn="ctr" rtl="0" fontAlgn="base">
        <a:spcBef>
          <a:spcPct val="0"/>
        </a:spcBef>
        <a:spcAft>
          <a:spcPct val="0"/>
        </a:spcAft>
        <a:defRPr sz="2800" b="1">
          <a:solidFill>
            <a:srgbClr val="0000FF"/>
          </a:solidFill>
          <a:effectLst>
            <a:outerShdw blurRad="38100" dist="38100" dir="2700000" algn="tl">
              <a:srgbClr val="C0C0C0"/>
            </a:outerShdw>
          </a:effectLst>
          <a:latin typeface="Georgia" pitchFamily="18" charset="0"/>
          <a:ea typeface="ＭＳ Ｐゴシック" charset="-128"/>
        </a:defRPr>
      </a:lvl9pPr>
    </p:titleStyle>
    <p:bodyStyle>
      <a:lvl1pPr marL="342900" indent="-342900" algn="just" rtl="0" eaLnBrk="0" fontAlgn="base" hangingPunct="0">
        <a:spcBef>
          <a:spcPct val="20000"/>
        </a:spcBef>
        <a:spcAft>
          <a:spcPct val="25000"/>
        </a:spcAft>
        <a:buChar char="•"/>
        <a:defRPr sz="1600">
          <a:solidFill>
            <a:srgbClr val="464646"/>
          </a:solidFill>
          <a:latin typeface="+mn-lt"/>
          <a:ea typeface="+mn-ea"/>
          <a:cs typeface="ＭＳ Ｐゴシック"/>
        </a:defRPr>
      </a:lvl1pPr>
      <a:lvl2pPr marL="742950" indent="-285750" algn="just" rtl="0" eaLnBrk="0" fontAlgn="base" hangingPunct="0">
        <a:spcBef>
          <a:spcPct val="20000"/>
        </a:spcBef>
        <a:spcAft>
          <a:spcPct val="0"/>
        </a:spcAft>
        <a:buChar char="–"/>
        <a:defRPr sz="1600">
          <a:solidFill>
            <a:srgbClr val="464646"/>
          </a:solidFill>
          <a:latin typeface="+mn-lt"/>
          <a:ea typeface="+mn-ea"/>
          <a:cs typeface="ＭＳ Ｐゴシック"/>
        </a:defRPr>
      </a:lvl2pPr>
      <a:lvl3pPr marL="1143000" indent="-228600" algn="just" rtl="0" eaLnBrk="0" fontAlgn="base" hangingPunct="0">
        <a:spcBef>
          <a:spcPct val="20000"/>
        </a:spcBef>
        <a:spcAft>
          <a:spcPct val="0"/>
        </a:spcAft>
        <a:buChar char="•"/>
        <a:defRPr sz="1400">
          <a:solidFill>
            <a:srgbClr val="464646"/>
          </a:solidFill>
          <a:latin typeface="+mn-lt"/>
          <a:ea typeface="+mn-ea"/>
          <a:cs typeface="ＭＳ Ｐゴシック"/>
        </a:defRPr>
      </a:lvl3pPr>
      <a:lvl4pPr marL="1600200" indent="-228600" algn="just" rtl="0" eaLnBrk="0" fontAlgn="base" hangingPunct="0">
        <a:spcBef>
          <a:spcPct val="20000"/>
        </a:spcBef>
        <a:spcAft>
          <a:spcPct val="0"/>
        </a:spcAft>
        <a:buChar char="–"/>
        <a:defRPr sz="1200">
          <a:solidFill>
            <a:srgbClr val="464646"/>
          </a:solidFill>
          <a:latin typeface="+mn-lt"/>
          <a:ea typeface="+mn-ea"/>
          <a:cs typeface="ＭＳ Ｐゴシック"/>
        </a:defRPr>
      </a:lvl4pPr>
      <a:lvl5pPr marL="2057400" indent="-228600" algn="just" rtl="0" eaLnBrk="0" fontAlgn="base" hangingPunct="0">
        <a:spcBef>
          <a:spcPct val="20000"/>
        </a:spcBef>
        <a:spcAft>
          <a:spcPct val="0"/>
        </a:spcAft>
        <a:buChar char="»"/>
        <a:defRPr sz="1000">
          <a:solidFill>
            <a:srgbClr val="464646"/>
          </a:solidFill>
          <a:latin typeface="+mn-lt"/>
          <a:ea typeface="+mn-ea"/>
          <a:cs typeface="ＭＳ Ｐゴシック"/>
        </a:defRPr>
      </a:lvl5pPr>
      <a:lvl6pPr marL="2514600" indent="-228600" algn="just" rtl="0" fontAlgn="base">
        <a:spcBef>
          <a:spcPct val="20000"/>
        </a:spcBef>
        <a:spcAft>
          <a:spcPct val="0"/>
        </a:spcAft>
        <a:defRPr sz="1000">
          <a:solidFill>
            <a:srgbClr val="464646"/>
          </a:solidFill>
          <a:latin typeface="+mn-lt"/>
          <a:ea typeface="+mn-ea"/>
        </a:defRPr>
      </a:lvl6pPr>
      <a:lvl7pPr marL="2971800" indent="-228600" algn="just" rtl="0" fontAlgn="base">
        <a:spcBef>
          <a:spcPct val="20000"/>
        </a:spcBef>
        <a:spcAft>
          <a:spcPct val="0"/>
        </a:spcAft>
        <a:defRPr sz="1000">
          <a:solidFill>
            <a:srgbClr val="464646"/>
          </a:solidFill>
          <a:latin typeface="+mn-lt"/>
          <a:ea typeface="+mn-ea"/>
        </a:defRPr>
      </a:lvl7pPr>
      <a:lvl8pPr marL="3429000" indent="-228600" algn="just" rtl="0" fontAlgn="base">
        <a:spcBef>
          <a:spcPct val="20000"/>
        </a:spcBef>
        <a:spcAft>
          <a:spcPct val="0"/>
        </a:spcAft>
        <a:defRPr sz="1000">
          <a:solidFill>
            <a:srgbClr val="464646"/>
          </a:solidFill>
          <a:latin typeface="+mn-lt"/>
          <a:ea typeface="+mn-ea"/>
        </a:defRPr>
      </a:lvl8pPr>
      <a:lvl9pPr marL="3886200" indent="-228600" algn="just" rtl="0" fontAlgn="base">
        <a:spcBef>
          <a:spcPct val="20000"/>
        </a:spcBef>
        <a:spcAft>
          <a:spcPct val="0"/>
        </a:spcAft>
        <a:defRPr sz="1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file:///C:\Users\Dmitry\Documents\Dmitry\Work\Travel_presentations\2013\FAMOS_WHOI\dS_arc08_051-011_2006_.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28600" y="228601"/>
            <a:ext cx="8610600" cy="2286000"/>
          </a:xfrm>
          <a:effectLst>
            <a:outerShdw dist="45791" dir="2021404" algn="ctr" rotWithShape="0">
              <a:srgbClr val="808080"/>
            </a:outerShdw>
          </a:effectLst>
        </p:spPr>
        <p:txBody>
          <a:bodyPr anchor="ctr"/>
          <a:lstStyle/>
          <a:p>
            <a:pPr eaLnBrk="1" hangingPunct="1">
              <a:lnSpc>
                <a:spcPct val="150000"/>
              </a:lnSpc>
              <a:spcAft>
                <a:spcPts val="0"/>
              </a:spcAft>
              <a:defRPr/>
            </a:pPr>
            <a:r>
              <a:rPr lang="en-US" sz="3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t>Greenland Freshwater Flux Experiment </a:t>
            </a: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t/>
            </a:r>
            <a:b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br>
            <a:r>
              <a:rPr lang="en-US" sz="28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rPr>
              <a:t>First steps with the 1/12</a:t>
            </a:r>
            <a:r>
              <a:rPr lang="en-US" sz="28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sym typeface="Symbol"/>
              </a:rPr>
              <a:t> HYCOM-CICE</a:t>
            </a:r>
            <a:endParaRPr lang="en-US" sz="28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j-cs"/>
            </a:endParaRPr>
          </a:p>
        </p:txBody>
      </p:sp>
      <p:sp>
        <p:nvSpPr>
          <p:cNvPr id="5123" name="Rectangle 3"/>
          <p:cNvSpPr>
            <a:spLocks noGrp="1" noChangeArrowheads="1"/>
          </p:cNvSpPr>
          <p:nvPr>
            <p:ph type="subTitle" idx="1"/>
          </p:nvPr>
        </p:nvSpPr>
        <p:spPr>
          <a:xfrm>
            <a:off x="533400" y="2971800"/>
            <a:ext cx="8229600" cy="533400"/>
          </a:xfrm>
          <a:effectLst/>
        </p:spPr>
        <p:txBody>
          <a:bodyPr/>
          <a:lstStyle/>
          <a:p>
            <a:pPr marL="0" indent="0" eaLnBrk="1" hangingPunct="1">
              <a:lnSpc>
                <a:spcPct val="90000"/>
              </a:lnSpc>
              <a:buFontTx/>
              <a:buNone/>
              <a:defRPr/>
            </a:pPr>
            <a:r>
              <a:rPr lang="en-US" sz="2000" b="1" dirty="0" smtClean="0">
                <a:solidFill>
                  <a:schemeClr val="accent2">
                    <a:lumMod val="75000"/>
                  </a:schemeClr>
                </a:solidFill>
                <a:effectLst/>
                <a:cs typeface="+mn-cs"/>
              </a:rPr>
              <a:t>Dmitry Dukhovskoy, </a:t>
            </a:r>
            <a:r>
              <a:rPr lang="en-US" sz="2000" b="1" dirty="0" err="1" smtClean="0">
                <a:solidFill>
                  <a:schemeClr val="accent2">
                    <a:lumMod val="75000"/>
                  </a:schemeClr>
                </a:solidFill>
                <a:effectLst/>
                <a:cs typeface="+mn-cs"/>
              </a:rPr>
              <a:t>Andrey</a:t>
            </a:r>
            <a:r>
              <a:rPr lang="en-US" sz="2000" b="1" dirty="0" smtClean="0">
                <a:solidFill>
                  <a:schemeClr val="accent2">
                    <a:lumMod val="75000"/>
                  </a:schemeClr>
                </a:solidFill>
                <a:effectLst/>
                <a:cs typeface="+mn-cs"/>
              </a:rPr>
              <a:t> </a:t>
            </a:r>
            <a:r>
              <a:rPr lang="en-US" sz="2000" b="1" dirty="0" err="1" smtClean="0">
                <a:solidFill>
                  <a:schemeClr val="accent2">
                    <a:lumMod val="75000"/>
                  </a:schemeClr>
                </a:solidFill>
                <a:effectLst/>
                <a:cs typeface="+mn-cs"/>
              </a:rPr>
              <a:t>Proshutinsky</a:t>
            </a:r>
            <a:r>
              <a:rPr lang="en-US" sz="2000" b="1" dirty="0" smtClean="0">
                <a:solidFill>
                  <a:schemeClr val="accent2">
                    <a:lumMod val="75000"/>
                  </a:schemeClr>
                </a:solidFill>
                <a:effectLst/>
                <a:cs typeface="+mn-cs"/>
              </a:rPr>
              <a:t>  </a:t>
            </a:r>
          </a:p>
          <a:p>
            <a:pPr marL="0" indent="0" eaLnBrk="1" hangingPunct="1">
              <a:lnSpc>
                <a:spcPct val="90000"/>
              </a:lnSpc>
              <a:buFontTx/>
              <a:buNone/>
              <a:defRPr/>
            </a:pPr>
            <a:r>
              <a:rPr lang="en-US" sz="2000" b="1" dirty="0" smtClean="0">
                <a:solidFill>
                  <a:schemeClr val="accent2">
                    <a:lumMod val="75000"/>
                  </a:schemeClr>
                </a:solidFill>
                <a:effectLst/>
                <a:cs typeface="+mn-cs"/>
              </a:rPr>
              <a:t>and  Mary-Louise </a:t>
            </a:r>
            <a:r>
              <a:rPr lang="en-US" sz="2000" b="1" dirty="0" err="1" smtClean="0">
                <a:solidFill>
                  <a:schemeClr val="accent2">
                    <a:lumMod val="75000"/>
                  </a:schemeClr>
                </a:solidFill>
                <a:effectLst/>
                <a:cs typeface="+mn-cs"/>
              </a:rPr>
              <a:t>Timmermans</a:t>
            </a:r>
            <a:endParaRPr lang="en-US" sz="2000" b="1" dirty="0" smtClean="0">
              <a:solidFill>
                <a:schemeClr val="accent2">
                  <a:lumMod val="75000"/>
                </a:schemeClr>
              </a:solidFill>
              <a:effectLst/>
              <a:cs typeface="+mn-cs"/>
            </a:endParaRPr>
          </a:p>
        </p:txBody>
      </p:sp>
      <p:grpSp>
        <p:nvGrpSpPr>
          <p:cNvPr id="11" name="Group 10"/>
          <p:cNvGrpSpPr/>
          <p:nvPr/>
        </p:nvGrpSpPr>
        <p:grpSpPr>
          <a:xfrm>
            <a:off x="3505200" y="4876800"/>
            <a:ext cx="1878106" cy="685800"/>
            <a:chOff x="3836894" y="4267200"/>
            <a:chExt cx="1878106" cy="685800"/>
          </a:xfrm>
        </p:grpSpPr>
        <p:pic>
          <p:nvPicPr>
            <p:cNvPr id="5" name="Picture 6" descr="type_coaps_logo_trans"/>
            <p:cNvPicPr>
              <a:picLocks noChangeAspect="1" noChangeArrowheads="1"/>
            </p:cNvPicPr>
            <p:nvPr/>
          </p:nvPicPr>
          <p:blipFill>
            <a:blip r:embed="rId4" cstate="print"/>
            <a:srcRect/>
            <a:stretch>
              <a:fillRect/>
            </a:stretch>
          </p:blipFill>
          <p:spPr bwMode="auto">
            <a:xfrm>
              <a:off x="3836894" y="4267200"/>
              <a:ext cx="685800" cy="685800"/>
            </a:xfrm>
            <a:prstGeom prst="rect">
              <a:avLst/>
            </a:prstGeom>
            <a:noFill/>
            <a:ln w="9525">
              <a:noFill/>
              <a:miter lim="800000"/>
              <a:headEnd/>
              <a:tailEnd/>
            </a:ln>
          </p:spPr>
        </p:pic>
        <p:pic>
          <p:nvPicPr>
            <p:cNvPr id="6" name="Picture 5" descr="fsu_seal.gif"/>
            <p:cNvPicPr>
              <a:picLocks noChangeAspect="1"/>
            </p:cNvPicPr>
            <p:nvPr/>
          </p:nvPicPr>
          <p:blipFill>
            <a:blip r:embed="rId5" cstate="print"/>
            <a:stretch>
              <a:fillRect/>
            </a:stretch>
          </p:blipFill>
          <p:spPr>
            <a:xfrm>
              <a:off x="5056094" y="4267200"/>
              <a:ext cx="658906" cy="622299"/>
            </a:xfrm>
            <a:prstGeom prst="rect">
              <a:avLst/>
            </a:prstGeom>
          </p:spPr>
        </p:pic>
      </p:grpSp>
      <p:sp>
        <p:nvSpPr>
          <p:cNvPr id="13" name="Rectangle 12"/>
          <p:cNvSpPr/>
          <p:nvPr/>
        </p:nvSpPr>
        <p:spPr>
          <a:xfrm>
            <a:off x="1257300" y="4191000"/>
            <a:ext cx="6858000" cy="612475"/>
          </a:xfrm>
          <a:prstGeom prst="rect">
            <a:avLst/>
          </a:prstGeom>
        </p:spPr>
        <p:txBody>
          <a:bodyPr wrap="square">
            <a:spAutoFit/>
          </a:bodyPr>
          <a:lstStyle/>
          <a:p>
            <a:pPr marL="0" indent="0" algn="ctr" eaLnBrk="1" hangingPunct="1">
              <a:lnSpc>
                <a:spcPct val="90000"/>
              </a:lnSpc>
              <a:spcBef>
                <a:spcPts val="600"/>
              </a:spcBef>
              <a:buFontTx/>
              <a:buNone/>
              <a:defRPr/>
            </a:pPr>
            <a:r>
              <a:rPr lang="en-US" sz="1600" b="1" dirty="0" smtClean="0">
                <a:solidFill>
                  <a:srgbClr val="00B0F0"/>
                </a:solidFill>
              </a:rPr>
              <a:t>Center for Ocean-Atmospheric Prediction Studies</a:t>
            </a:r>
          </a:p>
          <a:p>
            <a:pPr marL="0" indent="0" algn="ctr" eaLnBrk="1" hangingPunct="1">
              <a:lnSpc>
                <a:spcPct val="90000"/>
              </a:lnSpc>
              <a:spcBef>
                <a:spcPts val="600"/>
              </a:spcBef>
              <a:buFontTx/>
              <a:buNone/>
              <a:defRPr/>
            </a:pPr>
            <a:r>
              <a:rPr lang="en-US" sz="1600" b="1" dirty="0" smtClean="0">
                <a:solidFill>
                  <a:srgbClr val="00B0F0"/>
                </a:solidFill>
              </a:rPr>
              <a:t>Florida State University</a:t>
            </a:r>
          </a:p>
        </p:txBody>
      </p:sp>
      <p:sp>
        <p:nvSpPr>
          <p:cNvPr id="16" name="Rectangle 15"/>
          <p:cNvSpPr/>
          <p:nvPr/>
        </p:nvSpPr>
        <p:spPr>
          <a:xfrm>
            <a:off x="4267200" y="6096000"/>
            <a:ext cx="4800600" cy="313932"/>
          </a:xfrm>
          <a:prstGeom prst="rect">
            <a:avLst/>
          </a:prstGeom>
        </p:spPr>
        <p:txBody>
          <a:bodyPr wrap="square">
            <a:spAutoFit/>
          </a:bodyPr>
          <a:lstStyle/>
          <a:p>
            <a:pPr marL="0" indent="0" eaLnBrk="1" hangingPunct="1">
              <a:lnSpc>
                <a:spcPct val="90000"/>
              </a:lnSpc>
              <a:buFontTx/>
              <a:buNone/>
              <a:defRPr/>
            </a:pPr>
            <a:r>
              <a:rPr lang="en-US" sz="1600" b="1" dirty="0" smtClean="0">
                <a:solidFill>
                  <a:schemeClr val="bg1">
                    <a:lumMod val="95000"/>
                  </a:schemeClr>
                </a:solidFill>
              </a:rPr>
              <a:t>Acknowledgement: </a:t>
            </a:r>
            <a:r>
              <a:rPr lang="en-US" sz="1400" dirty="0" smtClean="0">
                <a:solidFill>
                  <a:schemeClr val="bg1">
                    <a:lumMod val="95000"/>
                  </a:schemeClr>
                </a:solidFill>
              </a:rPr>
              <a:t> </a:t>
            </a:r>
            <a:r>
              <a:rPr lang="en-US" sz="1400" dirty="0" smtClean="0">
                <a:solidFill>
                  <a:schemeClr val="bg1"/>
                </a:solidFill>
              </a:rPr>
              <a:t>J.L. </a:t>
            </a:r>
            <a:r>
              <a:rPr lang="en-US" sz="1600" dirty="0" err="1" smtClean="0">
                <a:solidFill>
                  <a:schemeClr val="bg1"/>
                </a:solidFill>
              </a:rPr>
              <a:t>Bamber</a:t>
            </a:r>
            <a:r>
              <a:rPr lang="en-US" sz="1600" dirty="0" smtClean="0">
                <a:solidFill>
                  <a:schemeClr val="bg1"/>
                </a:solidFill>
              </a:rPr>
              <a:t> (Univ. Bristol)S</a:t>
            </a:r>
            <a:endParaRPr lang="en-US" sz="160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152400"/>
            <a:ext cx="7772400" cy="609600"/>
          </a:xfrm>
        </p:spPr>
        <p:txBody>
          <a:bodyPr/>
          <a:lstStyle/>
          <a:p>
            <a:r>
              <a:rPr lang="en-US" dirty="0" smtClean="0">
                <a:solidFill>
                  <a:srgbClr val="33CCFF"/>
                </a:solidFill>
                <a:effectLst/>
              </a:rPr>
              <a:t>Mean Upper Ocean Salinity Anomaly</a:t>
            </a:r>
            <a:br>
              <a:rPr lang="en-US" dirty="0" smtClean="0">
                <a:solidFill>
                  <a:srgbClr val="33CCFF"/>
                </a:solidFill>
                <a:effectLst/>
              </a:rPr>
            </a:br>
            <a:r>
              <a:rPr lang="en-US" sz="2000" b="0" dirty="0" smtClean="0">
                <a:solidFill>
                  <a:schemeClr val="bg2">
                    <a:lumMod val="60000"/>
                    <a:lumOff val="40000"/>
                  </a:schemeClr>
                </a:solidFill>
                <a:effectLst/>
              </a:rPr>
              <a:t>(Experiment with Greenland FW Flux – control run)</a:t>
            </a:r>
            <a:endParaRPr lang="en-US" sz="2000" b="0" dirty="0">
              <a:solidFill>
                <a:schemeClr val="bg2">
                  <a:lumMod val="60000"/>
                  <a:lumOff val="40000"/>
                </a:schemeClr>
              </a:solidFill>
              <a:effectLst/>
            </a:endParaRPr>
          </a:p>
        </p:txBody>
      </p:sp>
      <p:pic>
        <p:nvPicPr>
          <p:cNvPr id="4" name="Picture 3" descr="dSmean_arc08_051-011_2006_077.png"/>
          <p:cNvPicPr>
            <a:picLocks noChangeAspect="1"/>
          </p:cNvPicPr>
          <p:nvPr/>
        </p:nvPicPr>
        <p:blipFill>
          <a:blip r:embed="rId3" cstate="print"/>
          <a:srcRect l="25000" t="6944" r="9375" b="9722"/>
          <a:stretch>
            <a:fillRect/>
          </a:stretch>
        </p:blipFill>
        <p:spPr>
          <a:xfrm>
            <a:off x="1600200" y="1295400"/>
            <a:ext cx="5715000" cy="5442857"/>
          </a:xfrm>
          <a:prstGeom prst="rect">
            <a:avLst/>
          </a:prstGeom>
        </p:spPr>
      </p:pic>
      <p:sp>
        <p:nvSpPr>
          <p:cNvPr id="5" name="Freeform 4"/>
          <p:cNvSpPr/>
          <p:nvPr/>
        </p:nvSpPr>
        <p:spPr bwMode="auto">
          <a:xfrm>
            <a:off x="3917892" y="2765268"/>
            <a:ext cx="1128833" cy="2778779"/>
          </a:xfrm>
          <a:custGeom>
            <a:avLst/>
            <a:gdLst>
              <a:gd name="connsiteX0" fmla="*/ 0 w 1128833"/>
              <a:gd name="connsiteY0" fmla="*/ 2062692 h 2778779"/>
              <a:gd name="connsiteX1" fmla="*/ 180133 w 1128833"/>
              <a:gd name="connsiteY1" fmla="*/ 2504054 h 2778779"/>
              <a:gd name="connsiteX2" fmla="*/ 297220 w 1128833"/>
              <a:gd name="connsiteY2" fmla="*/ 2756261 h 2778779"/>
              <a:gd name="connsiteX3" fmla="*/ 558412 w 1128833"/>
              <a:gd name="connsiteY3" fmla="*/ 2639165 h 2778779"/>
              <a:gd name="connsiteX4" fmla="*/ 531392 w 1128833"/>
              <a:gd name="connsiteY4" fmla="*/ 2441002 h 2778779"/>
              <a:gd name="connsiteX5" fmla="*/ 486359 w 1128833"/>
              <a:gd name="connsiteY5" fmla="*/ 2188795 h 2778779"/>
              <a:gd name="connsiteX6" fmla="*/ 495366 w 1128833"/>
              <a:gd name="connsiteY6" fmla="*/ 1954603 h 2778779"/>
              <a:gd name="connsiteX7" fmla="*/ 531392 w 1128833"/>
              <a:gd name="connsiteY7" fmla="*/ 1684382 h 2778779"/>
              <a:gd name="connsiteX8" fmla="*/ 720532 w 1128833"/>
              <a:gd name="connsiteY8" fmla="*/ 1306071 h 2778779"/>
              <a:gd name="connsiteX9" fmla="*/ 873645 w 1128833"/>
              <a:gd name="connsiteY9" fmla="*/ 981805 h 2778779"/>
              <a:gd name="connsiteX10" fmla="*/ 1071791 w 1128833"/>
              <a:gd name="connsiteY10" fmla="*/ 756621 h 2778779"/>
              <a:gd name="connsiteX11" fmla="*/ 1125831 w 1128833"/>
              <a:gd name="connsiteY11" fmla="*/ 423347 h 2778779"/>
              <a:gd name="connsiteX12" fmla="*/ 1053778 w 1128833"/>
              <a:gd name="connsiteY12" fmla="*/ 135111 h 2778779"/>
              <a:gd name="connsiteX13" fmla="*/ 1026758 w 1128833"/>
              <a:gd name="connsiteY13" fmla="*/ 36030 h 2778779"/>
              <a:gd name="connsiteX14" fmla="*/ 648479 w 1128833"/>
              <a:gd name="connsiteY14" fmla="*/ 0 h 2778779"/>
              <a:gd name="connsiteX15" fmla="*/ 648479 w 1128833"/>
              <a:gd name="connsiteY15" fmla="*/ 0 h 277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8833" h="2778779">
                <a:moveTo>
                  <a:pt x="0" y="2062692"/>
                </a:moveTo>
                <a:cubicBezTo>
                  <a:pt x="65298" y="2225575"/>
                  <a:pt x="130596" y="2388459"/>
                  <a:pt x="180133" y="2504054"/>
                </a:cubicBezTo>
                <a:cubicBezTo>
                  <a:pt x="229670" y="2619649"/>
                  <a:pt x="234174" y="2733743"/>
                  <a:pt x="297220" y="2756261"/>
                </a:cubicBezTo>
                <a:cubicBezTo>
                  <a:pt x="360266" y="2778779"/>
                  <a:pt x="519383" y="2691708"/>
                  <a:pt x="558412" y="2639165"/>
                </a:cubicBezTo>
                <a:cubicBezTo>
                  <a:pt x="597441" y="2586622"/>
                  <a:pt x="543401" y="2516064"/>
                  <a:pt x="531392" y="2441002"/>
                </a:cubicBezTo>
                <a:cubicBezTo>
                  <a:pt x="519383" y="2365940"/>
                  <a:pt x="492363" y="2269862"/>
                  <a:pt x="486359" y="2188795"/>
                </a:cubicBezTo>
                <a:cubicBezTo>
                  <a:pt x="480355" y="2107729"/>
                  <a:pt x="487861" y="2038672"/>
                  <a:pt x="495366" y="1954603"/>
                </a:cubicBezTo>
                <a:cubicBezTo>
                  <a:pt x="502872" y="1870534"/>
                  <a:pt x="493864" y="1792471"/>
                  <a:pt x="531392" y="1684382"/>
                </a:cubicBezTo>
                <a:cubicBezTo>
                  <a:pt x="568920" y="1576293"/>
                  <a:pt x="663490" y="1423167"/>
                  <a:pt x="720532" y="1306071"/>
                </a:cubicBezTo>
                <a:cubicBezTo>
                  <a:pt x="777574" y="1188975"/>
                  <a:pt x="815102" y="1073380"/>
                  <a:pt x="873645" y="981805"/>
                </a:cubicBezTo>
                <a:cubicBezTo>
                  <a:pt x="932188" y="890230"/>
                  <a:pt x="1029760" y="849697"/>
                  <a:pt x="1071791" y="756621"/>
                </a:cubicBezTo>
                <a:cubicBezTo>
                  <a:pt x="1113822" y="663545"/>
                  <a:pt x="1128833" y="526932"/>
                  <a:pt x="1125831" y="423347"/>
                </a:cubicBezTo>
                <a:cubicBezTo>
                  <a:pt x="1122829" y="319762"/>
                  <a:pt x="1070290" y="199664"/>
                  <a:pt x="1053778" y="135111"/>
                </a:cubicBezTo>
                <a:cubicBezTo>
                  <a:pt x="1037266" y="70558"/>
                  <a:pt x="1094308" y="58548"/>
                  <a:pt x="1026758" y="36030"/>
                </a:cubicBezTo>
                <a:cubicBezTo>
                  <a:pt x="959208" y="13512"/>
                  <a:pt x="648479" y="0"/>
                  <a:pt x="648479" y="0"/>
                </a:cubicBezTo>
                <a:lnTo>
                  <a:pt x="648479"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7" name="Freeform 6"/>
          <p:cNvSpPr/>
          <p:nvPr/>
        </p:nvSpPr>
        <p:spPr bwMode="auto">
          <a:xfrm>
            <a:off x="4521338" y="2783283"/>
            <a:ext cx="1666230" cy="3143578"/>
          </a:xfrm>
          <a:custGeom>
            <a:avLst/>
            <a:gdLst>
              <a:gd name="connsiteX0" fmla="*/ 0 w 1666230"/>
              <a:gd name="connsiteY0" fmla="*/ 2648172 h 3143578"/>
              <a:gd name="connsiteX1" fmla="*/ 639472 w 1666230"/>
              <a:gd name="connsiteY1" fmla="*/ 3107549 h 3143578"/>
              <a:gd name="connsiteX2" fmla="*/ 1531130 w 1666230"/>
              <a:gd name="connsiteY2" fmla="*/ 3143578 h 3143578"/>
              <a:gd name="connsiteX3" fmla="*/ 1666230 w 1666230"/>
              <a:gd name="connsiteY3" fmla="*/ 2810305 h 3143578"/>
              <a:gd name="connsiteX4" fmla="*/ 1296957 w 1666230"/>
              <a:gd name="connsiteY4" fmla="*/ 360295 h 3143578"/>
              <a:gd name="connsiteX5" fmla="*/ 1035764 w 1666230"/>
              <a:gd name="connsiteY5" fmla="*/ 54044 h 3143578"/>
              <a:gd name="connsiteX6" fmla="*/ 450332 w 1666230"/>
              <a:gd name="connsiteY6" fmla="*/ 0 h 31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230" h="3143578">
                <a:moveTo>
                  <a:pt x="0" y="2648172"/>
                </a:moveTo>
                <a:lnTo>
                  <a:pt x="639472" y="3107549"/>
                </a:lnTo>
                <a:lnTo>
                  <a:pt x="1531130" y="3143578"/>
                </a:lnTo>
                <a:lnTo>
                  <a:pt x="1666230" y="2810305"/>
                </a:lnTo>
                <a:lnTo>
                  <a:pt x="1296957" y="360295"/>
                </a:lnTo>
                <a:lnTo>
                  <a:pt x="1035764" y="54044"/>
                </a:lnTo>
                <a:lnTo>
                  <a:pt x="450332" y="0"/>
                </a:lnTo>
              </a:path>
            </a:pathLst>
          </a:cu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8" name="TextBox 7"/>
          <p:cNvSpPr txBox="1"/>
          <p:nvPr/>
        </p:nvSpPr>
        <p:spPr>
          <a:xfrm>
            <a:off x="4038600" y="2971800"/>
            <a:ext cx="706969" cy="646331"/>
          </a:xfrm>
          <a:prstGeom prst="rect">
            <a:avLst/>
          </a:prstGeom>
          <a:solidFill>
            <a:srgbClr val="FFFFFF"/>
          </a:solidFill>
        </p:spPr>
        <p:txBody>
          <a:bodyPr wrap="none" rtlCol="0">
            <a:spAutoFit/>
          </a:bodyPr>
          <a:lstStyle/>
          <a:p>
            <a:r>
              <a:rPr lang="en-US" sz="3600" dirty="0" smtClean="0"/>
              <a:t>R1</a:t>
            </a:r>
            <a:endParaRPr lang="en-US" sz="3600" dirty="0"/>
          </a:p>
        </p:txBody>
      </p:sp>
      <p:sp>
        <p:nvSpPr>
          <p:cNvPr id="10" name="TextBox 9"/>
          <p:cNvSpPr txBox="1"/>
          <p:nvPr/>
        </p:nvSpPr>
        <p:spPr>
          <a:xfrm>
            <a:off x="4800600" y="4038600"/>
            <a:ext cx="766481" cy="646331"/>
          </a:xfrm>
          <a:prstGeom prst="rect">
            <a:avLst/>
          </a:prstGeom>
          <a:solidFill>
            <a:srgbClr val="FFFFFF"/>
          </a:solidFill>
        </p:spPr>
        <p:txBody>
          <a:bodyPr wrap="none" rtlCol="0">
            <a:spAutoFit/>
          </a:bodyPr>
          <a:lstStyle/>
          <a:p>
            <a:r>
              <a:rPr lang="en-US" sz="3600" dirty="0" smtClean="0">
                <a:solidFill>
                  <a:srgbClr val="008000"/>
                </a:solidFill>
              </a:rPr>
              <a:t>R2</a:t>
            </a:r>
            <a:endParaRPr lang="en-US" sz="3600" dirty="0">
              <a:solidFill>
                <a:srgbClr val="008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0200" y="1219200"/>
            <a:ext cx="6019800" cy="4873171"/>
            <a:chOff x="1600200" y="1219200"/>
            <a:chExt cx="6019800" cy="4873171"/>
          </a:xfrm>
        </p:grpSpPr>
        <p:pic>
          <p:nvPicPr>
            <p:cNvPr id="4" name="Picture 3" descr="dltFWC.png"/>
            <p:cNvPicPr>
              <a:picLocks noChangeAspect="1"/>
            </p:cNvPicPr>
            <p:nvPr/>
          </p:nvPicPr>
          <p:blipFill>
            <a:blip r:embed="rId3" cstate="print"/>
            <a:srcRect l="6250" t="1389" r="6250" b="4167"/>
            <a:stretch>
              <a:fillRect/>
            </a:stretch>
          </p:blipFill>
          <p:spPr>
            <a:xfrm>
              <a:off x="1600200" y="1219200"/>
              <a:ext cx="6019800" cy="4873171"/>
            </a:xfrm>
            <a:prstGeom prst="rect">
              <a:avLst/>
            </a:prstGeom>
          </p:spPr>
        </p:pic>
        <p:cxnSp>
          <p:nvCxnSpPr>
            <p:cNvPr id="8" name="Straight Connector 7"/>
            <p:cNvCxnSpPr/>
            <p:nvPr/>
          </p:nvCxnSpPr>
          <p:spPr bwMode="auto">
            <a:xfrm>
              <a:off x="2057400" y="4648200"/>
              <a:ext cx="5334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 name="Title 1"/>
          <p:cNvSpPr>
            <a:spLocks noGrp="1"/>
          </p:cNvSpPr>
          <p:nvPr>
            <p:ph type="title"/>
          </p:nvPr>
        </p:nvSpPr>
        <p:spPr>
          <a:xfrm>
            <a:off x="685800" y="152400"/>
            <a:ext cx="7772400" cy="609600"/>
          </a:xfrm>
        </p:spPr>
        <p:txBody>
          <a:bodyPr/>
          <a:lstStyle/>
          <a:p>
            <a:r>
              <a:rPr lang="en-US" sz="2200" dirty="0" smtClean="0">
                <a:solidFill>
                  <a:srgbClr val="33CCFF"/>
                </a:solidFill>
                <a:effectLst/>
              </a:rPr>
              <a:t>Fresh Water Content Difference between the Experiments</a:t>
            </a:r>
            <a:endParaRPr lang="en-US" sz="2200" b="0" dirty="0">
              <a:solidFill>
                <a:schemeClr val="bg2">
                  <a:lumMod val="60000"/>
                  <a:lumOff val="40000"/>
                </a:schemeClr>
              </a:solidFill>
              <a:effectLst/>
            </a:endParaRPr>
          </a:p>
        </p:txBody>
      </p:sp>
      <p:sp>
        <p:nvSpPr>
          <p:cNvPr id="5" name="TextBox 4"/>
          <p:cNvSpPr txBox="1"/>
          <p:nvPr/>
        </p:nvSpPr>
        <p:spPr>
          <a:xfrm>
            <a:off x="3886200" y="6120824"/>
            <a:ext cx="4953000" cy="584776"/>
          </a:xfrm>
          <a:prstGeom prst="rect">
            <a:avLst/>
          </a:prstGeom>
          <a:noFill/>
        </p:spPr>
        <p:txBody>
          <a:bodyPr wrap="square" rtlCol="0">
            <a:spAutoFit/>
          </a:bodyPr>
          <a:lstStyle/>
          <a:p>
            <a:r>
              <a:rPr lang="en-US" sz="1600" dirty="0" smtClean="0">
                <a:solidFill>
                  <a:srgbClr val="CCFFCC"/>
                </a:solidFill>
              </a:rPr>
              <a:t>Positive FWC difference indicates higher FW content in the experiment with Greenland runoff “on”</a:t>
            </a:r>
            <a:endParaRPr lang="en-US" sz="1600" dirty="0">
              <a:solidFill>
                <a:srgbClr val="CCFFCC"/>
              </a:solidFill>
            </a:endParaRPr>
          </a:p>
        </p:txBody>
      </p:sp>
      <p:grpSp>
        <p:nvGrpSpPr>
          <p:cNvPr id="12" name="Group 11"/>
          <p:cNvGrpSpPr/>
          <p:nvPr/>
        </p:nvGrpSpPr>
        <p:grpSpPr>
          <a:xfrm>
            <a:off x="4648200" y="2895600"/>
            <a:ext cx="2668588" cy="1752600"/>
            <a:chOff x="4648200" y="2895600"/>
            <a:chExt cx="2668588" cy="1752600"/>
          </a:xfrm>
        </p:grpSpPr>
        <p:sp>
          <p:nvSpPr>
            <p:cNvPr id="6" name="TextBox 5"/>
            <p:cNvSpPr txBox="1"/>
            <p:nvPr/>
          </p:nvSpPr>
          <p:spPr>
            <a:xfrm>
              <a:off x="4648200" y="3657600"/>
              <a:ext cx="2438400" cy="646331"/>
            </a:xfrm>
            <a:prstGeom prst="rect">
              <a:avLst/>
            </a:prstGeom>
            <a:solidFill>
              <a:srgbClr val="FFFFFF"/>
            </a:solidFill>
          </p:spPr>
          <p:txBody>
            <a:bodyPr wrap="square" rtlCol="0">
              <a:spAutoFit/>
            </a:bodyPr>
            <a:lstStyle/>
            <a:p>
              <a:r>
                <a:rPr lang="en-US" dirty="0" smtClean="0"/>
                <a:t>FW accumulated in the region 2</a:t>
              </a:r>
              <a:endParaRPr lang="en-US" dirty="0"/>
            </a:p>
          </p:txBody>
        </p:sp>
        <p:cxnSp>
          <p:nvCxnSpPr>
            <p:cNvPr id="11" name="Straight Arrow Connector 10"/>
            <p:cNvCxnSpPr/>
            <p:nvPr/>
          </p:nvCxnSpPr>
          <p:spPr bwMode="auto">
            <a:xfrm rot="5400000">
              <a:off x="6439694" y="3771106"/>
              <a:ext cx="1752600" cy="1588"/>
            </a:xfrm>
            <a:prstGeom prst="straightConnector1">
              <a:avLst/>
            </a:prstGeom>
            <a:solidFill>
              <a:schemeClr val="accent1"/>
            </a:solidFill>
            <a:ln w="38100" cap="flat" cmpd="sng" algn="ctr">
              <a:solidFill>
                <a:srgbClr val="FF0000"/>
              </a:solidFill>
              <a:prstDash val="solid"/>
              <a:round/>
              <a:headEnd type="arrow" w="med" len="med"/>
              <a:tailEnd type="arrow" w="med" len="med"/>
            </a:ln>
            <a:effectLst/>
          </p:spPr>
        </p:cxnSp>
      </p:grpSp>
      <p:sp>
        <p:nvSpPr>
          <p:cNvPr id="14" name="TextBox 13"/>
          <p:cNvSpPr txBox="1"/>
          <p:nvPr/>
        </p:nvSpPr>
        <p:spPr>
          <a:xfrm>
            <a:off x="1447800" y="6172200"/>
            <a:ext cx="1447800" cy="338554"/>
          </a:xfrm>
          <a:prstGeom prst="rect">
            <a:avLst/>
          </a:prstGeom>
          <a:noFill/>
        </p:spPr>
        <p:txBody>
          <a:bodyPr wrap="square" rtlCol="0">
            <a:spAutoFit/>
          </a:bodyPr>
          <a:lstStyle/>
          <a:p>
            <a:r>
              <a:rPr lang="en-US" sz="1600" dirty="0" err="1" smtClean="0">
                <a:solidFill>
                  <a:srgbClr val="CCFFCC"/>
                </a:solidFill>
              </a:rPr>
              <a:t>Sref</a:t>
            </a:r>
            <a:r>
              <a:rPr lang="en-US" sz="1600" dirty="0" smtClean="0">
                <a:solidFill>
                  <a:srgbClr val="CCFFCC"/>
                </a:solidFill>
              </a:rPr>
              <a:t> = 34.8</a:t>
            </a:r>
            <a:endParaRPr lang="en-US" sz="1600" dirty="0">
              <a:solidFill>
                <a:srgbClr val="CCFFCC"/>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152400"/>
            <a:ext cx="7772400" cy="609600"/>
          </a:xfrm>
        </p:spPr>
        <p:txBody>
          <a:bodyPr/>
          <a:lstStyle/>
          <a:p>
            <a:r>
              <a:rPr lang="en-US" dirty="0" smtClean="0">
                <a:solidFill>
                  <a:srgbClr val="33CCFF"/>
                </a:solidFill>
                <a:effectLst/>
              </a:rPr>
              <a:t>Greenland FW Flux Experiments </a:t>
            </a:r>
            <a:endParaRPr lang="en-US" dirty="0">
              <a:solidFill>
                <a:srgbClr val="33CCFF"/>
              </a:solidFill>
              <a:effectLst/>
            </a:endParaRPr>
          </a:p>
        </p:txBody>
      </p:sp>
      <p:sp>
        <p:nvSpPr>
          <p:cNvPr id="9" name="TextBox 8"/>
          <p:cNvSpPr txBox="1"/>
          <p:nvPr/>
        </p:nvSpPr>
        <p:spPr>
          <a:xfrm>
            <a:off x="457200" y="1676400"/>
            <a:ext cx="8077200" cy="3816429"/>
          </a:xfrm>
          <a:prstGeom prst="rect">
            <a:avLst/>
          </a:prstGeom>
          <a:noFill/>
        </p:spPr>
        <p:txBody>
          <a:bodyPr wrap="square" rtlCol="0">
            <a:spAutoFit/>
          </a:bodyPr>
          <a:lstStyle/>
          <a:p>
            <a:pPr marL="342900" indent="-342900">
              <a:buFont typeface="Arial"/>
              <a:buChar char="•"/>
            </a:pPr>
            <a:r>
              <a:rPr lang="en-US" sz="2200" dirty="0" smtClean="0">
                <a:solidFill>
                  <a:schemeClr val="bg1"/>
                </a:solidFill>
              </a:rPr>
              <a:t>Long-term simulation with Greenland FW fluxes</a:t>
            </a:r>
          </a:p>
          <a:p>
            <a:pPr marL="342900" indent="-342900">
              <a:buFont typeface="Arial"/>
              <a:buChar char="•"/>
            </a:pPr>
            <a:endParaRPr lang="en-US" sz="2200" dirty="0" smtClean="0">
              <a:solidFill>
                <a:schemeClr val="bg1"/>
              </a:solidFill>
            </a:endParaRPr>
          </a:p>
          <a:p>
            <a:pPr marL="342900" indent="-342900">
              <a:buFont typeface="Arial"/>
              <a:buChar char="•"/>
            </a:pPr>
            <a:r>
              <a:rPr lang="en-US" sz="2200" dirty="0" smtClean="0">
                <a:solidFill>
                  <a:srgbClr val="FFFF00"/>
                </a:solidFill>
              </a:rPr>
              <a:t>Role of eddies: </a:t>
            </a:r>
            <a:r>
              <a:rPr lang="en-US" sz="2200" dirty="0" smtClean="0">
                <a:solidFill>
                  <a:schemeClr val="bg1"/>
                </a:solidFill>
              </a:rPr>
              <a:t>High resolution </a:t>
            </a:r>
            <a:r>
              <a:rPr lang="en-US" sz="2200" dirty="0" err="1" smtClean="0">
                <a:solidFill>
                  <a:schemeClr val="bg1"/>
                </a:solidFill>
              </a:rPr>
              <a:t>vs</a:t>
            </a:r>
            <a:r>
              <a:rPr lang="en-US" sz="2200" dirty="0" smtClean="0">
                <a:solidFill>
                  <a:schemeClr val="bg1"/>
                </a:solidFill>
              </a:rPr>
              <a:t> coarse resolution simulations</a:t>
            </a:r>
          </a:p>
          <a:p>
            <a:pPr marL="342900" indent="-342900">
              <a:buFont typeface="Arial"/>
              <a:buChar char="•"/>
            </a:pPr>
            <a:endParaRPr lang="en-US" sz="2200" dirty="0" smtClean="0">
              <a:solidFill>
                <a:schemeClr val="bg1"/>
              </a:solidFill>
            </a:endParaRPr>
          </a:p>
          <a:p>
            <a:pPr marL="342900" indent="-342900">
              <a:buFont typeface="Arial"/>
              <a:buChar char="•"/>
            </a:pPr>
            <a:r>
              <a:rPr lang="en-US" sz="2200" dirty="0" smtClean="0">
                <a:solidFill>
                  <a:srgbClr val="FFFF00"/>
                </a:solidFill>
              </a:rPr>
              <a:t>Role of winds:  </a:t>
            </a:r>
            <a:r>
              <a:rPr lang="en-US" sz="2200" dirty="0" smtClean="0">
                <a:solidFill>
                  <a:schemeClr val="bg1"/>
                </a:solidFill>
              </a:rPr>
              <a:t>Simulations with and without winds (different winds?)</a:t>
            </a:r>
          </a:p>
          <a:p>
            <a:pPr marL="342900" indent="-342900">
              <a:buFont typeface="Arial"/>
              <a:buChar char="•"/>
            </a:pPr>
            <a:endParaRPr lang="en-US" sz="2200" dirty="0" smtClean="0">
              <a:solidFill>
                <a:schemeClr val="bg1"/>
              </a:solidFill>
            </a:endParaRPr>
          </a:p>
          <a:p>
            <a:pPr marL="342900" indent="-342900">
              <a:buFont typeface="Arial"/>
              <a:buChar char="•"/>
            </a:pPr>
            <a:r>
              <a:rPr lang="en-US" sz="2200" dirty="0" smtClean="0">
                <a:solidFill>
                  <a:srgbClr val="FFFF00"/>
                </a:solidFill>
              </a:rPr>
              <a:t>Pathways, residence time: </a:t>
            </a:r>
            <a:r>
              <a:rPr lang="en-US" sz="2200" dirty="0" smtClean="0">
                <a:solidFill>
                  <a:schemeClr val="bg1"/>
                </a:solidFill>
              </a:rPr>
              <a:t>Simulation with passive tracers</a:t>
            </a:r>
          </a:p>
          <a:p>
            <a:endParaRPr lang="en-US" sz="2200" dirty="0" smtClean="0">
              <a:solidFill>
                <a:schemeClr val="bg1"/>
              </a:solidFill>
            </a:endParaRPr>
          </a:p>
          <a:p>
            <a:endParaRPr lang="en-US" sz="2200" dirty="0">
              <a:solidFill>
                <a:schemeClr val="bg1"/>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eedback_realsyst22.png"/>
          <p:cNvPicPr>
            <a:picLocks noChangeAspect="1"/>
          </p:cNvPicPr>
          <p:nvPr/>
        </p:nvPicPr>
        <p:blipFill>
          <a:blip r:embed="rId2" cstate="print"/>
          <a:stretch>
            <a:fillRect/>
          </a:stretch>
        </p:blipFill>
        <p:spPr>
          <a:xfrm>
            <a:off x="3124200" y="3048000"/>
            <a:ext cx="4175126" cy="2682875"/>
          </a:xfrm>
          <a:prstGeom prst="rect">
            <a:avLst/>
          </a:prstGeom>
        </p:spPr>
      </p:pic>
      <p:sp>
        <p:nvSpPr>
          <p:cNvPr id="4" name="TextBox 3"/>
          <p:cNvSpPr txBox="1"/>
          <p:nvPr/>
        </p:nvSpPr>
        <p:spPr>
          <a:xfrm>
            <a:off x="228600" y="1143000"/>
            <a:ext cx="6324600" cy="369332"/>
          </a:xfrm>
          <a:prstGeom prst="rect">
            <a:avLst/>
          </a:prstGeom>
          <a:solidFill>
            <a:srgbClr val="FFFFFF"/>
          </a:solidFill>
        </p:spPr>
        <p:txBody>
          <a:bodyPr wrap="square" rtlCol="0">
            <a:spAutoFit/>
          </a:bodyPr>
          <a:lstStyle/>
          <a:p>
            <a:r>
              <a:rPr lang="en-US" dirty="0" smtClean="0"/>
              <a:t>Amount of fresh water in the GSA:  </a:t>
            </a:r>
            <a:r>
              <a:rPr lang="en-US" dirty="0" smtClean="0">
                <a:solidFill>
                  <a:srgbClr val="0000FF"/>
                </a:solidFill>
              </a:rPr>
              <a:t>O(2,000 km</a:t>
            </a:r>
            <a:r>
              <a:rPr lang="en-US" baseline="30000" dirty="0" smtClean="0">
                <a:solidFill>
                  <a:srgbClr val="0000FF"/>
                </a:solidFill>
              </a:rPr>
              <a:t>3</a:t>
            </a:r>
            <a:r>
              <a:rPr lang="en-US" dirty="0" smtClean="0">
                <a:solidFill>
                  <a:srgbClr val="0000FF"/>
                </a:solidFill>
              </a:rPr>
              <a:t>), </a:t>
            </a:r>
            <a:r>
              <a:rPr lang="en-US" dirty="0" err="1" smtClean="0"/>
              <a:t>S</a:t>
            </a:r>
            <a:r>
              <a:rPr lang="en-US" baseline="-25000" dirty="0" err="1" smtClean="0"/>
              <a:t>ref</a:t>
            </a:r>
            <a:r>
              <a:rPr lang="en-US" dirty="0" smtClean="0"/>
              <a:t>=34.8</a:t>
            </a:r>
            <a:endParaRPr lang="en-US" dirty="0"/>
          </a:p>
        </p:txBody>
      </p:sp>
      <p:sp>
        <p:nvSpPr>
          <p:cNvPr id="5" name="TextBox 4"/>
          <p:cNvSpPr txBox="1"/>
          <p:nvPr/>
        </p:nvSpPr>
        <p:spPr>
          <a:xfrm>
            <a:off x="152400" y="1752600"/>
            <a:ext cx="6705600" cy="923330"/>
          </a:xfrm>
          <a:prstGeom prst="rect">
            <a:avLst/>
          </a:prstGeom>
          <a:solidFill>
            <a:srgbClr val="FFFFFF"/>
          </a:solidFill>
        </p:spPr>
        <p:txBody>
          <a:bodyPr wrap="square" rtlCol="0">
            <a:spAutoFit/>
          </a:bodyPr>
          <a:lstStyle/>
          <a:p>
            <a:r>
              <a:rPr lang="en-US" dirty="0" smtClean="0"/>
              <a:t>Amount of fresh water sufficient for regime shift (AO- </a:t>
            </a:r>
            <a:r>
              <a:rPr lang="en-US" dirty="0" err="1" smtClean="0">
                <a:latin typeface="Wingdings"/>
                <a:ea typeface="Wingdings"/>
                <a:cs typeface="Wingdings"/>
              </a:rPr>
              <a:t></a:t>
            </a:r>
            <a:r>
              <a:rPr lang="en-US" dirty="0" smtClean="0"/>
              <a:t> AO+) in the box model:  </a:t>
            </a:r>
            <a:r>
              <a:rPr lang="en-US" dirty="0" smtClean="0">
                <a:solidFill>
                  <a:srgbClr val="0000FF"/>
                </a:solidFill>
              </a:rPr>
              <a:t>O(800-1000 km</a:t>
            </a:r>
            <a:r>
              <a:rPr lang="en-US" baseline="30000" dirty="0" smtClean="0">
                <a:solidFill>
                  <a:srgbClr val="0000FF"/>
                </a:solidFill>
              </a:rPr>
              <a:t>3</a:t>
            </a:r>
            <a:r>
              <a:rPr lang="en-US" dirty="0" smtClean="0">
                <a:solidFill>
                  <a:srgbClr val="0000FF"/>
                </a:solidFill>
              </a:rPr>
              <a:t>), </a:t>
            </a:r>
            <a:r>
              <a:rPr lang="en-US" dirty="0" err="1" smtClean="0"/>
              <a:t>S</a:t>
            </a:r>
            <a:r>
              <a:rPr lang="en-US" baseline="-25000" dirty="0" err="1" smtClean="0"/>
              <a:t>ref</a:t>
            </a:r>
            <a:r>
              <a:rPr lang="en-US" dirty="0" smtClean="0"/>
              <a:t> = 34.8 </a:t>
            </a:r>
          </a:p>
          <a:p>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solidFill>
                  <a:srgbClr val="33CCFF"/>
                </a:solidFill>
              </a:rPr>
              <a:t>River Runoff Forcing in the Model</a:t>
            </a:r>
            <a:endParaRPr lang="en-US" dirty="0">
              <a:solidFill>
                <a:srgbClr val="33CCFF"/>
              </a:solidFill>
            </a:endParaRPr>
          </a:p>
        </p:txBody>
      </p:sp>
      <p:grpSp>
        <p:nvGrpSpPr>
          <p:cNvPr id="3" name="Group 6"/>
          <p:cNvGrpSpPr/>
          <p:nvPr/>
        </p:nvGrpSpPr>
        <p:grpSpPr>
          <a:xfrm>
            <a:off x="2667000" y="542260"/>
            <a:ext cx="4343400" cy="6262577"/>
            <a:chOff x="457200" y="1676400"/>
            <a:chExt cx="3276600" cy="4724400"/>
          </a:xfrm>
        </p:grpSpPr>
        <p:pic>
          <p:nvPicPr>
            <p:cNvPr id="4" name="Picture 3" descr="GrRunoff_2006_07.png"/>
            <p:cNvPicPr>
              <a:picLocks noChangeAspect="1"/>
            </p:cNvPicPr>
            <p:nvPr/>
          </p:nvPicPr>
          <p:blipFill>
            <a:blip r:embed="rId3" cstate="print"/>
            <a:srcRect l="34028" t="6916" r="29514" b="6973"/>
            <a:stretch>
              <a:fillRect/>
            </a:stretch>
          </p:blipFill>
          <p:spPr>
            <a:xfrm>
              <a:off x="457200" y="1676400"/>
              <a:ext cx="2667000" cy="4724400"/>
            </a:xfrm>
            <a:prstGeom prst="rect">
              <a:avLst/>
            </a:prstGeom>
          </p:spPr>
        </p:pic>
        <p:pic>
          <p:nvPicPr>
            <p:cNvPr id="6" name="Picture 5" descr="GrRunoff_2006_07.png"/>
            <p:cNvPicPr>
              <a:picLocks noChangeAspect="1"/>
            </p:cNvPicPr>
            <p:nvPr/>
          </p:nvPicPr>
          <p:blipFill>
            <a:blip r:embed="rId3" cstate="print"/>
            <a:srcRect l="74653" t="6916" r="15972" b="6973"/>
            <a:stretch>
              <a:fillRect/>
            </a:stretch>
          </p:blipFill>
          <p:spPr>
            <a:xfrm>
              <a:off x="3048000" y="1676400"/>
              <a:ext cx="685800" cy="4724400"/>
            </a:xfrm>
            <a:prstGeom prst="rect">
              <a:avLst/>
            </a:prstGeom>
          </p:spPr>
        </p:pic>
      </p:grpSp>
      <p:sp>
        <p:nvSpPr>
          <p:cNvPr id="15" name="Oval 14"/>
          <p:cNvSpPr/>
          <p:nvPr/>
        </p:nvSpPr>
        <p:spPr bwMode="auto">
          <a:xfrm>
            <a:off x="4191000" y="4953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nvGrpSpPr>
          <p:cNvPr id="5" name="Group 31"/>
          <p:cNvGrpSpPr/>
          <p:nvPr/>
        </p:nvGrpSpPr>
        <p:grpSpPr>
          <a:xfrm>
            <a:off x="3810000" y="4114800"/>
            <a:ext cx="1524000" cy="2362200"/>
            <a:chOff x="3810000" y="4114800"/>
            <a:chExt cx="1524000" cy="2362200"/>
          </a:xfrm>
        </p:grpSpPr>
        <p:sp>
          <p:nvSpPr>
            <p:cNvPr id="18" name="Oval 17"/>
            <p:cNvSpPr/>
            <p:nvPr/>
          </p:nvSpPr>
          <p:spPr bwMode="auto">
            <a:xfrm>
              <a:off x="4953000" y="4114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19" name="Oval 18"/>
            <p:cNvSpPr/>
            <p:nvPr/>
          </p:nvSpPr>
          <p:spPr bwMode="auto">
            <a:xfrm>
              <a:off x="3810000" y="6096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7" name="Group 32"/>
          <p:cNvGrpSpPr/>
          <p:nvPr/>
        </p:nvGrpSpPr>
        <p:grpSpPr>
          <a:xfrm>
            <a:off x="3429000" y="3962400"/>
            <a:ext cx="2286000" cy="2438400"/>
            <a:chOff x="3429000" y="3962400"/>
            <a:chExt cx="2286000" cy="2438400"/>
          </a:xfrm>
        </p:grpSpPr>
        <p:sp>
          <p:nvSpPr>
            <p:cNvPr id="20" name="Oval 19"/>
            <p:cNvSpPr/>
            <p:nvPr/>
          </p:nvSpPr>
          <p:spPr bwMode="auto">
            <a:xfrm>
              <a:off x="5334000" y="39624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21" name="Oval 20"/>
            <p:cNvSpPr/>
            <p:nvPr/>
          </p:nvSpPr>
          <p:spPr bwMode="auto">
            <a:xfrm>
              <a:off x="3429000" y="6019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8" name="Group 33"/>
          <p:cNvGrpSpPr/>
          <p:nvPr/>
        </p:nvGrpSpPr>
        <p:grpSpPr>
          <a:xfrm>
            <a:off x="3124200" y="3733800"/>
            <a:ext cx="2895600" cy="2362200"/>
            <a:chOff x="3124200" y="3733800"/>
            <a:chExt cx="2895600" cy="2362200"/>
          </a:xfrm>
        </p:grpSpPr>
        <p:sp>
          <p:nvSpPr>
            <p:cNvPr id="23" name="Oval 22"/>
            <p:cNvSpPr/>
            <p:nvPr/>
          </p:nvSpPr>
          <p:spPr bwMode="auto">
            <a:xfrm>
              <a:off x="3124200" y="5715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24" name="Oval 23"/>
            <p:cNvSpPr/>
            <p:nvPr/>
          </p:nvSpPr>
          <p:spPr bwMode="auto">
            <a:xfrm>
              <a:off x="5638800" y="3733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9" name="Group 34"/>
          <p:cNvGrpSpPr/>
          <p:nvPr/>
        </p:nvGrpSpPr>
        <p:grpSpPr>
          <a:xfrm>
            <a:off x="3048000" y="3505200"/>
            <a:ext cx="2667000" cy="2209800"/>
            <a:chOff x="3048000" y="3505200"/>
            <a:chExt cx="2667000" cy="2209800"/>
          </a:xfrm>
        </p:grpSpPr>
        <p:sp>
          <p:nvSpPr>
            <p:cNvPr id="22" name="Oval 21"/>
            <p:cNvSpPr/>
            <p:nvPr/>
          </p:nvSpPr>
          <p:spPr bwMode="auto">
            <a:xfrm>
              <a:off x="5334000" y="3505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25" name="Oval 24"/>
            <p:cNvSpPr/>
            <p:nvPr/>
          </p:nvSpPr>
          <p:spPr bwMode="auto">
            <a:xfrm>
              <a:off x="3048000" y="5334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10" name="Group 35"/>
          <p:cNvGrpSpPr/>
          <p:nvPr/>
        </p:nvGrpSpPr>
        <p:grpSpPr>
          <a:xfrm>
            <a:off x="3048000" y="3352800"/>
            <a:ext cx="2895600" cy="1981200"/>
            <a:chOff x="3048000" y="3352800"/>
            <a:chExt cx="2895600" cy="1981200"/>
          </a:xfrm>
        </p:grpSpPr>
        <p:sp>
          <p:nvSpPr>
            <p:cNvPr id="26" name="Oval 25"/>
            <p:cNvSpPr/>
            <p:nvPr/>
          </p:nvSpPr>
          <p:spPr bwMode="auto">
            <a:xfrm>
              <a:off x="5562600" y="3352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27" name="Oval 26"/>
            <p:cNvSpPr/>
            <p:nvPr/>
          </p:nvSpPr>
          <p:spPr bwMode="auto">
            <a:xfrm>
              <a:off x="3048000" y="4953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11" name="Group 28"/>
          <p:cNvGrpSpPr/>
          <p:nvPr/>
        </p:nvGrpSpPr>
        <p:grpSpPr>
          <a:xfrm>
            <a:off x="4038600" y="4724400"/>
            <a:ext cx="838200" cy="990600"/>
            <a:chOff x="4038600" y="4724400"/>
            <a:chExt cx="838200" cy="990600"/>
          </a:xfrm>
        </p:grpSpPr>
        <p:sp>
          <p:nvSpPr>
            <p:cNvPr id="16" name="Oval 15"/>
            <p:cNvSpPr/>
            <p:nvPr/>
          </p:nvSpPr>
          <p:spPr bwMode="auto">
            <a:xfrm>
              <a:off x="4495800" y="47244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28" name="Oval 27"/>
            <p:cNvSpPr/>
            <p:nvPr/>
          </p:nvSpPr>
          <p:spPr bwMode="auto">
            <a:xfrm>
              <a:off x="4038600" y="5334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12" name="Group 30"/>
          <p:cNvGrpSpPr/>
          <p:nvPr/>
        </p:nvGrpSpPr>
        <p:grpSpPr>
          <a:xfrm>
            <a:off x="3962400" y="4495800"/>
            <a:ext cx="1219200" cy="1600200"/>
            <a:chOff x="3962400" y="4495800"/>
            <a:chExt cx="1219200" cy="1600200"/>
          </a:xfrm>
        </p:grpSpPr>
        <p:sp>
          <p:nvSpPr>
            <p:cNvPr id="17" name="Oval 16"/>
            <p:cNvSpPr/>
            <p:nvPr/>
          </p:nvSpPr>
          <p:spPr bwMode="auto">
            <a:xfrm>
              <a:off x="4800600" y="4495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30" name="Oval 29"/>
            <p:cNvSpPr/>
            <p:nvPr/>
          </p:nvSpPr>
          <p:spPr bwMode="auto">
            <a:xfrm>
              <a:off x="3962400" y="5715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13" name="Group 38"/>
          <p:cNvGrpSpPr/>
          <p:nvPr/>
        </p:nvGrpSpPr>
        <p:grpSpPr>
          <a:xfrm>
            <a:off x="2971800" y="2971800"/>
            <a:ext cx="2743200" cy="1981200"/>
            <a:chOff x="2971800" y="2971800"/>
            <a:chExt cx="2743200" cy="1981200"/>
          </a:xfrm>
        </p:grpSpPr>
        <p:sp>
          <p:nvSpPr>
            <p:cNvPr id="37" name="Oval 36"/>
            <p:cNvSpPr/>
            <p:nvPr/>
          </p:nvSpPr>
          <p:spPr bwMode="auto">
            <a:xfrm>
              <a:off x="2971800" y="4572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38" name="Oval 37"/>
            <p:cNvSpPr/>
            <p:nvPr/>
          </p:nvSpPr>
          <p:spPr bwMode="auto">
            <a:xfrm>
              <a:off x="5334000" y="2971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14" name="Group 41"/>
          <p:cNvGrpSpPr/>
          <p:nvPr/>
        </p:nvGrpSpPr>
        <p:grpSpPr>
          <a:xfrm>
            <a:off x="2971800" y="2590800"/>
            <a:ext cx="2895600" cy="1981200"/>
            <a:chOff x="2971800" y="2590800"/>
            <a:chExt cx="2895600" cy="1981200"/>
          </a:xfrm>
        </p:grpSpPr>
        <p:sp>
          <p:nvSpPr>
            <p:cNvPr id="40" name="Oval 39"/>
            <p:cNvSpPr/>
            <p:nvPr/>
          </p:nvSpPr>
          <p:spPr bwMode="auto">
            <a:xfrm>
              <a:off x="2971800" y="4191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41" name="Oval 40"/>
            <p:cNvSpPr/>
            <p:nvPr/>
          </p:nvSpPr>
          <p:spPr bwMode="auto">
            <a:xfrm>
              <a:off x="5486400" y="2590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29" name="Group 47"/>
          <p:cNvGrpSpPr/>
          <p:nvPr/>
        </p:nvGrpSpPr>
        <p:grpSpPr>
          <a:xfrm>
            <a:off x="3276600" y="1828800"/>
            <a:ext cx="2362200" cy="2057400"/>
            <a:chOff x="3276600" y="1828800"/>
            <a:chExt cx="2362200" cy="2057400"/>
          </a:xfrm>
        </p:grpSpPr>
        <p:sp>
          <p:nvSpPr>
            <p:cNvPr id="43" name="Oval 42"/>
            <p:cNvSpPr/>
            <p:nvPr/>
          </p:nvSpPr>
          <p:spPr bwMode="auto">
            <a:xfrm>
              <a:off x="3276600" y="3505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44" name="Oval 43"/>
            <p:cNvSpPr/>
            <p:nvPr/>
          </p:nvSpPr>
          <p:spPr bwMode="auto">
            <a:xfrm>
              <a:off x="5257800" y="1828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31" name="Group 46"/>
          <p:cNvGrpSpPr/>
          <p:nvPr/>
        </p:nvGrpSpPr>
        <p:grpSpPr>
          <a:xfrm>
            <a:off x="3200400" y="2209800"/>
            <a:ext cx="2590800" cy="2057400"/>
            <a:chOff x="3200400" y="2209800"/>
            <a:chExt cx="2590800" cy="2057400"/>
          </a:xfrm>
        </p:grpSpPr>
        <p:sp>
          <p:nvSpPr>
            <p:cNvPr id="45" name="Oval 44"/>
            <p:cNvSpPr/>
            <p:nvPr/>
          </p:nvSpPr>
          <p:spPr bwMode="auto">
            <a:xfrm>
              <a:off x="3200400" y="3886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46" name="Oval 45"/>
            <p:cNvSpPr/>
            <p:nvPr/>
          </p:nvSpPr>
          <p:spPr bwMode="auto">
            <a:xfrm>
              <a:off x="5410200" y="2209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32" name="Group 56"/>
          <p:cNvGrpSpPr/>
          <p:nvPr/>
        </p:nvGrpSpPr>
        <p:grpSpPr>
          <a:xfrm>
            <a:off x="3048000" y="609600"/>
            <a:ext cx="2438400" cy="2895600"/>
            <a:chOff x="3048000" y="609600"/>
            <a:chExt cx="2438400" cy="2895600"/>
          </a:xfrm>
        </p:grpSpPr>
        <p:sp>
          <p:nvSpPr>
            <p:cNvPr id="49" name="Oval 48"/>
            <p:cNvSpPr/>
            <p:nvPr/>
          </p:nvSpPr>
          <p:spPr bwMode="auto">
            <a:xfrm>
              <a:off x="3048000" y="1981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0" name="Oval 49"/>
            <p:cNvSpPr/>
            <p:nvPr/>
          </p:nvSpPr>
          <p:spPr bwMode="auto">
            <a:xfrm>
              <a:off x="3276600" y="2362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1" name="Oval 50"/>
            <p:cNvSpPr/>
            <p:nvPr/>
          </p:nvSpPr>
          <p:spPr bwMode="auto">
            <a:xfrm>
              <a:off x="3200400" y="2743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2" name="Oval 51"/>
            <p:cNvSpPr/>
            <p:nvPr/>
          </p:nvSpPr>
          <p:spPr bwMode="auto">
            <a:xfrm>
              <a:off x="3276600" y="3124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3" name="Oval 52"/>
            <p:cNvSpPr/>
            <p:nvPr/>
          </p:nvSpPr>
          <p:spPr bwMode="auto">
            <a:xfrm>
              <a:off x="4495800" y="6096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4" name="Oval 53"/>
            <p:cNvSpPr/>
            <p:nvPr/>
          </p:nvSpPr>
          <p:spPr bwMode="auto">
            <a:xfrm>
              <a:off x="4724400" y="9144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5" name="Oval 54"/>
            <p:cNvSpPr/>
            <p:nvPr/>
          </p:nvSpPr>
          <p:spPr bwMode="auto">
            <a:xfrm>
              <a:off x="5105400" y="1066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6" name="Oval 55"/>
            <p:cNvSpPr/>
            <p:nvPr/>
          </p:nvSpPr>
          <p:spPr bwMode="auto">
            <a:xfrm>
              <a:off x="5105400" y="1447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grpSp>
        <p:nvGrpSpPr>
          <p:cNvPr id="33" name="Group 64"/>
          <p:cNvGrpSpPr/>
          <p:nvPr/>
        </p:nvGrpSpPr>
        <p:grpSpPr>
          <a:xfrm>
            <a:off x="2743200" y="838200"/>
            <a:ext cx="1828800" cy="1371600"/>
            <a:chOff x="2743200" y="838200"/>
            <a:chExt cx="1828800" cy="1371600"/>
          </a:xfrm>
        </p:grpSpPr>
        <p:sp>
          <p:nvSpPr>
            <p:cNvPr id="58" name="Oval 57"/>
            <p:cNvSpPr/>
            <p:nvPr/>
          </p:nvSpPr>
          <p:spPr bwMode="auto">
            <a:xfrm>
              <a:off x="3124200" y="1219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59" name="Oval 58"/>
            <p:cNvSpPr/>
            <p:nvPr/>
          </p:nvSpPr>
          <p:spPr bwMode="auto">
            <a:xfrm>
              <a:off x="3429000" y="9906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60" name="Oval 59"/>
            <p:cNvSpPr/>
            <p:nvPr/>
          </p:nvSpPr>
          <p:spPr bwMode="auto">
            <a:xfrm>
              <a:off x="3810000" y="9144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61" name="Oval 60"/>
            <p:cNvSpPr/>
            <p:nvPr/>
          </p:nvSpPr>
          <p:spPr bwMode="auto">
            <a:xfrm>
              <a:off x="4191000" y="8382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63" name="Oval 62"/>
            <p:cNvSpPr/>
            <p:nvPr/>
          </p:nvSpPr>
          <p:spPr bwMode="auto">
            <a:xfrm>
              <a:off x="2819400" y="15240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sp>
          <p:nvSpPr>
            <p:cNvPr id="64" name="Oval 63"/>
            <p:cNvSpPr/>
            <p:nvPr/>
          </p:nvSpPr>
          <p:spPr bwMode="auto">
            <a:xfrm>
              <a:off x="2743200" y="1828800"/>
              <a:ext cx="3810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ssolve">
                                      <p:cBhvr>
                                        <p:cTn id="51" dur="500"/>
                                        <p:tgtEl>
                                          <p:spTgt spid="2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0" y="152400"/>
            <a:ext cx="7772400" cy="609600"/>
          </a:xfrm>
        </p:spPr>
        <p:txBody>
          <a:bodyPr/>
          <a:lstStyle/>
          <a:p>
            <a:r>
              <a:rPr lang="en-US" dirty="0" smtClean="0">
                <a:solidFill>
                  <a:srgbClr val="33CCFF"/>
                </a:solidFill>
                <a:effectLst/>
              </a:rPr>
              <a:t>Arctic Climate Variability </a:t>
            </a:r>
            <a:br>
              <a:rPr lang="en-US" dirty="0" smtClean="0">
                <a:solidFill>
                  <a:srgbClr val="33CCFF"/>
                </a:solidFill>
                <a:effectLst/>
              </a:rPr>
            </a:br>
            <a:r>
              <a:rPr lang="en-US" dirty="0" smtClean="0">
                <a:solidFill>
                  <a:schemeClr val="bg2">
                    <a:lumMod val="60000"/>
                    <a:lumOff val="40000"/>
                  </a:schemeClr>
                </a:solidFill>
                <a:effectLst/>
              </a:rPr>
              <a:t>(before the 2000s)</a:t>
            </a:r>
            <a:endParaRPr lang="en-US" dirty="0">
              <a:solidFill>
                <a:schemeClr val="bg2">
                  <a:lumMod val="60000"/>
                  <a:lumOff val="40000"/>
                </a:schemeClr>
              </a:solidFill>
              <a:effectLst/>
            </a:endParaRPr>
          </a:p>
        </p:txBody>
      </p:sp>
      <p:grpSp>
        <p:nvGrpSpPr>
          <p:cNvPr id="8" name="Group 7"/>
          <p:cNvGrpSpPr/>
          <p:nvPr/>
        </p:nvGrpSpPr>
        <p:grpSpPr>
          <a:xfrm>
            <a:off x="1219200" y="1066800"/>
            <a:ext cx="6172200" cy="5580345"/>
            <a:chOff x="609600" y="1066800"/>
            <a:chExt cx="6172200" cy="5580345"/>
          </a:xfrm>
        </p:grpSpPr>
        <p:pic>
          <p:nvPicPr>
            <p:cNvPr id="4" name="Picture 3" descr="Figure-2-JGR-1948-2012-circulation-regimes-and-indexes-new-new-new-new.bmp"/>
            <p:cNvPicPr>
              <a:picLocks noChangeAspect="1"/>
            </p:cNvPicPr>
            <p:nvPr/>
          </p:nvPicPr>
          <p:blipFill>
            <a:blip r:embed="rId2" cstate="print"/>
            <a:srcRect l="9166" t="3055" r="10368" b="-54"/>
            <a:stretch>
              <a:fillRect/>
            </a:stretch>
          </p:blipFill>
          <p:spPr>
            <a:xfrm>
              <a:off x="609600" y="1066800"/>
              <a:ext cx="6172200" cy="5580345"/>
            </a:xfrm>
            <a:prstGeom prst="rect">
              <a:avLst/>
            </a:prstGeom>
            <a:solidFill>
              <a:schemeClr val="tx1"/>
            </a:solidFill>
            <a:ln w="57150">
              <a:solidFill>
                <a:schemeClr val="bg2">
                  <a:lumMod val="20000"/>
                  <a:lumOff val="80000"/>
                </a:schemeClr>
              </a:solidFill>
            </a:ln>
          </p:spPr>
        </p:pic>
        <p:sp>
          <p:nvSpPr>
            <p:cNvPr id="7" name="Rectangle 6"/>
            <p:cNvSpPr/>
            <p:nvPr/>
          </p:nvSpPr>
          <p:spPr bwMode="auto">
            <a:xfrm>
              <a:off x="5257800" y="4648200"/>
              <a:ext cx="990600" cy="16002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pic>
        <p:nvPicPr>
          <p:cNvPr id="6" name="Picture 5"/>
          <p:cNvPicPr>
            <a:picLocks noChangeAspect="1"/>
          </p:cNvPicPr>
          <p:nvPr/>
        </p:nvPicPr>
        <p:blipFill>
          <a:blip r:embed="rId3" cstate="print"/>
          <a:stretch>
            <a:fillRect/>
          </a:stretch>
        </p:blipFill>
        <p:spPr>
          <a:xfrm>
            <a:off x="0" y="0"/>
            <a:ext cx="5022850" cy="2926502"/>
          </a:xfrm>
          <a:prstGeom prst="rect">
            <a:avLst/>
          </a:prstGeom>
        </p:spPr>
      </p:pic>
      <p:pic>
        <p:nvPicPr>
          <p:cNvPr id="10" name="Picture 9" descr="interact _loop_realsyst.png"/>
          <p:cNvPicPr>
            <a:picLocks noChangeAspect="1"/>
          </p:cNvPicPr>
          <p:nvPr/>
        </p:nvPicPr>
        <p:blipFill>
          <a:blip r:embed="rId4" cstate="print"/>
          <a:stretch>
            <a:fillRect/>
          </a:stretch>
        </p:blipFill>
        <p:spPr>
          <a:xfrm>
            <a:off x="0" y="3048000"/>
            <a:ext cx="4505325" cy="3676650"/>
          </a:xfrm>
          <a:prstGeom prst="rect">
            <a:avLst/>
          </a:prstGeom>
        </p:spPr>
      </p:pic>
      <p:pic>
        <p:nvPicPr>
          <p:cNvPr id="13" name="Picture 12" descr="regimesAO_noGSA.jpg"/>
          <p:cNvPicPr>
            <a:picLocks noChangeAspect="1"/>
          </p:cNvPicPr>
          <p:nvPr/>
        </p:nvPicPr>
        <p:blipFill>
          <a:blip r:embed="rId5" cstate="print"/>
          <a:srcRect l="1667" t="2222" r="6667" b="47778"/>
          <a:stretch>
            <a:fillRect/>
          </a:stretch>
        </p:blipFill>
        <p:spPr>
          <a:xfrm>
            <a:off x="4487332" y="3124200"/>
            <a:ext cx="4656668" cy="1905000"/>
          </a:xfrm>
          <a:prstGeom prst="rect">
            <a:avLst/>
          </a:prstGeom>
        </p:spPr>
      </p:pic>
      <p:cxnSp>
        <p:nvCxnSpPr>
          <p:cNvPr id="15" name="Straight Arrow Connector 14"/>
          <p:cNvCxnSpPr/>
          <p:nvPr/>
        </p:nvCxnSpPr>
        <p:spPr bwMode="auto">
          <a:xfrm rot="5400000" flipH="1" flipV="1">
            <a:off x="1295400" y="2514600"/>
            <a:ext cx="3657600" cy="6096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6" name="Straight Arrow Connector 15"/>
          <p:cNvCxnSpPr/>
          <p:nvPr/>
        </p:nvCxnSpPr>
        <p:spPr bwMode="auto">
          <a:xfrm rot="5400000" flipH="1" flipV="1">
            <a:off x="1333500" y="2705100"/>
            <a:ext cx="2438400" cy="16002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grpSp>
        <p:nvGrpSpPr>
          <p:cNvPr id="22" name="Group 21"/>
          <p:cNvGrpSpPr/>
          <p:nvPr/>
        </p:nvGrpSpPr>
        <p:grpSpPr>
          <a:xfrm>
            <a:off x="762000" y="2209800"/>
            <a:ext cx="5410200" cy="3448051"/>
            <a:chOff x="2133600" y="2362200"/>
            <a:chExt cx="5410200" cy="3448051"/>
          </a:xfrm>
        </p:grpSpPr>
        <p:pic>
          <p:nvPicPr>
            <p:cNvPr id="19" name="Picture 18" descr="illustration_seesaw.jpg"/>
            <p:cNvPicPr>
              <a:picLocks noChangeAspect="1"/>
            </p:cNvPicPr>
            <p:nvPr/>
          </p:nvPicPr>
          <p:blipFill>
            <a:blip r:embed="rId6" cstate="print"/>
            <a:srcRect t="15023"/>
            <a:stretch>
              <a:fillRect/>
            </a:stretch>
          </p:blipFill>
          <p:spPr>
            <a:xfrm>
              <a:off x="2133600" y="2362200"/>
              <a:ext cx="5410200" cy="3448051"/>
            </a:xfrm>
            <a:prstGeom prst="rect">
              <a:avLst/>
            </a:prstGeom>
          </p:spPr>
        </p:pic>
        <p:sp>
          <p:nvSpPr>
            <p:cNvPr id="20" name="TextBox 19"/>
            <p:cNvSpPr txBox="1"/>
            <p:nvPr/>
          </p:nvSpPr>
          <p:spPr>
            <a:xfrm>
              <a:off x="2362200" y="2971800"/>
              <a:ext cx="770764" cy="369332"/>
            </a:xfrm>
            <a:prstGeom prst="rect">
              <a:avLst/>
            </a:prstGeom>
            <a:noFill/>
          </p:spPr>
          <p:txBody>
            <a:bodyPr wrap="none" rtlCol="0">
              <a:spAutoFit/>
            </a:bodyPr>
            <a:lstStyle/>
            <a:p>
              <a:r>
                <a:rPr lang="en-US" dirty="0" smtClean="0"/>
                <a:t>AO(-)</a:t>
              </a:r>
              <a:endParaRPr lang="en-US" dirty="0"/>
            </a:p>
          </p:txBody>
        </p:sp>
        <p:sp>
          <p:nvSpPr>
            <p:cNvPr id="21" name="TextBox 20"/>
            <p:cNvSpPr txBox="1"/>
            <p:nvPr/>
          </p:nvSpPr>
          <p:spPr>
            <a:xfrm>
              <a:off x="5715000" y="2438400"/>
              <a:ext cx="1004639" cy="369332"/>
            </a:xfrm>
            <a:prstGeom prst="rect">
              <a:avLst/>
            </a:prstGeom>
            <a:noFill/>
          </p:spPr>
          <p:txBody>
            <a:bodyPr wrap="none" rtlCol="0">
              <a:spAutoFit/>
            </a:bodyPr>
            <a:lstStyle/>
            <a:p>
              <a:r>
                <a:rPr lang="en-US" dirty="0" smtClean="0"/>
                <a:t>AOO(+)</a:t>
              </a:r>
              <a:endParaRPr lang="en-US"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2-JGR-1948-2012-circulation-regimes-and-indexes-new-new-new-new.bmp"/>
          <p:cNvPicPr>
            <a:picLocks noChangeAspect="1"/>
          </p:cNvPicPr>
          <p:nvPr/>
        </p:nvPicPr>
        <p:blipFill>
          <a:blip r:embed="rId3" cstate="print"/>
          <a:srcRect l="9166" t="60318" r="10368" b="-54"/>
          <a:stretch>
            <a:fillRect/>
          </a:stretch>
        </p:blipFill>
        <p:spPr>
          <a:xfrm>
            <a:off x="1295400" y="2971800"/>
            <a:ext cx="6477000" cy="2398889"/>
          </a:xfrm>
          <a:prstGeom prst="rect">
            <a:avLst/>
          </a:prstGeom>
          <a:solidFill>
            <a:schemeClr val="tx1"/>
          </a:solidFill>
          <a:ln w="57150">
            <a:solidFill>
              <a:schemeClr val="bg2">
                <a:lumMod val="20000"/>
                <a:lumOff val="80000"/>
              </a:schemeClr>
            </a:solidFill>
          </a:ln>
        </p:spPr>
      </p:pic>
      <p:sp>
        <p:nvSpPr>
          <p:cNvPr id="5" name="Title 1"/>
          <p:cNvSpPr>
            <a:spLocks noGrp="1"/>
          </p:cNvSpPr>
          <p:nvPr>
            <p:ph type="title"/>
          </p:nvPr>
        </p:nvSpPr>
        <p:spPr>
          <a:xfrm>
            <a:off x="762000" y="152400"/>
            <a:ext cx="7772400" cy="609600"/>
          </a:xfrm>
        </p:spPr>
        <p:txBody>
          <a:bodyPr/>
          <a:lstStyle/>
          <a:p>
            <a:r>
              <a:rPr lang="en-US" dirty="0" smtClean="0">
                <a:solidFill>
                  <a:srgbClr val="33CCFF"/>
                </a:solidFill>
              </a:rPr>
              <a:t>Changes in the Arctic Climate Variability</a:t>
            </a:r>
            <a:endParaRPr lang="en-US" dirty="0">
              <a:solidFill>
                <a:srgbClr val="33CCFF"/>
              </a:solidFill>
            </a:endParaRPr>
          </a:p>
        </p:txBody>
      </p:sp>
      <p:grpSp>
        <p:nvGrpSpPr>
          <p:cNvPr id="16" name="Group 15"/>
          <p:cNvGrpSpPr/>
          <p:nvPr/>
        </p:nvGrpSpPr>
        <p:grpSpPr>
          <a:xfrm>
            <a:off x="0" y="1066800"/>
            <a:ext cx="8991600" cy="3514898"/>
            <a:chOff x="0" y="1066800"/>
            <a:chExt cx="8991600" cy="3514898"/>
          </a:xfrm>
        </p:grpSpPr>
        <p:pic>
          <p:nvPicPr>
            <p:cNvPr id="6" name="Picture 5" descr="wvlet_AO-01.png"/>
            <p:cNvPicPr>
              <a:picLocks noChangeAspect="1"/>
            </p:cNvPicPr>
            <p:nvPr/>
          </p:nvPicPr>
          <p:blipFill>
            <a:blip r:embed="rId4" cstate="print"/>
            <a:srcRect l="8004" r="2357" b="6092"/>
            <a:stretch>
              <a:fillRect/>
            </a:stretch>
          </p:blipFill>
          <p:spPr>
            <a:xfrm>
              <a:off x="0" y="1099457"/>
              <a:ext cx="4419600" cy="3472543"/>
            </a:xfrm>
            <a:prstGeom prst="rect">
              <a:avLst/>
            </a:prstGeom>
          </p:spPr>
        </p:pic>
        <p:pic>
          <p:nvPicPr>
            <p:cNvPr id="7" name="Picture 6" descr="wvlet_ann_AOO.jpg"/>
            <p:cNvPicPr>
              <a:picLocks noChangeAspect="1"/>
            </p:cNvPicPr>
            <p:nvPr/>
          </p:nvPicPr>
          <p:blipFill>
            <a:blip r:embed="rId5" cstate="print"/>
            <a:srcRect l="6667" t="2222" r="1667" b="2222"/>
            <a:stretch>
              <a:fillRect/>
            </a:stretch>
          </p:blipFill>
          <p:spPr>
            <a:xfrm>
              <a:off x="4495800" y="1066800"/>
              <a:ext cx="4495800" cy="3514898"/>
            </a:xfrm>
            <a:prstGeom prst="rect">
              <a:avLst/>
            </a:prstGeom>
          </p:spPr>
        </p:pic>
      </p:grpSp>
      <p:grpSp>
        <p:nvGrpSpPr>
          <p:cNvPr id="18" name="Group 17"/>
          <p:cNvGrpSpPr/>
          <p:nvPr/>
        </p:nvGrpSpPr>
        <p:grpSpPr>
          <a:xfrm>
            <a:off x="1143000" y="3048000"/>
            <a:ext cx="5536699" cy="533400"/>
            <a:chOff x="1143000" y="3048000"/>
            <a:chExt cx="5536699" cy="533400"/>
          </a:xfrm>
        </p:grpSpPr>
        <p:cxnSp>
          <p:nvCxnSpPr>
            <p:cNvPr id="9" name="Straight Arrow Connector 8"/>
            <p:cNvCxnSpPr/>
            <p:nvPr/>
          </p:nvCxnSpPr>
          <p:spPr bwMode="auto">
            <a:xfrm rot="5400000">
              <a:off x="1219200" y="3352800"/>
              <a:ext cx="152400" cy="1524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1143000" y="3048000"/>
              <a:ext cx="736099" cy="369332"/>
            </a:xfrm>
            <a:prstGeom prst="rect">
              <a:avLst/>
            </a:prstGeom>
            <a:noFill/>
          </p:spPr>
          <p:txBody>
            <a:bodyPr wrap="none" rtlCol="0">
              <a:spAutoFit/>
            </a:bodyPr>
            <a:lstStyle/>
            <a:p>
              <a:r>
                <a:rPr lang="en-US" dirty="0" smtClean="0">
                  <a:solidFill>
                    <a:srgbClr val="FF0000"/>
                  </a:solidFill>
                  <a:latin typeface="Times New Roman"/>
                  <a:cs typeface="Times New Roman"/>
                </a:rPr>
                <a:t>~10yr</a:t>
              </a:r>
              <a:endParaRPr lang="en-US" dirty="0">
                <a:solidFill>
                  <a:srgbClr val="FF0000"/>
                </a:solidFill>
                <a:latin typeface="Times New Roman"/>
                <a:cs typeface="Times New Roman"/>
              </a:endParaRPr>
            </a:p>
          </p:txBody>
        </p:sp>
        <p:cxnSp>
          <p:nvCxnSpPr>
            <p:cNvPr id="12" name="Straight Arrow Connector 11"/>
            <p:cNvCxnSpPr/>
            <p:nvPr/>
          </p:nvCxnSpPr>
          <p:spPr bwMode="auto">
            <a:xfrm rot="5400000">
              <a:off x="6019800" y="3429000"/>
              <a:ext cx="152400" cy="1524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3" name="TextBox 12"/>
            <p:cNvSpPr txBox="1"/>
            <p:nvPr/>
          </p:nvSpPr>
          <p:spPr>
            <a:xfrm>
              <a:off x="5943600" y="3124200"/>
              <a:ext cx="736099" cy="369332"/>
            </a:xfrm>
            <a:prstGeom prst="rect">
              <a:avLst/>
            </a:prstGeom>
            <a:noFill/>
          </p:spPr>
          <p:txBody>
            <a:bodyPr wrap="none" rtlCol="0">
              <a:spAutoFit/>
            </a:bodyPr>
            <a:lstStyle/>
            <a:p>
              <a:r>
                <a:rPr lang="en-US" dirty="0" smtClean="0">
                  <a:solidFill>
                    <a:srgbClr val="FF0000"/>
                  </a:solidFill>
                  <a:latin typeface="Times New Roman"/>
                  <a:cs typeface="Times New Roman"/>
                </a:rPr>
                <a:t>~12yr</a:t>
              </a:r>
              <a:endParaRPr lang="en-US" dirty="0">
                <a:solidFill>
                  <a:srgbClr val="FF0000"/>
                </a:solidFill>
                <a:latin typeface="Times New Roman"/>
                <a:cs typeface="Times New Roman"/>
              </a:endParaRPr>
            </a:p>
          </p:txBody>
        </p:sp>
      </p:grpSp>
      <p:grpSp>
        <p:nvGrpSpPr>
          <p:cNvPr id="17" name="Group 16"/>
          <p:cNvGrpSpPr/>
          <p:nvPr/>
        </p:nvGrpSpPr>
        <p:grpSpPr>
          <a:xfrm>
            <a:off x="228600" y="1447800"/>
            <a:ext cx="8458200" cy="457200"/>
            <a:chOff x="228600" y="1447800"/>
            <a:chExt cx="8458200" cy="457200"/>
          </a:xfrm>
        </p:grpSpPr>
        <p:sp>
          <p:nvSpPr>
            <p:cNvPr id="14" name="Oval 13"/>
            <p:cNvSpPr/>
            <p:nvPr/>
          </p:nvSpPr>
          <p:spPr bwMode="auto">
            <a:xfrm>
              <a:off x="4648200" y="1447800"/>
              <a:ext cx="40386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a typeface="ＭＳ Ｐゴシック" charset="-128"/>
              </a:endParaRPr>
            </a:p>
          </p:txBody>
        </p:sp>
        <p:sp>
          <p:nvSpPr>
            <p:cNvPr id="15" name="Oval 14"/>
            <p:cNvSpPr/>
            <p:nvPr/>
          </p:nvSpPr>
          <p:spPr bwMode="auto">
            <a:xfrm>
              <a:off x="228600" y="1676400"/>
              <a:ext cx="4038600" cy="228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a typeface="ＭＳ Ｐゴシック" charset="-128"/>
              </a:endParaRPr>
            </a:p>
          </p:txBody>
        </p:sp>
      </p:grpSp>
      <p:grpSp>
        <p:nvGrpSpPr>
          <p:cNvPr id="22" name="Group 21"/>
          <p:cNvGrpSpPr/>
          <p:nvPr/>
        </p:nvGrpSpPr>
        <p:grpSpPr>
          <a:xfrm>
            <a:off x="762000" y="1981200"/>
            <a:ext cx="4572000" cy="4655380"/>
            <a:chOff x="762000" y="1981200"/>
            <a:chExt cx="4572000" cy="4655380"/>
          </a:xfrm>
        </p:grpSpPr>
        <p:pic>
          <p:nvPicPr>
            <p:cNvPr id="20" name="Picture 19" descr="seesaw2.jpg"/>
            <p:cNvPicPr>
              <a:picLocks noChangeAspect="1"/>
            </p:cNvPicPr>
            <p:nvPr/>
          </p:nvPicPr>
          <p:blipFill>
            <a:blip r:embed="rId6" cstate="print"/>
            <a:stretch>
              <a:fillRect/>
            </a:stretch>
          </p:blipFill>
          <p:spPr>
            <a:xfrm>
              <a:off x="762000" y="1981200"/>
              <a:ext cx="4572000" cy="4655380"/>
            </a:xfrm>
            <a:prstGeom prst="rect">
              <a:avLst/>
            </a:prstGeom>
          </p:spPr>
        </p:pic>
        <p:sp>
          <p:nvSpPr>
            <p:cNvPr id="21" name="TextBox 20"/>
            <p:cNvSpPr txBox="1"/>
            <p:nvPr/>
          </p:nvSpPr>
          <p:spPr>
            <a:xfrm>
              <a:off x="2819400" y="1981200"/>
              <a:ext cx="1060319" cy="369332"/>
            </a:xfrm>
            <a:prstGeom prst="rect">
              <a:avLst/>
            </a:prstGeom>
            <a:noFill/>
          </p:spPr>
          <p:txBody>
            <a:bodyPr wrap="none" rtlCol="0">
              <a:spAutoFit/>
            </a:bodyPr>
            <a:lstStyle/>
            <a:p>
              <a:r>
                <a:rPr lang="en-US" dirty="0" smtClean="0"/>
                <a:t>AOO (+)</a:t>
              </a:r>
              <a:endParaRPr lang="en-US" dirty="0"/>
            </a:p>
          </p:txBody>
        </p:sp>
      </p:grpSp>
      <p:sp>
        <p:nvSpPr>
          <p:cNvPr id="24" name="TextBox 23"/>
          <p:cNvSpPr txBox="1"/>
          <p:nvPr/>
        </p:nvSpPr>
        <p:spPr>
          <a:xfrm>
            <a:off x="1143000" y="2057400"/>
            <a:ext cx="511979" cy="1200329"/>
          </a:xfrm>
          <a:prstGeom prst="rect">
            <a:avLst/>
          </a:prstGeom>
          <a:noFill/>
        </p:spPr>
        <p:txBody>
          <a:bodyPr wrap="none" rtlCol="0">
            <a:spAutoFit/>
            <a:scene3d>
              <a:camera prst="orthographicFront"/>
              <a:lightRig rig="threePt" dir="t"/>
            </a:scene3d>
            <a:sp3d extrusionH="57150">
              <a:bevelT w="38100" h="38100"/>
            </a:sp3d>
          </a:bodyPr>
          <a:lstStyle/>
          <a:p>
            <a:r>
              <a:rPr lang="en-US" sz="7200" dirty="0" smtClean="0">
                <a:solidFill>
                  <a:srgbClr val="FF0000"/>
                </a:solidFill>
                <a:effectLst>
                  <a:glow rad="101600">
                    <a:srgbClr val="FF0000">
                      <a:alpha val="18000"/>
                    </a:srgbClr>
                  </a:glow>
                  <a:outerShdw blurRad="50800" dist="38100" dir="2700000" algn="tl" rotWithShape="0">
                    <a:srgbClr val="000000">
                      <a:alpha val="43000"/>
                    </a:srgbClr>
                  </a:outerShdw>
                </a:effectLst>
                <a:latin typeface="Lucida Blackletter"/>
              </a:rPr>
              <a:t>?</a:t>
            </a:r>
            <a:endParaRPr lang="en-US" sz="7200" dirty="0">
              <a:solidFill>
                <a:srgbClr val="FF0000"/>
              </a:solidFill>
              <a:effectLst>
                <a:glow rad="101600">
                  <a:srgbClr val="FF0000">
                    <a:alpha val="18000"/>
                  </a:srgbClr>
                </a:glow>
                <a:outerShdw blurRad="50800" dist="38100" dir="2700000" algn="tl" rotWithShape="0">
                  <a:srgbClr val="000000">
                    <a:alpha val="43000"/>
                  </a:srgbClr>
                </a:outerShdw>
              </a:effectLst>
              <a:latin typeface="Lucida Blacklette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17052E-6 -6.5308E-7 L 2.17052E-6 0.16675 " pathEditMode="relative" ptsTypes="AA">
                                      <p:cBhvr>
                                        <p:cTn id="6" dur="2000" fill="hold"/>
                                        <p:tgtEl>
                                          <p:spTgt spid="4"/>
                                        </p:tgtEl>
                                        <p:attrNameLst>
                                          <p:attrName>ppt_x</p:attrName>
                                          <p:attrName>ppt_y</p:attrName>
                                        </p:attrNameLst>
                                      </p:cBhvr>
                                    </p:animMotion>
                                  </p:childTnLst>
                                </p:cTn>
                              </p:par>
                              <p:par>
                                <p:cTn id="7" presetID="9"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dissolv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par>
                          <p:cTn id="25" fill="hold">
                            <p:stCondLst>
                              <p:cond delay="500"/>
                            </p:stCondLst>
                            <p:childTnLst>
                              <p:par>
                                <p:cTn id="26" presetID="9" presetClass="entr" presetSubtype="0" fill="hold" grpId="0" nodeType="afterEffect">
                                  <p:stCondLst>
                                    <p:cond delay="100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1000"/>
                                        <p:tgtEl>
                                          <p:spTgt spid="24"/>
                                        </p:tgtEl>
                                      </p:cBhvr>
                                    </p:animEffect>
                                  </p:childTnLst>
                                </p:cTn>
                              </p:par>
                            </p:childTnLst>
                          </p:cTn>
                        </p:par>
                        <p:par>
                          <p:cTn id="29" fill="hold">
                            <p:stCondLst>
                              <p:cond delay="2500"/>
                            </p:stCondLst>
                            <p:childTnLst>
                              <p:par>
                                <p:cTn id="30" presetID="35" presetClass="emph" presetSubtype="0" repeatCount="2000" fill="hold" grpId="1" nodeType="afterEffect">
                                  <p:stCondLst>
                                    <p:cond delay="1000"/>
                                  </p:stCondLst>
                                  <p:childTnLst>
                                    <p:anim calcmode="discrete" valueType="str">
                                      <p:cBhvr>
                                        <p:cTn id="31"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FF"/>
                </a:solidFill>
              </a:rPr>
              <a:t>Greenland Freshwater Flux</a:t>
            </a:r>
            <a:endParaRPr lang="en-US" dirty="0">
              <a:solidFill>
                <a:srgbClr val="33CCFF"/>
              </a:solidFill>
            </a:endParaRPr>
          </a:p>
        </p:txBody>
      </p:sp>
      <p:pic>
        <p:nvPicPr>
          <p:cNvPr id="5" name="Picture 4" descr="Screen Shot 2013-10-01 at 11.12.55 AM.png"/>
          <p:cNvPicPr>
            <a:picLocks noChangeAspect="1"/>
          </p:cNvPicPr>
          <p:nvPr/>
        </p:nvPicPr>
        <p:blipFill>
          <a:blip r:embed="rId3" cstate="print"/>
          <a:srcRect t="3702" r="2500"/>
          <a:stretch>
            <a:fillRect/>
          </a:stretch>
        </p:blipFill>
        <p:spPr>
          <a:xfrm>
            <a:off x="0" y="1752600"/>
            <a:ext cx="5254992" cy="3505200"/>
          </a:xfrm>
          <a:prstGeom prst="rect">
            <a:avLst/>
          </a:prstGeom>
        </p:spPr>
      </p:pic>
      <p:sp>
        <p:nvSpPr>
          <p:cNvPr id="6" name="TextBox 5"/>
          <p:cNvSpPr txBox="1"/>
          <p:nvPr/>
        </p:nvSpPr>
        <p:spPr>
          <a:xfrm>
            <a:off x="6477000" y="5638800"/>
            <a:ext cx="2545997" cy="338554"/>
          </a:xfrm>
          <a:prstGeom prst="rect">
            <a:avLst/>
          </a:prstGeom>
          <a:noFill/>
        </p:spPr>
        <p:txBody>
          <a:bodyPr wrap="none" rtlCol="0">
            <a:spAutoFit/>
          </a:bodyPr>
          <a:lstStyle/>
          <a:p>
            <a:r>
              <a:rPr lang="en-US" sz="1600" i="1" dirty="0" err="1" smtClean="0">
                <a:solidFill>
                  <a:schemeClr val="bg2">
                    <a:lumMod val="75000"/>
                  </a:schemeClr>
                </a:solidFill>
              </a:rPr>
              <a:t>Bumber</a:t>
            </a:r>
            <a:r>
              <a:rPr lang="en-US" sz="1600" i="1" dirty="0" smtClean="0">
                <a:solidFill>
                  <a:schemeClr val="bg2">
                    <a:lumMod val="75000"/>
                  </a:schemeClr>
                </a:solidFill>
              </a:rPr>
              <a:t> et al., GRL, 2013</a:t>
            </a:r>
            <a:endParaRPr lang="en-US" sz="1600" i="1" dirty="0">
              <a:solidFill>
                <a:schemeClr val="bg2">
                  <a:lumMod val="75000"/>
                </a:schemeClr>
              </a:solidFill>
            </a:endParaRPr>
          </a:p>
        </p:txBody>
      </p:sp>
      <p:pic>
        <p:nvPicPr>
          <p:cNvPr id="7" name="Picture 6" descr="Screen Shot 2013-10-01 at 11.21.08 AM.png"/>
          <p:cNvPicPr>
            <a:picLocks noChangeAspect="1"/>
          </p:cNvPicPr>
          <p:nvPr/>
        </p:nvPicPr>
        <p:blipFill>
          <a:blip r:embed="rId4" cstate="print"/>
          <a:stretch>
            <a:fillRect/>
          </a:stretch>
        </p:blipFill>
        <p:spPr>
          <a:xfrm>
            <a:off x="5257800" y="1752599"/>
            <a:ext cx="3886200" cy="3706045"/>
          </a:xfrm>
          <a:prstGeom prst="rect">
            <a:avLst/>
          </a:prstGeom>
        </p:spPr>
      </p:pic>
      <p:sp>
        <p:nvSpPr>
          <p:cNvPr id="8" name="Title 1"/>
          <p:cNvSpPr txBox="1">
            <a:spLocks/>
          </p:cNvSpPr>
          <p:nvPr/>
        </p:nvSpPr>
        <p:spPr bwMode="auto">
          <a:xfrm>
            <a:off x="5334000" y="1066800"/>
            <a:ext cx="3810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i="0" u="none" strike="noStrike" kern="0" cap="none" spc="0" normalizeH="0" baseline="0" noProof="0" smtClean="0">
                <a:ln>
                  <a:noFill/>
                </a:ln>
                <a:solidFill>
                  <a:srgbClr val="FF6600"/>
                </a:solidFill>
                <a:effectLst/>
                <a:uLnTx/>
                <a:uFillTx/>
                <a:latin typeface="Times New Roman"/>
                <a:ea typeface="+mj-ea"/>
                <a:cs typeface="Times New Roman"/>
              </a:rPr>
              <a:t>Freshwater Fluxes (km</a:t>
            </a:r>
            <a:r>
              <a:rPr kumimoji="0" lang="en-US" sz="1600" i="0" u="none" strike="noStrike" kern="0" cap="none" spc="0" normalizeH="0" baseline="30000" noProof="0" smtClean="0">
                <a:ln>
                  <a:noFill/>
                </a:ln>
                <a:solidFill>
                  <a:srgbClr val="FF6600"/>
                </a:solidFill>
                <a:effectLst/>
                <a:uLnTx/>
                <a:uFillTx/>
                <a:latin typeface="Times New Roman"/>
                <a:ea typeface="+mj-ea"/>
                <a:cs typeface="Times New Roman"/>
              </a:rPr>
              <a:t>3</a:t>
            </a:r>
            <a:r>
              <a:rPr kumimoji="0" lang="en-US" sz="1600" i="0" u="none" strike="noStrike" kern="0" cap="none" spc="0" normalizeH="0" baseline="0" noProof="0" smtClean="0">
                <a:ln>
                  <a:noFill/>
                </a:ln>
                <a:solidFill>
                  <a:srgbClr val="FF6600"/>
                </a:solidFill>
                <a:effectLst/>
                <a:uLnTx/>
                <a:uFillTx/>
                <a:latin typeface="Times New Roman"/>
                <a:ea typeface="+mj-ea"/>
                <a:cs typeface="Times New Roman"/>
              </a:rPr>
              <a:t>/yr) for Greenland and Largest Arctic Rivers</a:t>
            </a:r>
            <a:endParaRPr kumimoji="0" lang="en-US" sz="1600" i="0" u="none" strike="noStrike" kern="0" cap="none" spc="0" normalizeH="0" baseline="0" noProof="0" dirty="0">
              <a:ln>
                <a:noFill/>
              </a:ln>
              <a:solidFill>
                <a:srgbClr val="FF6600"/>
              </a:solidFill>
              <a:effectLst/>
              <a:uLnTx/>
              <a:uFillTx/>
              <a:latin typeface="Times New Roman"/>
              <a:ea typeface="+mj-ea"/>
              <a:cs typeface="Times New Roman"/>
            </a:endParaRPr>
          </a:p>
        </p:txBody>
      </p:sp>
      <p:sp>
        <p:nvSpPr>
          <p:cNvPr id="9" name="Title 1"/>
          <p:cNvSpPr txBox="1">
            <a:spLocks/>
          </p:cNvSpPr>
          <p:nvPr/>
        </p:nvSpPr>
        <p:spPr bwMode="auto">
          <a:xfrm>
            <a:off x="228600" y="1143000"/>
            <a:ext cx="5029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i="0" u="none" strike="noStrike" kern="0" cap="none" spc="0" normalizeH="0" baseline="0" noProof="0" dirty="0" smtClean="0">
                <a:ln>
                  <a:noFill/>
                </a:ln>
                <a:solidFill>
                  <a:srgbClr val="FF6600"/>
                </a:solidFill>
                <a:effectLst/>
                <a:uLnTx/>
                <a:uFillTx/>
                <a:latin typeface="Times New Roman"/>
                <a:ea typeface="+mj-ea"/>
                <a:cs typeface="Times New Roman"/>
              </a:rPr>
              <a:t>Greenland Freshwater Fluxes (km</a:t>
            </a:r>
            <a:r>
              <a:rPr kumimoji="0" lang="en-US" i="0" u="none" strike="noStrike" kern="0" cap="none" spc="0" normalizeH="0" baseline="30000" noProof="0" dirty="0" smtClean="0">
                <a:ln>
                  <a:noFill/>
                </a:ln>
                <a:solidFill>
                  <a:srgbClr val="FF6600"/>
                </a:solidFill>
                <a:effectLst/>
                <a:uLnTx/>
                <a:uFillTx/>
                <a:latin typeface="Times New Roman"/>
                <a:ea typeface="+mj-ea"/>
                <a:cs typeface="Times New Roman"/>
              </a:rPr>
              <a:t>3</a:t>
            </a:r>
            <a:r>
              <a:rPr kumimoji="0" lang="en-US" i="0" u="none" strike="noStrike" kern="0" cap="none" spc="0" normalizeH="0" baseline="0" noProof="0" dirty="0" smtClean="0">
                <a:ln>
                  <a:noFill/>
                </a:ln>
                <a:solidFill>
                  <a:srgbClr val="FF6600"/>
                </a:solidFill>
                <a:effectLst/>
                <a:uLnTx/>
                <a:uFillTx/>
                <a:latin typeface="Times New Roman"/>
                <a:ea typeface="+mj-ea"/>
                <a:cs typeface="Times New Roman"/>
              </a:rPr>
              <a:t>/yr)</a:t>
            </a:r>
            <a:endParaRPr kumimoji="0" lang="en-US" i="0" u="none" strike="noStrike" kern="0" cap="none" spc="0" normalizeH="0" baseline="0" noProof="0" dirty="0">
              <a:ln>
                <a:noFill/>
              </a:ln>
              <a:solidFill>
                <a:srgbClr val="FF6600"/>
              </a:solidFill>
              <a:effectLst/>
              <a:uLnTx/>
              <a:uFillTx/>
              <a:latin typeface="Times New Roman"/>
              <a:ea typeface="+mj-ea"/>
              <a:cs typeface="Times New Roman"/>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sz="3600" dirty="0" smtClean="0">
                <a:solidFill>
                  <a:srgbClr val="33CCFF"/>
                </a:solidFill>
              </a:rPr>
              <a:t>Working Hypothesis</a:t>
            </a:r>
            <a:endParaRPr lang="en-US" sz="3600" dirty="0">
              <a:solidFill>
                <a:srgbClr val="33CCFF"/>
              </a:solidFill>
            </a:endParaRPr>
          </a:p>
        </p:txBody>
      </p:sp>
      <p:sp>
        <p:nvSpPr>
          <p:cNvPr id="3" name="TextBox 2"/>
          <p:cNvSpPr txBox="1"/>
          <p:nvPr/>
        </p:nvSpPr>
        <p:spPr>
          <a:xfrm>
            <a:off x="228600" y="1981200"/>
            <a:ext cx="8763000" cy="2554545"/>
          </a:xfrm>
          <a:prstGeom prst="rect">
            <a:avLst/>
          </a:prstGeom>
          <a:noFill/>
        </p:spPr>
        <p:txBody>
          <a:bodyPr wrap="square" rtlCol="0">
            <a:spAutoFit/>
          </a:bodyPr>
          <a:lstStyle/>
          <a:p>
            <a:pPr marL="285750" indent="-285750" algn="just">
              <a:buFont typeface="Arial"/>
              <a:buChar char="•"/>
            </a:pPr>
            <a:r>
              <a:rPr lang="en-US" sz="2000" dirty="0" smtClean="0">
                <a:solidFill>
                  <a:srgbClr val="FFFF00"/>
                </a:solidFill>
              </a:rPr>
              <a:t>We hypothesize that </a:t>
            </a:r>
            <a:r>
              <a:rPr lang="en-US" sz="2000" dirty="0" smtClean="0">
                <a:solidFill>
                  <a:srgbClr val="FF6600"/>
                </a:solidFill>
              </a:rPr>
              <a:t>additional freshwater fluxes </a:t>
            </a:r>
            <a:r>
              <a:rPr lang="en-US" sz="2000" dirty="0" smtClean="0">
                <a:solidFill>
                  <a:srgbClr val="FFFF00"/>
                </a:solidFill>
              </a:rPr>
              <a:t>into the Greenland, </a:t>
            </a:r>
            <a:r>
              <a:rPr lang="en-US" sz="2000" dirty="0" err="1" smtClean="0">
                <a:solidFill>
                  <a:srgbClr val="FFFF00"/>
                </a:solidFill>
              </a:rPr>
              <a:t>Irminger</a:t>
            </a:r>
            <a:r>
              <a:rPr lang="en-US" sz="2000" dirty="0" smtClean="0">
                <a:solidFill>
                  <a:srgbClr val="FFFF00"/>
                </a:solidFill>
              </a:rPr>
              <a:t> and Norwegian Seas (GIN Sea), </a:t>
            </a:r>
            <a:r>
              <a:rPr lang="en-US" sz="2000" dirty="0" smtClean="0">
                <a:solidFill>
                  <a:srgbClr val="FF6600"/>
                </a:solidFill>
              </a:rPr>
              <a:t>associated with the acceleration of Greenland ice sheet melt </a:t>
            </a:r>
            <a:r>
              <a:rPr lang="en-US" sz="2000" dirty="0" smtClean="0">
                <a:solidFill>
                  <a:srgbClr val="FFFF00"/>
                </a:solidFill>
              </a:rPr>
              <a:t>in the 21</a:t>
            </a:r>
            <a:r>
              <a:rPr lang="en-US" sz="2000" baseline="30000" dirty="0" smtClean="0">
                <a:solidFill>
                  <a:srgbClr val="FFFF00"/>
                </a:solidFill>
              </a:rPr>
              <a:t>st</a:t>
            </a:r>
            <a:r>
              <a:rPr lang="en-US" sz="2000" dirty="0" smtClean="0">
                <a:solidFill>
                  <a:srgbClr val="FFFF00"/>
                </a:solidFill>
              </a:rPr>
              <a:t> century, could be the major factor responsible for the cessation of decadal Arctic climate variability and stabilization of the present ACCR over the Arctic Ocean.</a:t>
            </a:r>
          </a:p>
          <a:p>
            <a:pPr marL="285750" indent="-285750" algn="just">
              <a:buFont typeface="Arial"/>
              <a:buChar char="•"/>
            </a:pPr>
            <a:endParaRPr lang="en-US" sz="2000" dirty="0" smtClean="0">
              <a:solidFill>
                <a:srgbClr val="FFFF00"/>
              </a:solidFill>
            </a:endParaRPr>
          </a:p>
          <a:p>
            <a:pPr marL="285750" indent="-285750" algn="just">
              <a:buFont typeface="Arial"/>
              <a:buChar char="•"/>
            </a:pPr>
            <a:r>
              <a:rPr lang="en-US" sz="2000" dirty="0" smtClean="0">
                <a:solidFill>
                  <a:srgbClr val="FFFF00"/>
                </a:solidFill>
              </a:rPr>
              <a:t>Stabilization of the ACCR (AOO+) for more than 20 years can result in general Arctic cooling and increased sea ice extent.</a:t>
            </a:r>
            <a:endParaRPr lang="en-US" sz="2000" dirty="0"/>
          </a:p>
        </p:txBody>
      </p:sp>
      <p:grpSp>
        <p:nvGrpSpPr>
          <p:cNvPr id="10" name="Group 9"/>
          <p:cNvGrpSpPr/>
          <p:nvPr/>
        </p:nvGrpSpPr>
        <p:grpSpPr>
          <a:xfrm>
            <a:off x="0" y="3505200"/>
            <a:ext cx="9144000" cy="2438400"/>
            <a:chOff x="0" y="3886200"/>
            <a:chExt cx="9144000" cy="2438400"/>
          </a:xfrm>
        </p:grpSpPr>
        <p:sp>
          <p:nvSpPr>
            <p:cNvPr id="8" name="Rectangle 7"/>
            <p:cNvSpPr/>
            <p:nvPr/>
          </p:nvSpPr>
          <p:spPr bwMode="auto">
            <a:xfrm>
              <a:off x="0" y="3886200"/>
              <a:ext cx="9144000" cy="2438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a typeface="ＭＳ Ｐゴシック" charset="-128"/>
              </a:endParaRPr>
            </a:p>
          </p:txBody>
        </p:sp>
        <p:grpSp>
          <p:nvGrpSpPr>
            <p:cNvPr id="6" name="Group 5"/>
            <p:cNvGrpSpPr/>
            <p:nvPr/>
          </p:nvGrpSpPr>
          <p:grpSpPr>
            <a:xfrm>
              <a:off x="152400" y="4343400"/>
              <a:ext cx="8839200" cy="1922823"/>
              <a:chOff x="152400" y="4477977"/>
              <a:chExt cx="8839200" cy="1922823"/>
            </a:xfrm>
          </p:grpSpPr>
          <p:pic>
            <p:nvPicPr>
              <p:cNvPr id="4" name="Picture 3" descr="regimesAO_GSA2.jpg"/>
              <p:cNvPicPr>
                <a:picLocks noChangeAspect="1"/>
              </p:cNvPicPr>
              <p:nvPr/>
            </p:nvPicPr>
            <p:blipFill>
              <a:blip r:embed="rId2" cstate="print"/>
              <a:srcRect l="5000" r="5833" b="46667"/>
              <a:stretch>
                <a:fillRect/>
              </a:stretch>
            </p:blipFill>
            <p:spPr>
              <a:xfrm>
                <a:off x="4724400" y="4477977"/>
                <a:ext cx="4267200" cy="1914258"/>
              </a:xfrm>
              <a:prstGeom prst="rect">
                <a:avLst/>
              </a:prstGeom>
            </p:spPr>
          </p:pic>
          <p:pic>
            <p:nvPicPr>
              <p:cNvPr id="5" name="Picture 4" descr="regimesAO_GSA.jpg"/>
              <p:cNvPicPr>
                <a:picLocks noChangeAspect="1"/>
              </p:cNvPicPr>
              <p:nvPr/>
            </p:nvPicPr>
            <p:blipFill>
              <a:blip r:embed="rId3" cstate="print"/>
              <a:srcRect l="4722" r="6806" b="47778"/>
              <a:stretch>
                <a:fillRect/>
              </a:stretch>
            </p:blipFill>
            <p:spPr>
              <a:xfrm>
                <a:off x="152400" y="4477977"/>
                <a:ext cx="4343399" cy="1922823"/>
              </a:xfrm>
              <a:prstGeom prst="rect">
                <a:avLst/>
              </a:prstGeom>
            </p:spPr>
          </p:pic>
        </p:grpSp>
        <p:sp>
          <p:nvSpPr>
            <p:cNvPr id="7" name="TextBox 6"/>
            <p:cNvSpPr txBox="1"/>
            <p:nvPr/>
          </p:nvSpPr>
          <p:spPr>
            <a:xfrm>
              <a:off x="0" y="3886200"/>
              <a:ext cx="4953000" cy="523220"/>
            </a:xfrm>
            <a:prstGeom prst="rect">
              <a:avLst/>
            </a:prstGeom>
            <a:noFill/>
          </p:spPr>
          <p:txBody>
            <a:bodyPr wrap="square" rtlCol="0">
              <a:spAutoFit/>
            </a:bodyPr>
            <a:lstStyle/>
            <a:p>
              <a:pPr algn="ctr"/>
              <a:r>
                <a:rPr lang="en-US" sz="1400" dirty="0" smtClean="0"/>
                <a:t>Experiment with Greenland FW flux (Northern and Eastern) based on </a:t>
              </a:r>
              <a:r>
                <a:rPr lang="en-US" sz="1400" i="1" dirty="0" err="1" smtClean="0"/>
                <a:t>Bamber</a:t>
              </a:r>
              <a:r>
                <a:rPr lang="en-US" sz="1400" i="1" dirty="0" smtClean="0"/>
                <a:t> et al. </a:t>
              </a:r>
              <a:r>
                <a:rPr lang="en-US" sz="1400" dirty="0" smtClean="0"/>
                <a:t>(2012)</a:t>
              </a:r>
              <a:endParaRPr lang="en-US" sz="1400" dirty="0"/>
            </a:p>
          </p:txBody>
        </p:sp>
        <p:sp>
          <p:nvSpPr>
            <p:cNvPr id="9" name="TextBox 8"/>
            <p:cNvSpPr txBox="1"/>
            <p:nvPr/>
          </p:nvSpPr>
          <p:spPr>
            <a:xfrm>
              <a:off x="5105400" y="3959423"/>
              <a:ext cx="3962400" cy="307777"/>
            </a:xfrm>
            <a:prstGeom prst="rect">
              <a:avLst/>
            </a:prstGeom>
            <a:noFill/>
          </p:spPr>
          <p:txBody>
            <a:bodyPr wrap="square" rtlCol="0">
              <a:spAutoFit/>
            </a:bodyPr>
            <a:lstStyle/>
            <a:p>
              <a:pPr algn="ctr"/>
              <a:r>
                <a:rPr lang="en-US" sz="1400" dirty="0" smtClean="0"/>
                <a:t>Experiment with Doubled Greenland FW flux</a:t>
              </a:r>
              <a:endParaRPr lang="en-US" sz="1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956E-6 2.08382E-8 L -1.66956E-6 -0.17504 " pathEditMode="relative" rAng="0" ptsTypes="AA">
                                      <p:cBhvr>
                                        <p:cTn id="6" dur="1000" fill="hold"/>
                                        <p:tgtEl>
                                          <p:spTgt spid="3"/>
                                        </p:tgtEl>
                                        <p:attrNameLst>
                                          <p:attrName>ppt_x</p:attrName>
                                          <p:attrName>ppt_y</p:attrName>
                                        </p:attrNameLst>
                                      </p:cBhvr>
                                      <p:rCtr x="0" y="-88"/>
                                    </p:animMotion>
                                  </p:childTnLst>
                                </p:cTn>
                              </p:par>
                              <p:par>
                                <p:cTn id="7" presetID="9"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dissolv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152400"/>
            <a:ext cx="7772400" cy="609600"/>
          </a:xfrm>
        </p:spPr>
        <p:txBody>
          <a:bodyPr/>
          <a:lstStyle/>
          <a:p>
            <a:r>
              <a:rPr lang="en-US" sz="3600" dirty="0" smtClean="0">
                <a:solidFill>
                  <a:srgbClr val="33CCFF"/>
                </a:solidFill>
              </a:rPr>
              <a:t>Greenland Freshwater Experiment</a:t>
            </a:r>
            <a:endParaRPr lang="en-US" sz="3600" dirty="0">
              <a:solidFill>
                <a:srgbClr val="33CCFF"/>
              </a:solidFill>
            </a:endParaRPr>
          </a:p>
        </p:txBody>
      </p:sp>
      <p:sp>
        <p:nvSpPr>
          <p:cNvPr id="4" name="TextBox 3"/>
          <p:cNvSpPr txBox="1"/>
          <p:nvPr/>
        </p:nvSpPr>
        <p:spPr>
          <a:xfrm>
            <a:off x="304800" y="1066800"/>
            <a:ext cx="1524088" cy="430887"/>
          </a:xfrm>
          <a:prstGeom prst="rect">
            <a:avLst/>
          </a:prstGeom>
          <a:noFill/>
        </p:spPr>
        <p:txBody>
          <a:bodyPr wrap="none" rtlCol="0">
            <a:spAutoFit/>
          </a:bodyPr>
          <a:lstStyle/>
          <a:p>
            <a:r>
              <a:rPr lang="en-US" sz="2200" dirty="0" smtClean="0">
                <a:solidFill>
                  <a:schemeClr val="bg1"/>
                </a:solidFill>
              </a:rPr>
              <a:t>Questions:</a:t>
            </a:r>
            <a:endParaRPr lang="en-US" sz="2200" dirty="0">
              <a:solidFill>
                <a:schemeClr val="bg1"/>
              </a:solidFill>
            </a:endParaRPr>
          </a:p>
        </p:txBody>
      </p:sp>
      <p:sp>
        <p:nvSpPr>
          <p:cNvPr id="5" name="TextBox 4"/>
          <p:cNvSpPr txBox="1"/>
          <p:nvPr/>
        </p:nvSpPr>
        <p:spPr>
          <a:xfrm>
            <a:off x="381000" y="1524000"/>
            <a:ext cx="8686800" cy="2862322"/>
          </a:xfrm>
          <a:prstGeom prst="rect">
            <a:avLst/>
          </a:prstGeom>
          <a:noFill/>
        </p:spPr>
        <p:txBody>
          <a:bodyPr wrap="square" rtlCol="0">
            <a:spAutoFit/>
          </a:bodyPr>
          <a:lstStyle/>
          <a:p>
            <a:pPr marL="342900" indent="-342900">
              <a:buAutoNum type="arabicParenBoth"/>
            </a:pPr>
            <a:r>
              <a:rPr lang="en-US" dirty="0" smtClean="0">
                <a:solidFill>
                  <a:srgbClr val="FFFF00"/>
                </a:solidFill>
              </a:rPr>
              <a:t>Can Greenland FW flux be responsible for the cessation of decadal Arctic climate variability?</a:t>
            </a:r>
          </a:p>
          <a:p>
            <a:pPr marL="225425" indent="-225425">
              <a:buFont typeface="Arial"/>
              <a:buChar char="•"/>
            </a:pPr>
            <a:r>
              <a:rPr lang="en-US" sz="1600" dirty="0" smtClean="0">
                <a:solidFill>
                  <a:srgbClr val="FF6600"/>
                </a:solidFill>
              </a:rPr>
              <a:t>Budget analysis of the Greenland FW flux: amount, % of FW due to ice discharge, ice melt runoff, tundra runoff … </a:t>
            </a:r>
          </a:p>
          <a:p>
            <a:pPr marL="225425" indent="-225425">
              <a:buFont typeface="Arial"/>
              <a:buChar char="•"/>
            </a:pPr>
            <a:r>
              <a:rPr lang="en-US" sz="1600" dirty="0" smtClean="0">
                <a:solidFill>
                  <a:srgbClr val="FF6600"/>
                </a:solidFill>
              </a:rPr>
              <a:t>What are the pathways of Greenland FW in the Nordic Seas? Does it follow along the major fronts? Can it cross the fronts (lateral advection), at what rate? </a:t>
            </a:r>
          </a:p>
          <a:p>
            <a:pPr marL="225425" indent="-225425">
              <a:buFont typeface="Arial"/>
              <a:buChar char="•"/>
            </a:pPr>
            <a:r>
              <a:rPr lang="en-US" sz="1600" dirty="0" smtClean="0">
                <a:solidFill>
                  <a:srgbClr val="FF6600"/>
                </a:solidFill>
              </a:rPr>
              <a:t>What are transport mechanisms of Greenland FW to the deep convection regions?</a:t>
            </a:r>
          </a:p>
          <a:p>
            <a:pPr marL="225425" indent="-225425">
              <a:buFont typeface="Arial"/>
              <a:buChar char="•"/>
            </a:pPr>
            <a:r>
              <a:rPr lang="en-US" sz="1600" dirty="0" smtClean="0">
                <a:solidFill>
                  <a:srgbClr val="FF6600"/>
                </a:solidFill>
              </a:rPr>
              <a:t>What is the residence time of FW in the Nordic Seas? Can it be accumulated? At what rate?</a:t>
            </a:r>
          </a:p>
          <a:p>
            <a:pPr marL="225425" indent="-225425">
              <a:buFont typeface="Arial"/>
              <a:buChar char="•"/>
            </a:pPr>
            <a:r>
              <a:rPr lang="en-US" sz="1600" dirty="0" smtClean="0">
                <a:solidFill>
                  <a:srgbClr val="FF6600"/>
                </a:solidFill>
              </a:rPr>
              <a:t>How well do models simulate the FW content and deep convection processes in the Nordic Seas? </a:t>
            </a:r>
          </a:p>
          <a:p>
            <a:r>
              <a:rPr lang="en-US" sz="1600" dirty="0" smtClean="0">
                <a:solidFill>
                  <a:srgbClr val="FFFF00"/>
                </a:solidFill>
              </a:rPr>
              <a:t> </a:t>
            </a:r>
            <a:endParaRPr lang="en-US" sz="1600" dirty="0">
              <a:solidFill>
                <a:srgbClr val="FFFF00"/>
              </a:solidFill>
            </a:endParaRPr>
          </a:p>
        </p:txBody>
      </p:sp>
      <p:sp>
        <p:nvSpPr>
          <p:cNvPr id="6" name="Rectangle 5"/>
          <p:cNvSpPr/>
          <p:nvPr/>
        </p:nvSpPr>
        <p:spPr>
          <a:xfrm>
            <a:off x="457200" y="5791200"/>
            <a:ext cx="8458200" cy="646331"/>
          </a:xfrm>
          <a:prstGeom prst="rect">
            <a:avLst/>
          </a:prstGeom>
        </p:spPr>
        <p:txBody>
          <a:bodyPr wrap="square">
            <a:spAutoFit/>
          </a:bodyPr>
          <a:lstStyle/>
          <a:p>
            <a:r>
              <a:rPr lang="en-US" dirty="0" smtClean="0">
                <a:solidFill>
                  <a:srgbClr val="FFFF00"/>
                </a:solidFill>
              </a:rPr>
              <a:t>(3) Will the auto-oscillatory behavior return? What will the time scale of the oscillations be? </a:t>
            </a:r>
          </a:p>
        </p:txBody>
      </p:sp>
      <p:sp>
        <p:nvSpPr>
          <p:cNvPr id="7" name="Rectangle 6"/>
          <p:cNvSpPr/>
          <p:nvPr/>
        </p:nvSpPr>
        <p:spPr>
          <a:xfrm>
            <a:off x="381000" y="4191000"/>
            <a:ext cx="8610600" cy="646331"/>
          </a:xfrm>
          <a:prstGeom prst="rect">
            <a:avLst/>
          </a:prstGeom>
        </p:spPr>
        <p:txBody>
          <a:bodyPr wrap="square">
            <a:spAutoFit/>
          </a:bodyPr>
          <a:lstStyle/>
          <a:p>
            <a:r>
              <a:rPr lang="en-US" dirty="0" smtClean="0">
                <a:solidFill>
                  <a:srgbClr val="FFFF00"/>
                </a:solidFill>
              </a:rPr>
              <a:t>(2) Is the auto-oscillatory theory supported by model and observational studies in the Nordic Seas?  </a:t>
            </a:r>
          </a:p>
        </p:txBody>
      </p:sp>
      <p:sp>
        <p:nvSpPr>
          <p:cNvPr id="8" name="Rectangle 7"/>
          <p:cNvSpPr/>
          <p:nvPr/>
        </p:nvSpPr>
        <p:spPr>
          <a:xfrm>
            <a:off x="381000" y="4800600"/>
            <a:ext cx="8382000" cy="1077218"/>
          </a:xfrm>
          <a:prstGeom prst="rect">
            <a:avLst/>
          </a:prstGeom>
        </p:spPr>
        <p:txBody>
          <a:bodyPr wrap="square">
            <a:spAutoFit/>
          </a:bodyPr>
          <a:lstStyle/>
          <a:p>
            <a:pPr marL="225425" indent="-225425">
              <a:buFont typeface="Arial"/>
              <a:buChar char="•"/>
            </a:pPr>
            <a:r>
              <a:rPr lang="en-US" sz="1600" dirty="0" smtClean="0">
                <a:solidFill>
                  <a:srgbClr val="FF6600"/>
                </a:solidFill>
              </a:rPr>
              <a:t>Is there (model/observational) evidence of ~decadal variability in deep convection processes in the Nordic Seas?  Are they related to FW fluxes in the Arctic Ocean?  Correlation with AO or AOO?   </a:t>
            </a:r>
          </a:p>
          <a:p>
            <a:pPr marL="225425" indent="-225425"/>
            <a:endParaRPr lang="en-US" sz="1600" dirty="0" smtClean="0">
              <a:solidFill>
                <a:srgbClr val="FF6600"/>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800" b="1" kern="0" dirty="0" smtClean="0">
                <a:solidFill>
                  <a:srgbClr val="00B0F0"/>
                </a:solidFill>
                <a:effectLst>
                  <a:outerShdw blurRad="101600" dist="38100" dir="4440000" algn="tl">
                    <a:srgbClr val="000000">
                      <a:alpha val="43137"/>
                    </a:srgbClr>
                  </a:outerShdw>
                </a:effectLst>
                <a:latin typeface="Georgia"/>
              </a:rPr>
              <a:t>Greenland FW Flux Experiment</a:t>
            </a:r>
            <a:endParaRPr lang="en-US" sz="2800" b="1" kern="0" dirty="0" smtClean="0">
              <a:solidFill>
                <a:srgbClr val="00B0F0"/>
              </a:solidFill>
              <a:effectLst>
                <a:outerShdw blurRad="38100" dist="38100" dir="2700000" algn="tl">
                  <a:srgbClr val="000000">
                    <a:alpha val="43137"/>
                  </a:srgbClr>
                </a:outerShdw>
              </a:effectLst>
              <a:latin typeface="Georgia"/>
            </a:endParaRPr>
          </a:p>
        </p:txBody>
      </p:sp>
      <p:sp>
        <p:nvSpPr>
          <p:cNvPr id="8" name="Text Box 6"/>
          <p:cNvSpPr txBox="1">
            <a:spLocks noChangeArrowheads="1"/>
          </p:cNvSpPr>
          <p:nvPr/>
        </p:nvSpPr>
        <p:spPr bwMode="auto">
          <a:xfrm>
            <a:off x="5715000" y="1447800"/>
            <a:ext cx="2971800" cy="674031"/>
          </a:xfrm>
          <a:prstGeom prst="rect">
            <a:avLst/>
          </a:prstGeom>
          <a:noFill/>
          <a:ln w="9525">
            <a:noFill/>
            <a:miter lim="800000"/>
            <a:headEnd/>
            <a:tailEnd/>
          </a:ln>
          <a:effectLst/>
        </p:spPr>
        <p:txBody>
          <a:bodyPr wrap="square">
            <a:spAutoFit/>
          </a:bodyPr>
          <a:lstStyle/>
          <a:p>
            <a:pPr algn="ctr">
              <a:spcBef>
                <a:spcPct val="10000"/>
              </a:spcBef>
              <a:defRPr/>
            </a:pPr>
            <a:r>
              <a:rPr lang="en-US" dirty="0" smtClean="0">
                <a:solidFill>
                  <a:srgbClr val="FFFF00"/>
                </a:solidFill>
              </a:rPr>
              <a:t>Model Domain and </a:t>
            </a:r>
          </a:p>
          <a:p>
            <a:pPr algn="ctr">
              <a:spcBef>
                <a:spcPct val="10000"/>
              </a:spcBef>
              <a:defRPr/>
            </a:pPr>
            <a:r>
              <a:rPr lang="en-US" dirty="0" smtClean="0">
                <a:solidFill>
                  <a:srgbClr val="FFFF00"/>
                </a:solidFill>
              </a:rPr>
              <a:t>Grid Resolution (km)</a:t>
            </a:r>
            <a:endParaRPr lang="en-US" dirty="0">
              <a:solidFill>
                <a:srgbClr val="FFFF00"/>
              </a:solidFill>
            </a:endParaRPr>
          </a:p>
        </p:txBody>
      </p:sp>
      <p:sp>
        <p:nvSpPr>
          <p:cNvPr id="9" name="Text Box 8"/>
          <p:cNvSpPr txBox="1">
            <a:spLocks noChangeArrowheads="1"/>
          </p:cNvSpPr>
          <p:nvPr/>
        </p:nvSpPr>
        <p:spPr bwMode="auto">
          <a:xfrm>
            <a:off x="0" y="990600"/>
            <a:ext cx="9144000" cy="400110"/>
          </a:xfrm>
          <a:prstGeom prst="rect">
            <a:avLst/>
          </a:prstGeom>
          <a:noFill/>
          <a:ln w="9525">
            <a:noFill/>
            <a:miter lim="800000"/>
            <a:headEnd/>
            <a:tailEnd/>
          </a:ln>
          <a:effectLst/>
        </p:spPr>
        <p:txBody>
          <a:bodyPr wrap="square">
            <a:spAutoFit/>
          </a:bodyPr>
          <a:lstStyle/>
          <a:p>
            <a:pPr algn="ctr">
              <a:spcBef>
                <a:spcPct val="10000"/>
              </a:spcBef>
              <a:defRPr/>
            </a:pPr>
            <a:r>
              <a:rPr lang="en-US" sz="2000" b="1" spc="50" dirty="0" smtClean="0">
                <a:ln w="11430"/>
                <a:solidFill>
                  <a:srgbClr val="FF6600"/>
                </a:solidFill>
                <a:effectLst>
                  <a:outerShdw blurRad="76200" dist="50800" dir="5400000" algn="tl" rotWithShape="0">
                    <a:srgbClr val="000000">
                      <a:alpha val="65000"/>
                    </a:srgbClr>
                  </a:outerShdw>
                  <a:reflection blurRad="6350" stA="55000" endA="300" endPos="45500" dir="5400000" sy="-100000" algn="bl" rotWithShape="0"/>
                </a:effectLst>
              </a:rPr>
              <a:t>0.08° HYCOM/CICE Modeling System of the Arctic Ocean</a:t>
            </a:r>
          </a:p>
        </p:txBody>
      </p:sp>
      <p:pic>
        <p:nvPicPr>
          <p:cNvPr id="14" name="Picture 13" descr="ARCc08_resolution.jpg"/>
          <p:cNvPicPr>
            <a:picLocks noChangeAspect="1"/>
          </p:cNvPicPr>
          <p:nvPr/>
        </p:nvPicPr>
        <p:blipFill>
          <a:blip r:embed="rId2" cstate="print"/>
          <a:srcRect r="-3276" b="456"/>
          <a:stretch>
            <a:fillRect/>
          </a:stretch>
        </p:blipFill>
        <p:spPr>
          <a:xfrm>
            <a:off x="5485239" y="2133600"/>
            <a:ext cx="3734961" cy="4648200"/>
          </a:xfrm>
          <a:prstGeom prst="rect">
            <a:avLst/>
          </a:prstGeom>
        </p:spPr>
      </p:pic>
      <p:sp>
        <p:nvSpPr>
          <p:cNvPr id="17" name="Rectangle 16"/>
          <p:cNvSpPr/>
          <p:nvPr/>
        </p:nvSpPr>
        <p:spPr>
          <a:xfrm>
            <a:off x="0" y="1600200"/>
            <a:ext cx="5486400" cy="3559949"/>
          </a:xfrm>
          <a:prstGeom prst="rect">
            <a:avLst/>
          </a:prstGeom>
        </p:spPr>
        <p:txBody>
          <a:bodyPr wrap="square">
            <a:spAutoFit/>
          </a:bodyPr>
          <a:lstStyle/>
          <a:p>
            <a:pPr marL="342900" indent="-342900">
              <a:lnSpc>
                <a:spcPct val="80000"/>
              </a:lnSpc>
              <a:spcBef>
                <a:spcPts val="1080"/>
              </a:spcBef>
              <a:buFont typeface="Wingdings" pitchFamily="2" charset="2"/>
              <a:buChar char="§"/>
            </a:pPr>
            <a:r>
              <a:rPr lang="en-US" sz="2000" dirty="0" smtClean="0">
                <a:solidFill>
                  <a:srgbClr val="33CCFF"/>
                </a:solidFill>
                <a:latin typeface="Century"/>
                <a:cs typeface="Century"/>
              </a:rPr>
              <a:t>ARCc0.08:</a:t>
            </a:r>
            <a:r>
              <a:rPr lang="en-US" sz="2000" dirty="0" smtClean="0">
                <a:solidFill>
                  <a:srgbClr val="FFFFFF"/>
                </a:solidFill>
                <a:latin typeface="Century"/>
                <a:cs typeface="Century"/>
              </a:rPr>
              <a:t> Coupled </a:t>
            </a:r>
            <a:r>
              <a:rPr lang="en-US" sz="2000" dirty="0" err="1" smtClean="0">
                <a:solidFill>
                  <a:srgbClr val="FFFFFF"/>
                </a:solidFill>
                <a:latin typeface="Century"/>
                <a:cs typeface="Century"/>
              </a:rPr>
              <a:t>HYbrid</a:t>
            </a:r>
            <a:r>
              <a:rPr lang="en-US" sz="2000" dirty="0" smtClean="0">
                <a:solidFill>
                  <a:srgbClr val="FFFFFF"/>
                </a:solidFill>
                <a:latin typeface="Century"/>
                <a:cs typeface="Century"/>
              </a:rPr>
              <a:t> Coordinate Ocean Model and Los Alamos Sea Ice Model (CICE 4.0)</a:t>
            </a:r>
          </a:p>
          <a:p>
            <a:pPr marL="342900" indent="-342900">
              <a:lnSpc>
                <a:spcPct val="80000"/>
              </a:lnSpc>
              <a:spcBef>
                <a:spcPts val="1080"/>
              </a:spcBef>
              <a:buFont typeface="Wingdings" pitchFamily="2" charset="2"/>
              <a:buChar char="§"/>
            </a:pPr>
            <a:r>
              <a:rPr lang="en-US" sz="2000" dirty="0" smtClean="0">
                <a:solidFill>
                  <a:srgbClr val="FFFFFF"/>
                </a:solidFill>
                <a:latin typeface="Century"/>
                <a:cs typeface="Century"/>
              </a:rPr>
              <a:t>32 vertical ocean levels</a:t>
            </a:r>
          </a:p>
          <a:p>
            <a:pPr marL="342900" indent="-342900">
              <a:lnSpc>
                <a:spcPct val="80000"/>
              </a:lnSpc>
              <a:spcBef>
                <a:spcPts val="1080"/>
              </a:spcBef>
              <a:buFont typeface="Wingdings" pitchFamily="2" charset="2"/>
              <a:buChar char="§"/>
            </a:pPr>
            <a:r>
              <a:rPr lang="en-US" sz="2000" dirty="0" smtClean="0">
                <a:solidFill>
                  <a:srgbClr val="FFFFFF"/>
                </a:solidFill>
                <a:latin typeface="Century"/>
                <a:cs typeface="Century"/>
              </a:rPr>
              <a:t>Atlantic and Pacific Boundaries at ~39°N</a:t>
            </a:r>
          </a:p>
          <a:p>
            <a:pPr marL="625475" indent="-266700">
              <a:lnSpc>
                <a:spcPct val="80000"/>
              </a:lnSpc>
              <a:spcBef>
                <a:spcPct val="20000"/>
              </a:spcBef>
              <a:buFont typeface="Arial"/>
              <a:buChar char="•"/>
            </a:pPr>
            <a:r>
              <a:rPr lang="en-US" dirty="0" smtClean="0">
                <a:solidFill>
                  <a:srgbClr val="FFFFFF"/>
                </a:solidFill>
                <a:latin typeface="Century"/>
                <a:cs typeface="Century"/>
              </a:rPr>
              <a:t>Closed (no-ice) in CICE</a:t>
            </a:r>
          </a:p>
          <a:p>
            <a:pPr marL="625475" indent="-266700">
              <a:lnSpc>
                <a:spcPct val="80000"/>
              </a:lnSpc>
              <a:spcBef>
                <a:spcPct val="20000"/>
              </a:spcBef>
              <a:buFont typeface="Arial"/>
              <a:buChar char="•"/>
            </a:pPr>
            <a:r>
              <a:rPr lang="en-US" dirty="0" smtClean="0">
                <a:solidFill>
                  <a:srgbClr val="FFFFFF"/>
                </a:solidFill>
                <a:latin typeface="Century"/>
                <a:cs typeface="Century"/>
              </a:rPr>
              <a:t>Nested into 1/12° Global HYCOM</a:t>
            </a:r>
          </a:p>
          <a:p>
            <a:pPr marL="342900" indent="-342900">
              <a:lnSpc>
                <a:spcPct val="80000"/>
              </a:lnSpc>
              <a:spcBef>
                <a:spcPts val="1080"/>
              </a:spcBef>
              <a:buFont typeface="Wingdings" charset="2"/>
              <a:buChar char="§"/>
            </a:pPr>
            <a:r>
              <a:rPr lang="en-US" sz="2000" dirty="0" smtClean="0">
                <a:solidFill>
                  <a:srgbClr val="FFFFFF"/>
                </a:solidFill>
                <a:latin typeface="Century"/>
                <a:cs typeface="Century"/>
              </a:rPr>
              <a:t>Initialized from January 1 2006</a:t>
            </a:r>
          </a:p>
          <a:p>
            <a:pPr marL="342900" indent="-342900">
              <a:lnSpc>
                <a:spcPct val="80000"/>
              </a:lnSpc>
              <a:spcBef>
                <a:spcPts val="1080"/>
              </a:spcBef>
              <a:buFont typeface="Wingdings" pitchFamily="2" charset="2"/>
              <a:buChar char="§"/>
            </a:pPr>
            <a:r>
              <a:rPr lang="en-US" sz="2000" dirty="0" smtClean="0">
                <a:solidFill>
                  <a:srgbClr val="FFFFFF"/>
                </a:solidFill>
                <a:latin typeface="Century"/>
                <a:cs typeface="Century"/>
              </a:rPr>
              <a:t>Currently run for 1 year</a:t>
            </a:r>
          </a:p>
          <a:p>
            <a:pPr marL="625475" indent="-266700">
              <a:lnSpc>
                <a:spcPct val="80000"/>
              </a:lnSpc>
              <a:spcBef>
                <a:spcPct val="20000"/>
              </a:spcBef>
              <a:buFont typeface="Arial"/>
              <a:buChar char="•"/>
            </a:pPr>
            <a:r>
              <a:rPr lang="en-US" sz="2000" dirty="0" smtClean="0">
                <a:solidFill>
                  <a:schemeClr val="bg1"/>
                </a:solidFill>
                <a:latin typeface="Century"/>
                <a:cs typeface="Century"/>
              </a:rPr>
              <a:t>CFSR winds</a:t>
            </a:r>
          </a:p>
          <a:p>
            <a:pPr marL="342900" indent="-342900">
              <a:lnSpc>
                <a:spcPct val="80000"/>
              </a:lnSpc>
              <a:spcBef>
                <a:spcPct val="20000"/>
              </a:spcBef>
            </a:pPr>
            <a:endParaRPr lang="en-US" sz="2000" dirty="0">
              <a:solidFill>
                <a:srgbClr val="FFC000"/>
              </a:solidFill>
              <a:latin typeface="Century"/>
              <a:cs typeface="Century"/>
            </a:endParaRPr>
          </a:p>
        </p:txBody>
      </p:sp>
      <p:sp>
        <p:nvSpPr>
          <p:cNvPr id="7" name="Rectangle 6"/>
          <p:cNvSpPr/>
          <p:nvPr/>
        </p:nvSpPr>
        <p:spPr>
          <a:xfrm>
            <a:off x="76200" y="5094570"/>
            <a:ext cx="4190999" cy="1382430"/>
          </a:xfrm>
          <a:prstGeom prst="rect">
            <a:avLst/>
          </a:prstGeom>
        </p:spPr>
        <p:txBody>
          <a:bodyPr wrap="square">
            <a:spAutoFit/>
          </a:bodyPr>
          <a:lstStyle/>
          <a:p>
            <a:pPr marL="342900" indent="-342900">
              <a:lnSpc>
                <a:spcPct val="80000"/>
              </a:lnSpc>
              <a:spcBef>
                <a:spcPts val="1080"/>
              </a:spcBef>
              <a:buFont typeface="Wingdings" pitchFamily="2" charset="2"/>
              <a:buChar char="§"/>
            </a:pPr>
            <a:r>
              <a:rPr lang="en-US" sz="2000" dirty="0" smtClean="0">
                <a:solidFill>
                  <a:srgbClr val="00FFCC"/>
                </a:solidFill>
                <a:latin typeface="Century"/>
                <a:cs typeface="Century"/>
              </a:rPr>
              <a:t>Twin experiments: </a:t>
            </a:r>
          </a:p>
          <a:p>
            <a:pPr marL="342900" indent="-342900">
              <a:lnSpc>
                <a:spcPct val="80000"/>
              </a:lnSpc>
              <a:spcBef>
                <a:spcPts val="1080"/>
              </a:spcBef>
            </a:pPr>
            <a:r>
              <a:rPr lang="en-US" sz="2000" dirty="0" smtClean="0">
                <a:solidFill>
                  <a:srgbClr val="FFFFFF"/>
                </a:solidFill>
                <a:latin typeface="Century"/>
                <a:cs typeface="Century"/>
              </a:rPr>
              <a:t>011 – </a:t>
            </a:r>
            <a:r>
              <a:rPr lang="en-US" sz="2000" dirty="0" smtClean="0">
                <a:solidFill>
                  <a:srgbClr val="FF6600"/>
                </a:solidFill>
                <a:latin typeface="Century"/>
                <a:cs typeface="Century"/>
              </a:rPr>
              <a:t>without Greenland FW flux</a:t>
            </a:r>
          </a:p>
          <a:p>
            <a:pPr marL="684213" indent="-684213">
              <a:lnSpc>
                <a:spcPct val="80000"/>
              </a:lnSpc>
              <a:spcBef>
                <a:spcPts val="600"/>
              </a:spcBef>
            </a:pPr>
            <a:r>
              <a:rPr lang="en-US" sz="2000" dirty="0" smtClean="0">
                <a:solidFill>
                  <a:schemeClr val="bg1"/>
                </a:solidFill>
                <a:latin typeface="Century"/>
                <a:cs typeface="Century"/>
              </a:rPr>
              <a:t>051 –</a:t>
            </a:r>
            <a:r>
              <a:rPr lang="en-US" sz="2000" dirty="0" smtClean="0">
                <a:solidFill>
                  <a:srgbClr val="FF6600"/>
                </a:solidFill>
                <a:latin typeface="Century"/>
                <a:cs typeface="Century"/>
              </a:rPr>
              <a:t> with Greenland FW flux  </a:t>
            </a:r>
          </a:p>
          <a:p>
            <a:pPr marL="684213" indent="53975">
              <a:lnSpc>
                <a:spcPct val="80000"/>
              </a:lnSpc>
              <a:spcBef>
                <a:spcPts val="600"/>
              </a:spcBef>
            </a:pPr>
            <a:r>
              <a:rPr lang="en-US" sz="2000" dirty="0" smtClean="0">
                <a:solidFill>
                  <a:schemeClr val="bg1">
                    <a:lumMod val="65000"/>
                  </a:schemeClr>
                </a:solidFill>
                <a:latin typeface="Century"/>
                <a:cs typeface="Century"/>
              </a:rPr>
              <a:t>(J. </a:t>
            </a:r>
            <a:r>
              <a:rPr lang="en-US" sz="2000" dirty="0" err="1" smtClean="0">
                <a:solidFill>
                  <a:schemeClr val="bg1">
                    <a:lumMod val="65000"/>
                  </a:schemeClr>
                </a:solidFill>
                <a:latin typeface="Century"/>
                <a:cs typeface="Century"/>
              </a:rPr>
              <a:t>Bamber’s</a:t>
            </a:r>
            <a:r>
              <a:rPr lang="en-US" sz="2000" dirty="0" smtClean="0">
                <a:solidFill>
                  <a:schemeClr val="bg1">
                    <a:lumMod val="65000"/>
                  </a:schemeClr>
                </a:solidFill>
                <a:latin typeface="Century"/>
                <a:cs typeface="Century"/>
              </a:rPr>
              <a:t> data)</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FF"/>
                </a:solidFill>
                <a:effectLst/>
              </a:rPr>
              <a:t>River Runoff Forcing in the Model</a:t>
            </a:r>
            <a:endParaRPr lang="en-US" dirty="0">
              <a:solidFill>
                <a:srgbClr val="33CCFF"/>
              </a:solidFill>
              <a:effectLst/>
            </a:endParaRPr>
          </a:p>
        </p:txBody>
      </p:sp>
      <p:sp>
        <p:nvSpPr>
          <p:cNvPr id="5" name="TextBox 4"/>
          <p:cNvSpPr txBox="1"/>
          <p:nvPr/>
        </p:nvSpPr>
        <p:spPr>
          <a:xfrm>
            <a:off x="152400" y="914400"/>
            <a:ext cx="4050019" cy="646331"/>
          </a:xfrm>
          <a:prstGeom prst="rect">
            <a:avLst/>
          </a:prstGeom>
          <a:noFill/>
        </p:spPr>
        <p:txBody>
          <a:bodyPr wrap="none" rtlCol="0">
            <a:spAutoFit/>
          </a:bodyPr>
          <a:lstStyle/>
          <a:p>
            <a:pPr algn="ctr"/>
            <a:r>
              <a:rPr lang="en-US" dirty="0" smtClean="0">
                <a:solidFill>
                  <a:schemeClr val="bg1"/>
                </a:solidFill>
              </a:rPr>
              <a:t>Greenland Freshwater Flux (km</a:t>
            </a:r>
            <a:r>
              <a:rPr lang="en-US" baseline="30000" dirty="0" smtClean="0">
                <a:solidFill>
                  <a:schemeClr val="bg1"/>
                </a:solidFill>
              </a:rPr>
              <a:t>3</a:t>
            </a:r>
            <a:r>
              <a:rPr lang="en-US" dirty="0" smtClean="0">
                <a:solidFill>
                  <a:schemeClr val="bg1"/>
                </a:solidFill>
              </a:rPr>
              <a:t>/mo)</a:t>
            </a:r>
          </a:p>
          <a:p>
            <a:pPr algn="ctr"/>
            <a:r>
              <a:rPr lang="en-US" dirty="0" smtClean="0">
                <a:solidFill>
                  <a:schemeClr val="bg1"/>
                </a:solidFill>
              </a:rPr>
              <a:t>July, 2006 </a:t>
            </a:r>
            <a:endParaRPr lang="en-US" dirty="0">
              <a:solidFill>
                <a:schemeClr val="bg1"/>
              </a:solidFill>
            </a:endParaRPr>
          </a:p>
        </p:txBody>
      </p:sp>
      <p:grpSp>
        <p:nvGrpSpPr>
          <p:cNvPr id="9" name="Group 8"/>
          <p:cNvGrpSpPr/>
          <p:nvPr/>
        </p:nvGrpSpPr>
        <p:grpSpPr>
          <a:xfrm>
            <a:off x="152400" y="1600199"/>
            <a:ext cx="3581400" cy="5181601"/>
            <a:chOff x="152400" y="1600199"/>
            <a:chExt cx="3581400" cy="5181601"/>
          </a:xfrm>
        </p:grpSpPr>
        <p:grpSp>
          <p:nvGrpSpPr>
            <p:cNvPr id="7" name="Group 6"/>
            <p:cNvGrpSpPr/>
            <p:nvPr/>
          </p:nvGrpSpPr>
          <p:grpSpPr>
            <a:xfrm>
              <a:off x="152400" y="1600199"/>
              <a:ext cx="3581400" cy="5163879"/>
              <a:chOff x="457200" y="1676400"/>
              <a:chExt cx="3276600" cy="4724400"/>
            </a:xfrm>
          </p:grpSpPr>
          <p:pic>
            <p:nvPicPr>
              <p:cNvPr id="4" name="Picture 3" descr="GrRunoff_2006_07.png"/>
              <p:cNvPicPr>
                <a:picLocks noChangeAspect="1"/>
              </p:cNvPicPr>
              <p:nvPr/>
            </p:nvPicPr>
            <p:blipFill>
              <a:blip r:embed="rId3" cstate="print"/>
              <a:srcRect l="34028" t="6916" r="29514" b="6973"/>
              <a:stretch>
                <a:fillRect/>
              </a:stretch>
            </p:blipFill>
            <p:spPr>
              <a:xfrm>
                <a:off x="457200" y="1676400"/>
                <a:ext cx="2667000" cy="4724400"/>
              </a:xfrm>
              <a:prstGeom prst="rect">
                <a:avLst/>
              </a:prstGeom>
            </p:spPr>
          </p:pic>
          <p:pic>
            <p:nvPicPr>
              <p:cNvPr id="6" name="Picture 5" descr="GrRunoff_2006_07.png"/>
              <p:cNvPicPr>
                <a:picLocks noChangeAspect="1"/>
              </p:cNvPicPr>
              <p:nvPr/>
            </p:nvPicPr>
            <p:blipFill>
              <a:blip r:embed="rId3" cstate="print"/>
              <a:srcRect l="74653" t="6916" r="15972" b="6973"/>
              <a:stretch>
                <a:fillRect/>
              </a:stretch>
            </p:blipFill>
            <p:spPr>
              <a:xfrm>
                <a:off x="3048000" y="1676400"/>
                <a:ext cx="685800" cy="4724400"/>
              </a:xfrm>
              <a:prstGeom prst="rect">
                <a:avLst/>
              </a:prstGeom>
            </p:spPr>
          </p:pic>
        </p:grpSp>
        <p:sp>
          <p:nvSpPr>
            <p:cNvPr id="8" name="TextBox 7"/>
            <p:cNvSpPr txBox="1"/>
            <p:nvPr/>
          </p:nvSpPr>
          <p:spPr>
            <a:xfrm>
              <a:off x="2286000" y="6504801"/>
              <a:ext cx="1430725" cy="276999"/>
            </a:xfrm>
            <a:prstGeom prst="rect">
              <a:avLst/>
            </a:prstGeom>
            <a:noFill/>
          </p:spPr>
          <p:txBody>
            <a:bodyPr wrap="none" rtlCol="0">
              <a:spAutoFit/>
            </a:bodyPr>
            <a:lstStyle/>
            <a:p>
              <a:r>
                <a:rPr lang="en-US" sz="1200" dirty="0" smtClean="0">
                  <a:solidFill>
                    <a:schemeClr val="bg2">
                      <a:lumMod val="75000"/>
                    </a:schemeClr>
                  </a:solidFill>
                </a:rPr>
                <a:t>(J. </a:t>
              </a:r>
              <a:r>
                <a:rPr lang="en-US" sz="1200" dirty="0" err="1" smtClean="0">
                  <a:solidFill>
                    <a:schemeClr val="bg2">
                      <a:lumMod val="75000"/>
                    </a:schemeClr>
                  </a:solidFill>
                </a:rPr>
                <a:t>Bamber’s</a:t>
              </a:r>
              <a:r>
                <a:rPr lang="en-US" sz="1200" dirty="0" smtClean="0">
                  <a:solidFill>
                    <a:schemeClr val="bg2">
                      <a:lumMod val="75000"/>
                    </a:schemeClr>
                  </a:solidFill>
                </a:rPr>
                <a:t> data)</a:t>
              </a:r>
              <a:endParaRPr lang="en-US" sz="1200" dirty="0">
                <a:solidFill>
                  <a:schemeClr val="bg2">
                    <a:lumMod val="75000"/>
                  </a:schemeClr>
                </a:solidFill>
              </a:endParaRPr>
            </a:p>
          </p:txBody>
        </p:sp>
      </p:grpSp>
      <p:grpSp>
        <p:nvGrpSpPr>
          <p:cNvPr id="15" name="Group 14"/>
          <p:cNvGrpSpPr/>
          <p:nvPr/>
        </p:nvGrpSpPr>
        <p:grpSpPr>
          <a:xfrm>
            <a:off x="5029200" y="0"/>
            <a:ext cx="4114800" cy="3429000"/>
            <a:chOff x="5029200" y="0"/>
            <a:chExt cx="4114800" cy="3429000"/>
          </a:xfrm>
        </p:grpSpPr>
        <p:pic>
          <p:nvPicPr>
            <p:cNvPr id="11" name="Picture 10" descr="monthlyGrRunoff.png"/>
            <p:cNvPicPr>
              <a:picLocks noChangeAspect="1"/>
            </p:cNvPicPr>
            <p:nvPr/>
          </p:nvPicPr>
          <p:blipFill>
            <a:blip r:embed="rId4" cstate="print"/>
            <a:srcRect l="7451" t="5882" r="7843"/>
            <a:stretch>
              <a:fillRect/>
            </a:stretch>
          </p:blipFill>
          <p:spPr>
            <a:xfrm>
              <a:off x="5029200" y="0"/>
              <a:ext cx="4114800" cy="3429000"/>
            </a:xfrm>
            <a:prstGeom prst="rect">
              <a:avLst/>
            </a:prstGeom>
          </p:spPr>
        </p:pic>
        <p:sp>
          <p:nvSpPr>
            <p:cNvPr id="12" name="TextBox 11"/>
            <p:cNvSpPr txBox="1"/>
            <p:nvPr/>
          </p:nvSpPr>
          <p:spPr>
            <a:xfrm>
              <a:off x="5349796" y="0"/>
              <a:ext cx="3032204" cy="307777"/>
            </a:xfrm>
            <a:prstGeom prst="rect">
              <a:avLst/>
            </a:prstGeom>
            <a:noFill/>
          </p:spPr>
          <p:txBody>
            <a:bodyPr wrap="none" rtlCol="0">
              <a:spAutoFit/>
            </a:bodyPr>
            <a:lstStyle/>
            <a:p>
              <a:r>
                <a:rPr lang="en-US" sz="1400" dirty="0" smtClean="0"/>
                <a:t>Monthly Freshwater Flux (km</a:t>
              </a:r>
              <a:r>
                <a:rPr lang="en-US" sz="1400" baseline="30000" dirty="0" smtClean="0"/>
                <a:t>3</a:t>
              </a:r>
              <a:r>
                <a:rPr lang="en-US" sz="1400" dirty="0" smtClean="0"/>
                <a:t>/mo)</a:t>
              </a:r>
              <a:endParaRPr lang="en-US" sz="1400" dirty="0"/>
            </a:p>
          </p:txBody>
        </p:sp>
      </p:grpSp>
      <p:grpSp>
        <p:nvGrpSpPr>
          <p:cNvPr id="14" name="Group 13"/>
          <p:cNvGrpSpPr/>
          <p:nvPr/>
        </p:nvGrpSpPr>
        <p:grpSpPr>
          <a:xfrm>
            <a:off x="4964609" y="3657600"/>
            <a:ext cx="4179391" cy="3200400"/>
            <a:chOff x="4964609" y="3657600"/>
            <a:chExt cx="4179391" cy="3200400"/>
          </a:xfrm>
        </p:grpSpPr>
        <p:pic>
          <p:nvPicPr>
            <p:cNvPr id="10" name="Picture 9" descr="JulyGrRunoff.png"/>
            <p:cNvPicPr>
              <a:picLocks noChangeAspect="1"/>
            </p:cNvPicPr>
            <p:nvPr/>
          </p:nvPicPr>
          <p:blipFill>
            <a:blip r:embed="rId5" cstate="print"/>
            <a:srcRect l="7701" t="6522" r="5668" b="5027"/>
            <a:stretch>
              <a:fillRect/>
            </a:stretch>
          </p:blipFill>
          <p:spPr>
            <a:xfrm>
              <a:off x="4964609" y="3657600"/>
              <a:ext cx="4179391" cy="3200400"/>
            </a:xfrm>
            <a:prstGeom prst="rect">
              <a:avLst/>
            </a:prstGeom>
          </p:spPr>
        </p:pic>
        <p:sp>
          <p:nvSpPr>
            <p:cNvPr id="13" name="TextBox 12"/>
            <p:cNvSpPr txBox="1"/>
            <p:nvPr/>
          </p:nvSpPr>
          <p:spPr>
            <a:xfrm>
              <a:off x="5638800" y="3733800"/>
              <a:ext cx="2692593" cy="307777"/>
            </a:xfrm>
            <a:prstGeom prst="rect">
              <a:avLst/>
            </a:prstGeom>
            <a:noFill/>
          </p:spPr>
          <p:txBody>
            <a:bodyPr wrap="none" rtlCol="0">
              <a:spAutoFit/>
            </a:bodyPr>
            <a:lstStyle/>
            <a:p>
              <a:r>
                <a:rPr lang="en-US" sz="1400" dirty="0" smtClean="0"/>
                <a:t>July Freshwater Flux (km</a:t>
              </a:r>
              <a:r>
                <a:rPr lang="en-US" sz="1400" baseline="30000" dirty="0" smtClean="0"/>
                <a:t>3</a:t>
              </a:r>
              <a:r>
                <a:rPr lang="en-US" sz="1400" dirty="0" smtClean="0"/>
                <a:t>/mo)</a:t>
              </a:r>
              <a:endParaRPr lang="en-US" sz="1400" dirty="0"/>
            </a:p>
          </p:txBody>
        </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772400" cy="609600"/>
          </a:xfrm>
        </p:spPr>
        <p:txBody>
          <a:bodyPr/>
          <a:lstStyle/>
          <a:p>
            <a:r>
              <a:rPr lang="en-US" dirty="0" smtClean="0">
                <a:solidFill>
                  <a:srgbClr val="33CCFF"/>
                </a:solidFill>
                <a:effectLst/>
              </a:rPr>
              <a:t>Upper Ocean Salinity Anomaly</a:t>
            </a:r>
            <a:br>
              <a:rPr lang="en-US" dirty="0" smtClean="0">
                <a:solidFill>
                  <a:srgbClr val="33CCFF"/>
                </a:solidFill>
                <a:effectLst/>
              </a:rPr>
            </a:br>
            <a:r>
              <a:rPr lang="en-US" sz="2000" b="0" dirty="0" smtClean="0">
                <a:solidFill>
                  <a:schemeClr val="bg2">
                    <a:lumMod val="60000"/>
                    <a:lumOff val="40000"/>
                  </a:schemeClr>
                </a:solidFill>
                <a:effectLst/>
              </a:rPr>
              <a:t>(Experiment with Greenland FW Flux – control run)</a:t>
            </a:r>
            <a:endParaRPr lang="en-US" sz="2000" b="0" dirty="0">
              <a:solidFill>
                <a:schemeClr val="bg2">
                  <a:lumMod val="60000"/>
                  <a:lumOff val="40000"/>
                </a:schemeClr>
              </a:solidFill>
              <a:effectLst/>
            </a:endParaRPr>
          </a:p>
        </p:txBody>
      </p:sp>
      <p:pic>
        <p:nvPicPr>
          <p:cNvPr id="6" name="dS_arc08_051-011_2006_.mp4">
            <a:hlinkClick r:id="" action="ppaction://media"/>
          </p:cNvPr>
          <p:cNvPicPr/>
          <p:nvPr>
            <a:videoFile r:link="rId1"/>
          </p:nvPr>
        </p:nvPicPr>
        <p:blipFill>
          <a:blip r:embed="rId3" cstate="print"/>
          <a:stretch>
            <a:fillRect/>
          </a:stretch>
        </p:blipFill>
        <p:spPr>
          <a:xfrm>
            <a:off x="1828800" y="990600"/>
            <a:ext cx="5489050" cy="5791200"/>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Georgi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Georgi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Georgi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28869</TotalTime>
  <Words>951</Words>
  <Application>Microsoft Office PowerPoint</Application>
  <PresentationFormat>On-screen Show (4:3)</PresentationFormat>
  <Paragraphs>92</Paragraphs>
  <Slides>15</Slides>
  <Notes>7</Notes>
  <HiddenSlides>0</HiddenSlides>
  <MMClips>1</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2_Blank Presentation</vt:lpstr>
      <vt:lpstr>3_Blank Presentation</vt:lpstr>
      <vt:lpstr>4_Blank Presentation</vt:lpstr>
      <vt:lpstr>Greenland Freshwater Flux Experiment  First steps with the 1/12 HYCOM-CICE</vt:lpstr>
      <vt:lpstr>Arctic Climate Variability  (before the 2000s)</vt:lpstr>
      <vt:lpstr>Changes in the Arctic Climate Variability</vt:lpstr>
      <vt:lpstr>Greenland Freshwater Flux</vt:lpstr>
      <vt:lpstr>Working Hypothesis</vt:lpstr>
      <vt:lpstr>Greenland Freshwater Experiment</vt:lpstr>
      <vt:lpstr>PowerPoint Presentation</vt:lpstr>
      <vt:lpstr>River Runoff Forcing in the Model</vt:lpstr>
      <vt:lpstr>Upper Ocean Salinity Anomaly (Experiment with Greenland FW Flux – control run)</vt:lpstr>
      <vt:lpstr>Mean Upper Ocean Salinity Anomaly (Experiment with Greenland FW Flux – control run)</vt:lpstr>
      <vt:lpstr>Fresh Water Content Difference between the Experiments</vt:lpstr>
      <vt:lpstr>Greenland FW Flux Experiments </vt:lpstr>
      <vt:lpstr>PowerPoint Presentation</vt:lpstr>
      <vt:lpstr>PowerPoint Presentation</vt:lpstr>
      <vt:lpstr>River Runoff Forcing in the Model</vt:lpstr>
    </vt:vector>
  </TitlesOfParts>
  <Company>Rachel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Smith</dc:creator>
  <cp:lastModifiedBy>Andrey</cp:lastModifiedBy>
  <cp:revision>1764</cp:revision>
  <dcterms:created xsi:type="dcterms:W3CDTF">2013-10-22T13:52:19Z</dcterms:created>
  <dcterms:modified xsi:type="dcterms:W3CDTF">2013-10-27T15:19:10Z</dcterms:modified>
</cp:coreProperties>
</file>