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9" r:id="rId4"/>
    <p:sldId id="260" r:id="rId5"/>
    <p:sldId id="265" r:id="rId6"/>
    <p:sldId id="266" r:id="rId7"/>
    <p:sldId id="263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6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15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17EB0B-FBAB-494C-BA14-EB596EC79377}" type="datetimeFigureOut">
              <a:rPr lang="en-US" smtClean="0"/>
              <a:t>11/30/12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0D25C9-6020-8644-A9C3-FE3BCDCBA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6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visual</a:t>
            </a:r>
          </a:p>
          <a:p>
            <a:r>
              <a:rPr lang="en-US" dirty="0" smtClean="0"/>
              <a:t>Can </a:t>
            </a:r>
            <a:r>
              <a:rPr lang="en-US" dirty="0" err="1" smtClean="0"/>
              <a:t>elim</a:t>
            </a:r>
            <a:r>
              <a:rPr lang="en-US" dirty="0" smtClean="0"/>
              <a:t> statement about workers if keep worker slide later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451F7-6017-6540-B48B-39F26571B36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93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451F7-6017-6540-B48B-39F26571B36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428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451F7-6017-6540-B48B-39F26571B36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794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3C854-9CF7-FE42-A930-5A7BF33E350E}" type="datetimeFigureOut">
              <a:rPr lang="en-US" smtClean="0"/>
              <a:t>11/30/12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F9627-40F5-F64E-B328-2B529C08F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504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3C854-9CF7-FE42-A930-5A7BF33E350E}" type="datetimeFigureOut">
              <a:rPr lang="en-US" smtClean="0"/>
              <a:t>11/30/12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F9627-40F5-F64E-B328-2B529C08F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595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3C854-9CF7-FE42-A930-5A7BF33E350E}" type="datetimeFigureOut">
              <a:rPr lang="en-US" smtClean="0"/>
              <a:t>11/30/12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F9627-40F5-F64E-B328-2B529C08F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072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3C854-9CF7-FE42-A930-5A7BF33E350E}" type="datetimeFigureOut">
              <a:rPr lang="en-US" smtClean="0"/>
              <a:t>11/30/12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F9627-40F5-F64E-B328-2B529C08F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217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3C854-9CF7-FE42-A930-5A7BF33E350E}" type="datetimeFigureOut">
              <a:rPr lang="en-US" smtClean="0"/>
              <a:t>11/30/12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F9627-40F5-F64E-B328-2B529C08F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642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3C854-9CF7-FE42-A930-5A7BF33E350E}" type="datetimeFigureOut">
              <a:rPr lang="en-US" smtClean="0"/>
              <a:t>11/30/12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F9627-40F5-F64E-B328-2B529C08F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529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3C854-9CF7-FE42-A930-5A7BF33E350E}" type="datetimeFigureOut">
              <a:rPr lang="en-US" smtClean="0"/>
              <a:t>11/30/12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F9627-40F5-F64E-B328-2B529C08F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758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3C854-9CF7-FE42-A930-5A7BF33E350E}" type="datetimeFigureOut">
              <a:rPr lang="en-US" smtClean="0"/>
              <a:t>11/30/12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F9627-40F5-F64E-B328-2B529C08F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01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3C854-9CF7-FE42-A930-5A7BF33E350E}" type="datetimeFigureOut">
              <a:rPr lang="en-US" smtClean="0"/>
              <a:t>11/30/12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F9627-40F5-F64E-B328-2B529C08F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263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3C854-9CF7-FE42-A930-5A7BF33E350E}" type="datetimeFigureOut">
              <a:rPr lang="en-US" smtClean="0"/>
              <a:t>11/30/12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F9627-40F5-F64E-B328-2B529C08F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898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3C854-9CF7-FE42-A930-5A7BF33E350E}" type="datetimeFigureOut">
              <a:rPr lang="en-US" smtClean="0"/>
              <a:t>11/30/12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F9627-40F5-F64E-B328-2B529C08F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410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3C854-9CF7-FE42-A930-5A7BF33E350E}" type="datetimeFigureOut">
              <a:rPr lang="en-US" smtClean="0"/>
              <a:t>11/30/12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F9627-40F5-F64E-B328-2B529C08F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079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Relationship Id="rId3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133" y="795866"/>
            <a:ext cx="6657879" cy="2649353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E610"/>
                </a:solidFill>
              </a:rPr>
              <a:t>The accidents </a:t>
            </a:r>
            <a:br>
              <a:rPr lang="en-US" sz="4000" dirty="0" smtClean="0">
                <a:solidFill>
                  <a:srgbClr val="FFE610"/>
                </a:solidFill>
              </a:rPr>
            </a:br>
            <a:r>
              <a:rPr lang="en-US" sz="4000" dirty="0" smtClean="0">
                <a:solidFill>
                  <a:srgbClr val="FFE610"/>
                </a:solidFill>
              </a:rPr>
              <a:t>at Fukushima Dai-Ichi</a:t>
            </a:r>
            <a:br>
              <a:rPr lang="en-US" sz="4000" dirty="0" smtClean="0">
                <a:solidFill>
                  <a:srgbClr val="FFE610"/>
                </a:solidFill>
              </a:rPr>
            </a:br>
            <a:r>
              <a:rPr lang="en-US" sz="4000" dirty="0" smtClean="0">
                <a:solidFill>
                  <a:srgbClr val="FFE610"/>
                </a:solidFill>
              </a:rPr>
              <a:t>Summary of Health Discussions</a:t>
            </a:r>
            <a:endParaRPr lang="en-US" sz="4000" dirty="0">
              <a:solidFill>
                <a:srgbClr val="FFE61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71954" y="4842928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E610"/>
                </a:solidFill>
              </a:rPr>
              <a:t>James Seward, MD MPP</a:t>
            </a:r>
          </a:p>
          <a:p>
            <a:r>
              <a:rPr lang="en-US" dirty="0" smtClean="0">
                <a:solidFill>
                  <a:srgbClr val="FFE610"/>
                </a:solidFill>
              </a:rPr>
              <a:t>Clinical Professor of Medicine, UCSF</a:t>
            </a:r>
          </a:p>
          <a:p>
            <a:r>
              <a:rPr lang="en-US" dirty="0" smtClean="0">
                <a:solidFill>
                  <a:srgbClr val="FFE610"/>
                </a:solidFill>
              </a:rPr>
              <a:t>WHOI-University of Tokyo Colloquium</a:t>
            </a:r>
          </a:p>
          <a:p>
            <a:r>
              <a:rPr lang="en-US" dirty="0" smtClean="0">
                <a:solidFill>
                  <a:srgbClr val="FFE610"/>
                </a:solidFill>
              </a:rPr>
              <a:t>November 14, 2012</a:t>
            </a:r>
            <a:endParaRPr lang="en-US" dirty="0">
              <a:solidFill>
                <a:srgbClr val="FFE610"/>
              </a:solidFill>
            </a:endParaRPr>
          </a:p>
        </p:txBody>
      </p:sp>
      <p:pic>
        <p:nvPicPr>
          <p:cNvPr id="7" name="Picture 6" descr="Rad symbol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33" y="4910661"/>
            <a:ext cx="1886154" cy="1811872"/>
          </a:xfrm>
          <a:prstGeom prst="rect">
            <a:avLst/>
          </a:prstGeom>
        </p:spPr>
      </p:pic>
      <p:pic>
        <p:nvPicPr>
          <p:cNvPr id="9" name="Picture 8" descr="sthethoscope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7879" y="90674"/>
            <a:ext cx="2486121" cy="237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000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363" y="1121642"/>
            <a:ext cx="5929850" cy="535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73808" y="1808141"/>
            <a:ext cx="363923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____  Linear No Threshold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            ( High Energy)</a:t>
            </a:r>
          </a:p>
          <a:p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._._._   </a:t>
            </a:r>
            <a:r>
              <a:rPr lang="en-US" sz="2400" b="1" dirty="0" smtClean="0">
                <a:solidFill>
                  <a:schemeClr val="bg1"/>
                </a:solidFill>
              </a:rPr>
              <a:t>Linear No Threshold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             (Low Energy)</a:t>
            </a:r>
          </a:p>
          <a:p>
            <a:endParaRPr lang="en-US" sz="2000" b="1" dirty="0" smtClean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_ _ _ _  </a:t>
            </a:r>
            <a:r>
              <a:rPr lang="en-US" sz="2400" b="1" dirty="0" smtClean="0">
                <a:solidFill>
                  <a:schemeClr val="bg1"/>
                </a:solidFill>
              </a:rPr>
              <a:t>Linear Quadratic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	</a:t>
            </a:r>
            <a:r>
              <a:rPr lang="en-US" sz="2400" b="1" dirty="0" smtClean="0">
                <a:solidFill>
                  <a:schemeClr val="bg1"/>
                </a:solidFill>
              </a:rPr>
              <a:t>	(</a:t>
            </a:r>
            <a:r>
              <a:rPr lang="en-US" sz="2400" b="1" dirty="0" err="1" smtClean="0">
                <a:solidFill>
                  <a:schemeClr val="bg1"/>
                </a:solidFill>
              </a:rPr>
              <a:t>leukemias</a:t>
            </a:r>
            <a:r>
              <a:rPr lang="en-US" sz="2400" b="1" dirty="0" smtClean="0">
                <a:solidFill>
                  <a:schemeClr val="bg1"/>
                </a:solidFill>
              </a:rPr>
              <a:t>)</a:t>
            </a:r>
          </a:p>
          <a:p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…………  </a:t>
            </a:r>
            <a:r>
              <a:rPr lang="en-US" sz="2400" b="1" dirty="0" smtClean="0">
                <a:solidFill>
                  <a:schemeClr val="bg1"/>
                </a:solidFill>
              </a:rPr>
              <a:t>Linear with                            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             Threshold</a:t>
            </a:r>
            <a:endParaRPr lang="en-US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-121086" y="-178994"/>
            <a:ext cx="95131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D722"/>
                </a:solidFill>
              </a:rPr>
              <a:t>Do we know how the amount of radiation dose affects the risk of cancer?</a:t>
            </a:r>
            <a:endParaRPr lang="en-US" sz="4000" dirty="0">
              <a:solidFill>
                <a:srgbClr val="FFD72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65636" y="6211455"/>
            <a:ext cx="1661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BEIR VII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D1FFA-7E28-7145-94F2-D2C521255ACA}" type="slidenum">
              <a:rPr lang="en-US" smtClean="0"/>
              <a:pPr/>
              <a:t>2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206500" y="2238375"/>
            <a:ext cx="3810000" cy="333375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5286375" y="2159000"/>
            <a:ext cx="587375" cy="0"/>
          </a:xfrm>
          <a:prstGeom prst="line">
            <a:avLst/>
          </a:prstGeom>
          <a:ln>
            <a:solidFill>
              <a:srgbClr val="C0504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206500" y="4254500"/>
            <a:ext cx="3810000" cy="1317625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173808" y="3190875"/>
            <a:ext cx="699942" cy="0"/>
          </a:xfrm>
          <a:prstGeom prst="line">
            <a:avLst/>
          </a:prstGeom>
          <a:ln>
            <a:solidFill>
              <a:srgbClr val="9BBB5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2941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8749" y="274638"/>
            <a:ext cx="8778875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D722"/>
                </a:solidFill>
              </a:rPr>
              <a:t>Human Studies Support Linear Dose Response for cancer at doses above 100 </a:t>
            </a:r>
            <a:r>
              <a:rPr lang="en-US" sz="3200" dirty="0" err="1" smtClean="0">
                <a:solidFill>
                  <a:srgbClr val="FFD722"/>
                </a:solidFill>
              </a:rPr>
              <a:t>mSv</a:t>
            </a:r>
            <a:endParaRPr lang="en-US" sz="3200" dirty="0">
              <a:solidFill>
                <a:srgbClr val="FFD72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3" indent="-342900">
              <a:buFont typeface="Arial"/>
              <a:buChar char="•"/>
            </a:pPr>
            <a:r>
              <a:rPr lang="en-US" sz="2800" dirty="0" smtClean="0"/>
              <a:t>Estimated excess </a:t>
            </a:r>
            <a:r>
              <a:rPr lang="en-US" sz="2800" dirty="0"/>
              <a:t>l</a:t>
            </a:r>
            <a:r>
              <a:rPr lang="en-US" sz="2800" dirty="0" smtClean="0"/>
              <a:t>ifetime risk of radiation-related cancer mortality  0.04-0.05</a:t>
            </a:r>
            <a:r>
              <a:rPr lang="en-US" sz="2800" dirty="0"/>
              <a:t>%</a:t>
            </a:r>
            <a:r>
              <a:rPr lang="en-US" sz="2800" dirty="0" smtClean="0"/>
              <a:t>/100mSv</a:t>
            </a:r>
          </a:p>
          <a:p>
            <a:pPr marL="342900" lvl="3" indent="-342900">
              <a:buFont typeface="Arial"/>
              <a:buChar char="•"/>
            </a:pPr>
            <a:r>
              <a:rPr lang="en-US" sz="2800" dirty="0" smtClean="0"/>
              <a:t>Japanese </a:t>
            </a:r>
            <a:r>
              <a:rPr lang="en-US" sz="2800" dirty="0"/>
              <a:t>c</a:t>
            </a:r>
            <a:r>
              <a:rPr lang="en-US" sz="2800" dirty="0" smtClean="0"/>
              <a:t>ancer </a:t>
            </a:r>
            <a:r>
              <a:rPr lang="en-US" sz="2800" dirty="0"/>
              <a:t>mortality risk in </a:t>
            </a:r>
            <a:r>
              <a:rPr lang="en-US" sz="2800" u="sng" dirty="0"/>
              <a:t>unexposed</a:t>
            </a:r>
            <a:r>
              <a:rPr lang="en-US" sz="2800" dirty="0"/>
              <a:t> populations </a:t>
            </a:r>
            <a:r>
              <a:rPr lang="en-US" sz="2800" dirty="0" smtClean="0"/>
              <a:t>26% (males)  and 16% (females)</a:t>
            </a:r>
          </a:p>
          <a:p>
            <a:pPr marL="342900" lvl="3" indent="-342900"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smtClean="0">
                <a:solidFill>
                  <a:srgbClr val="FFFFFF"/>
                </a:solidFill>
              </a:rPr>
              <a:t>Cancer mortality Risk for male exposed to 100 </a:t>
            </a:r>
            <a:r>
              <a:rPr lang="en-US" sz="2800" dirty="0" err="1" smtClean="0">
                <a:solidFill>
                  <a:srgbClr val="FFFFFF"/>
                </a:solidFill>
              </a:rPr>
              <a:t>mSv</a:t>
            </a:r>
            <a:r>
              <a:rPr lang="en-US" sz="2800" dirty="0" smtClean="0">
                <a:solidFill>
                  <a:srgbClr val="FFFFFF"/>
                </a:solidFill>
              </a:rPr>
              <a:t> would be ~26.05%</a:t>
            </a:r>
          </a:p>
          <a:p>
            <a:pPr marL="342900" lvl="3" indent="-342900">
              <a:buFont typeface="Arial"/>
              <a:buChar char="•"/>
            </a:pPr>
            <a:r>
              <a:rPr lang="en-US" sz="2800" dirty="0"/>
              <a:t> </a:t>
            </a:r>
            <a:r>
              <a:rPr lang="en-US" sz="2800" dirty="0" smtClean="0"/>
              <a:t>Increased Risk for radiation exposed Infants and Children</a:t>
            </a:r>
          </a:p>
          <a:p>
            <a:pPr marL="342900" lvl="3" indent="-342900">
              <a:buFont typeface="Arial"/>
              <a:buChar char="•"/>
            </a:pPr>
            <a:r>
              <a:rPr lang="en-US" sz="2800" dirty="0" smtClean="0">
                <a:solidFill>
                  <a:srgbClr val="FFFF99"/>
                </a:solidFill>
              </a:rPr>
              <a:t>Approximately 167 Japanese workers at Fukushima-NPP1 have exceeded 100 </a:t>
            </a:r>
            <a:r>
              <a:rPr lang="en-US" sz="2800" dirty="0" err="1" smtClean="0">
                <a:solidFill>
                  <a:srgbClr val="FFFF99"/>
                </a:solidFill>
              </a:rPr>
              <a:t>mSv</a:t>
            </a:r>
            <a:endParaRPr lang="en-US" sz="2800" dirty="0" smtClean="0">
              <a:solidFill>
                <a:srgbClr val="FFFF99"/>
              </a:solidFill>
            </a:endParaRPr>
          </a:p>
          <a:p>
            <a:pPr marL="0" lvl="3" indent="0">
              <a:buNone/>
            </a:pPr>
            <a:endParaRPr lang="en-US" sz="2800" dirty="0" smtClean="0"/>
          </a:p>
          <a:p>
            <a:pPr marL="342900" lvl="3" indent="-342900">
              <a:buFont typeface="Arial"/>
              <a:buChar char="•"/>
            </a:pPr>
            <a:endParaRPr lang="en-US" sz="2800" dirty="0" smtClean="0"/>
          </a:p>
          <a:p>
            <a:pPr marL="342900" lvl="3" indent="-342900">
              <a:buFont typeface="Arial"/>
              <a:buChar char="•"/>
            </a:pPr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D1FFA-7E28-7145-94F2-D2C521255AC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950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1626"/>
            <a:ext cx="8229600" cy="1116012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FFD722"/>
                </a:solidFill>
              </a:rPr>
              <a:t>Low Dose Radiation cancer effects (below 100mSV) are found in some human studies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3871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1200" u="sng" dirty="0" smtClean="0">
                <a:solidFill>
                  <a:srgbClr val="FFE610"/>
                </a:solidFill>
              </a:rPr>
              <a:t>Examples:</a:t>
            </a:r>
          </a:p>
          <a:p>
            <a:r>
              <a:rPr lang="en-US" sz="9600" dirty="0" smtClean="0"/>
              <a:t>80% Hiroshima &amp; Nagasaki survivors exposed to lower doses</a:t>
            </a:r>
          </a:p>
          <a:p>
            <a:pPr lvl="1"/>
            <a:r>
              <a:rPr lang="en-US" sz="9600" dirty="0" smtClean="0"/>
              <a:t>Survivor studies show solid tumor dose response over 0 – 150 </a:t>
            </a:r>
            <a:r>
              <a:rPr lang="en-US" sz="9600" dirty="0" err="1" smtClean="0"/>
              <a:t>mGy</a:t>
            </a:r>
            <a:r>
              <a:rPr lang="en-US" sz="9600" dirty="0" smtClean="0"/>
              <a:t>  range</a:t>
            </a:r>
          </a:p>
          <a:p>
            <a:pPr lvl="1"/>
            <a:r>
              <a:rPr lang="en-US" sz="9600" dirty="0" smtClean="0"/>
              <a:t>But…</a:t>
            </a:r>
            <a:r>
              <a:rPr lang="en-US" sz="9600" dirty="0"/>
              <a:t>h</a:t>
            </a:r>
            <a:r>
              <a:rPr lang="en-US" sz="9600" dirty="0" smtClean="0"/>
              <a:t>igh dose rate of neutron and gamma</a:t>
            </a:r>
          </a:p>
          <a:p>
            <a:r>
              <a:rPr lang="en-US" sz="9600" dirty="0" smtClean="0"/>
              <a:t>Some occupational studies show cancer trends at low dose: </a:t>
            </a:r>
          </a:p>
          <a:p>
            <a:pPr lvl="1"/>
            <a:r>
              <a:rPr lang="en-US" sz="8000" dirty="0" smtClean="0"/>
              <a:t>Recent Chernobyl </a:t>
            </a:r>
            <a:r>
              <a:rPr lang="en-US" sz="8000" dirty="0"/>
              <a:t>C</a:t>
            </a:r>
            <a:r>
              <a:rPr lang="en-US" sz="8000" dirty="0" smtClean="0"/>
              <a:t>lean-up Worker </a:t>
            </a:r>
            <a:r>
              <a:rPr lang="en-US" sz="8000" dirty="0"/>
              <a:t>S</a:t>
            </a:r>
            <a:r>
              <a:rPr lang="en-US" sz="8000" dirty="0" smtClean="0"/>
              <a:t>tudy:  increased </a:t>
            </a:r>
            <a:r>
              <a:rPr lang="en-US" sz="8000" dirty="0" err="1"/>
              <a:t>l</a:t>
            </a:r>
            <a:r>
              <a:rPr lang="en-US" sz="8000" dirty="0" err="1" smtClean="0"/>
              <a:t>eukemias</a:t>
            </a:r>
            <a:r>
              <a:rPr lang="en-US" sz="8000" dirty="0" smtClean="0"/>
              <a:t>.  But worker doses at Fukushima are lower on average.</a:t>
            </a:r>
          </a:p>
          <a:p>
            <a:pPr lvl="1"/>
            <a:r>
              <a:rPr lang="en-US" sz="9200" dirty="0" err="1" smtClean="0"/>
              <a:t>Techa</a:t>
            </a:r>
            <a:r>
              <a:rPr lang="en-US" sz="9200" dirty="0" smtClean="0"/>
              <a:t> River (Russia): Low dose  exposure --increase in  solid tumors and leukemia</a:t>
            </a:r>
          </a:p>
          <a:p>
            <a:endParaRPr lang="en-US" sz="9600" dirty="0" smtClean="0"/>
          </a:p>
          <a:p>
            <a:r>
              <a:rPr lang="en-US" sz="9600" dirty="0" smtClean="0"/>
              <a:t>Studies of people living in high natural background areas </a:t>
            </a:r>
            <a:r>
              <a:rPr lang="en-US" sz="9600" dirty="0" smtClean="0">
                <a:solidFill>
                  <a:srgbClr val="FFE610"/>
                </a:solidFill>
              </a:rPr>
              <a:t>do</a:t>
            </a:r>
            <a:r>
              <a:rPr lang="en-US" sz="9600" dirty="0" smtClean="0"/>
              <a:t> </a:t>
            </a:r>
            <a:r>
              <a:rPr lang="en-US" sz="9600" dirty="0" smtClean="0">
                <a:solidFill>
                  <a:srgbClr val="FFE610"/>
                </a:solidFill>
              </a:rPr>
              <a:t>not</a:t>
            </a:r>
            <a:r>
              <a:rPr lang="en-US" sz="9600" dirty="0" smtClean="0"/>
              <a:t> show increased risk</a:t>
            </a:r>
            <a:endParaRPr lang="en-US" sz="3000" dirty="0" smtClean="0"/>
          </a:p>
          <a:p>
            <a:pPr marL="0" indent="0">
              <a:buNone/>
            </a:pPr>
            <a:endParaRPr lang="en-US" sz="3000" dirty="0" smtClean="0"/>
          </a:p>
          <a:p>
            <a:pPr marL="0" indent="0" algn="ctr">
              <a:buNone/>
            </a:pPr>
            <a:r>
              <a:rPr lang="en-US" sz="8600" dirty="0" smtClean="0">
                <a:solidFill>
                  <a:srgbClr val="FFE610"/>
                </a:solidFill>
              </a:rPr>
              <a:t> </a:t>
            </a:r>
            <a:endParaRPr lang="en-US" sz="11200" dirty="0">
              <a:solidFill>
                <a:srgbClr val="FFE61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D1FFA-7E28-7145-94F2-D2C521255AC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96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363" y="1082964"/>
            <a:ext cx="5929850" cy="535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88183" y="1808141"/>
            <a:ext cx="363923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____  </a:t>
            </a:r>
            <a:r>
              <a:rPr lang="en-US" sz="2000" b="1" dirty="0" smtClean="0">
                <a:solidFill>
                  <a:schemeClr val="bg1"/>
                </a:solidFill>
              </a:rPr>
              <a:t>Linear No Threshold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            ( High Energy)</a:t>
            </a:r>
          </a:p>
          <a:p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._._._   Linear No Threshold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             Low Energy)</a:t>
            </a:r>
          </a:p>
          <a:p>
            <a:endParaRPr lang="en-US" sz="2000" b="1" dirty="0" smtClean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_ _ _ _  Linear Quadratic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	</a:t>
            </a:r>
            <a:r>
              <a:rPr lang="en-US" sz="2000" b="1" dirty="0" smtClean="0">
                <a:solidFill>
                  <a:schemeClr val="bg1"/>
                </a:solidFill>
              </a:rPr>
              <a:t>	(</a:t>
            </a:r>
            <a:r>
              <a:rPr lang="en-US" sz="2000" b="1" dirty="0" err="1" smtClean="0">
                <a:solidFill>
                  <a:schemeClr val="bg1"/>
                </a:solidFill>
              </a:rPr>
              <a:t>leukemias</a:t>
            </a:r>
            <a:r>
              <a:rPr lang="en-US" sz="2000" b="1" dirty="0" smtClean="0">
                <a:solidFill>
                  <a:schemeClr val="bg1"/>
                </a:solidFill>
              </a:rPr>
              <a:t>)</a:t>
            </a:r>
          </a:p>
          <a:p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…………  Linear with Threshold</a:t>
            </a:r>
            <a:endParaRPr lang="en-US" sz="2000" b="1" dirty="0">
              <a:solidFill>
                <a:schemeClr val="bg1"/>
              </a:solidFill>
            </a:endParaRPr>
          </a:p>
          <a:p>
            <a:endParaRPr lang="en-US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77092" y="-82729"/>
            <a:ext cx="9513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D722"/>
                </a:solidFill>
              </a:rPr>
              <a:t>Human Epidemiology Shows Increased</a:t>
            </a:r>
          </a:p>
          <a:p>
            <a:pPr algn="ctr"/>
            <a:r>
              <a:rPr lang="en-US" sz="3600" dirty="0" smtClean="0">
                <a:solidFill>
                  <a:srgbClr val="FFD722"/>
                </a:solidFill>
              </a:rPr>
              <a:t> Cancer Risk Above 100 </a:t>
            </a:r>
            <a:r>
              <a:rPr lang="en-US" sz="3600" dirty="0" err="1" smtClean="0">
                <a:solidFill>
                  <a:srgbClr val="FFD722"/>
                </a:solidFill>
              </a:rPr>
              <a:t>mSv</a:t>
            </a:r>
            <a:endParaRPr lang="en-US" sz="3600" dirty="0">
              <a:solidFill>
                <a:srgbClr val="FFD72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65636" y="6211455"/>
            <a:ext cx="2380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Modified from: BEIR VII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77637" y="4283364"/>
            <a:ext cx="1454728" cy="1397002"/>
          </a:xfrm>
          <a:prstGeom prst="rect">
            <a:avLst/>
          </a:prstGeom>
          <a:solidFill>
            <a:srgbClr val="FFFF00">
              <a:alpha val="6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bg1"/>
                </a:solidFill>
              </a:rPr>
              <a:t>?</a:t>
            </a:r>
            <a:endParaRPr lang="en-US" sz="5400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39273" y="5680366"/>
            <a:ext cx="3717636" cy="761997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latin typeface="ＭＳ ゴシック"/>
                <a:ea typeface="ＭＳ ゴシック"/>
                <a:cs typeface="ＭＳ ゴシック"/>
              </a:rPr>
              <a:t>∧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51183" y="5680366"/>
            <a:ext cx="1743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      ∧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100 </a:t>
            </a:r>
            <a:r>
              <a:rPr lang="en-US" sz="2400" b="1" dirty="0" err="1" smtClean="0">
                <a:solidFill>
                  <a:schemeClr val="bg1"/>
                </a:solidFill>
              </a:rPr>
              <a:t>mSv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D1FFA-7E28-7145-94F2-D2C521255AC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175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5250"/>
            <a:ext cx="8229600" cy="6826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WHO Preliminary Dose Reconstruction</a:t>
            </a:r>
            <a:br>
              <a:rPr lang="en-US" dirty="0" smtClean="0"/>
            </a:br>
            <a:r>
              <a:rPr lang="en-US" dirty="0" smtClean="0"/>
              <a:t>Whole Body—All </a:t>
            </a:r>
            <a:r>
              <a:rPr lang="en-US" dirty="0"/>
              <a:t>K</a:t>
            </a:r>
            <a:r>
              <a:rPr lang="en-US" dirty="0" smtClean="0"/>
              <a:t>ey Radioisotopes</a:t>
            </a:r>
            <a:endParaRPr lang="en-US" dirty="0"/>
          </a:p>
        </p:txBody>
      </p:sp>
      <p:pic>
        <p:nvPicPr>
          <p:cNvPr id="5" name="Content Placeholder 4" descr="Fukushima Rad dose.tiff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347" b="10347"/>
          <a:stretch>
            <a:fillRect/>
          </a:stretch>
        </p:blipFill>
        <p:spPr>
          <a:xfrm>
            <a:off x="457200" y="1093787"/>
            <a:ext cx="8229600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D1FFA-7E28-7145-94F2-D2C521255AC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5619750"/>
            <a:ext cx="84804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High Areas: 10-50 </a:t>
            </a:r>
            <a:r>
              <a:rPr lang="en-US" sz="2800" dirty="0" err="1" smtClean="0"/>
              <a:t>mSv</a:t>
            </a:r>
            <a:r>
              <a:rPr lang="en-US" sz="2800" dirty="0" smtClean="0"/>
              <a:t> effective dose—mostly external </a:t>
            </a:r>
          </a:p>
          <a:p>
            <a:r>
              <a:rPr lang="en-US" sz="2800" dirty="0" smtClean="0"/>
              <a:t>Lower areas: 1-10 </a:t>
            </a:r>
            <a:r>
              <a:rPr lang="en-US" sz="2800" dirty="0" err="1" smtClean="0"/>
              <a:t>mSv</a:t>
            </a:r>
            <a:r>
              <a:rPr lang="en-US" sz="2800" dirty="0" smtClean="0"/>
              <a:t>  effective dose---mostly internal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92712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E610"/>
                </a:solidFill>
              </a:rPr>
              <a:t>What does this mean for People living near Fukushima NPP1?</a:t>
            </a:r>
            <a:endParaRPr lang="en-US" dirty="0">
              <a:solidFill>
                <a:srgbClr val="FFE61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8048"/>
            <a:ext cx="8229600" cy="5649952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Radiation-related cancer risk is very low overall</a:t>
            </a:r>
          </a:p>
          <a:p>
            <a:r>
              <a:rPr lang="en-US" sz="2400" dirty="0" smtClean="0"/>
              <a:t>Thyroid cancer risk also low, but this is the most likely type of cancer to occur due Iodine 131 exposure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It may be difficult to measure any increase in cancer rates due to the limitations of epidemiologic  methods</a:t>
            </a:r>
          </a:p>
          <a:p>
            <a:r>
              <a:rPr lang="en-US" sz="2400" dirty="0" smtClean="0"/>
              <a:t>Most panelists agreed that a study should  be done, including:</a:t>
            </a:r>
          </a:p>
          <a:p>
            <a:pPr lvl="1"/>
            <a:r>
              <a:rPr lang="en-US" dirty="0" smtClean="0"/>
              <a:t> </a:t>
            </a:r>
            <a:r>
              <a:rPr lang="en-US" sz="2000" dirty="0" smtClean="0"/>
              <a:t>careful dose assessment</a:t>
            </a:r>
          </a:p>
          <a:p>
            <a:pPr lvl="1"/>
            <a:r>
              <a:rPr lang="en-US" sz="2000" dirty="0" smtClean="0"/>
              <a:t>considering psychological effects of the disaster</a:t>
            </a:r>
            <a:endParaRPr lang="en-US" sz="2000" dirty="0"/>
          </a:p>
          <a:p>
            <a:r>
              <a:rPr lang="en-US" sz="2400" dirty="0"/>
              <a:t>Preventing additional significant </a:t>
            </a:r>
            <a:r>
              <a:rPr lang="en-US" sz="2400" dirty="0" smtClean="0"/>
              <a:t>exposures </a:t>
            </a:r>
            <a:r>
              <a:rPr lang="en-US" sz="2400" dirty="0"/>
              <a:t>is important</a:t>
            </a:r>
          </a:p>
          <a:p>
            <a:pPr marL="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148453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E610"/>
                </a:solidFill>
              </a:rPr>
              <a:t>Symposium Discussion on Health Issues</a:t>
            </a:r>
            <a:endParaRPr lang="en-US" dirty="0">
              <a:solidFill>
                <a:srgbClr val="FFE61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Radiation release has caused psychological distress</a:t>
            </a:r>
          </a:p>
          <a:p>
            <a:pPr lvl="1"/>
            <a:r>
              <a:rPr lang="en-US" sz="2400" dirty="0" smtClean="0"/>
              <a:t>Public wants open communication from Government</a:t>
            </a:r>
          </a:p>
          <a:p>
            <a:pPr lvl="1"/>
            <a:r>
              <a:rPr lang="en-US" sz="2400" dirty="0" smtClean="0"/>
              <a:t>Independent verification of facts</a:t>
            </a:r>
          </a:p>
          <a:p>
            <a:pPr lvl="1"/>
            <a:r>
              <a:rPr lang="en-US" sz="2600" dirty="0" smtClean="0"/>
              <a:t>Rebuilding trust is paramount</a:t>
            </a:r>
            <a:endParaRPr lang="en-US" sz="2600" dirty="0"/>
          </a:p>
          <a:p>
            <a:pPr lvl="1"/>
            <a:endParaRPr lang="en-US" sz="2800" dirty="0" smtClean="0"/>
          </a:p>
          <a:p>
            <a:r>
              <a:rPr lang="en-US" sz="2800" dirty="0" smtClean="0"/>
              <a:t>Difficult for individuals to obtain and understand information about their exposure situation</a:t>
            </a:r>
          </a:p>
          <a:p>
            <a:endParaRPr lang="en-US" sz="2800" dirty="0" smtClean="0"/>
          </a:p>
          <a:p>
            <a:r>
              <a:rPr lang="en-US" sz="2800" dirty="0" smtClean="0"/>
              <a:t>Challenge for  scientists to communicate complex information about radiation dose and risk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43366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502</Words>
  <Application>Microsoft Macintosh PowerPoint</Application>
  <PresentationFormat>On-screen Show (4:3)</PresentationFormat>
  <Paragraphs>90</Paragraphs>
  <Slides>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The accidents  at Fukushima Dai-Ichi Summary of Health Discussions</vt:lpstr>
      <vt:lpstr>PowerPoint Presentation</vt:lpstr>
      <vt:lpstr>Human Studies Support Linear Dose Response for cancer at doses above 100 mSv</vt:lpstr>
      <vt:lpstr>Low Dose Radiation cancer effects (below 100mSV) are found in some human studies </vt:lpstr>
      <vt:lpstr>PowerPoint Presentation</vt:lpstr>
      <vt:lpstr>WHO Preliminary Dose Reconstruction Whole Body—All Key Radioisotopes</vt:lpstr>
      <vt:lpstr>What does this mean for People living near Fukushima NPP1?</vt:lpstr>
      <vt:lpstr>Symposium Discussion on Health Issues</vt:lpstr>
    </vt:vector>
  </TitlesOfParts>
  <Company>University of California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Seward</dc:creator>
  <cp:lastModifiedBy>Ken Kostel</cp:lastModifiedBy>
  <cp:revision>37</cp:revision>
  <dcterms:created xsi:type="dcterms:W3CDTF">2012-11-12T23:40:08Z</dcterms:created>
  <dcterms:modified xsi:type="dcterms:W3CDTF">2012-11-30T18:15:52Z</dcterms:modified>
</cp:coreProperties>
</file>