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4"/>
  </p:notesMasterIdLst>
  <p:sldIdLst>
    <p:sldId id="256" r:id="rId2"/>
    <p:sldId id="364" r:id="rId3"/>
    <p:sldId id="285" r:id="rId4"/>
    <p:sldId id="284" r:id="rId5"/>
    <p:sldId id="288" r:id="rId6"/>
    <p:sldId id="289" r:id="rId7"/>
    <p:sldId id="291" r:id="rId8"/>
    <p:sldId id="260" r:id="rId9"/>
    <p:sldId id="262" r:id="rId10"/>
    <p:sldId id="276" r:id="rId11"/>
    <p:sldId id="271" r:id="rId12"/>
    <p:sldId id="270" r:id="rId13"/>
    <p:sldId id="272" r:id="rId14"/>
    <p:sldId id="277" r:id="rId15"/>
    <p:sldId id="269" r:id="rId16"/>
    <p:sldId id="316" r:id="rId17"/>
    <p:sldId id="278" r:id="rId18"/>
    <p:sldId id="280" r:id="rId19"/>
    <p:sldId id="279" r:id="rId20"/>
    <p:sldId id="258" r:id="rId21"/>
    <p:sldId id="319" r:id="rId22"/>
    <p:sldId id="317" r:id="rId23"/>
    <p:sldId id="347" r:id="rId24"/>
    <p:sldId id="322" r:id="rId25"/>
    <p:sldId id="320" r:id="rId26"/>
    <p:sldId id="321" r:id="rId27"/>
    <p:sldId id="318" r:id="rId28"/>
    <p:sldId id="257" r:id="rId29"/>
    <p:sldId id="348" r:id="rId30"/>
    <p:sldId id="302" r:id="rId31"/>
    <p:sldId id="349" r:id="rId32"/>
    <p:sldId id="303" r:id="rId33"/>
    <p:sldId id="304" r:id="rId34"/>
    <p:sldId id="305" r:id="rId35"/>
    <p:sldId id="350" r:id="rId36"/>
    <p:sldId id="309" r:id="rId37"/>
    <p:sldId id="307" r:id="rId38"/>
    <p:sldId id="310" r:id="rId39"/>
    <p:sldId id="354" r:id="rId40"/>
    <p:sldId id="353" r:id="rId41"/>
    <p:sldId id="355" r:id="rId42"/>
    <p:sldId id="301" r:id="rId43"/>
    <p:sldId id="356" r:id="rId44"/>
    <p:sldId id="293" r:id="rId45"/>
    <p:sldId id="294" r:id="rId46"/>
    <p:sldId id="314" r:id="rId47"/>
    <p:sldId id="363" r:id="rId48"/>
    <p:sldId id="362" r:id="rId49"/>
    <p:sldId id="358" r:id="rId50"/>
    <p:sldId id="359" r:id="rId51"/>
    <p:sldId id="360" r:id="rId52"/>
    <p:sldId id="361"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0AFC"/>
    <a:srgbClr val="3366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845" y="-8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445"/>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001E18-4AC3-4E69-B01A-AE5C864CA224}" type="datetimeFigureOut">
              <a:rPr lang="en-US" smtClean="0"/>
              <a:pPr/>
              <a:t>10/22/2012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E66853-473E-45D2-9A86-279C516094C8}" type="slidenum">
              <a:rPr lang="en-US" smtClean="0"/>
              <a:pPr/>
              <a:t>‹#›</a:t>
            </a:fld>
            <a:endParaRPr lang="en-US"/>
          </a:p>
        </p:txBody>
      </p:sp>
    </p:spTree>
    <p:extLst>
      <p:ext uri="{BB962C8B-B14F-4D97-AF65-F5344CB8AC3E}">
        <p14:creationId xmlns:p14="http://schemas.microsoft.com/office/powerpoint/2010/main" xmlns="" val="2312602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ams.allenpress.com/amsonline/?request=get-document&amp;doi=10.1175/1520-0442(1997)010%3c0453:ILCACF%3e2.0.CO;2"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eaLnBrk="1" hangingPunct="1"/>
            <a:fld id="{4E18F131-D26B-47D9-B14A-28587E77EDDC}" type="slidenum">
              <a:rPr lang="en-US" sz="1200">
                <a:solidFill>
                  <a:schemeClr val="tx1"/>
                </a:solidFill>
                <a:latin typeface="Arial" charset="0"/>
              </a:rPr>
              <a:pPr eaLnBrk="1" hangingPunct="1"/>
              <a:t>4</a:t>
            </a:fld>
            <a:endParaRPr lang="en-US" sz="1200">
              <a:solidFill>
                <a:schemeClr val="tx1"/>
              </a:solidFill>
              <a:latin typeface="Arial"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a trough of low pressure centered either west or east of southern Greenland.</a:t>
            </a:r>
          </a:p>
          <a:p>
            <a:pPr eaLnBrk="1" hangingPunct="1"/>
            <a:r>
              <a:rPr lang="en-US" smtClean="0"/>
              <a:t> </a:t>
            </a:r>
            <a:r>
              <a:rPr lang="en-US" smtClean="0">
                <a:hlinkClick r:id="rId3"/>
              </a:rPr>
              <a:t>Walker (1923) </a:t>
            </a:r>
            <a:r>
              <a:rPr lang="en-US" smtClean="0"/>
              <a:t>first noted a tendency toward simultaneous strengthening or weakening of the IL and the Azores high (AH), which he named the North Atlantic oscillation (NAO). The positive (negative) mode of the NAO occurs when the IL and AH are simultaneously strong (weak). This teleconnection pattern is generally defined as the normalized SLP difference between Ponta Delgada (Azores) and Akureyri, Iceland, and appears in the first eigenvector in the Northern Hemisphere SLP field for all seasons of the year (</a:t>
            </a:r>
            <a:r>
              <a:rPr lang="en-US" smtClean="0">
                <a:hlinkClick r:id="rId3"/>
              </a:rPr>
              <a:t>Barnston and Livezey 1987 </a:t>
            </a:r>
            <a:r>
              <a:rPr lang="en-US" smtClean="0"/>
              <a:t>; </a:t>
            </a:r>
            <a:r>
              <a:rPr lang="en-US" smtClean="0">
                <a:hlinkClick r:id="rId3"/>
              </a:rPr>
              <a:t>Rogers 1990 </a:t>
            </a:r>
            <a:r>
              <a:rPr lang="en-US" smtClean="0"/>
              <a:t>), accounting for roughly one-third of the variability in the sea level pressure field over the North Atlantic Ocean (</a:t>
            </a:r>
            <a:r>
              <a:rPr lang="en-US" smtClean="0">
                <a:hlinkClick r:id="rId3"/>
              </a:rPr>
              <a:t>Deser and Blackmon 1993 </a:t>
            </a:r>
            <a:r>
              <a:rPr lang="en-US" smtClean="0"/>
              <a:t>). The NAO is most pronounced during the Northern Hemisphere winter (</a:t>
            </a:r>
            <a:r>
              <a:rPr lang="en-US" smtClean="0">
                <a:hlinkClick r:id="rId3"/>
              </a:rPr>
              <a:t>Barnston and Livezey 1987 </a:t>
            </a:r>
            <a:r>
              <a:rPr lang="en-US" smtClean="0"/>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eaLnBrk="1" hangingPunct="1"/>
            <a:fld id="{3BE6589A-8810-471E-9334-D6EE5CC47ACB}" type="slidenum">
              <a:rPr lang="en-US" sz="1200">
                <a:solidFill>
                  <a:schemeClr val="tx1"/>
                </a:solidFill>
                <a:latin typeface="Arial" charset="0"/>
              </a:rPr>
              <a:pPr eaLnBrk="1" hangingPunct="1"/>
              <a:t>30</a:t>
            </a:fld>
            <a:endParaRPr lang="en-US" sz="1200">
              <a:solidFill>
                <a:schemeClr val="tx1"/>
              </a:solidFill>
              <a:latin typeface="Arial"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eaLnBrk="1" hangingPunct="1"/>
            <a:fld id="{873403EB-27CD-45F8-955E-0399E02E4BB2}" type="slidenum">
              <a:rPr lang="en-US" sz="1200">
                <a:solidFill>
                  <a:schemeClr val="tx1"/>
                </a:solidFill>
                <a:latin typeface="Arial" charset="0"/>
              </a:rPr>
              <a:pPr eaLnBrk="1" hangingPunct="1"/>
              <a:t>32</a:t>
            </a:fld>
            <a:endParaRPr lang="en-US" sz="1200">
              <a:solidFill>
                <a:schemeClr val="tx1"/>
              </a:solidFill>
              <a:latin typeface="Arial"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The purpose of this study is to explore </a:t>
            </a:r>
            <a:r>
              <a:rPr lang="en-US" i="1" smtClean="0"/>
              <a:t>Proshutinsky et al.’s </a:t>
            </a:r>
            <a:r>
              <a:rPr lang="en-US" smtClean="0"/>
              <a:t>[2002]</a:t>
            </a:r>
            <a:r>
              <a:rPr lang="en-US" i="1" smtClean="0"/>
              <a:t> </a:t>
            </a:r>
            <a:r>
              <a:rPr lang="en-US" smtClean="0"/>
              <a:t>mechanism of Arctic climate variability characterized by the transition of the ACCR/CCR with a period of 10-15 years.  The studied climate system is viewed as a closed system  following the idea mentioned above that the AOO index describes variability only within the Arctic basin and the GIN Sea,. We focus on the description of possible auto-oscillations within an artificially closed Arctic Ocean – GIN Sea system.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eaLnBrk="1" hangingPunct="1"/>
            <a:fld id="{328FCF4D-96E5-411C-A060-D76556D116DA}" type="slidenum">
              <a:rPr lang="en-US" sz="1200">
                <a:solidFill>
                  <a:schemeClr val="tx1"/>
                </a:solidFill>
                <a:latin typeface="Arial" charset="0"/>
              </a:rPr>
              <a:pPr eaLnBrk="1" hangingPunct="1"/>
              <a:t>33</a:t>
            </a:fld>
            <a:endParaRPr lang="en-US" sz="1200">
              <a:solidFill>
                <a:schemeClr val="tx1"/>
              </a:solidFill>
              <a:latin typeface="Arial"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ACCR: the interaction between the basins is very week. Important: feedback mechanisms intensify the ACCR processes in the Arctic and cyclonic vorticity in the Greenland Sea! </a:t>
            </a:r>
          </a:p>
          <a:p>
            <a:pPr eaLnBrk="1" hangingPunct="1"/>
            <a:r>
              <a:rPr lang="en-US" smtClean="0"/>
              <a:t>In the Arctic:  no heat advection =&gt; SAT drops =&gt; increased ice formation =&gt; less heat flux to the atmosphere =&gt; SAT drops =&gt; </a:t>
            </a:r>
          </a:p>
          <a:p>
            <a:pPr eaLnBrk="1" hangingPunct="1"/>
            <a:r>
              <a:rPr lang="en-US" smtClean="0"/>
              <a:t>Very cold winters are predominant =&gt; Anticyconic vorticity is intensified =&gt; Polar Vortex is intensified as well. </a:t>
            </a:r>
          </a:p>
          <a:p>
            <a:pPr eaLnBrk="1" hangingPunct="1"/>
            <a:r>
              <a:rPr lang="en-US" smtClean="0"/>
              <a:t>FW is accumulated in the Arctic Ocean (BG), the PW and ice outflow is low. This favors the salinization of the Greenland Sea and, hence, the weakening of the stratification. Deep convection is taking place in the Greenland Sea, which induces intense heat flux to the atmosphere.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eaLnBrk="1" hangingPunct="1"/>
            <a:fld id="{6506625F-C99B-464E-83B9-39522184E484}" type="slidenum">
              <a:rPr lang="en-US" sz="1200">
                <a:solidFill>
                  <a:schemeClr val="tx1"/>
                </a:solidFill>
                <a:latin typeface="Arial" charset="0"/>
              </a:rPr>
              <a:pPr eaLnBrk="1" hangingPunct="1"/>
              <a:t>34</a:t>
            </a:fld>
            <a:endParaRPr lang="en-US" sz="1200">
              <a:solidFill>
                <a:schemeClr val="tx1"/>
              </a:solidFill>
              <a:latin typeface="Arial"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CCR in the Arctic: Having reached their maximum during ACCR, SAT and dynamic heights gradients initiate energy exchange between the basins: heat is conveyed into the Arctic with the cyclones and ocean currents (not reproduced in the model), and accumulated potential energy in the BG is released through the intense freshwater outflow to the Greenland Sea. Both gradients are decreasing. The exchange is going until the gradients are too week to maintain the intra-basin interaction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eaLnBrk="1" hangingPunct="1"/>
            <a:fld id="{58B401B8-D8EC-4FC4-AF9E-EA5617F62C8A}" type="slidenum">
              <a:rPr lang="en-US" sz="1200">
                <a:solidFill>
                  <a:schemeClr val="tx1"/>
                </a:solidFill>
                <a:latin typeface="Arial" charset="0"/>
              </a:rPr>
              <a:pPr eaLnBrk="1" hangingPunct="1"/>
              <a:t>36</a:t>
            </a:fld>
            <a:endParaRPr lang="en-US" sz="1200">
              <a:solidFill>
                <a:schemeClr val="tx1"/>
              </a:solidFill>
              <a:latin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1000" smtClean="0"/>
              <a:t>The necessary factors to produce the oscillation in the model system are the feedback loop which returns the system to the initial state and a delay mechanism that switches the atmospheric and freshwater fluxes between the basins. Auto-oscillations in the modeled system are achieved through mechanisms (Figure 15) that parallel the hypothesized relations in the Arctic Ocean – GIN Sea climate system (Figure 3). The interaction between the Greenland Sea and the Arctic is realized through the FW flux (described in terms of polar water flow (</a:t>
            </a:r>
            <a:r>
              <a:rPr lang="en-US" sz="1000" i="1" smtClean="0"/>
              <a:t>QPW</a:t>
            </a:r>
            <a:r>
              <a:rPr lang="en-US" sz="1000" smtClean="0"/>
              <a:t>) which is a function of the total outflow from the Arctic Ocean model (</a:t>
            </a:r>
            <a:r>
              <a:rPr lang="en-US" sz="1000" i="1" smtClean="0"/>
              <a:t>Qg_atl</a:t>
            </a:r>
            <a:r>
              <a:rPr lang="en-US" sz="1000" smtClean="0"/>
              <a:t>)) and the atmospheric heat advection to the Arctic (</a:t>
            </a:r>
            <a:r>
              <a:rPr lang="en-US" sz="1000" i="1" smtClean="0"/>
              <a:t>Fadv</a:t>
            </a:r>
            <a:r>
              <a:rPr lang="en-US" sz="1000" smtClean="0"/>
              <a:t>). Respectively, these fluxes are controlled by the dynamic height </a:t>
            </a:r>
            <a:r>
              <a:rPr lang="en-US" sz="1000" i="1" smtClean="0"/>
              <a:t>δH</a:t>
            </a:r>
            <a:r>
              <a:rPr lang="en-US" sz="1000" smtClean="0"/>
              <a:t> and surface air temperature gradients (</a:t>
            </a:r>
            <a:r>
              <a:rPr lang="en-US" sz="1000" i="1" smtClean="0"/>
              <a:t>δ</a:t>
            </a:r>
            <a:r>
              <a:rPr lang="en-US" sz="1000" smtClean="0"/>
              <a:t>SAT) between the Arctic and GIN Sea modules. During ACCR, the </a:t>
            </a:r>
            <a:r>
              <a:rPr lang="en-US" sz="1000" i="1" smtClean="0"/>
              <a:t>Fadv</a:t>
            </a:r>
            <a:r>
              <a:rPr lang="en-US" sz="1000" smtClean="0"/>
              <a:t> anomaly is negative, i.e. heat advection to the Arctic is suppressed, which causes negative SAT anomalies to develop in the Arctic (Figure 9b). Negative air temperature anomalies lead to increased ice production (Figure 10d) and increased water salinity (</a:t>
            </a:r>
            <a:r>
              <a:rPr lang="en-US" sz="1000" i="1" smtClean="0"/>
              <a:t>Sml</a:t>
            </a:r>
            <a:r>
              <a:rPr lang="en-US" sz="1000" smtClean="0"/>
              <a:t>) due to brine rejection (Figure 10b). High </a:t>
            </a:r>
            <a:r>
              <a:rPr lang="en-US" sz="1000" i="1" smtClean="0"/>
              <a:t>Sml</a:t>
            </a:r>
            <a:r>
              <a:rPr lang="en-US" sz="1000" smtClean="0"/>
              <a:t> reduces water column stability, and the mixed layer thickness (</a:t>
            </a:r>
            <a:r>
              <a:rPr lang="en-US" sz="1000" i="1" smtClean="0"/>
              <a:t>hml</a:t>
            </a:r>
            <a:r>
              <a:rPr lang="en-US" sz="1000" smtClean="0"/>
              <a:t>) increases (Figure 10a). Although </a:t>
            </a:r>
            <a:r>
              <a:rPr lang="en-US" sz="1000" i="1" smtClean="0"/>
              <a:t>Sml</a:t>
            </a:r>
            <a:r>
              <a:rPr lang="en-US" sz="1000" smtClean="0"/>
              <a:t> is higher, the thicker mixed layer and freshening of the halocline (Figure 10a) make FWC of the upper Arctic Ocean higher during the ACCR. Thus, the upper part of the Arctic Ocean becomes less dense and the dynamic height in the Arctic domain grows. In the Greenland Sea model during the ACCR, weak Polar Water outflow causes positive anomalies in the mixed layer salinity (Figure 13b), promoting deeper convection (Figures 14a and 14b) and the dynamic height in the Greenland Sea decreases. As a result, the dynamic height gradient (</a:t>
            </a:r>
            <a:r>
              <a:rPr lang="en-US" sz="1000" i="1" smtClean="0">
                <a:sym typeface="Symbol" pitchFamily="18" charset="2"/>
              </a:rPr>
              <a:t></a:t>
            </a:r>
            <a:r>
              <a:rPr lang="en-US" sz="1000" i="1" smtClean="0"/>
              <a:t>H</a:t>
            </a:r>
            <a:r>
              <a:rPr lang="en-US" sz="1000" smtClean="0"/>
              <a:t>) between the Arctic Ocean and GIN Sea increases (Figure 8a) and forces higher FW outflow to the GIN Sea. The more intense convection initiates stronger heat flux to the winter atmosphere (</a:t>
            </a:r>
            <a:r>
              <a:rPr lang="en-US" sz="1000" i="1" smtClean="0"/>
              <a:t>Ftot</a:t>
            </a:r>
            <a:r>
              <a:rPr lang="en-US" sz="1000" smtClean="0"/>
              <a:t>) which warms the atmosphere (Figures 9a and 9c). Positive SAT anomalies increase the SAT gradient, </a:t>
            </a:r>
            <a:r>
              <a:rPr lang="en-US" sz="1000" i="1" smtClean="0">
                <a:sym typeface="Symbol" pitchFamily="18" charset="2"/>
              </a:rPr>
              <a:t></a:t>
            </a:r>
            <a:r>
              <a:rPr lang="en-US" sz="1000" smtClean="0"/>
              <a:t>SAT (Figure 8b). High </a:t>
            </a:r>
            <a:r>
              <a:rPr lang="en-US" sz="1000" i="1" smtClean="0">
                <a:sym typeface="Symbol" pitchFamily="18" charset="2"/>
              </a:rPr>
              <a:t></a:t>
            </a:r>
            <a:r>
              <a:rPr lang="en-US" sz="1000" smtClean="0"/>
              <a:t>SAT initiates the interaction between the regions (CCR).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eaLnBrk="1" hangingPunct="1"/>
            <a:fld id="{E85B4CD6-3E33-4D69-BB30-4AFE5CA236BF}" type="slidenum">
              <a:rPr lang="en-US" sz="1200">
                <a:solidFill>
                  <a:schemeClr val="tx1"/>
                </a:solidFill>
                <a:latin typeface="Arial" charset="0"/>
              </a:rPr>
              <a:pPr eaLnBrk="1" hangingPunct="1"/>
              <a:t>37</a:t>
            </a:fld>
            <a:endParaRPr lang="en-US" sz="1200">
              <a:solidFill>
                <a:schemeClr val="tx1"/>
              </a:solidFill>
              <a:latin typeface="Arial"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eaLnBrk="1" hangingPunct="1"/>
            <a:fld id="{AF0ADF8E-8EA9-4BF8-9CA6-0EEF8885035A}" type="slidenum">
              <a:rPr lang="en-US" sz="1200">
                <a:solidFill>
                  <a:schemeClr val="tx1"/>
                </a:solidFill>
                <a:latin typeface="Arial" charset="0"/>
              </a:rPr>
              <a:pPr eaLnBrk="1" hangingPunct="1"/>
              <a:t>38</a:t>
            </a:fld>
            <a:endParaRPr lang="en-US" sz="1200">
              <a:solidFill>
                <a:schemeClr val="tx1"/>
              </a:solidFill>
              <a:latin typeface="Arial"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The simulated Arctic Ocean – Greenland Sea climate system reproduces the hypothesized auto-oscillatory behavior. Figure 8 shows time series of the annual inter-basin gradients of the dynamic height and SAT. In the simulation, the regimes shift with a period ranging from 10 to 15 years. The annual mean dynamic height gradient (</a:t>
            </a:r>
            <a:r>
              <a:rPr lang="en-US" i="1" smtClean="0">
                <a:sym typeface="Symbol" pitchFamily="18" charset="2"/>
              </a:rPr>
              <a:t></a:t>
            </a:r>
            <a:r>
              <a:rPr lang="en-US" i="1" smtClean="0"/>
              <a:t>H</a:t>
            </a:r>
            <a:r>
              <a:rPr lang="en-US" smtClean="0"/>
              <a:t>) oscillates and slightly overshoots the upper and lower limits </a:t>
            </a:r>
            <a:r>
              <a:rPr lang="en-US" i="1" smtClean="0">
                <a:sym typeface="Symbol" pitchFamily="18" charset="2"/>
              </a:rPr>
              <a:t></a:t>
            </a:r>
            <a:r>
              <a:rPr lang="en-US" i="1" smtClean="0"/>
              <a:t>Hmax</a:t>
            </a:r>
            <a:r>
              <a:rPr lang="en-US" smtClean="0"/>
              <a:t> and </a:t>
            </a:r>
            <a:r>
              <a:rPr lang="en-US" i="1" smtClean="0">
                <a:sym typeface="Symbol" pitchFamily="18" charset="2"/>
              </a:rPr>
              <a:t></a:t>
            </a:r>
            <a:r>
              <a:rPr lang="en-US" i="1" smtClean="0"/>
              <a:t>Hmin</a:t>
            </a:r>
            <a:r>
              <a:rPr lang="en-US" smtClean="0"/>
              <a:t> (dashed lines).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eaLnBrk="1" hangingPunct="1"/>
            <a:fld id="{5F66A4F2-1102-4805-A597-B969A29C8BDB}" type="slidenum">
              <a:rPr lang="en-US" sz="1200">
                <a:solidFill>
                  <a:schemeClr val="tx1"/>
                </a:solidFill>
                <a:latin typeface="Arial" charset="0"/>
              </a:rPr>
              <a:pPr eaLnBrk="1" hangingPunct="1"/>
              <a:t>42</a:t>
            </a:fld>
            <a:endParaRPr lang="en-US" sz="1200">
              <a:solidFill>
                <a:schemeClr val="tx1"/>
              </a:solidFill>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solidFill>
                  <a:srgbClr val="FFFF00"/>
                </a:solidFill>
              </a:rPr>
              <a:t>Sea ice concentration in the GIN Sea averaged for the two CCRs: 1980-1983 and 1989-1997, and two ACCRs: 1984-1988 and 1998-2000</a:t>
            </a:r>
          </a:p>
          <a:p>
            <a:pPr eaLnBrk="1" hangingPunct="1"/>
            <a:r>
              <a:rPr lang="en-US" smtClean="0">
                <a:solidFill>
                  <a:srgbClr val="FFFF00"/>
                </a:solidFill>
              </a:rPr>
              <a:t>Sea ice concentration as an indicator of intensity of fw flux. Sea ice concentration in the Greenland Sea is related to intensity of the freshwater outflow from the Arctic, which is low during the ACCR and high during the CCR</a:t>
            </a:r>
          </a:p>
          <a:p>
            <a:pPr eaLnBrk="1" hangingPunct="1"/>
            <a:endParaRPr lang="en-US" smtClean="0">
              <a:solidFill>
                <a:srgbClr val="FFFF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75493D-60FC-4843-AD61-22D73BD16E0C}" type="datetimeFigureOut">
              <a:rPr lang="en-US" smtClean="0"/>
              <a:pPr/>
              <a:t>10/22/2012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00DA8D-E7E1-4B8D-A1FD-F8F357F5B2B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75493D-60FC-4843-AD61-22D73BD16E0C}" type="datetimeFigureOut">
              <a:rPr lang="en-US" smtClean="0"/>
              <a:pPr/>
              <a:t>10/22/2012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00DA8D-E7E1-4B8D-A1FD-F8F357F5B2B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75493D-60FC-4843-AD61-22D73BD16E0C}" type="datetimeFigureOut">
              <a:rPr lang="en-US" smtClean="0"/>
              <a:pPr/>
              <a:t>10/22/2012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00DA8D-E7E1-4B8D-A1FD-F8F357F5B2B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75493D-60FC-4843-AD61-22D73BD16E0C}" type="datetimeFigureOut">
              <a:rPr lang="en-US" smtClean="0"/>
              <a:pPr/>
              <a:t>10/22/2012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00DA8D-E7E1-4B8D-A1FD-F8F357F5B2B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75493D-60FC-4843-AD61-22D73BD16E0C}" type="datetimeFigureOut">
              <a:rPr lang="en-US" smtClean="0"/>
              <a:pPr/>
              <a:t>10/22/2012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00DA8D-E7E1-4B8D-A1FD-F8F357F5B2B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75493D-60FC-4843-AD61-22D73BD16E0C}" type="datetimeFigureOut">
              <a:rPr lang="en-US" smtClean="0"/>
              <a:pPr/>
              <a:t>10/22/2012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00DA8D-E7E1-4B8D-A1FD-F8F357F5B2B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75493D-60FC-4843-AD61-22D73BD16E0C}" type="datetimeFigureOut">
              <a:rPr lang="en-US" smtClean="0"/>
              <a:pPr/>
              <a:t>10/22/2012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00DA8D-E7E1-4B8D-A1FD-F8F357F5B2B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75493D-60FC-4843-AD61-22D73BD16E0C}" type="datetimeFigureOut">
              <a:rPr lang="en-US" smtClean="0"/>
              <a:pPr/>
              <a:t>10/22/2012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00DA8D-E7E1-4B8D-A1FD-F8F357F5B2B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75493D-60FC-4843-AD61-22D73BD16E0C}" type="datetimeFigureOut">
              <a:rPr lang="en-US" smtClean="0"/>
              <a:pPr/>
              <a:t>10/22/2012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00DA8D-E7E1-4B8D-A1FD-F8F357F5B2B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75493D-60FC-4843-AD61-22D73BD16E0C}" type="datetimeFigureOut">
              <a:rPr lang="en-US" smtClean="0"/>
              <a:pPr/>
              <a:t>10/22/2012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00DA8D-E7E1-4B8D-A1FD-F8F357F5B2B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75493D-60FC-4843-AD61-22D73BD16E0C}" type="datetimeFigureOut">
              <a:rPr lang="en-US" smtClean="0"/>
              <a:pPr/>
              <a:t>10/22/2012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00DA8D-E7E1-4B8D-A1FD-F8F357F5B2B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75493D-60FC-4843-AD61-22D73BD16E0C}" type="datetimeFigureOut">
              <a:rPr lang="en-US" smtClean="0"/>
              <a:pPr/>
              <a:t>10/22/2012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00DA8D-E7E1-4B8D-A1FD-F8F357F5B2B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dirty="0"/>
              <a:t/>
            </a:r>
            <a:br>
              <a:rPr lang="en-US" dirty="0"/>
            </a:br>
            <a:r>
              <a:rPr lang="en-US" dirty="0"/>
              <a:t> </a:t>
            </a:r>
            <a:r>
              <a:rPr lang="en-US" sz="4000" b="1" dirty="0"/>
              <a:t>Large-scale Arctic atmospheric-ice-ocean circulation modes </a:t>
            </a:r>
            <a:r>
              <a:rPr lang="en-US" dirty="0">
                <a:latin typeface="+mn-lt"/>
              </a:rPr>
              <a:t/>
            </a:r>
            <a:br>
              <a:rPr lang="en-US" dirty="0">
                <a:latin typeface="+mn-lt"/>
              </a:rPr>
            </a:br>
            <a:endParaRPr lang="en-US" dirty="0">
              <a:latin typeface="+mn-lt"/>
            </a:endParaRPr>
          </a:p>
        </p:txBody>
      </p:sp>
      <p:sp>
        <p:nvSpPr>
          <p:cNvPr id="3" name="Subtitle 2"/>
          <p:cNvSpPr>
            <a:spLocks noGrp="1"/>
          </p:cNvSpPr>
          <p:nvPr>
            <p:ph type="subTitle" idx="1"/>
          </p:nvPr>
        </p:nvSpPr>
        <p:spPr>
          <a:xfrm>
            <a:off x="838200" y="1600200"/>
            <a:ext cx="7391400" cy="2819400"/>
          </a:xfrm>
        </p:spPr>
        <p:txBody>
          <a:bodyPr>
            <a:noAutofit/>
          </a:bodyPr>
          <a:lstStyle/>
          <a:p>
            <a:r>
              <a:rPr lang="en-US" sz="2400" b="1" dirty="0" err="1" smtClean="0">
                <a:solidFill>
                  <a:schemeClr val="tx1"/>
                </a:solidFill>
              </a:rPr>
              <a:t>Andrey</a:t>
            </a:r>
            <a:r>
              <a:rPr lang="en-US" sz="2400" b="1" dirty="0" smtClean="0">
                <a:solidFill>
                  <a:schemeClr val="tx1"/>
                </a:solidFill>
              </a:rPr>
              <a:t> Proshutinsky</a:t>
            </a:r>
            <a:r>
              <a:rPr lang="en-US" sz="2400" b="1" baseline="30000" dirty="0" smtClean="0">
                <a:solidFill>
                  <a:schemeClr val="tx1"/>
                </a:solidFill>
              </a:rPr>
              <a:t>1</a:t>
            </a:r>
            <a:r>
              <a:rPr lang="en-US" sz="2400" b="1" dirty="0" smtClean="0">
                <a:solidFill>
                  <a:schemeClr val="tx1"/>
                </a:solidFill>
              </a:rPr>
              <a:t>, Dmitry Dukhovskoy</a:t>
            </a:r>
            <a:r>
              <a:rPr lang="en-US" sz="2400" b="1" baseline="30000" dirty="0" smtClean="0">
                <a:solidFill>
                  <a:schemeClr val="tx1"/>
                </a:solidFill>
              </a:rPr>
              <a:t>2</a:t>
            </a:r>
            <a:r>
              <a:rPr lang="en-US" sz="2400" b="1" dirty="0" smtClean="0">
                <a:solidFill>
                  <a:schemeClr val="tx1"/>
                </a:solidFill>
              </a:rPr>
              <a:t> and Mary-Louise Timmermans</a:t>
            </a:r>
            <a:r>
              <a:rPr lang="en-US" sz="2400" b="1" baseline="30000" dirty="0" smtClean="0">
                <a:solidFill>
                  <a:schemeClr val="tx1"/>
                </a:solidFill>
              </a:rPr>
              <a:t>3</a:t>
            </a:r>
          </a:p>
          <a:p>
            <a:endParaRPr lang="en-US" sz="2400" dirty="0">
              <a:solidFill>
                <a:schemeClr val="tx1"/>
              </a:solidFill>
            </a:endParaRPr>
          </a:p>
          <a:p>
            <a:r>
              <a:rPr lang="en-US" sz="2000" b="1" i="1" baseline="30000" dirty="0" smtClean="0">
                <a:solidFill>
                  <a:schemeClr val="tx1"/>
                </a:solidFill>
              </a:rPr>
              <a:t>1</a:t>
            </a:r>
            <a:r>
              <a:rPr lang="en-US" sz="2000" i="1" dirty="0" smtClean="0">
                <a:solidFill>
                  <a:schemeClr val="tx1"/>
                </a:solidFill>
              </a:rPr>
              <a:t>Woods Hole Oceanographic Institution, Woods Hole</a:t>
            </a:r>
          </a:p>
          <a:p>
            <a:r>
              <a:rPr lang="en-US" sz="2000" b="1" i="1" baseline="30000" dirty="0" smtClean="0">
                <a:solidFill>
                  <a:schemeClr val="tx1"/>
                </a:solidFill>
              </a:rPr>
              <a:t>2</a:t>
            </a:r>
            <a:r>
              <a:rPr lang="en-US" sz="2000" i="1" dirty="0" smtClean="0">
                <a:solidFill>
                  <a:schemeClr val="tx1"/>
                </a:solidFill>
              </a:rPr>
              <a:t>Florida State University</a:t>
            </a:r>
          </a:p>
          <a:p>
            <a:r>
              <a:rPr lang="en-US" sz="2000" b="1" i="1" baseline="30000" dirty="0" smtClean="0">
                <a:solidFill>
                  <a:schemeClr val="tx1"/>
                </a:solidFill>
              </a:rPr>
              <a:t>3</a:t>
            </a:r>
            <a:r>
              <a:rPr lang="en-US" sz="2000" i="1" dirty="0" smtClean="0">
                <a:solidFill>
                  <a:schemeClr val="tx1"/>
                </a:solidFill>
              </a:rPr>
              <a:t>Yale University</a:t>
            </a:r>
          </a:p>
          <a:p>
            <a:endParaRPr lang="en-US" sz="2000" i="1" dirty="0" smtClean="0">
              <a:solidFill>
                <a:schemeClr val="tx1"/>
              </a:solidFill>
            </a:endParaRPr>
          </a:p>
          <a:p>
            <a:r>
              <a:rPr lang="en-US" sz="2400" b="1" dirty="0" smtClean="0">
                <a:solidFill>
                  <a:schemeClr val="tx1"/>
                </a:solidFill>
              </a:rPr>
              <a:t>3</a:t>
            </a:r>
            <a:r>
              <a:rPr lang="en-US" sz="2400" b="1" baseline="30000" dirty="0" smtClean="0">
                <a:solidFill>
                  <a:schemeClr val="tx1"/>
                </a:solidFill>
              </a:rPr>
              <a:t>rd</a:t>
            </a:r>
            <a:r>
              <a:rPr lang="en-US" sz="2400" b="1" dirty="0" smtClean="0">
                <a:solidFill>
                  <a:schemeClr val="tx1"/>
                </a:solidFill>
              </a:rPr>
              <a:t> AOMIP School </a:t>
            </a:r>
          </a:p>
          <a:p>
            <a:endParaRPr lang="en-US" sz="2400" b="1" dirty="0">
              <a:solidFill>
                <a:schemeClr val="tx1"/>
              </a:solidFill>
            </a:endParaRPr>
          </a:p>
          <a:p>
            <a:endParaRPr lang="en-US" sz="2400" b="1" dirty="0" smtClean="0">
              <a:solidFill>
                <a:schemeClr val="tx1"/>
              </a:solidFill>
            </a:endParaRPr>
          </a:p>
          <a:p>
            <a:endParaRPr lang="en-US" sz="2400" b="1" dirty="0">
              <a:solidFill>
                <a:schemeClr val="tx1"/>
              </a:solidFill>
            </a:endParaRPr>
          </a:p>
          <a:p>
            <a:endParaRPr lang="en-US" sz="2000" i="1" dirty="0">
              <a:solidFill>
                <a:schemeClr val="tx1"/>
              </a:solidFill>
            </a:endParaRPr>
          </a:p>
          <a:p>
            <a:r>
              <a:rPr lang="en-US" sz="2000" i="1" dirty="0" smtClean="0">
                <a:solidFill>
                  <a:schemeClr val="tx1"/>
                </a:solidFill>
              </a:rPr>
              <a:t>23 October, 2012, Woods Hole, MA</a:t>
            </a:r>
          </a:p>
          <a:p>
            <a:endParaRPr lang="en-US" sz="2000" b="1" i="1" dirty="0">
              <a:solidFill>
                <a:schemeClr val="tx1"/>
              </a:solidFill>
            </a:endParaRPr>
          </a:p>
          <a:p>
            <a:endParaRPr lang="en-US" sz="2000" b="1" i="1" dirty="0" smtClean="0">
              <a:solidFill>
                <a:schemeClr val="tx1"/>
              </a:solidFill>
            </a:endParaRPr>
          </a:p>
          <a:p>
            <a:endParaRPr lang="en-US" sz="2000" b="1" i="1" dirty="0">
              <a:solidFill>
                <a:schemeClr val="tx1"/>
              </a:solidFill>
            </a:endParaRPr>
          </a:p>
          <a:p>
            <a:endParaRPr lang="en-US" sz="2000" b="1" i="1" dirty="0" smtClean="0">
              <a:solidFill>
                <a:schemeClr val="tx1"/>
              </a:solidFill>
            </a:endParaRPr>
          </a:p>
          <a:p>
            <a:endParaRPr lang="en-US" sz="1600" b="1" i="1" dirty="0" smtClean="0">
              <a:solidFill>
                <a:schemeClr val="tx1"/>
              </a:solidFill>
            </a:endParaRPr>
          </a:p>
          <a:p>
            <a:endParaRPr lang="en-US" sz="1600" b="1" i="1" dirty="0" smtClean="0">
              <a:solidFill>
                <a:schemeClr val="tx1"/>
              </a:solidFill>
            </a:endParaRPr>
          </a:p>
          <a:p>
            <a:endParaRPr lang="en-US" sz="1600" dirty="0" smtClean="0">
              <a:solidFill>
                <a:schemeClr val="tx1"/>
              </a:solidFill>
            </a:endParaRPr>
          </a:p>
          <a:p>
            <a:endParaRPr lang="en-US" sz="1600" i="1" dirty="0" smtClean="0">
              <a:solidFill>
                <a:schemeClr val="tx1"/>
              </a:solidFill>
            </a:endParaRPr>
          </a:p>
          <a:p>
            <a:endParaRPr lang="en-US" sz="2000" i="1" dirty="0">
              <a:solidFill>
                <a:schemeClr val="tx1"/>
              </a:solidFill>
            </a:endParaRPr>
          </a:p>
        </p:txBody>
      </p:sp>
      <p:pic>
        <p:nvPicPr>
          <p:cNvPr id="1026" name="Picture 2"/>
          <p:cNvPicPr>
            <a:picLocks noChangeAspect="1" noChangeArrowheads="1"/>
          </p:cNvPicPr>
          <p:nvPr/>
        </p:nvPicPr>
        <p:blipFill>
          <a:blip r:embed="rId2" cstate="print"/>
          <a:srcRect/>
          <a:stretch>
            <a:fillRect/>
          </a:stretch>
        </p:blipFill>
        <p:spPr bwMode="auto">
          <a:xfrm>
            <a:off x="7391400" y="4937614"/>
            <a:ext cx="1381125" cy="1362075"/>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2362200" y="5029200"/>
            <a:ext cx="1389597" cy="1280160"/>
          </a:xfrm>
          <a:prstGeom prst="rect">
            <a:avLst/>
          </a:prstGeom>
          <a:noFill/>
          <a:ln w="9525">
            <a:noFill/>
            <a:miter lim="800000"/>
            <a:headEnd/>
            <a:tailEnd/>
          </a:ln>
        </p:spPr>
      </p:pic>
      <p:pic>
        <p:nvPicPr>
          <p:cNvPr id="5" name="Picture 2" descr="https://encrypted-tbn2.gstatic.com/images?q=tbn:ANd9GcQbPwUyhMPDDjarqwbXujhdrF5nVM0dp5LOhkTKkORk31oTxbu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95724" y="5019529"/>
            <a:ext cx="1285876" cy="1280160"/>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s://lh5.googleusercontent.com/-8MnYb1DXXXI/AAAAAAAAAAI/AAAAAAAAADE/HnWmw65TZQQ/s250-c-k/photo.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273040" y="5029200"/>
            <a:ext cx="1280160" cy="128016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48-surf.jpg"/>
          <p:cNvPicPr>
            <a:picLocks noChangeAspect="1"/>
          </p:cNvPicPr>
          <p:nvPr/>
        </p:nvPicPr>
        <p:blipFill>
          <a:blip r:embed="rId2" cstate="print"/>
          <a:srcRect l="34118" t="44545" r="7059" b="17273"/>
          <a:stretch>
            <a:fillRect/>
          </a:stretch>
        </p:blipFill>
        <p:spPr>
          <a:xfrm>
            <a:off x="1600200" y="1143000"/>
            <a:ext cx="5660555" cy="4754880"/>
          </a:xfrm>
          <a:prstGeom prst="rect">
            <a:avLst/>
          </a:prstGeom>
        </p:spPr>
      </p:pic>
      <p:sp>
        <p:nvSpPr>
          <p:cNvPr id="4" name="TextBox 3"/>
          <p:cNvSpPr txBox="1"/>
          <p:nvPr/>
        </p:nvSpPr>
        <p:spPr>
          <a:xfrm>
            <a:off x="3048000" y="1981200"/>
            <a:ext cx="1066800" cy="369332"/>
          </a:xfrm>
          <a:prstGeom prst="rect">
            <a:avLst/>
          </a:prstGeom>
          <a:noFill/>
        </p:spPr>
        <p:txBody>
          <a:bodyPr wrap="square" rtlCol="0">
            <a:spAutoFit/>
          </a:bodyPr>
          <a:lstStyle/>
          <a:p>
            <a:r>
              <a:rPr lang="en-US" dirty="0" smtClean="0">
                <a:solidFill>
                  <a:srgbClr val="FFFF00"/>
                </a:solidFill>
              </a:rPr>
              <a:t>SIBERIA</a:t>
            </a:r>
            <a:endParaRPr lang="en-US" dirty="0">
              <a:solidFill>
                <a:srgbClr val="FFFF00"/>
              </a:solidFill>
            </a:endParaRPr>
          </a:p>
        </p:txBody>
      </p:sp>
      <p:sp>
        <p:nvSpPr>
          <p:cNvPr id="5" name="TextBox 4"/>
          <p:cNvSpPr txBox="1"/>
          <p:nvPr/>
        </p:nvSpPr>
        <p:spPr>
          <a:xfrm rot="2291048">
            <a:off x="1447827" y="3643030"/>
            <a:ext cx="1066800" cy="369332"/>
          </a:xfrm>
          <a:prstGeom prst="rect">
            <a:avLst/>
          </a:prstGeom>
          <a:noFill/>
        </p:spPr>
        <p:txBody>
          <a:bodyPr wrap="square" rtlCol="0">
            <a:spAutoFit/>
          </a:bodyPr>
          <a:lstStyle/>
          <a:p>
            <a:r>
              <a:rPr lang="en-US" dirty="0" smtClean="0">
                <a:solidFill>
                  <a:srgbClr val="FFFF00"/>
                </a:solidFill>
              </a:rPr>
              <a:t> ALASKA</a:t>
            </a:r>
            <a:endParaRPr lang="en-US" dirty="0">
              <a:solidFill>
                <a:srgbClr val="FFFF00"/>
              </a:solidFill>
            </a:endParaRPr>
          </a:p>
        </p:txBody>
      </p:sp>
      <p:sp>
        <p:nvSpPr>
          <p:cNvPr id="6" name="TextBox 5"/>
          <p:cNvSpPr txBox="1"/>
          <p:nvPr/>
        </p:nvSpPr>
        <p:spPr>
          <a:xfrm rot="2188986">
            <a:off x="3863974" y="3560955"/>
            <a:ext cx="1371600" cy="369332"/>
          </a:xfrm>
          <a:prstGeom prst="rect">
            <a:avLst/>
          </a:prstGeom>
          <a:noFill/>
        </p:spPr>
        <p:txBody>
          <a:bodyPr wrap="square" rtlCol="0">
            <a:spAutoFit/>
          </a:bodyPr>
          <a:lstStyle/>
          <a:p>
            <a:r>
              <a:rPr lang="en-US" dirty="0" smtClean="0">
                <a:solidFill>
                  <a:srgbClr val="FFFF00"/>
                </a:solidFill>
              </a:rPr>
              <a:t>Greenland</a:t>
            </a:r>
            <a:endParaRPr lang="en-US" dirty="0">
              <a:solidFill>
                <a:srgbClr val="FFFF00"/>
              </a:solidFill>
            </a:endParaRPr>
          </a:p>
        </p:txBody>
      </p:sp>
      <p:sp>
        <p:nvSpPr>
          <p:cNvPr id="7" name="TextBox 6"/>
          <p:cNvSpPr txBox="1"/>
          <p:nvPr/>
        </p:nvSpPr>
        <p:spPr>
          <a:xfrm>
            <a:off x="5943600" y="1905000"/>
            <a:ext cx="1290481" cy="369332"/>
          </a:xfrm>
          <a:prstGeom prst="rect">
            <a:avLst/>
          </a:prstGeom>
          <a:noFill/>
        </p:spPr>
        <p:txBody>
          <a:bodyPr wrap="none" rtlCol="0">
            <a:spAutoFit/>
          </a:bodyPr>
          <a:lstStyle/>
          <a:p>
            <a:r>
              <a:rPr lang="en-US" dirty="0" smtClean="0"/>
              <a:t>Spitsbergen</a:t>
            </a:r>
            <a:endParaRPr lang="en-US" dirty="0"/>
          </a:p>
        </p:txBody>
      </p:sp>
      <p:cxnSp>
        <p:nvCxnSpPr>
          <p:cNvPr id="8" name="Straight Arrow Connector 7"/>
          <p:cNvCxnSpPr/>
          <p:nvPr/>
        </p:nvCxnSpPr>
        <p:spPr>
          <a:xfrm rot="10800000" flipV="1">
            <a:off x="4495800" y="2209800"/>
            <a:ext cx="1828800" cy="7620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34319" y="2373868"/>
            <a:ext cx="862737" cy="369332"/>
          </a:xfrm>
          <a:prstGeom prst="rect">
            <a:avLst/>
          </a:prstGeom>
          <a:noFill/>
        </p:spPr>
        <p:txBody>
          <a:bodyPr wrap="none" rtlCol="0">
            <a:spAutoFit/>
          </a:bodyPr>
          <a:lstStyle/>
          <a:p>
            <a:r>
              <a:rPr lang="en-US" dirty="0" smtClean="0"/>
              <a:t>Iceland</a:t>
            </a:r>
            <a:endParaRPr lang="en-US" dirty="0"/>
          </a:p>
        </p:txBody>
      </p:sp>
      <p:cxnSp>
        <p:nvCxnSpPr>
          <p:cNvPr id="10" name="Straight Arrow Connector 9"/>
          <p:cNvCxnSpPr/>
          <p:nvPr/>
        </p:nvCxnSpPr>
        <p:spPr>
          <a:xfrm rot="10800000" flipV="1">
            <a:off x="5410200" y="2743199"/>
            <a:ext cx="1371600" cy="838199"/>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14400" y="6248400"/>
            <a:ext cx="7315200" cy="523220"/>
          </a:xfrm>
          <a:prstGeom prst="rect">
            <a:avLst/>
          </a:prstGeom>
          <a:noFill/>
        </p:spPr>
        <p:txBody>
          <a:bodyPr wrap="square" rtlCol="0">
            <a:spAutoFit/>
          </a:bodyPr>
          <a:lstStyle/>
          <a:p>
            <a:r>
              <a:rPr lang="en-US" sz="2800" dirty="0" smtClean="0"/>
              <a:t>Annual simulated sea surface heights in 1948</a:t>
            </a:r>
          </a:p>
        </p:txBody>
      </p:sp>
      <p:pic>
        <p:nvPicPr>
          <p:cNvPr id="12" name="Picture 11" descr="ssh-cur-1948.jpg"/>
          <p:cNvPicPr>
            <a:picLocks noChangeAspect="1"/>
          </p:cNvPicPr>
          <p:nvPr/>
        </p:nvPicPr>
        <p:blipFill>
          <a:blip r:embed="rId3" cstate="print"/>
          <a:srcRect l="4706" t="23636" r="17647" b="15455"/>
          <a:stretch>
            <a:fillRect/>
          </a:stretch>
        </p:blipFill>
        <p:spPr>
          <a:xfrm rot="19489359">
            <a:off x="2084936" y="457914"/>
            <a:ext cx="4684176" cy="4754880"/>
          </a:xfrm>
          <a:prstGeom prst="rect">
            <a:avLst/>
          </a:prstGeom>
        </p:spPr>
      </p:pic>
      <p:sp>
        <p:nvSpPr>
          <p:cNvPr id="13" name="TextBox 12"/>
          <p:cNvSpPr txBox="1"/>
          <p:nvPr/>
        </p:nvSpPr>
        <p:spPr>
          <a:xfrm rot="19500000">
            <a:off x="2414350" y="521253"/>
            <a:ext cx="2590800" cy="369332"/>
          </a:xfrm>
          <a:prstGeom prst="rect">
            <a:avLst/>
          </a:prstGeom>
          <a:noFill/>
        </p:spPr>
        <p:txBody>
          <a:bodyPr wrap="square" rtlCol="0">
            <a:spAutoFit/>
          </a:bodyPr>
          <a:lstStyle/>
          <a:p>
            <a:r>
              <a:rPr lang="en-US" dirty="0" smtClean="0"/>
              <a:t>SSH and currents in 1948</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89-surf.jpg"/>
          <p:cNvPicPr>
            <a:picLocks noChangeAspect="1"/>
          </p:cNvPicPr>
          <p:nvPr/>
        </p:nvPicPr>
        <p:blipFill>
          <a:blip r:embed="rId2" cstate="print"/>
          <a:srcRect l="34118" t="44545" r="7059" b="17273"/>
          <a:stretch>
            <a:fillRect/>
          </a:stretch>
        </p:blipFill>
        <p:spPr>
          <a:xfrm>
            <a:off x="1600200" y="1371600"/>
            <a:ext cx="5660555" cy="4754880"/>
          </a:xfrm>
          <a:prstGeom prst="rect">
            <a:avLst/>
          </a:prstGeom>
        </p:spPr>
      </p:pic>
      <p:sp>
        <p:nvSpPr>
          <p:cNvPr id="3" name="TextBox 2"/>
          <p:cNvSpPr txBox="1"/>
          <p:nvPr/>
        </p:nvSpPr>
        <p:spPr>
          <a:xfrm>
            <a:off x="3048000" y="1981200"/>
            <a:ext cx="1066800" cy="369332"/>
          </a:xfrm>
          <a:prstGeom prst="rect">
            <a:avLst/>
          </a:prstGeom>
          <a:noFill/>
        </p:spPr>
        <p:txBody>
          <a:bodyPr wrap="square" rtlCol="0">
            <a:spAutoFit/>
          </a:bodyPr>
          <a:lstStyle/>
          <a:p>
            <a:r>
              <a:rPr lang="en-US" dirty="0" smtClean="0">
                <a:solidFill>
                  <a:srgbClr val="FFFF00"/>
                </a:solidFill>
              </a:rPr>
              <a:t>SIBERIA</a:t>
            </a:r>
            <a:endParaRPr lang="en-US" dirty="0">
              <a:solidFill>
                <a:srgbClr val="FFFF00"/>
              </a:solidFill>
            </a:endParaRPr>
          </a:p>
        </p:txBody>
      </p:sp>
      <p:sp>
        <p:nvSpPr>
          <p:cNvPr id="4" name="TextBox 3"/>
          <p:cNvSpPr txBox="1"/>
          <p:nvPr/>
        </p:nvSpPr>
        <p:spPr>
          <a:xfrm rot="2291048">
            <a:off x="1447827" y="3643030"/>
            <a:ext cx="1066800" cy="369332"/>
          </a:xfrm>
          <a:prstGeom prst="rect">
            <a:avLst/>
          </a:prstGeom>
          <a:noFill/>
        </p:spPr>
        <p:txBody>
          <a:bodyPr wrap="square" rtlCol="0">
            <a:spAutoFit/>
          </a:bodyPr>
          <a:lstStyle/>
          <a:p>
            <a:r>
              <a:rPr lang="en-US" dirty="0" smtClean="0">
                <a:solidFill>
                  <a:srgbClr val="FFFF00"/>
                </a:solidFill>
              </a:rPr>
              <a:t> ALASKA</a:t>
            </a:r>
            <a:endParaRPr lang="en-US" dirty="0">
              <a:solidFill>
                <a:srgbClr val="FFFF00"/>
              </a:solidFill>
            </a:endParaRPr>
          </a:p>
        </p:txBody>
      </p:sp>
      <p:sp>
        <p:nvSpPr>
          <p:cNvPr id="6" name="TextBox 5"/>
          <p:cNvSpPr txBox="1"/>
          <p:nvPr/>
        </p:nvSpPr>
        <p:spPr>
          <a:xfrm rot="2188986">
            <a:off x="3863974" y="3560955"/>
            <a:ext cx="1371600" cy="369332"/>
          </a:xfrm>
          <a:prstGeom prst="rect">
            <a:avLst/>
          </a:prstGeom>
          <a:noFill/>
        </p:spPr>
        <p:txBody>
          <a:bodyPr wrap="square" rtlCol="0">
            <a:spAutoFit/>
          </a:bodyPr>
          <a:lstStyle/>
          <a:p>
            <a:r>
              <a:rPr lang="en-US" dirty="0" smtClean="0">
                <a:solidFill>
                  <a:srgbClr val="FFFF00"/>
                </a:solidFill>
              </a:rPr>
              <a:t>Greenland</a:t>
            </a:r>
            <a:endParaRPr lang="en-US" dirty="0">
              <a:solidFill>
                <a:srgbClr val="FFFF00"/>
              </a:solidFill>
            </a:endParaRPr>
          </a:p>
        </p:txBody>
      </p:sp>
      <p:sp>
        <p:nvSpPr>
          <p:cNvPr id="7" name="TextBox 6"/>
          <p:cNvSpPr txBox="1"/>
          <p:nvPr/>
        </p:nvSpPr>
        <p:spPr>
          <a:xfrm>
            <a:off x="5943600" y="1905000"/>
            <a:ext cx="1290481" cy="369332"/>
          </a:xfrm>
          <a:prstGeom prst="rect">
            <a:avLst/>
          </a:prstGeom>
          <a:noFill/>
        </p:spPr>
        <p:txBody>
          <a:bodyPr wrap="none" rtlCol="0">
            <a:spAutoFit/>
          </a:bodyPr>
          <a:lstStyle/>
          <a:p>
            <a:r>
              <a:rPr lang="en-US" dirty="0" smtClean="0"/>
              <a:t>Spitsbergen</a:t>
            </a:r>
            <a:endParaRPr lang="en-US" dirty="0"/>
          </a:p>
        </p:txBody>
      </p:sp>
      <p:cxnSp>
        <p:nvCxnSpPr>
          <p:cNvPr id="8" name="Straight Arrow Connector 7"/>
          <p:cNvCxnSpPr/>
          <p:nvPr/>
        </p:nvCxnSpPr>
        <p:spPr>
          <a:xfrm rot="10800000" flipV="1">
            <a:off x="4495800" y="2209800"/>
            <a:ext cx="1828800" cy="7620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34319" y="2373868"/>
            <a:ext cx="862737" cy="369332"/>
          </a:xfrm>
          <a:prstGeom prst="rect">
            <a:avLst/>
          </a:prstGeom>
          <a:noFill/>
        </p:spPr>
        <p:txBody>
          <a:bodyPr wrap="none" rtlCol="0">
            <a:spAutoFit/>
          </a:bodyPr>
          <a:lstStyle/>
          <a:p>
            <a:r>
              <a:rPr lang="en-US" dirty="0" smtClean="0"/>
              <a:t>Iceland</a:t>
            </a:r>
            <a:endParaRPr lang="en-US" dirty="0"/>
          </a:p>
        </p:txBody>
      </p:sp>
      <p:cxnSp>
        <p:nvCxnSpPr>
          <p:cNvPr id="10" name="Straight Arrow Connector 9"/>
          <p:cNvCxnSpPr/>
          <p:nvPr/>
        </p:nvCxnSpPr>
        <p:spPr>
          <a:xfrm rot="10800000" flipV="1">
            <a:off x="5410200" y="2743199"/>
            <a:ext cx="1371600" cy="838199"/>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14400" y="6248400"/>
            <a:ext cx="7315200" cy="523220"/>
          </a:xfrm>
          <a:prstGeom prst="rect">
            <a:avLst/>
          </a:prstGeom>
          <a:noFill/>
        </p:spPr>
        <p:txBody>
          <a:bodyPr wrap="square" rtlCol="0">
            <a:spAutoFit/>
          </a:bodyPr>
          <a:lstStyle/>
          <a:p>
            <a:r>
              <a:rPr lang="en-US" sz="2800" dirty="0" smtClean="0"/>
              <a:t>Annual simulated sea surface heights in 1989</a:t>
            </a:r>
            <a:endParaRPr lang="en-US" sz="2800" dirty="0"/>
          </a:p>
        </p:txBody>
      </p:sp>
      <p:pic>
        <p:nvPicPr>
          <p:cNvPr id="12" name="Picture 11" descr="ssh-cur-1989.jpg"/>
          <p:cNvPicPr>
            <a:picLocks noChangeAspect="1"/>
          </p:cNvPicPr>
          <p:nvPr/>
        </p:nvPicPr>
        <p:blipFill>
          <a:blip r:embed="rId3" cstate="print"/>
          <a:srcRect l="4706" t="23636" r="17647" b="15455"/>
          <a:stretch>
            <a:fillRect/>
          </a:stretch>
        </p:blipFill>
        <p:spPr>
          <a:xfrm rot="19500000">
            <a:off x="2083099" y="456158"/>
            <a:ext cx="4683989" cy="4754880"/>
          </a:xfrm>
          <a:prstGeom prst="rect">
            <a:avLst/>
          </a:prstGeom>
        </p:spPr>
      </p:pic>
      <p:sp>
        <p:nvSpPr>
          <p:cNvPr id="13" name="TextBox 12"/>
          <p:cNvSpPr txBox="1"/>
          <p:nvPr/>
        </p:nvSpPr>
        <p:spPr>
          <a:xfrm rot="19500000">
            <a:off x="2414350" y="521253"/>
            <a:ext cx="2590800" cy="369332"/>
          </a:xfrm>
          <a:prstGeom prst="rect">
            <a:avLst/>
          </a:prstGeom>
          <a:noFill/>
        </p:spPr>
        <p:txBody>
          <a:bodyPr wrap="square" rtlCol="0">
            <a:spAutoFit/>
          </a:bodyPr>
          <a:lstStyle/>
          <a:p>
            <a:r>
              <a:rPr lang="en-US" dirty="0" smtClean="0"/>
              <a:t>SSH and currents in 1989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07-surf.jpg"/>
          <p:cNvPicPr>
            <a:picLocks noChangeAspect="1"/>
          </p:cNvPicPr>
          <p:nvPr/>
        </p:nvPicPr>
        <p:blipFill>
          <a:blip r:embed="rId2" cstate="print"/>
          <a:srcRect l="34118" t="44545" r="7059" b="17273"/>
          <a:stretch>
            <a:fillRect/>
          </a:stretch>
        </p:blipFill>
        <p:spPr>
          <a:xfrm>
            <a:off x="1600200" y="1371600"/>
            <a:ext cx="5660555" cy="4754880"/>
          </a:xfrm>
          <a:prstGeom prst="rect">
            <a:avLst/>
          </a:prstGeom>
        </p:spPr>
      </p:pic>
      <p:sp>
        <p:nvSpPr>
          <p:cNvPr id="7" name="TextBox 6"/>
          <p:cNvSpPr txBox="1"/>
          <p:nvPr/>
        </p:nvSpPr>
        <p:spPr>
          <a:xfrm>
            <a:off x="3048000" y="1981200"/>
            <a:ext cx="1066800" cy="369332"/>
          </a:xfrm>
          <a:prstGeom prst="rect">
            <a:avLst/>
          </a:prstGeom>
          <a:noFill/>
        </p:spPr>
        <p:txBody>
          <a:bodyPr wrap="square" rtlCol="0">
            <a:spAutoFit/>
          </a:bodyPr>
          <a:lstStyle/>
          <a:p>
            <a:r>
              <a:rPr lang="en-US" dirty="0" smtClean="0">
                <a:solidFill>
                  <a:srgbClr val="FFFF00"/>
                </a:solidFill>
              </a:rPr>
              <a:t>SIBERIA</a:t>
            </a:r>
            <a:endParaRPr lang="en-US" dirty="0">
              <a:solidFill>
                <a:srgbClr val="FFFF00"/>
              </a:solidFill>
            </a:endParaRPr>
          </a:p>
        </p:txBody>
      </p:sp>
      <p:sp>
        <p:nvSpPr>
          <p:cNvPr id="8" name="TextBox 7"/>
          <p:cNvSpPr txBox="1"/>
          <p:nvPr/>
        </p:nvSpPr>
        <p:spPr>
          <a:xfrm rot="2291048">
            <a:off x="1447827" y="3643030"/>
            <a:ext cx="1066800" cy="369332"/>
          </a:xfrm>
          <a:prstGeom prst="rect">
            <a:avLst/>
          </a:prstGeom>
          <a:noFill/>
        </p:spPr>
        <p:txBody>
          <a:bodyPr wrap="square" rtlCol="0">
            <a:spAutoFit/>
          </a:bodyPr>
          <a:lstStyle/>
          <a:p>
            <a:r>
              <a:rPr lang="en-US" dirty="0" smtClean="0">
                <a:solidFill>
                  <a:srgbClr val="FFFF00"/>
                </a:solidFill>
              </a:rPr>
              <a:t> ALASKA</a:t>
            </a:r>
            <a:endParaRPr lang="en-US" dirty="0">
              <a:solidFill>
                <a:srgbClr val="FFFF00"/>
              </a:solidFill>
            </a:endParaRPr>
          </a:p>
        </p:txBody>
      </p:sp>
      <p:sp>
        <p:nvSpPr>
          <p:cNvPr id="9" name="TextBox 8"/>
          <p:cNvSpPr txBox="1"/>
          <p:nvPr/>
        </p:nvSpPr>
        <p:spPr>
          <a:xfrm rot="2188986">
            <a:off x="3863974" y="3560955"/>
            <a:ext cx="1371600" cy="369332"/>
          </a:xfrm>
          <a:prstGeom prst="rect">
            <a:avLst/>
          </a:prstGeom>
          <a:noFill/>
        </p:spPr>
        <p:txBody>
          <a:bodyPr wrap="square" rtlCol="0">
            <a:spAutoFit/>
          </a:bodyPr>
          <a:lstStyle/>
          <a:p>
            <a:r>
              <a:rPr lang="en-US" dirty="0" smtClean="0">
                <a:solidFill>
                  <a:srgbClr val="FFFF00"/>
                </a:solidFill>
              </a:rPr>
              <a:t>Greenland</a:t>
            </a:r>
            <a:endParaRPr lang="en-US" dirty="0">
              <a:solidFill>
                <a:srgbClr val="FFFF00"/>
              </a:solidFill>
            </a:endParaRPr>
          </a:p>
        </p:txBody>
      </p:sp>
      <p:sp>
        <p:nvSpPr>
          <p:cNvPr id="10" name="TextBox 9"/>
          <p:cNvSpPr txBox="1"/>
          <p:nvPr/>
        </p:nvSpPr>
        <p:spPr>
          <a:xfrm>
            <a:off x="5943600" y="1905000"/>
            <a:ext cx="1290481" cy="369332"/>
          </a:xfrm>
          <a:prstGeom prst="rect">
            <a:avLst/>
          </a:prstGeom>
          <a:noFill/>
        </p:spPr>
        <p:txBody>
          <a:bodyPr wrap="none" rtlCol="0">
            <a:spAutoFit/>
          </a:bodyPr>
          <a:lstStyle/>
          <a:p>
            <a:r>
              <a:rPr lang="en-US" dirty="0" smtClean="0"/>
              <a:t>Spitsbergen</a:t>
            </a:r>
            <a:endParaRPr lang="en-US" dirty="0"/>
          </a:p>
        </p:txBody>
      </p:sp>
      <p:cxnSp>
        <p:nvCxnSpPr>
          <p:cNvPr id="12" name="Straight Arrow Connector 11"/>
          <p:cNvCxnSpPr/>
          <p:nvPr/>
        </p:nvCxnSpPr>
        <p:spPr>
          <a:xfrm rot="10800000" flipV="1">
            <a:off x="4495800" y="2209800"/>
            <a:ext cx="1828800" cy="7620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634319" y="2373868"/>
            <a:ext cx="862737" cy="369332"/>
          </a:xfrm>
          <a:prstGeom prst="rect">
            <a:avLst/>
          </a:prstGeom>
          <a:noFill/>
        </p:spPr>
        <p:txBody>
          <a:bodyPr wrap="none" rtlCol="0">
            <a:spAutoFit/>
          </a:bodyPr>
          <a:lstStyle/>
          <a:p>
            <a:r>
              <a:rPr lang="en-US" dirty="0" smtClean="0"/>
              <a:t>Iceland</a:t>
            </a:r>
            <a:endParaRPr lang="en-US" dirty="0"/>
          </a:p>
        </p:txBody>
      </p:sp>
      <p:cxnSp>
        <p:nvCxnSpPr>
          <p:cNvPr id="16" name="Straight Arrow Connector 15"/>
          <p:cNvCxnSpPr/>
          <p:nvPr/>
        </p:nvCxnSpPr>
        <p:spPr>
          <a:xfrm rot="10800000" flipV="1">
            <a:off x="5410200" y="2743199"/>
            <a:ext cx="1371600" cy="838199"/>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14400" y="6248400"/>
            <a:ext cx="7315200" cy="523220"/>
          </a:xfrm>
          <a:prstGeom prst="rect">
            <a:avLst/>
          </a:prstGeom>
          <a:noFill/>
        </p:spPr>
        <p:txBody>
          <a:bodyPr wrap="square" rtlCol="0">
            <a:spAutoFit/>
          </a:bodyPr>
          <a:lstStyle/>
          <a:p>
            <a:r>
              <a:rPr lang="en-US" sz="2800" dirty="0" smtClean="0"/>
              <a:t>Annual simulated sea surface heights in 2007</a:t>
            </a:r>
            <a:endParaRPr lang="en-US" sz="2800" dirty="0"/>
          </a:p>
        </p:txBody>
      </p:sp>
      <p:pic>
        <p:nvPicPr>
          <p:cNvPr id="20" name="Picture 19" descr="ssh-cur-2007.jpg"/>
          <p:cNvPicPr>
            <a:picLocks noChangeAspect="1"/>
          </p:cNvPicPr>
          <p:nvPr/>
        </p:nvPicPr>
        <p:blipFill>
          <a:blip r:embed="rId3" cstate="print"/>
          <a:srcRect l="4706" t="23636" r="17647" b="15455"/>
          <a:stretch>
            <a:fillRect/>
          </a:stretch>
        </p:blipFill>
        <p:spPr>
          <a:xfrm rot="19502401">
            <a:off x="2072457" y="455794"/>
            <a:ext cx="4684074" cy="4754880"/>
          </a:xfrm>
          <a:prstGeom prst="rect">
            <a:avLst/>
          </a:prstGeom>
        </p:spPr>
      </p:pic>
      <p:sp>
        <p:nvSpPr>
          <p:cNvPr id="13" name="TextBox 12"/>
          <p:cNvSpPr txBox="1"/>
          <p:nvPr/>
        </p:nvSpPr>
        <p:spPr>
          <a:xfrm rot="19500000">
            <a:off x="2414350" y="521253"/>
            <a:ext cx="2590800" cy="369332"/>
          </a:xfrm>
          <a:prstGeom prst="rect">
            <a:avLst/>
          </a:prstGeom>
          <a:noFill/>
        </p:spPr>
        <p:txBody>
          <a:bodyPr wrap="square" rtlCol="0">
            <a:spAutoFit/>
          </a:bodyPr>
          <a:lstStyle/>
          <a:p>
            <a:r>
              <a:rPr lang="en-US" dirty="0" smtClean="0"/>
              <a:t>SSH and currents in 2007</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2009-surf.jpg"/>
          <p:cNvPicPr>
            <a:picLocks noChangeAspect="1"/>
          </p:cNvPicPr>
          <p:nvPr/>
        </p:nvPicPr>
        <p:blipFill>
          <a:blip r:embed="rId2" cstate="print"/>
          <a:srcRect l="34118" t="44545" r="7059" b="17273"/>
          <a:stretch>
            <a:fillRect/>
          </a:stretch>
        </p:blipFill>
        <p:spPr>
          <a:xfrm>
            <a:off x="1600200" y="1371600"/>
            <a:ext cx="5660555" cy="4754880"/>
          </a:xfrm>
          <a:prstGeom prst="rect">
            <a:avLst/>
          </a:prstGeom>
        </p:spPr>
      </p:pic>
      <p:sp>
        <p:nvSpPr>
          <p:cNvPr id="4" name="TextBox 3"/>
          <p:cNvSpPr txBox="1"/>
          <p:nvPr/>
        </p:nvSpPr>
        <p:spPr>
          <a:xfrm>
            <a:off x="3048000" y="1981200"/>
            <a:ext cx="1066800" cy="369332"/>
          </a:xfrm>
          <a:prstGeom prst="rect">
            <a:avLst/>
          </a:prstGeom>
          <a:noFill/>
        </p:spPr>
        <p:txBody>
          <a:bodyPr wrap="square" rtlCol="0">
            <a:spAutoFit/>
          </a:bodyPr>
          <a:lstStyle/>
          <a:p>
            <a:r>
              <a:rPr lang="en-US" dirty="0" smtClean="0">
                <a:solidFill>
                  <a:srgbClr val="FFFF00"/>
                </a:solidFill>
              </a:rPr>
              <a:t>SIBERIA</a:t>
            </a:r>
            <a:endParaRPr lang="en-US" dirty="0">
              <a:solidFill>
                <a:srgbClr val="FFFF00"/>
              </a:solidFill>
            </a:endParaRPr>
          </a:p>
        </p:txBody>
      </p:sp>
      <p:sp>
        <p:nvSpPr>
          <p:cNvPr id="5" name="TextBox 4"/>
          <p:cNvSpPr txBox="1"/>
          <p:nvPr/>
        </p:nvSpPr>
        <p:spPr>
          <a:xfrm rot="2291048">
            <a:off x="1447827" y="3643030"/>
            <a:ext cx="1066800" cy="369332"/>
          </a:xfrm>
          <a:prstGeom prst="rect">
            <a:avLst/>
          </a:prstGeom>
          <a:noFill/>
        </p:spPr>
        <p:txBody>
          <a:bodyPr wrap="square" rtlCol="0">
            <a:spAutoFit/>
          </a:bodyPr>
          <a:lstStyle/>
          <a:p>
            <a:r>
              <a:rPr lang="en-US" dirty="0" smtClean="0">
                <a:solidFill>
                  <a:srgbClr val="FFFF00"/>
                </a:solidFill>
              </a:rPr>
              <a:t> ALASKA</a:t>
            </a:r>
            <a:endParaRPr lang="en-US" dirty="0">
              <a:solidFill>
                <a:srgbClr val="FFFF00"/>
              </a:solidFill>
            </a:endParaRPr>
          </a:p>
        </p:txBody>
      </p:sp>
      <p:sp>
        <p:nvSpPr>
          <p:cNvPr id="6" name="TextBox 5"/>
          <p:cNvSpPr txBox="1"/>
          <p:nvPr/>
        </p:nvSpPr>
        <p:spPr>
          <a:xfrm rot="2188986">
            <a:off x="3863974" y="3560955"/>
            <a:ext cx="1371600" cy="369332"/>
          </a:xfrm>
          <a:prstGeom prst="rect">
            <a:avLst/>
          </a:prstGeom>
          <a:noFill/>
        </p:spPr>
        <p:txBody>
          <a:bodyPr wrap="square" rtlCol="0">
            <a:spAutoFit/>
          </a:bodyPr>
          <a:lstStyle/>
          <a:p>
            <a:r>
              <a:rPr lang="en-US" dirty="0" smtClean="0">
                <a:solidFill>
                  <a:srgbClr val="FFFF00"/>
                </a:solidFill>
              </a:rPr>
              <a:t>Greenland</a:t>
            </a:r>
            <a:endParaRPr lang="en-US" dirty="0">
              <a:solidFill>
                <a:srgbClr val="FFFF00"/>
              </a:solidFill>
            </a:endParaRPr>
          </a:p>
        </p:txBody>
      </p:sp>
      <p:sp>
        <p:nvSpPr>
          <p:cNvPr id="7" name="TextBox 6"/>
          <p:cNvSpPr txBox="1"/>
          <p:nvPr/>
        </p:nvSpPr>
        <p:spPr>
          <a:xfrm>
            <a:off x="5943600" y="1905000"/>
            <a:ext cx="1290481" cy="369332"/>
          </a:xfrm>
          <a:prstGeom prst="rect">
            <a:avLst/>
          </a:prstGeom>
          <a:noFill/>
        </p:spPr>
        <p:txBody>
          <a:bodyPr wrap="none" rtlCol="0">
            <a:spAutoFit/>
          </a:bodyPr>
          <a:lstStyle/>
          <a:p>
            <a:r>
              <a:rPr lang="en-US" dirty="0" smtClean="0"/>
              <a:t>Spitsbergen</a:t>
            </a:r>
            <a:endParaRPr lang="en-US" dirty="0"/>
          </a:p>
        </p:txBody>
      </p:sp>
      <p:cxnSp>
        <p:nvCxnSpPr>
          <p:cNvPr id="8" name="Straight Arrow Connector 7"/>
          <p:cNvCxnSpPr/>
          <p:nvPr/>
        </p:nvCxnSpPr>
        <p:spPr>
          <a:xfrm rot="10800000" flipV="1">
            <a:off x="4495800" y="2209800"/>
            <a:ext cx="1828800" cy="7620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34319" y="2373868"/>
            <a:ext cx="862737" cy="369332"/>
          </a:xfrm>
          <a:prstGeom prst="rect">
            <a:avLst/>
          </a:prstGeom>
          <a:noFill/>
        </p:spPr>
        <p:txBody>
          <a:bodyPr wrap="none" rtlCol="0">
            <a:spAutoFit/>
          </a:bodyPr>
          <a:lstStyle/>
          <a:p>
            <a:r>
              <a:rPr lang="en-US" dirty="0" smtClean="0"/>
              <a:t>Iceland</a:t>
            </a:r>
            <a:endParaRPr lang="en-US" dirty="0"/>
          </a:p>
        </p:txBody>
      </p:sp>
      <p:cxnSp>
        <p:nvCxnSpPr>
          <p:cNvPr id="10" name="Straight Arrow Connector 9"/>
          <p:cNvCxnSpPr/>
          <p:nvPr/>
        </p:nvCxnSpPr>
        <p:spPr>
          <a:xfrm rot="10800000" flipV="1">
            <a:off x="5410200" y="2743199"/>
            <a:ext cx="1371600" cy="838199"/>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14400" y="6248400"/>
            <a:ext cx="7315200" cy="523220"/>
          </a:xfrm>
          <a:prstGeom prst="rect">
            <a:avLst/>
          </a:prstGeom>
          <a:noFill/>
        </p:spPr>
        <p:txBody>
          <a:bodyPr wrap="square" rtlCol="0">
            <a:spAutoFit/>
          </a:bodyPr>
          <a:lstStyle/>
          <a:p>
            <a:r>
              <a:rPr lang="en-US" sz="2800" dirty="0" smtClean="0"/>
              <a:t>Annual simulated sea surface heights in 2009</a:t>
            </a:r>
            <a:endParaRPr lang="en-US" sz="2800" dirty="0"/>
          </a:p>
        </p:txBody>
      </p:sp>
      <p:pic>
        <p:nvPicPr>
          <p:cNvPr id="13" name="Picture 12" descr="ssh-cur-2009.jpg"/>
          <p:cNvPicPr>
            <a:picLocks noChangeAspect="1"/>
          </p:cNvPicPr>
          <p:nvPr/>
        </p:nvPicPr>
        <p:blipFill>
          <a:blip r:embed="rId3" cstate="print"/>
          <a:srcRect l="4706" t="23636" r="17647" b="15455"/>
          <a:stretch>
            <a:fillRect/>
          </a:stretch>
        </p:blipFill>
        <p:spPr>
          <a:xfrm rot="19500000">
            <a:off x="2083098" y="456162"/>
            <a:ext cx="4684001" cy="4754880"/>
          </a:xfrm>
          <a:prstGeom prst="rect">
            <a:avLst/>
          </a:prstGeom>
        </p:spPr>
      </p:pic>
      <p:sp>
        <p:nvSpPr>
          <p:cNvPr id="15" name="TextBox 14"/>
          <p:cNvSpPr txBox="1"/>
          <p:nvPr/>
        </p:nvSpPr>
        <p:spPr>
          <a:xfrm rot="19500000">
            <a:off x="2414350" y="521253"/>
            <a:ext cx="2590800" cy="369332"/>
          </a:xfrm>
          <a:prstGeom prst="rect">
            <a:avLst/>
          </a:prstGeom>
          <a:noFill/>
        </p:spPr>
        <p:txBody>
          <a:bodyPr wrap="square" rtlCol="0">
            <a:spAutoFit/>
          </a:bodyPr>
          <a:lstStyle/>
          <a:p>
            <a:r>
              <a:rPr lang="en-US" dirty="0" smtClean="0"/>
              <a:t>SSH and currents in 2009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sh-cur-1989.jpg"/>
          <p:cNvPicPr>
            <a:picLocks noChangeAspect="1"/>
          </p:cNvPicPr>
          <p:nvPr/>
        </p:nvPicPr>
        <p:blipFill>
          <a:blip r:embed="rId2" cstate="print"/>
          <a:srcRect l="4706" t="23636" r="49412" b="40909"/>
          <a:stretch>
            <a:fillRect/>
          </a:stretch>
        </p:blipFill>
        <p:spPr>
          <a:xfrm>
            <a:off x="4648200" y="1066800"/>
            <a:ext cx="4388965" cy="4389120"/>
          </a:xfrm>
          <a:prstGeom prst="rect">
            <a:avLst/>
          </a:prstGeom>
        </p:spPr>
      </p:pic>
      <p:pic>
        <p:nvPicPr>
          <p:cNvPr id="5" name="Picture 4" descr="ssh-cur-2007.jpg"/>
          <p:cNvPicPr>
            <a:picLocks noChangeAspect="1"/>
          </p:cNvPicPr>
          <p:nvPr/>
        </p:nvPicPr>
        <p:blipFill>
          <a:blip r:embed="rId3" cstate="print"/>
          <a:srcRect l="4706" t="23636" r="49412" b="40909"/>
          <a:stretch>
            <a:fillRect/>
          </a:stretch>
        </p:blipFill>
        <p:spPr>
          <a:xfrm rot="21600000">
            <a:off x="152400" y="1066801"/>
            <a:ext cx="4389104" cy="4389120"/>
          </a:xfrm>
          <a:prstGeom prst="rect">
            <a:avLst/>
          </a:prstGeom>
        </p:spPr>
      </p:pic>
      <p:sp>
        <p:nvSpPr>
          <p:cNvPr id="6" name="TextBox 5"/>
          <p:cNvSpPr txBox="1"/>
          <p:nvPr/>
        </p:nvSpPr>
        <p:spPr>
          <a:xfrm>
            <a:off x="762000" y="1295400"/>
            <a:ext cx="838200" cy="461665"/>
          </a:xfrm>
          <a:prstGeom prst="rect">
            <a:avLst/>
          </a:prstGeom>
          <a:noFill/>
        </p:spPr>
        <p:txBody>
          <a:bodyPr wrap="square" rtlCol="0">
            <a:spAutoFit/>
          </a:bodyPr>
          <a:lstStyle/>
          <a:p>
            <a:r>
              <a:rPr lang="en-US" sz="2400" b="1" dirty="0" smtClean="0"/>
              <a:t>2007</a:t>
            </a:r>
            <a:endParaRPr lang="en-US" sz="2400" b="1" dirty="0"/>
          </a:p>
        </p:txBody>
      </p:sp>
      <p:sp>
        <p:nvSpPr>
          <p:cNvPr id="7" name="TextBox 6"/>
          <p:cNvSpPr txBox="1"/>
          <p:nvPr/>
        </p:nvSpPr>
        <p:spPr>
          <a:xfrm>
            <a:off x="5105400" y="1295400"/>
            <a:ext cx="1295400" cy="461665"/>
          </a:xfrm>
          <a:prstGeom prst="rect">
            <a:avLst/>
          </a:prstGeom>
          <a:noFill/>
        </p:spPr>
        <p:txBody>
          <a:bodyPr wrap="square" rtlCol="0">
            <a:spAutoFit/>
          </a:bodyPr>
          <a:lstStyle/>
          <a:p>
            <a:r>
              <a:rPr lang="en-US" sz="2400" b="1" dirty="0" smtClean="0"/>
              <a:t>1989</a:t>
            </a:r>
            <a:endParaRPr lang="en-US" sz="2400" b="1" dirty="0"/>
          </a:p>
        </p:txBody>
      </p:sp>
      <p:cxnSp>
        <p:nvCxnSpPr>
          <p:cNvPr id="9" name="Straight Arrow Connector 8"/>
          <p:cNvCxnSpPr/>
          <p:nvPr/>
        </p:nvCxnSpPr>
        <p:spPr>
          <a:xfrm>
            <a:off x="609600" y="3810000"/>
            <a:ext cx="1066800" cy="1588"/>
          </a:xfrm>
          <a:prstGeom prst="straightConnector1">
            <a:avLst/>
          </a:prstGeom>
          <a:ln w="762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172200" y="3733800"/>
            <a:ext cx="1066800" cy="1588"/>
          </a:xfrm>
          <a:prstGeom prst="straightConnector1">
            <a:avLst/>
          </a:prstGeom>
          <a:ln w="762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2400" y="83403"/>
            <a:ext cx="8991600" cy="830997"/>
          </a:xfrm>
          <a:prstGeom prst="rect">
            <a:avLst/>
          </a:prstGeom>
          <a:noFill/>
        </p:spPr>
        <p:txBody>
          <a:bodyPr wrap="square" rtlCol="0">
            <a:spAutoFit/>
          </a:bodyPr>
          <a:lstStyle/>
          <a:p>
            <a:r>
              <a:rPr lang="en-US" sz="2400" dirty="0" smtClean="0"/>
              <a:t>“</a:t>
            </a:r>
            <a:r>
              <a:rPr lang="en-US" sz="2400" b="1" dirty="0" smtClean="0"/>
              <a:t>AOO index</a:t>
            </a:r>
            <a:r>
              <a:rPr lang="en-US" sz="2400" dirty="0" smtClean="0"/>
              <a:t>” Arctic Ocean Oscillation– gradient of sea surface heights (</a:t>
            </a:r>
            <a:r>
              <a:rPr lang="en-US" sz="2400" dirty="0" smtClean="0">
                <a:solidFill>
                  <a:srgbClr val="FF0000"/>
                </a:solidFill>
              </a:rPr>
              <a:t>in red box</a:t>
            </a:r>
            <a:r>
              <a:rPr lang="en-US" sz="2400" dirty="0" smtClean="0"/>
              <a:t>) characterizing intensity and sign of circulation in the Arctic</a:t>
            </a:r>
            <a:endParaRPr lang="en-US" sz="2400" dirty="0"/>
          </a:p>
        </p:txBody>
      </p:sp>
      <p:sp>
        <p:nvSpPr>
          <p:cNvPr id="12" name="TextBox 11"/>
          <p:cNvSpPr txBox="1"/>
          <p:nvPr/>
        </p:nvSpPr>
        <p:spPr>
          <a:xfrm>
            <a:off x="1828800" y="1219200"/>
            <a:ext cx="2438400" cy="369332"/>
          </a:xfrm>
          <a:prstGeom prst="rect">
            <a:avLst/>
          </a:prstGeom>
          <a:solidFill>
            <a:schemeClr val="bg1"/>
          </a:solidFill>
        </p:spPr>
        <p:txBody>
          <a:bodyPr wrap="square" rtlCol="0">
            <a:spAutoFit/>
          </a:bodyPr>
          <a:lstStyle/>
          <a:p>
            <a:r>
              <a:rPr lang="en-US" b="1" dirty="0" smtClean="0"/>
              <a:t>ACCR – positive index</a:t>
            </a:r>
            <a:endParaRPr lang="en-US" b="1" dirty="0"/>
          </a:p>
        </p:txBody>
      </p:sp>
      <p:sp>
        <p:nvSpPr>
          <p:cNvPr id="13" name="TextBox 12"/>
          <p:cNvSpPr txBox="1"/>
          <p:nvPr/>
        </p:nvSpPr>
        <p:spPr>
          <a:xfrm>
            <a:off x="6324600" y="1219200"/>
            <a:ext cx="2438400" cy="369332"/>
          </a:xfrm>
          <a:prstGeom prst="rect">
            <a:avLst/>
          </a:prstGeom>
          <a:solidFill>
            <a:schemeClr val="bg1"/>
          </a:solidFill>
        </p:spPr>
        <p:txBody>
          <a:bodyPr wrap="square" rtlCol="0">
            <a:spAutoFit/>
          </a:bodyPr>
          <a:lstStyle/>
          <a:p>
            <a:r>
              <a:rPr lang="en-US" b="1" dirty="0" smtClean="0"/>
              <a:t>CCR – negative index</a:t>
            </a:r>
            <a:endParaRPr lang="en-US" b="1" dirty="0"/>
          </a:p>
        </p:txBody>
      </p:sp>
      <p:sp>
        <p:nvSpPr>
          <p:cNvPr id="14" name="TextBox 13"/>
          <p:cNvSpPr txBox="1"/>
          <p:nvPr/>
        </p:nvSpPr>
        <p:spPr>
          <a:xfrm>
            <a:off x="533400" y="5867400"/>
            <a:ext cx="7467600" cy="646331"/>
          </a:xfrm>
          <a:prstGeom prst="rect">
            <a:avLst/>
          </a:prstGeom>
          <a:noFill/>
        </p:spPr>
        <p:txBody>
          <a:bodyPr wrap="square" rtlCol="0">
            <a:spAutoFit/>
          </a:bodyPr>
          <a:lstStyle/>
          <a:p>
            <a:pPr algn="ctr"/>
            <a:r>
              <a:rPr lang="en-US" dirty="0" smtClean="0"/>
              <a:t>This method of index calculation is subjective but provides accurate information about sign of circulation and relative intensity </a:t>
            </a:r>
            <a:endParaRPr lang="en-US" dirty="0"/>
          </a:p>
        </p:txBody>
      </p:sp>
      <p:sp>
        <p:nvSpPr>
          <p:cNvPr id="15" name="Rectangle 14"/>
          <p:cNvSpPr/>
          <p:nvPr/>
        </p:nvSpPr>
        <p:spPr>
          <a:xfrm>
            <a:off x="609600" y="2743200"/>
            <a:ext cx="2667000" cy="2057400"/>
          </a:xfrm>
          <a:prstGeom prst="rect">
            <a:avLst/>
          </a:prstGeom>
          <a:noFill/>
          <a:ln w="3810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5105400" y="2743200"/>
            <a:ext cx="2667000" cy="2057400"/>
          </a:xfrm>
          <a:prstGeom prst="rect">
            <a:avLst/>
          </a:prstGeom>
          <a:noFill/>
          <a:ln w="3810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8a.jpg"/>
          <p:cNvPicPr>
            <a:picLocks noChangeAspect="1"/>
          </p:cNvPicPr>
          <p:nvPr/>
        </p:nvPicPr>
        <p:blipFill>
          <a:blip r:embed="rId2" cstate="print"/>
          <a:srcRect l="23529" t="9091" r="9412" b="18182"/>
          <a:stretch>
            <a:fillRect/>
          </a:stretch>
        </p:blipFill>
        <p:spPr>
          <a:xfrm>
            <a:off x="0" y="1127760"/>
            <a:ext cx="2996938" cy="4206240"/>
          </a:xfrm>
          <a:prstGeom prst="rect">
            <a:avLst/>
          </a:prstGeom>
        </p:spPr>
      </p:pic>
      <p:pic>
        <p:nvPicPr>
          <p:cNvPr id="3" name="Picture 2" descr="fig8b.jpg"/>
          <p:cNvPicPr>
            <a:picLocks noChangeAspect="1"/>
          </p:cNvPicPr>
          <p:nvPr/>
        </p:nvPicPr>
        <p:blipFill>
          <a:blip r:embed="rId3" cstate="print"/>
          <a:srcRect l="23529" t="9091" r="9412" b="18182"/>
          <a:stretch>
            <a:fillRect/>
          </a:stretch>
        </p:blipFill>
        <p:spPr>
          <a:xfrm>
            <a:off x="3048000" y="1127760"/>
            <a:ext cx="2996949" cy="4206240"/>
          </a:xfrm>
          <a:prstGeom prst="rect">
            <a:avLst/>
          </a:prstGeom>
        </p:spPr>
      </p:pic>
      <p:pic>
        <p:nvPicPr>
          <p:cNvPr id="4" name="Picture 3" descr="fig8c.jpg"/>
          <p:cNvPicPr>
            <a:picLocks noChangeAspect="1"/>
          </p:cNvPicPr>
          <p:nvPr/>
        </p:nvPicPr>
        <p:blipFill>
          <a:blip r:embed="rId4" cstate="print"/>
          <a:srcRect l="23529" t="9091" r="9412" b="18182"/>
          <a:stretch>
            <a:fillRect/>
          </a:stretch>
        </p:blipFill>
        <p:spPr>
          <a:xfrm>
            <a:off x="6096000" y="1127760"/>
            <a:ext cx="2996949" cy="4206240"/>
          </a:xfrm>
          <a:prstGeom prst="rect">
            <a:avLst/>
          </a:prstGeom>
        </p:spPr>
      </p:pic>
      <p:sp>
        <p:nvSpPr>
          <p:cNvPr id="5" name="TextBox 4"/>
          <p:cNvSpPr txBox="1"/>
          <p:nvPr/>
        </p:nvSpPr>
        <p:spPr>
          <a:xfrm>
            <a:off x="381000" y="228600"/>
            <a:ext cx="8534400" cy="830997"/>
          </a:xfrm>
          <a:prstGeom prst="rect">
            <a:avLst/>
          </a:prstGeom>
          <a:noFill/>
        </p:spPr>
        <p:txBody>
          <a:bodyPr wrap="square" rtlCol="0">
            <a:spAutoFit/>
          </a:bodyPr>
          <a:lstStyle/>
          <a:p>
            <a:pPr algn="ctr"/>
            <a:r>
              <a:rPr lang="en-US" sz="2400" b="1" dirty="0" smtClean="0"/>
              <a:t>This index was calculated using annual circulation and sea surface height plots for 1946-1989 and then updated to the present  </a:t>
            </a:r>
            <a:endParaRPr lang="en-US" sz="2400"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cxnSp>
        <p:nvCxnSpPr>
          <p:cNvPr id="8" name="Straight Arrow Connector 7"/>
          <p:cNvCxnSpPr/>
          <p:nvPr/>
        </p:nvCxnSpPr>
        <p:spPr>
          <a:xfrm>
            <a:off x="10515600" y="23622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9" name="Picture 8" descr="1948-2011-AO-AOO-indexes-and-1989-and-2007-regimes-new.jpg"/>
          <p:cNvPicPr>
            <a:picLocks noChangeAspect="1"/>
          </p:cNvPicPr>
          <p:nvPr/>
        </p:nvPicPr>
        <p:blipFill>
          <a:blip r:embed="rId2" cstate="print"/>
          <a:srcRect l="9412" t="25455" r="5882" b="10909"/>
          <a:stretch>
            <a:fillRect/>
          </a:stretch>
        </p:blipFill>
        <p:spPr>
          <a:xfrm>
            <a:off x="990600" y="116571"/>
            <a:ext cx="6934200" cy="6741429"/>
          </a:xfrm>
          <a:prstGeom prst="rect">
            <a:avLst/>
          </a:prstGeom>
          <a:ln>
            <a:noFill/>
          </a:ln>
        </p:spPr>
      </p:pic>
      <p:sp>
        <p:nvSpPr>
          <p:cNvPr id="22" name="Circular Arrow 21"/>
          <p:cNvSpPr/>
          <p:nvPr/>
        </p:nvSpPr>
        <p:spPr>
          <a:xfrm rot="14571576" flipV="1">
            <a:off x="1791036" y="1799599"/>
            <a:ext cx="2394006" cy="2063171"/>
          </a:xfrm>
          <a:prstGeom prst="circularArrow">
            <a:avLst>
              <a:gd name="adj1" fmla="val 12500"/>
              <a:gd name="adj2" fmla="val 867760"/>
              <a:gd name="adj3" fmla="val 20457681"/>
              <a:gd name="adj4" fmla="val 10800000"/>
              <a:gd name="adj5" fmla="val 12500"/>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Circular Arrow 29"/>
          <p:cNvSpPr/>
          <p:nvPr/>
        </p:nvSpPr>
        <p:spPr>
          <a:xfrm rot="18057559" flipV="1">
            <a:off x="5332589" y="2135667"/>
            <a:ext cx="2394006" cy="2063171"/>
          </a:xfrm>
          <a:prstGeom prst="circularArrow">
            <a:avLst>
              <a:gd name="adj1" fmla="val 12500"/>
              <a:gd name="adj2" fmla="val 867760"/>
              <a:gd name="adj3" fmla="val 20457681"/>
              <a:gd name="adj4" fmla="val 10800000"/>
              <a:gd name="adj5" fmla="val 12500"/>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p:cNvSpPr/>
          <p:nvPr/>
        </p:nvSpPr>
        <p:spPr>
          <a:xfrm>
            <a:off x="1066800" y="3810000"/>
            <a:ext cx="6934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a:off x="2438400" y="1981200"/>
            <a:ext cx="990600" cy="35814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019800" y="2057400"/>
            <a:ext cx="533400" cy="2819400"/>
          </a:xfrm>
          <a:prstGeom prst="straightConnector1">
            <a:avLst/>
          </a:prstGeom>
          <a:ln w="38100">
            <a:solidFill>
              <a:srgbClr val="1A09FD"/>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572000" y="533400"/>
            <a:ext cx="762000" cy="400110"/>
          </a:xfrm>
          <a:prstGeom prst="rect">
            <a:avLst/>
          </a:prstGeom>
          <a:solidFill>
            <a:schemeClr val="bg1"/>
          </a:solidFill>
        </p:spPr>
        <p:txBody>
          <a:bodyPr wrap="square" rtlCol="0">
            <a:spAutoFit/>
          </a:bodyPr>
          <a:lstStyle/>
          <a:p>
            <a:r>
              <a:rPr lang="en-US" sz="2000" b="1" dirty="0" smtClean="0">
                <a:solidFill>
                  <a:srgbClr val="0070C0"/>
                </a:solidFill>
              </a:rPr>
              <a:t>ACCR</a:t>
            </a:r>
            <a:endParaRPr lang="en-US" sz="2000" b="1" dirty="0">
              <a:solidFill>
                <a:srgbClr val="0070C0"/>
              </a:solidFill>
            </a:endParaRPr>
          </a:p>
        </p:txBody>
      </p:sp>
      <p:sp>
        <p:nvSpPr>
          <p:cNvPr id="31" name="TextBox 30"/>
          <p:cNvSpPr txBox="1"/>
          <p:nvPr/>
        </p:nvSpPr>
        <p:spPr>
          <a:xfrm>
            <a:off x="1143000" y="533400"/>
            <a:ext cx="685800" cy="461665"/>
          </a:xfrm>
          <a:prstGeom prst="rect">
            <a:avLst/>
          </a:prstGeom>
          <a:solidFill>
            <a:schemeClr val="bg1"/>
          </a:solidFill>
        </p:spPr>
        <p:txBody>
          <a:bodyPr wrap="square" rtlCol="0">
            <a:spAutoFit/>
          </a:bodyPr>
          <a:lstStyle/>
          <a:p>
            <a:r>
              <a:rPr lang="en-US" sz="2400" b="1" dirty="0" smtClean="0"/>
              <a:t> </a:t>
            </a:r>
            <a:r>
              <a:rPr lang="en-US" sz="2000" b="1" dirty="0" smtClean="0">
                <a:solidFill>
                  <a:srgbClr val="FF0000"/>
                </a:solidFill>
              </a:rPr>
              <a:t>CCR</a:t>
            </a:r>
            <a:endParaRPr lang="en-US" sz="2000" b="1" dirty="0">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OO-based-on-EOF.jpg"/>
          <p:cNvPicPr>
            <a:picLocks noChangeAspect="1"/>
          </p:cNvPicPr>
          <p:nvPr/>
        </p:nvPicPr>
        <p:blipFill>
          <a:blip r:embed="rId2" cstate="print"/>
          <a:srcRect l="8235" t="18182" r="7059" b="11818"/>
          <a:stretch>
            <a:fillRect/>
          </a:stretch>
        </p:blipFill>
        <p:spPr>
          <a:xfrm>
            <a:off x="19781" y="0"/>
            <a:ext cx="6152419" cy="6579658"/>
          </a:xfrm>
          <a:prstGeom prst="rect">
            <a:avLst/>
          </a:prstGeom>
        </p:spPr>
      </p:pic>
      <p:sp>
        <p:nvSpPr>
          <p:cNvPr id="2" name="TextBox 1"/>
          <p:cNvSpPr txBox="1"/>
          <p:nvPr/>
        </p:nvSpPr>
        <p:spPr>
          <a:xfrm>
            <a:off x="5638800" y="152401"/>
            <a:ext cx="3276600" cy="2923877"/>
          </a:xfrm>
          <a:prstGeom prst="rect">
            <a:avLst/>
          </a:prstGeom>
          <a:noFill/>
        </p:spPr>
        <p:txBody>
          <a:bodyPr wrap="square" rtlCol="0">
            <a:spAutoFit/>
          </a:bodyPr>
          <a:lstStyle/>
          <a:p>
            <a:r>
              <a:rPr lang="en-US" sz="2000" dirty="0" smtClean="0"/>
              <a:t>The second, more objective method of index calculation is based on EOF analysis of annual sea surface heights (SSH) in the model domain.  The first EOF mode of these fields describes 37% of SSH variability and is used as AOO index in this case</a:t>
            </a:r>
            <a:r>
              <a:rPr lang="en-US" sz="2400" dirty="0" smtClean="0"/>
              <a:t>.</a:t>
            </a:r>
            <a:endParaRPr lang="en-US" sz="2400" dirty="0"/>
          </a:p>
        </p:txBody>
      </p:sp>
      <p:sp>
        <p:nvSpPr>
          <p:cNvPr id="4" name="Oval 3"/>
          <p:cNvSpPr/>
          <p:nvPr/>
        </p:nvSpPr>
        <p:spPr>
          <a:xfrm>
            <a:off x="2590800" y="4876800"/>
            <a:ext cx="914400" cy="1905000"/>
          </a:xfrm>
          <a:prstGeom prst="ellipse">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990600" y="0"/>
            <a:ext cx="4419600" cy="369332"/>
          </a:xfrm>
          <a:prstGeom prst="rect">
            <a:avLst/>
          </a:prstGeom>
          <a:solidFill>
            <a:schemeClr val="bg1"/>
          </a:solidFill>
        </p:spPr>
        <p:txBody>
          <a:bodyPr wrap="square" rtlCol="0">
            <a:spAutoFit/>
          </a:bodyPr>
          <a:lstStyle/>
          <a:p>
            <a:r>
              <a:rPr lang="en-US" b="1" dirty="0" smtClean="0"/>
              <a:t>SSH pattern </a:t>
            </a:r>
            <a:r>
              <a:rPr lang="en-US" b="1" dirty="0" smtClean="0"/>
              <a:t>(cm) of the 1</a:t>
            </a:r>
            <a:r>
              <a:rPr lang="en-US" b="1" baseline="30000" dirty="0" smtClean="0"/>
              <a:t>st</a:t>
            </a:r>
            <a:r>
              <a:rPr lang="en-US" b="1" dirty="0" smtClean="0"/>
              <a:t> EOF mode (37%) </a:t>
            </a:r>
            <a:endParaRPr lang="en-US" b="1" dirty="0"/>
          </a:p>
        </p:txBody>
      </p:sp>
      <p:sp>
        <p:nvSpPr>
          <p:cNvPr id="6" name="TextBox 5"/>
          <p:cNvSpPr txBox="1"/>
          <p:nvPr/>
        </p:nvSpPr>
        <p:spPr>
          <a:xfrm>
            <a:off x="6172200" y="3429000"/>
            <a:ext cx="2667000" cy="2862322"/>
          </a:xfrm>
          <a:prstGeom prst="rect">
            <a:avLst/>
          </a:prstGeom>
          <a:noFill/>
        </p:spPr>
        <p:txBody>
          <a:bodyPr wrap="square" rtlCol="0">
            <a:spAutoFit/>
          </a:bodyPr>
          <a:lstStyle/>
          <a:p>
            <a:r>
              <a:rPr lang="en-US" b="1" dirty="0" smtClean="0"/>
              <a:t>Blue line shows AOO obtained manually and black line is AOO based on EOF analysis of annual SSH simulated fields. Correlation coefficient between two versions is 77% and some differences are observed only in the middle of 1970s.</a:t>
            </a:r>
            <a:endParaRPr lang="en-US" b="1" dirty="0"/>
          </a:p>
        </p:txBody>
      </p:sp>
      <p:cxnSp>
        <p:nvCxnSpPr>
          <p:cNvPr id="8" name="Straight Arrow Connector 7"/>
          <p:cNvCxnSpPr/>
          <p:nvPr/>
        </p:nvCxnSpPr>
        <p:spPr>
          <a:xfrm rot="10800000" flipV="1">
            <a:off x="3581400" y="3886200"/>
            <a:ext cx="2590800" cy="1371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9600" y="5486400"/>
            <a:ext cx="5334000"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TextBox 13"/>
          <p:cNvSpPr txBox="1"/>
          <p:nvPr/>
        </p:nvSpPr>
        <p:spPr>
          <a:xfrm>
            <a:off x="1676400" y="4766846"/>
            <a:ext cx="2057400" cy="338554"/>
          </a:xfrm>
          <a:prstGeom prst="rect">
            <a:avLst/>
          </a:prstGeom>
          <a:noFill/>
        </p:spPr>
        <p:txBody>
          <a:bodyPr wrap="square" rtlCol="0">
            <a:spAutoFit/>
          </a:bodyPr>
          <a:lstStyle/>
          <a:p>
            <a:r>
              <a:rPr lang="en-US" sz="1600" dirty="0" smtClean="0"/>
              <a:t>ACC Regimes</a:t>
            </a:r>
            <a:endParaRPr lang="en-US" sz="1600" dirty="0"/>
          </a:p>
        </p:txBody>
      </p:sp>
      <p:sp>
        <p:nvSpPr>
          <p:cNvPr id="16" name="TextBox 15"/>
          <p:cNvSpPr txBox="1"/>
          <p:nvPr/>
        </p:nvSpPr>
        <p:spPr>
          <a:xfrm>
            <a:off x="1371600" y="5791200"/>
            <a:ext cx="2057400" cy="338554"/>
          </a:xfrm>
          <a:prstGeom prst="rect">
            <a:avLst/>
          </a:prstGeom>
          <a:noFill/>
        </p:spPr>
        <p:txBody>
          <a:bodyPr wrap="square" rtlCol="0">
            <a:spAutoFit/>
          </a:bodyPr>
          <a:lstStyle/>
          <a:p>
            <a:r>
              <a:rPr lang="en-US" sz="1600" dirty="0" smtClean="0"/>
              <a:t>CC Regimes</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ox(in)">
                                      <p:cBhvr>
                                        <p:cTn id="11" dur="500"/>
                                        <p:tgtEl>
                                          <p:spTgt spid="6"/>
                                        </p:tgtEl>
                                      </p:cBhvr>
                                    </p:animEffect>
                                  </p:childTnLst>
                                </p:cTn>
                              </p:par>
                              <p:par>
                                <p:cTn id="12" presetID="8" presetClass="entr" presetSubtype="16"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amond(in)">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AAprop.jpg"/>
          <p:cNvPicPr>
            <a:picLocks noChangeAspect="1"/>
          </p:cNvPicPr>
          <p:nvPr/>
        </p:nvPicPr>
        <p:blipFill>
          <a:blip r:embed="rId2" cstate="print"/>
          <a:srcRect l="7059" t="36364" r="9412" b="18182"/>
          <a:stretch>
            <a:fillRect/>
          </a:stretch>
        </p:blipFill>
        <p:spPr>
          <a:xfrm>
            <a:off x="0" y="152400"/>
            <a:ext cx="9144000" cy="6439332"/>
          </a:xfrm>
          <a:prstGeom prst="rect">
            <a:avLst/>
          </a:prstGeom>
        </p:spPr>
      </p:pic>
      <p:sp>
        <p:nvSpPr>
          <p:cNvPr id="4" name="TextBox 3"/>
          <p:cNvSpPr txBox="1"/>
          <p:nvPr/>
        </p:nvSpPr>
        <p:spPr>
          <a:xfrm>
            <a:off x="990600" y="76200"/>
            <a:ext cx="6781800" cy="400110"/>
          </a:xfrm>
          <a:prstGeom prst="rect">
            <a:avLst/>
          </a:prstGeom>
          <a:noFill/>
        </p:spPr>
        <p:txBody>
          <a:bodyPr wrap="square" rtlCol="0">
            <a:spAutoFit/>
          </a:bodyPr>
          <a:lstStyle/>
          <a:p>
            <a:r>
              <a:rPr lang="en-US" sz="2000" b="1" dirty="0" smtClean="0"/>
              <a:t>  Correlations between AOO and environmental parameters</a:t>
            </a:r>
            <a:endParaRPr lang="en-US" sz="2000" b="1" dirty="0"/>
          </a:p>
        </p:txBody>
      </p:sp>
      <p:sp>
        <p:nvSpPr>
          <p:cNvPr id="5" name="TextBox 4"/>
          <p:cNvSpPr txBox="1"/>
          <p:nvPr/>
        </p:nvSpPr>
        <p:spPr>
          <a:xfrm>
            <a:off x="1143000" y="685800"/>
            <a:ext cx="3657600" cy="830997"/>
          </a:xfrm>
          <a:prstGeom prst="rect">
            <a:avLst/>
          </a:prstGeom>
          <a:noFill/>
        </p:spPr>
        <p:txBody>
          <a:bodyPr wrap="square" rtlCol="0">
            <a:spAutoFit/>
          </a:bodyPr>
          <a:lstStyle/>
          <a:p>
            <a:r>
              <a:rPr lang="en-US" sz="2400" b="1" dirty="0" smtClean="0">
                <a:solidFill>
                  <a:srgbClr val="1B0AFC"/>
                </a:solidFill>
              </a:rPr>
              <a:t>Solid blue line – sea ice extent in the Bering Sea</a:t>
            </a:r>
            <a:endParaRPr lang="en-US" sz="2400" b="1" dirty="0">
              <a:solidFill>
                <a:srgbClr val="1B0AFC"/>
              </a:solidFill>
            </a:endParaRPr>
          </a:p>
        </p:txBody>
      </p:sp>
      <p:cxnSp>
        <p:nvCxnSpPr>
          <p:cNvPr id="7" name="Straight Arrow Connector 6"/>
          <p:cNvCxnSpPr/>
          <p:nvPr/>
        </p:nvCxnSpPr>
        <p:spPr>
          <a:xfrm rot="16200000" flipH="1">
            <a:off x="2247900" y="1562100"/>
            <a:ext cx="533400" cy="304800"/>
          </a:xfrm>
          <a:prstGeom prst="straightConnector1">
            <a:avLst/>
          </a:prstGeom>
          <a:ln w="38100">
            <a:solidFill>
              <a:srgbClr val="1B0AFC"/>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295400" y="3817203"/>
            <a:ext cx="3657600" cy="1200329"/>
          </a:xfrm>
          <a:prstGeom prst="rect">
            <a:avLst/>
          </a:prstGeom>
          <a:noFill/>
        </p:spPr>
        <p:txBody>
          <a:bodyPr wrap="square" rtlCol="0">
            <a:spAutoFit/>
          </a:bodyPr>
          <a:lstStyle/>
          <a:p>
            <a:r>
              <a:rPr lang="en-US" sz="2400" b="1" dirty="0" smtClean="0">
                <a:solidFill>
                  <a:srgbClr val="FF0000"/>
                </a:solidFill>
              </a:rPr>
              <a:t>Solid red line – water temperature anomaly in the Bering Sea</a:t>
            </a:r>
            <a:endParaRPr lang="en-US" sz="2400" b="1" dirty="0">
              <a:solidFill>
                <a:srgbClr val="FF0000"/>
              </a:solidFill>
            </a:endParaRPr>
          </a:p>
        </p:txBody>
      </p:sp>
      <p:cxnSp>
        <p:nvCxnSpPr>
          <p:cNvPr id="9" name="Straight Arrow Connector 8"/>
          <p:cNvCxnSpPr/>
          <p:nvPr/>
        </p:nvCxnSpPr>
        <p:spPr>
          <a:xfrm flipV="1">
            <a:off x="4343400" y="3810000"/>
            <a:ext cx="838200" cy="152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90600" y="533400"/>
            <a:ext cx="3657600" cy="1323439"/>
          </a:xfrm>
          <a:prstGeom prst="rect">
            <a:avLst/>
          </a:prstGeom>
          <a:noFill/>
        </p:spPr>
        <p:txBody>
          <a:bodyPr wrap="square" rtlCol="0">
            <a:spAutoFit/>
          </a:bodyPr>
          <a:lstStyle/>
          <a:p>
            <a:r>
              <a:rPr lang="en-US" sz="2000" b="1" dirty="0" smtClean="0"/>
              <a:t>Arrows </a:t>
            </a:r>
            <a:r>
              <a:rPr lang="en-US" sz="2000" b="1" dirty="0" smtClean="0">
                <a:solidFill>
                  <a:srgbClr val="1B0AFC"/>
                </a:solidFill>
              </a:rPr>
              <a:t>COLD</a:t>
            </a:r>
            <a:r>
              <a:rPr lang="en-US" sz="2000" b="1" dirty="0" smtClean="0"/>
              <a:t> and </a:t>
            </a:r>
            <a:r>
              <a:rPr lang="en-US" sz="2000" b="1" dirty="0" smtClean="0">
                <a:solidFill>
                  <a:srgbClr val="FF0000"/>
                </a:solidFill>
              </a:rPr>
              <a:t>WARM</a:t>
            </a:r>
            <a:r>
              <a:rPr lang="en-US" sz="2000" b="1" dirty="0" smtClean="0"/>
              <a:t> depict the beginning of cold or warm SST events in the North Atlantic (</a:t>
            </a:r>
            <a:r>
              <a:rPr lang="en-US" sz="2000" b="1" dirty="0" err="1" smtClean="0"/>
              <a:t>Bezdek</a:t>
            </a:r>
            <a:r>
              <a:rPr lang="en-US" sz="2000" b="1" dirty="0" smtClean="0"/>
              <a:t>, 1996] </a:t>
            </a:r>
            <a:endParaRPr lang="en-US" sz="2000" b="1" dirty="0"/>
          </a:p>
        </p:txBody>
      </p:sp>
      <p:sp>
        <p:nvSpPr>
          <p:cNvPr id="12" name="TextBox 11"/>
          <p:cNvSpPr txBox="1"/>
          <p:nvPr/>
        </p:nvSpPr>
        <p:spPr>
          <a:xfrm>
            <a:off x="4953000" y="3969603"/>
            <a:ext cx="3657600" cy="1200329"/>
          </a:xfrm>
          <a:prstGeom prst="rect">
            <a:avLst/>
          </a:prstGeom>
          <a:noFill/>
        </p:spPr>
        <p:txBody>
          <a:bodyPr wrap="square" rtlCol="0">
            <a:spAutoFit/>
          </a:bodyPr>
          <a:lstStyle/>
          <a:p>
            <a:r>
              <a:rPr lang="en-US" sz="2400" b="1" dirty="0" smtClean="0">
                <a:solidFill>
                  <a:srgbClr val="00B050"/>
                </a:solidFill>
              </a:rPr>
              <a:t>Dotted colored lines – salinity anomalies in the Gulf of Alaska near Seward</a:t>
            </a:r>
            <a:endParaRPr lang="en-US" sz="2400" b="1" dirty="0">
              <a:solidFill>
                <a:srgbClr val="00B050"/>
              </a:solidFill>
            </a:endParaRPr>
          </a:p>
        </p:txBody>
      </p:sp>
      <p:cxnSp>
        <p:nvCxnSpPr>
          <p:cNvPr id="13" name="Straight Arrow Connector 12"/>
          <p:cNvCxnSpPr/>
          <p:nvPr/>
        </p:nvCxnSpPr>
        <p:spPr>
          <a:xfrm rot="16200000" flipV="1">
            <a:off x="5143500" y="3086100"/>
            <a:ext cx="1219200" cy="533400"/>
          </a:xfrm>
          <a:prstGeom prst="straightConnector1">
            <a:avLst/>
          </a:prstGeom>
          <a:ln w="381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2" idx="1"/>
          </p:cNvCxnSpPr>
          <p:nvPr/>
        </p:nvCxnSpPr>
        <p:spPr>
          <a:xfrm rot="10800000" flipV="1">
            <a:off x="3657600" y="4569768"/>
            <a:ext cx="1295400" cy="1373832"/>
          </a:xfrm>
          <a:prstGeom prst="straightConnector1">
            <a:avLst/>
          </a:prstGeom>
          <a:ln w="381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par>
                                <p:cTn id="8" presetID="4"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xit" presetSubtype="16" fill="hold" grpId="1" nodeType="clickEffect">
                                  <p:stCondLst>
                                    <p:cond delay="0"/>
                                  </p:stCondLst>
                                  <p:childTnLst>
                                    <p:animEffect transition="out" filter="box(in)">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4" presetClass="exit" presetSubtype="16" fill="hold" nodeType="withEffect">
                                  <p:stCondLst>
                                    <p:cond delay="0"/>
                                  </p:stCondLst>
                                  <p:childTnLst>
                                    <p:animEffect transition="out" filter="box(i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ox(in)">
                                      <p:cBhvr>
                                        <p:cTn id="23" dur="500"/>
                                        <p:tgtEl>
                                          <p:spTgt spid="8"/>
                                        </p:tgtEl>
                                      </p:cBhvr>
                                    </p:animEffect>
                                  </p:childTnLst>
                                </p:cTn>
                              </p:par>
                              <p:par>
                                <p:cTn id="24" presetID="4"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ox(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xit" presetSubtype="16" fill="hold" grpId="1" nodeType="clickEffect">
                                  <p:stCondLst>
                                    <p:cond delay="0"/>
                                  </p:stCondLst>
                                  <p:childTnLst>
                                    <p:animEffect transition="out" filter="box(in)">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4" presetClass="exit" presetSubtype="16" fill="hold" nodeType="withEffect">
                                  <p:stCondLst>
                                    <p:cond delay="0"/>
                                  </p:stCondLst>
                                  <p:childTnLst>
                                    <p:animEffect transition="out" filter="box(in)">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ox(i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xit" presetSubtype="16" fill="hold" grpId="1" nodeType="clickEffect">
                                  <p:stCondLst>
                                    <p:cond delay="0"/>
                                  </p:stCondLst>
                                  <p:childTnLst>
                                    <p:animEffect transition="out" filter="box(in)">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ox(in)">
                                      <p:cBhvr>
                                        <p:cTn id="49" dur="500"/>
                                        <p:tgtEl>
                                          <p:spTgt spid="12"/>
                                        </p:tgtEl>
                                      </p:cBhvr>
                                    </p:animEffect>
                                  </p:childTnLst>
                                </p:cTn>
                              </p:par>
                              <p:par>
                                <p:cTn id="50" presetID="4" presetClass="entr" presetSubtype="16"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ox(in)">
                                      <p:cBhvr>
                                        <p:cTn id="52" dur="500"/>
                                        <p:tgtEl>
                                          <p:spTgt spid="13"/>
                                        </p:tgtEl>
                                      </p:cBhvr>
                                    </p:animEffect>
                                  </p:childTnLst>
                                </p:cTn>
                              </p:par>
                              <p:par>
                                <p:cTn id="53" presetID="4" presetClass="entr" presetSubtype="16"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ox(in)">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4" presetClass="exit" presetSubtype="16" fill="hold" grpId="1" nodeType="clickEffect">
                                  <p:stCondLst>
                                    <p:cond delay="0"/>
                                  </p:stCondLst>
                                  <p:childTnLst>
                                    <p:animEffect transition="out" filter="box(in)">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4" presetClass="exit" presetSubtype="16" fill="hold" nodeType="withEffect">
                                  <p:stCondLst>
                                    <p:cond delay="0"/>
                                  </p:stCondLst>
                                  <p:childTnLst>
                                    <p:animEffect transition="out" filter="box(in)">
                                      <p:cBhvr>
                                        <p:cTn id="62" dur="500"/>
                                        <p:tgtEl>
                                          <p:spTgt spid="13"/>
                                        </p:tgtEl>
                                      </p:cBhvr>
                                    </p:animEffect>
                                    <p:set>
                                      <p:cBhvr>
                                        <p:cTn id="63" dur="1" fill="hold">
                                          <p:stCondLst>
                                            <p:cond delay="499"/>
                                          </p:stCondLst>
                                        </p:cTn>
                                        <p:tgtEl>
                                          <p:spTgt spid="13"/>
                                        </p:tgtEl>
                                        <p:attrNameLst>
                                          <p:attrName>style.visibility</p:attrName>
                                        </p:attrNameLst>
                                      </p:cBhvr>
                                      <p:to>
                                        <p:strVal val="hidden"/>
                                      </p:to>
                                    </p:set>
                                  </p:childTnLst>
                                </p:cTn>
                              </p:par>
                              <p:par>
                                <p:cTn id="64" presetID="4" presetClass="exit" presetSubtype="16" fill="hold" nodeType="withEffect">
                                  <p:stCondLst>
                                    <p:cond delay="0"/>
                                  </p:stCondLst>
                                  <p:childTnLst>
                                    <p:animEffect transition="out" filter="box(in)">
                                      <p:cBhvr>
                                        <p:cTn id="65" dur="500"/>
                                        <p:tgtEl>
                                          <p:spTgt spid="16"/>
                                        </p:tgtEl>
                                      </p:cBhvr>
                                    </p:animEffect>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8" grpId="1"/>
      <p:bldP spid="11" grpId="0"/>
      <p:bldP spid="11" grpId="1"/>
      <p:bldP spid="12" grpId="0"/>
      <p:bldP spid="1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52400"/>
            <a:ext cx="6781800" cy="400110"/>
          </a:xfrm>
          <a:prstGeom prst="rect">
            <a:avLst/>
          </a:prstGeom>
          <a:noFill/>
        </p:spPr>
        <p:txBody>
          <a:bodyPr wrap="square" rtlCol="0">
            <a:spAutoFit/>
          </a:bodyPr>
          <a:lstStyle/>
          <a:p>
            <a:r>
              <a:rPr lang="en-US" sz="2000" b="1" dirty="0" smtClean="0"/>
              <a:t>  Correlations between AOO and environmental parameters</a:t>
            </a:r>
            <a:endParaRPr lang="en-US" sz="2000" b="1" dirty="0"/>
          </a:p>
        </p:txBody>
      </p:sp>
      <p:graphicFrame>
        <p:nvGraphicFramePr>
          <p:cNvPr id="4" name="Table 3"/>
          <p:cNvGraphicFramePr>
            <a:graphicFrameLocks noGrp="1"/>
          </p:cNvGraphicFramePr>
          <p:nvPr/>
        </p:nvGraphicFramePr>
        <p:xfrm>
          <a:off x="152400" y="914400"/>
          <a:ext cx="8686800" cy="5735320"/>
        </p:xfrm>
        <a:graphic>
          <a:graphicData uri="http://schemas.openxmlformats.org/drawingml/2006/table">
            <a:tbl>
              <a:tblPr firstRow="1" bandRow="1">
                <a:tableStyleId>{5C22544A-7EE6-4342-B048-85BDC9FD1C3A}</a:tableStyleId>
              </a:tblPr>
              <a:tblGrid>
                <a:gridCol w="3429000"/>
                <a:gridCol w="710565"/>
                <a:gridCol w="661035"/>
                <a:gridCol w="3886200"/>
              </a:tblGrid>
              <a:tr h="741680">
                <a:tc>
                  <a:txBody>
                    <a:bodyPr/>
                    <a:lstStyle/>
                    <a:p>
                      <a:pPr algn="ctr"/>
                      <a:r>
                        <a:rPr lang="en-US" dirty="0" smtClean="0"/>
                        <a:t>Parameters</a:t>
                      </a:r>
                      <a:endParaRPr lang="en-US" dirty="0"/>
                    </a:p>
                  </a:txBody>
                  <a:tcPr/>
                </a:tc>
                <a:tc gridSpan="2">
                  <a:txBody>
                    <a:bodyPr/>
                    <a:lstStyle/>
                    <a:p>
                      <a:pPr algn="ctr"/>
                      <a:r>
                        <a:rPr lang="en-US" dirty="0" smtClean="0"/>
                        <a:t>Anomaly</a:t>
                      </a:r>
                      <a:endParaRPr lang="en-US" dirty="0"/>
                    </a:p>
                    <a:p>
                      <a:r>
                        <a:rPr lang="en-US" dirty="0" smtClean="0"/>
                        <a:t>     during</a:t>
                      </a:r>
                    </a:p>
                    <a:p>
                      <a:r>
                        <a:rPr lang="en-US" dirty="0" smtClean="0"/>
                        <a:t>ACCR</a:t>
                      </a:r>
                      <a:r>
                        <a:rPr lang="en-US" baseline="0" dirty="0" smtClean="0"/>
                        <a:t>     </a:t>
                      </a:r>
                      <a:r>
                        <a:rPr lang="en-US" dirty="0" smtClean="0"/>
                        <a:t>CCR</a:t>
                      </a:r>
                      <a:endParaRPr lang="en-US" dirty="0"/>
                    </a:p>
                  </a:txBody>
                  <a:tcPr/>
                </a:tc>
                <a:tc hMerge="1">
                  <a:txBody>
                    <a:bodyPr/>
                    <a:lstStyle/>
                    <a:p>
                      <a:endParaRPr lang="en-US" dirty="0"/>
                    </a:p>
                  </a:txBody>
                  <a:tcPr/>
                </a:tc>
                <a:tc>
                  <a:txBody>
                    <a:bodyPr/>
                    <a:lstStyle/>
                    <a:p>
                      <a:pPr algn="ctr"/>
                      <a:r>
                        <a:rPr lang="en-US" dirty="0" smtClean="0"/>
                        <a:t>Source</a:t>
                      </a:r>
                      <a:endParaRPr lang="en-US" dirty="0"/>
                    </a:p>
                  </a:txBody>
                  <a:tcPr/>
                </a:tc>
              </a:tr>
              <a:tr h="370840">
                <a:tc>
                  <a:txBody>
                    <a:bodyPr/>
                    <a:lstStyle/>
                    <a:p>
                      <a:r>
                        <a:rPr lang="en-US" dirty="0" smtClean="0"/>
                        <a:t>Vorticity over polar cap</a:t>
                      </a:r>
                      <a:endParaRPr lang="en-US" dirty="0"/>
                    </a:p>
                  </a:txBody>
                  <a:tcPr/>
                </a:tc>
                <a:tc>
                  <a:txBody>
                    <a:bodyPr/>
                    <a:lstStyle/>
                    <a:p>
                      <a:pPr algn="ctr"/>
                      <a:r>
                        <a:rPr lang="en-US" dirty="0" smtClean="0"/>
                        <a:t>N</a:t>
                      </a:r>
                      <a:endParaRPr lang="en-US" dirty="0"/>
                    </a:p>
                  </a:txBody>
                  <a:tcPr/>
                </a:tc>
                <a:tc>
                  <a:txBody>
                    <a:bodyPr/>
                    <a:lstStyle/>
                    <a:p>
                      <a:pPr algn="ctr"/>
                      <a:r>
                        <a:rPr lang="en-US" dirty="0" smtClean="0"/>
                        <a:t>P</a:t>
                      </a:r>
                      <a:endParaRPr lang="en-US" dirty="0"/>
                    </a:p>
                  </a:txBody>
                  <a:tcPr/>
                </a:tc>
                <a:tc>
                  <a:txBody>
                    <a:bodyPr/>
                    <a:lstStyle/>
                    <a:p>
                      <a:r>
                        <a:rPr lang="en-US" dirty="0" smtClean="0"/>
                        <a:t>Tanaka et al., 1995</a:t>
                      </a:r>
                      <a:endParaRPr lang="en-US" dirty="0"/>
                    </a:p>
                  </a:txBody>
                  <a:tcPr/>
                </a:tc>
              </a:tr>
              <a:tr h="370840">
                <a:tc>
                  <a:txBody>
                    <a:bodyPr/>
                    <a:lstStyle/>
                    <a:p>
                      <a:r>
                        <a:rPr lang="en-US" dirty="0" smtClean="0"/>
                        <a:t>SLP</a:t>
                      </a:r>
                      <a:endParaRPr lang="en-US" dirty="0"/>
                    </a:p>
                  </a:txBody>
                  <a:tcPr/>
                </a:tc>
                <a:tc>
                  <a:txBody>
                    <a:bodyPr/>
                    <a:lstStyle/>
                    <a:p>
                      <a:r>
                        <a:rPr lang="en-US" dirty="0" smtClean="0"/>
                        <a:t>    P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N</a:t>
                      </a:r>
                    </a:p>
                  </a:txBody>
                  <a:tcPr/>
                </a:tc>
                <a:tc>
                  <a:txBody>
                    <a:bodyPr/>
                    <a:lstStyle/>
                    <a:p>
                      <a:r>
                        <a:rPr lang="en-US" dirty="0" smtClean="0"/>
                        <a:t>Proshutinsky and Johnson, 1996, 1997</a:t>
                      </a:r>
                      <a:endParaRPr lang="en-US" dirty="0"/>
                    </a:p>
                  </a:txBody>
                  <a:tcPr/>
                </a:tc>
              </a:tr>
              <a:tr h="370840">
                <a:tc>
                  <a:txBody>
                    <a:bodyPr/>
                    <a:lstStyle/>
                    <a:p>
                      <a:r>
                        <a:rPr lang="en-US" dirty="0" smtClean="0"/>
                        <a:t>Surface</a:t>
                      </a:r>
                      <a:r>
                        <a:rPr lang="en-US" baseline="0" dirty="0" smtClean="0"/>
                        <a:t> air temperature</a:t>
                      </a:r>
                      <a:endParaRPr lang="en-US" dirty="0"/>
                    </a:p>
                  </a:txBody>
                  <a:tcPr/>
                </a:tc>
                <a:tc>
                  <a:txBody>
                    <a:bodyPr/>
                    <a:lstStyle/>
                    <a:p>
                      <a:pPr algn="ctr"/>
                      <a:r>
                        <a:rPr lang="en-US" dirty="0" smtClean="0"/>
                        <a:t>N</a:t>
                      </a:r>
                      <a:endParaRPr lang="en-US" dirty="0"/>
                    </a:p>
                  </a:txBody>
                  <a:tcPr/>
                </a:tc>
                <a:tc>
                  <a:txBody>
                    <a:bodyPr/>
                    <a:lstStyle/>
                    <a:p>
                      <a:pPr algn="ctr"/>
                      <a:r>
                        <a:rPr lang="en-US" dirty="0" smtClean="0"/>
                        <a:t>P</a:t>
                      </a:r>
                      <a:endParaRPr lang="en-US" dirty="0"/>
                    </a:p>
                  </a:txBody>
                  <a:tcPr/>
                </a:tc>
                <a:tc>
                  <a:txBody>
                    <a:bodyPr/>
                    <a:lstStyle/>
                    <a:p>
                      <a:r>
                        <a:rPr lang="en-US" dirty="0" smtClean="0"/>
                        <a:t>Martin and Munoz, 1997</a:t>
                      </a:r>
                      <a:endParaRPr lang="en-US" dirty="0"/>
                    </a:p>
                  </a:txBody>
                  <a:tcPr/>
                </a:tc>
              </a:tr>
              <a:tr h="370840">
                <a:tc>
                  <a:txBody>
                    <a:bodyPr/>
                    <a:lstStyle/>
                    <a:p>
                      <a:r>
                        <a:rPr lang="en-US" dirty="0" smtClean="0"/>
                        <a:t>Duration of ice melt season</a:t>
                      </a:r>
                      <a:endParaRPr lang="en-US" dirty="0"/>
                    </a:p>
                  </a:txBody>
                  <a:tcPr/>
                </a:tc>
                <a:tc>
                  <a:txBody>
                    <a:bodyPr/>
                    <a:lstStyle/>
                    <a:p>
                      <a:pPr algn="ctr"/>
                      <a:r>
                        <a:rPr lang="en-US" dirty="0" smtClean="0"/>
                        <a:t>N</a:t>
                      </a:r>
                      <a:endParaRPr lang="en-US" dirty="0"/>
                    </a:p>
                  </a:txBody>
                  <a:tcPr/>
                </a:tc>
                <a:tc>
                  <a:txBody>
                    <a:bodyPr/>
                    <a:lstStyle/>
                    <a:p>
                      <a:pPr algn="ctr"/>
                      <a:r>
                        <a:rPr lang="en-US" dirty="0" smtClean="0"/>
                        <a:t>P</a:t>
                      </a:r>
                      <a:endParaRPr lang="en-US" dirty="0"/>
                    </a:p>
                  </a:txBody>
                  <a:tcPr/>
                </a:tc>
                <a:tc>
                  <a:txBody>
                    <a:bodyPr/>
                    <a:lstStyle/>
                    <a:p>
                      <a:r>
                        <a:rPr lang="en-US" dirty="0" smtClean="0"/>
                        <a:t>Smith, 1998</a:t>
                      </a:r>
                      <a:endParaRPr lang="en-US" dirty="0"/>
                    </a:p>
                  </a:txBody>
                  <a:tcPr/>
                </a:tc>
              </a:tr>
              <a:tr h="370840">
                <a:tc>
                  <a:txBody>
                    <a:bodyPr/>
                    <a:lstStyle/>
                    <a:p>
                      <a:r>
                        <a:rPr lang="en-US" dirty="0" smtClean="0"/>
                        <a:t>Sea ice extent </a:t>
                      </a:r>
                      <a:endParaRPr lang="en-US" dirty="0"/>
                    </a:p>
                  </a:txBody>
                  <a:tcPr/>
                </a:tc>
                <a:tc>
                  <a:txBody>
                    <a:bodyPr/>
                    <a:lstStyle/>
                    <a:p>
                      <a:pPr algn="ctr"/>
                      <a:r>
                        <a:rPr lang="en-US" dirty="0" smtClean="0"/>
                        <a:t>P </a:t>
                      </a:r>
                      <a:endParaRPr lang="en-US" dirty="0"/>
                    </a:p>
                  </a:txBody>
                  <a:tcPr/>
                </a:tc>
                <a:tc>
                  <a:txBody>
                    <a:bodyPr/>
                    <a:lstStyle/>
                    <a:p>
                      <a:pPr algn="ctr"/>
                      <a:r>
                        <a:rPr lang="en-US" dirty="0" smtClean="0"/>
                        <a:t>N</a:t>
                      </a:r>
                      <a:endParaRPr lang="en-US" dirty="0"/>
                    </a:p>
                  </a:txBody>
                  <a:tcPr/>
                </a:tc>
                <a:tc>
                  <a:txBody>
                    <a:bodyPr/>
                    <a:lstStyle/>
                    <a:p>
                      <a:r>
                        <a:rPr lang="en-US" dirty="0" err="1" smtClean="0"/>
                        <a:t>Maslanik</a:t>
                      </a:r>
                      <a:r>
                        <a:rPr lang="en-US" dirty="0" smtClean="0"/>
                        <a:t> et al, 1996</a:t>
                      </a:r>
                      <a:endParaRPr lang="en-US" dirty="0"/>
                    </a:p>
                  </a:txBody>
                  <a:tcPr/>
                </a:tc>
              </a:tr>
              <a:tr h="370840">
                <a:tc>
                  <a:txBody>
                    <a:bodyPr/>
                    <a:lstStyle/>
                    <a:p>
                      <a:r>
                        <a:rPr lang="en-US" dirty="0" smtClean="0"/>
                        <a:t>Ice drift speed</a:t>
                      </a:r>
                      <a:endParaRPr lang="en-US" dirty="0"/>
                    </a:p>
                  </a:txBody>
                  <a:tcPr/>
                </a:tc>
                <a:tc>
                  <a:txBody>
                    <a:bodyPr/>
                    <a:lstStyle/>
                    <a:p>
                      <a:pPr algn="ctr"/>
                      <a:r>
                        <a:rPr lang="en-US" dirty="0" smtClean="0"/>
                        <a:t>N</a:t>
                      </a:r>
                      <a:endParaRPr lang="en-US" dirty="0"/>
                    </a:p>
                  </a:txBody>
                  <a:tcPr/>
                </a:tc>
                <a:tc>
                  <a:txBody>
                    <a:bodyPr/>
                    <a:lstStyle/>
                    <a:p>
                      <a:pPr algn="ctr"/>
                      <a:r>
                        <a:rPr lang="en-US" dirty="0" smtClean="0"/>
                        <a:t>P</a:t>
                      </a:r>
                      <a:endParaRPr lang="en-US" dirty="0"/>
                    </a:p>
                  </a:txBody>
                  <a:tcPr/>
                </a:tc>
                <a:tc>
                  <a:txBody>
                    <a:bodyPr/>
                    <a:lstStyle/>
                    <a:p>
                      <a:r>
                        <a:rPr lang="en-US" dirty="0" err="1" smtClean="0"/>
                        <a:t>Hakkinen</a:t>
                      </a:r>
                      <a:r>
                        <a:rPr lang="en-US" dirty="0" smtClean="0"/>
                        <a:t> and Proshutinsky, </a:t>
                      </a:r>
                      <a:endParaRPr lang="en-US" dirty="0"/>
                    </a:p>
                  </a:txBody>
                  <a:tcPr/>
                </a:tc>
              </a:tr>
              <a:tr h="370840">
                <a:tc>
                  <a:txBody>
                    <a:bodyPr/>
                    <a:lstStyle/>
                    <a:p>
                      <a:r>
                        <a:rPr lang="en-US" dirty="0" smtClean="0"/>
                        <a:t>Siberian river runoff</a:t>
                      </a:r>
                      <a:endParaRPr lang="en-US" dirty="0"/>
                    </a:p>
                  </a:txBody>
                  <a:tcPr/>
                </a:tc>
                <a:tc>
                  <a:txBody>
                    <a:bodyPr/>
                    <a:lstStyle/>
                    <a:p>
                      <a:pPr algn="ctr"/>
                      <a:r>
                        <a:rPr lang="en-US" dirty="0" smtClean="0"/>
                        <a:t>P</a:t>
                      </a:r>
                      <a:endParaRPr lang="en-US" dirty="0"/>
                    </a:p>
                  </a:txBody>
                  <a:tcPr/>
                </a:tc>
                <a:tc>
                  <a:txBody>
                    <a:bodyPr/>
                    <a:lstStyle/>
                    <a:p>
                      <a:pPr algn="ctr"/>
                      <a:r>
                        <a:rPr lang="en-US" dirty="0" smtClean="0"/>
                        <a:t>N</a:t>
                      </a:r>
                      <a:endParaRPr lang="en-US" dirty="0"/>
                    </a:p>
                  </a:txBody>
                  <a:tcPr/>
                </a:tc>
                <a:tc>
                  <a:txBody>
                    <a:bodyPr/>
                    <a:lstStyle/>
                    <a:p>
                      <a:r>
                        <a:rPr lang="en-US" dirty="0" smtClean="0"/>
                        <a:t>Proshutinsky and Johnson, 1997</a:t>
                      </a:r>
                      <a:endParaRPr lang="en-US" dirty="0"/>
                    </a:p>
                  </a:txBody>
                  <a:tcPr/>
                </a:tc>
              </a:tr>
              <a:tr h="370840">
                <a:tc>
                  <a:txBody>
                    <a:bodyPr/>
                    <a:lstStyle/>
                    <a:p>
                      <a:r>
                        <a:rPr lang="en-US" dirty="0" smtClean="0"/>
                        <a:t>Beaufort  Gyre Freshwater content</a:t>
                      </a:r>
                      <a:endParaRPr lang="en-US" dirty="0"/>
                    </a:p>
                  </a:txBody>
                  <a:tcPr/>
                </a:tc>
                <a:tc>
                  <a:txBody>
                    <a:bodyPr/>
                    <a:lstStyle/>
                    <a:p>
                      <a:pPr algn="ctr"/>
                      <a:r>
                        <a:rPr lang="en-US" dirty="0" smtClean="0"/>
                        <a:t>P</a:t>
                      </a:r>
                      <a:endParaRPr lang="en-US" dirty="0"/>
                    </a:p>
                  </a:txBody>
                  <a:tcPr/>
                </a:tc>
                <a:tc>
                  <a:txBody>
                    <a:bodyPr/>
                    <a:lstStyle/>
                    <a:p>
                      <a:pPr algn="ctr"/>
                      <a:r>
                        <a:rPr lang="en-US" dirty="0" smtClean="0"/>
                        <a:t>N</a:t>
                      </a:r>
                      <a:endParaRPr lang="en-US" dirty="0"/>
                    </a:p>
                  </a:txBody>
                  <a:tcPr/>
                </a:tc>
                <a:tc>
                  <a:txBody>
                    <a:bodyPr/>
                    <a:lstStyle/>
                    <a:p>
                      <a:r>
                        <a:rPr lang="en-US" dirty="0" smtClean="0"/>
                        <a:t>Proshutinsky et al., 2002, 2009</a:t>
                      </a:r>
                      <a:endParaRPr lang="en-US" dirty="0"/>
                    </a:p>
                  </a:txBody>
                  <a:tcPr/>
                </a:tc>
              </a:tr>
              <a:tr h="370840">
                <a:tc>
                  <a:txBody>
                    <a:bodyPr/>
                    <a:lstStyle/>
                    <a:p>
                      <a:r>
                        <a:rPr lang="en-US" dirty="0" smtClean="0"/>
                        <a:t>Ice extent in the Bering Sea</a:t>
                      </a:r>
                      <a:endParaRPr lang="en-US" dirty="0"/>
                    </a:p>
                  </a:txBody>
                  <a:tcPr/>
                </a:tc>
                <a:tc>
                  <a:txBody>
                    <a:bodyPr/>
                    <a:lstStyle/>
                    <a:p>
                      <a:pPr algn="ctr"/>
                      <a:r>
                        <a:rPr lang="en-US" dirty="0" smtClean="0"/>
                        <a:t>P</a:t>
                      </a:r>
                      <a:endParaRPr lang="en-US" dirty="0"/>
                    </a:p>
                  </a:txBody>
                  <a:tcPr/>
                </a:tc>
                <a:tc>
                  <a:txBody>
                    <a:bodyPr/>
                    <a:lstStyle/>
                    <a:p>
                      <a:pPr algn="ctr"/>
                      <a:r>
                        <a:rPr lang="en-US" dirty="0" smtClean="0"/>
                        <a:t>N</a:t>
                      </a:r>
                      <a:endParaRPr lang="en-US" dirty="0"/>
                    </a:p>
                  </a:txBody>
                  <a:tcPr/>
                </a:tc>
                <a:tc>
                  <a:txBody>
                    <a:bodyPr/>
                    <a:lstStyle/>
                    <a:p>
                      <a:r>
                        <a:rPr lang="en-US" dirty="0" err="1" smtClean="0"/>
                        <a:t>Niebauer</a:t>
                      </a:r>
                      <a:r>
                        <a:rPr lang="en-US" dirty="0" smtClean="0"/>
                        <a:t>,</a:t>
                      </a:r>
                      <a:r>
                        <a:rPr lang="en-US" baseline="0" dirty="0" smtClean="0"/>
                        <a:t> 1988</a:t>
                      </a:r>
                      <a:endParaRPr lang="en-US" dirty="0"/>
                    </a:p>
                  </a:txBody>
                  <a:tcPr/>
                </a:tc>
              </a:tr>
              <a:tr h="370840">
                <a:tc>
                  <a:txBody>
                    <a:bodyPr/>
                    <a:lstStyle/>
                    <a:p>
                      <a:r>
                        <a:rPr lang="en-US" dirty="0" smtClean="0"/>
                        <a:t>Ice extent in Davis</a:t>
                      </a:r>
                      <a:r>
                        <a:rPr lang="en-US" baseline="0" dirty="0" smtClean="0"/>
                        <a:t> Strait</a:t>
                      </a:r>
                      <a:endParaRPr lang="en-US" dirty="0"/>
                    </a:p>
                  </a:txBody>
                  <a:tcPr/>
                </a:tc>
                <a:tc>
                  <a:txBody>
                    <a:bodyPr/>
                    <a:lstStyle/>
                    <a:p>
                      <a:pPr algn="ctr"/>
                      <a:r>
                        <a:rPr lang="en-US" dirty="0" smtClean="0"/>
                        <a:t>P</a:t>
                      </a:r>
                      <a:endParaRPr lang="en-US" dirty="0"/>
                    </a:p>
                  </a:txBody>
                  <a:tcPr/>
                </a:tc>
                <a:tc>
                  <a:txBody>
                    <a:bodyPr/>
                    <a:lstStyle/>
                    <a:p>
                      <a:pPr algn="ctr"/>
                      <a:r>
                        <a:rPr lang="en-US" dirty="0" smtClean="0"/>
                        <a:t>N</a:t>
                      </a:r>
                      <a:endParaRPr lang="en-US" dirty="0"/>
                    </a:p>
                  </a:txBody>
                  <a:tcPr/>
                </a:tc>
                <a:tc>
                  <a:txBody>
                    <a:bodyPr/>
                    <a:lstStyle/>
                    <a:p>
                      <a:r>
                        <a:rPr lang="en-US" dirty="0" smtClean="0"/>
                        <a:t>Agnew,</a:t>
                      </a:r>
                      <a:r>
                        <a:rPr lang="en-US" baseline="0" dirty="0" smtClean="0"/>
                        <a:t> 1991</a:t>
                      </a:r>
                      <a:endParaRPr lang="en-US" dirty="0"/>
                    </a:p>
                  </a:txBody>
                  <a:tcPr/>
                </a:tc>
              </a:tr>
              <a:tr h="370840">
                <a:tc>
                  <a:txBody>
                    <a:bodyPr/>
                    <a:lstStyle/>
                    <a:p>
                      <a:r>
                        <a:rPr lang="en-US" dirty="0" smtClean="0"/>
                        <a:t>Sea level along Siberia</a:t>
                      </a:r>
                      <a:endParaRPr lang="en-US" dirty="0"/>
                    </a:p>
                  </a:txBody>
                  <a:tcPr/>
                </a:tc>
                <a:tc>
                  <a:txBody>
                    <a:bodyPr/>
                    <a:lstStyle/>
                    <a:p>
                      <a:pPr algn="ctr"/>
                      <a:r>
                        <a:rPr lang="en-US" dirty="0" smtClean="0"/>
                        <a:t>N</a:t>
                      </a:r>
                      <a:endParaRPr lang="en-US" dirty="0"/>
                    </a:p>
                  </a:txBody>
                  <a:tcPr/>
                </a:tc>
                <a:tc>
                  <a:txBody>
                    <a:bodyPr/>
                    <a:lstStyle/>
                    <a:p>
                      <a:pPr algn="ctr"/>
                      <a:r>
                        <a:rPr lang="en-US" dirty="0" smtClean="0"/>
                        <a:t>P</a:t>
                      </a:r>
                      <a:endParaRPr lang="en-US" dirty="0"/>
                    </a:p>
                  </a:txBody>
                  <a:tcPr/>
                </a:tc>
                <a:tc>
                  <a:txBody>
                    <a:bodyPr/>
                    <a:lstStyle/>
                    <a:p>
                      <a:r>
                        <a:rPr lang="en-US" dirty="0" smtClean="0"/>
                        <a:t>Proshutinsky et al, 2004</a:t>
                      </a:r>
                      <a:endParaRPr lang="en-US" dirty="0"/>
                    </a:p>
                  </a:txBody>
                  <a:tcPr/>
                </a:tc>
              </a:tr>
              <a:tr h="370840">
                <a:tc>
                  <a:txBody>
                    <a:bodyPr/>
                    <a:lstStyle/>
                    <a:p>
                      <a:r>
                        <a:rPr lang="en-US" dirty="0" smtClean="0"/>
                        <a:t>Atlantic water temperature</a:t>
                      </a:r>
                      <a:endParaRPr lang="en-US" dirty="0"/>
                    </a:p>
                  </a:txBody>
                  <a:tcPr/>
                </a:tc>
                <a:tc>
                  <a:txBody>
                    <a:bodyPr/>
                    <a:lstStyle/>
                    <a:p>
                      <a:pPr algn="ctr"/>
                      <a:r>
                        <a:rPr lang="en-US" dirty="0" smtClean="0"/>
                        <a:t>N</a:t>
                      </a:r>
                      <a:endParaRPr lang="en-US" dirty="0"/>
                    </a:p>
                  </a:txBody>
                  <a:tcPr/>
                </a:tc>
                <a:tc>
                  <a:txBody>
                    <a:bodyPr/>
                    <a:lstStyle/>
                    <a:p>
                      <a:pPr algn="ctr"/>
                      <a:r>
                        <a:rPr lang="en-US" dirty="0" smtClean="0"/>
                        <a:t>P</a:t>
                      </a:r>
                      <a:endParaRPr lang="en-US" dirty="0"/>
                    </a:p>
                  </a:txBody>
                  <a:tcPr/>
                </a:tc>
                <a:tc>
                  <a:txBody>
                    <a:bodyPr/>
                    <a:lstStyle/>
                    <a:p>
                      <a:r>
                        <a:rPr lang="en-US" dirty="0" smtClean="0"/>
                        <a:t>EWG atlas, 1997, 1998</a:t>
                      </a:r>
                      <a:endParaRPr lang="en-US" dirty="0"/>
                    </a:p>
                  </a:txBody>
                  <a:tcPr/>
                </a:tc>
              </a:tr>
              <a:tr h="370840">
                <a:tc>
                  <a:txBody>
                    <a:bodyPr/>
                    <a:lstStyle/>
                    <a:p>
                      <a:r>
                        <a:rPr lang="en-US" dirty="0" smtClean="0"/>
                        <a:t>Atlantic water salinity</a:t>
                      </a:r>
                      <a:endParaRPr lang="en-US" dirty="0"/>
                    </a:p>
                  </a:txBody>
                  <a:tcPr/>
                </a:tc>
                <a:tc>
                  <a:txBody>
                    <a:bodyPr/>
                    <a:lstStyle/>
                    <a:p>
                      <a:pPr algn="ctr"/>
                      <a:r>
                        <a:rPr lang="en-US" dirty="0" smtClean="0"/>
                        <a:t>N</a:t>
                      </a:r>
                      <a:endParaRPr lang="en-US" dirty="0"/>
                    </a:p>
                  </a:txBody>
                  <a:tcPr/>
                </a:tc>
                <a:tc>
                  <a:txBody>
                    <a:bodyPr/>
                    <a:lstStyle/>
                    <a:p>
                      <a:pPr algn="ctr"/>
                      <a:r>
                        <a:rPr lang="en-US" dirty="0" smtClean="0"/>
                        <a:t>P</a:t>
                      </a:r>
                      <a:endParaRPr lang="en-US" dirty="0"/>
                    </a:p>
                  </a:txBody>
                  <a:tcPr/>
                </a:tc>
                <a:tc>
                  <a:txBody>
                    <a:bodyPr/>
                    <a:lstStyle/>
                    <a:p>
                      <a:r>
                        <a:rPr lang="en-US" dirty="0" smtClean="0"/>
                        <a:t>EWG </a:t>
                      </a:r>
                      <a:r>
                        <a:rPr lang="en-US" dirty="0" err="1" smtClean="0"/>
                        <a:t>atala</a:t>
                      </a:r>
                      <a:r>
                        <a:rPr lang="en-US" dirty="0" smtClean="0"/>
                        <a:t>, 1997, 1998</a:t>
                      </a:r>
                      <a:endParaRPr lang="en-US" dirty="0"/>
                    </a:p>
                  </a:txBody>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685800"/>
            <a:ext cx="8305800" cy="4401205"/>
          </a:xfrm>
          <a:prstGeom prst="rect">
            <a:avLst/>
          </a:prstGeom>
          <a:noFill/>
        </p:spPr>
        <p:txBody>
          <a:bodyPr wrap="square" rtlCol="0">
            <a:spAutoFit/>
          </a:bodyPr>
          <a:lstStyle/>
          <a:p>
            <a:pPr>
              <a:buFont typeface="Wingdings" pitchFamily="2" charset="2"/>
              <a:buChar char="Ø"/>
            </a:pPr>
            <a:r>
              <a:rPr lang="en-US" sz="2800" b="1" dirty="0" smtClean="0"/>
              <a:t>NAO</a:t>
            </a:r>
            <a:r>
              <a:rPr lang="en-US" sz="2800" dirty="0" smtClean="0"/>
              <a:t> – North Atlantic Oscillation Index (Walker, 1924; Recently </a:t>
            </a:r>
            <a:r>
              <a:rPr lang="en-US" sz="2800" dirty="0" err="1" smtClean="0"/>
              <a:t>Hurrel</a:t>
            </a:r>
            <a:r>
              <a:rPr lang="en-US" sz="2800" dirty="0" smtClean="0"/>
              <a:t> et al., 2000 and many others)</a:t>
            </a:r>
          </a:p>
          <a:p>
            <a:pPr>
              <a:buFont typeface="Wingdings" pitchFamily="2" charset="2"/>
              <a:buChar char="Ø"/>
            </a:pPr>
            <a:endParaRPr lang="en-US" sz="2800" dirty="0" smtClean="0"/>
          </a:p>
          <a:p>
            <a:pPr>
              <a:buFont typeface="Wingdings" pitchFamily="2" charset="2"/>
              <a:buChar char="Ø"/>
            </a:pPr>
            <a:r>
              <a:rPr lang="en-US" sz="2800" b="1" dirty="0" smtClean="0"/>
              <a:t>AO</a:t>
            </a:r>
            <a:r>
              <a:rPr lang="en-US" sz="2800" dirty="0" smtClean="0"/>
              <a:t> – Arctic Oscillation Index (Lorentz, 1951; Thompson and Wallace, 1998)</a:t>
            </a:r>
          </a:p>
          <a:p>
            <a:pPr>
              <a:buFont typeface="Wingdings" pitchFamily="2" charset="2"/>
              <a:buChar char="Ø"/>
            </a:pPr>
            <a:endParaRPr lang="en-US" sz="2800" dirty="0" smtClean="0"/>
          </a:p>
          <a:p>
            <a:pPr>
              <a:buFont typeface="Wingdings" pitchFamily="2" charset="2"/>
              <a:buChar char="Ø"/>
            </a:pPr>
            <a:r>
              <a:rPr lang="en-US" sz="2800" b="1" dirty="0" smtClean="0"/>
              <a:t>AOO</a:t>
            </a:r>
            <a:r>
              <a:rPr lang="en-US" sz="2800" dirty="0" smtClean="0"/>
              <a:t> – Arctic Ocean Oscillation Index (Proshutinsky and Johnson, 1997)</a:t>
            </a:r>
          </a:p>
          <a:p>
            <a:pPr>
              <a:buFont typeface="Wingdings" pitchFamily="2" charset="2"/>
              <a:buChar char="Ø"/>
            </a:pPr>
            <a:endParaRPr lang="en-US" sz="2800" dirty="0" smtClean="0"/>
          </a:p>
          <a:p>
            <a:pPr>
              <a:buFont typeface="Wingdings" pitchFamily="2" charset="2"/>
              <a:buChar char="Ø"/>
            </a:pPr>
            <a:r>
              <a:rPr lang="en-US" sz="2800" dirty="0" smtClean="0"/>
              <a:t>Mechanism of AOO, its changes and AOO predictions</a:t>
            </a:r>
            <a:endParaRPr lang="en-US"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28601" y="152400"/>
            <a:ext cx="3750953" cy="3931920"/>
          </a:xfrm>
          <a:prstGeom prst="rect">
            <a:avLst/>
          </a:prstGeom>
          <a:noFill/>
          <a:ln w="9525">
            <a:noFill/>
            <a:miter lim="800000"/>
            <a:headEnd/>
            <a:tailEnd/>
          </a:ln>
        </p:spPr>
      </p:pic>
      <p:sp>
        <p:nvSpPr>
          <p:cNvPr id="3" name="TextBox 2"/>
          <p:cNvSpPr txBox="1"/>
          <p:nvPr/>
        </p:nvSpPr>
        <p:spPr>
          <a:xfrm>
            <a:off x="304800" y="4038600"/>
            <a:ext cx="3581400" cy="2585323"/>
          </a:xfrm>
          <a:prstGeom prst="rect">
            <a:avLst/>
          </a:prstGeom>
          <a:noFill/>
        </p:spPr>
        <p:txBody>
          <a:bodyPr wrap="square" rtlCol="0">
            <a:spAutoFit/>
          </a:bodyPr>
          <a:lstStyle/>
          <a:p>
            <a:r>
              <a:rPr lang="en-US" dirty="0" smtClean="0"/>
              <a:t>Map of the study region showing the western Barents Sea and part of the Spitsbergen Archipelago. Collection locations of </a:t>
            </a:r>
            <a:r>
              <a:rPr lang="en-US" i="1" dirty="0" err="1" smtClean="0"/>
              <a:t>Clinocardium</a:t>
            </a:r>
            <a:r>
              <a:rPr lang="en-US" i="1" dirty="0" smtClean="0"/>
              <a:t> </a:t>
            </a:r>
            <a:r>
              <a:rPr lang="en-US" i="1" dirty="0" err="1" smtClean="0"/>
              <a:t>ciliatum</a:t>
            </a:r>
            <a:r>
              <a:rPr lang="en-US" i="1" dirty="0" smtClean="0"/>
              <a:t> </a:t>
            </a:r>
            <a:r>
              <a:rPr lang="en-US" dirty="0" smtClean="0"/>
              <a:t>are indicated, as are general current patterns and the assumed location of the Polar Front, which coincides with the limit of maximum ice cover in late winter.</a:t>
            </a:r>
            <a:endParaRPr lang="en-US" dirty="0"/>
          </a:p>
        </p:txBody>
      </p:sp>
      <p:sp>
        <p:nvSpPr>
          <p:cNvPr id="4" name="TextBox 3"/>
          <p:cNvSpPr txBox="1"/>
          <p:nvPr/>
        </p:nvSpPr>
        <p:spPr>
          <a:xfrm>
            <a:off x="4191000" y="5943600"/>
            <a:ext cx="4724400" cy="738664"/>
          </a:xfrm>
          <a:prstGeom prst="rect">
            <a:avLst/>
          </a:prstGeom>
          <a:noFill/>
        </p:spPr>
        <p:txBody>
          <a:bodyPr wrap="square" rtlCol="0">
            <a:spAutoFit/>
          </a:bodyPr>
          <a:lstStyle/>
          <a:p>
            <a:r>
              <a:rPr lang="en-US" sz="1400" b="1" dirty="0" smtClean="0"/>
              <a:t>From: Carroll, M.L., et al., Climatic regulation of </a:t>
            </a:r>
            <a:r>
              <a:rPr lang="en-US" sz="1400" b="1" dirty="0" err="1" smtClean="0"/>
              <a:t>Clinocardium</a:t>
            </a:r>
            <a:r>
              <a:rPr lang="en-US" sz="1400" b="1" dirty="0" smtClean="0"/>
              <a:t> </a:t>
            </a:r>
            <a:r>
              <a:rPr lang="en-US" sz="1400" b="1" dirty="0" err="1" smtClean="0"/>
              <a:t>ciliatum</a:t>
            </a:r>
            <a:r>
              <a:rPr lang="en-US" sz="1400" b="1" dirty="0" smtClean="0"/>
              <a:t> (</a:t>
            </a:r>
            <a:r>
              <a:rPr lang="en-US" sz="1400" b="1" dirty="0" err="1" smtClean="0"/>
              <a:t>bivalvia</a:t>
            </a:r>
            <a:r>
              <a:rPr lang="en-US" sz="1400" b="1" dirty="0" smtClean="0"/>
              <a:t>) growth in the northwestern Barents Sea,</a:t>
            </a:r>
          </a:p>
          <a:p>
            <a:r>
              <a:rPr lang="en-US" sz="1400" b="1" dirty="0" err="1" smtClean="0"/>
              <a:t>Palaeogeogr</a:t>
            </a:r>
            <a:r>
              <a:rPr lang="en-US" sz="1400" b="1" dirty="0" smtClean="0"/>
              <a:t>. </a:t>
            </a:r>
            <a:r>
              <a:rPr lang="en-US" sz="1400" b="1" dirty="0" err="1" smtClean="0"/>
              <a:t>Palaeoclimatol</a:t>
            </a:r>
            <a:r>
              <a:rPr lang="en-US" sz="1400" b="1" dirty="0" smtClean="0"/>
              <a:t>. </a:t>
            </a:r>
            <a:r>
              <a:rPr lang="en-US" sz="1400" b="1" dirty="0" err="1" smtClean="0"/>
              <a:t>Palaeoecol</a:t>
            </a:r>
            <a:r>
              <a:rPr lang="en-US" sz="1400" b="1" dirty="0" smtClean="0"/>
              <a:t>. (2010)</a:t>
            </a:r>
          </a:p>
        </p:txBody>
      </p:sp>
      <p:pic>
        <p:nvPicPr>
          <p:cNvPr id="5" name="Picture 2"/>
          <p:cNvPicPr>
            <a:picLocks noChangeAspect="1" noChangeArrowheads="1"/>
          </p:cNvPicPr>
          <p:nvPr/>
        </p:nvPicPr>
        <p:blipFill>
          <a:blip r:embed="rId3" cstate="print"/>
          <a:srcRect l="2348" r="48141" b="-2532"/>
          <a:stretch>
            <a:fillRect/>
          </a:stretch>
        </p:blipFill>
        <p:spPr bwMode="auto">
          <a:xfrm>
            <a:off x="4516911" y="228599"/>
            <a:ext cx="4093689" cy="3931920"/>
          </a:xfrm>
          <a:prstGeom prst="rect">
            <a:avLst/>
          </a:prstGeom>
          <a:noFill/>
          <a:ln w="9525">
            <a:noFill/>
            <a:miter lim="800000"/>
            <a:headEnd/>
            <a:tailEnd/>
          </a:ln>
        </p:spPr>
      </p:pic>
      <p:sp>
        <p:nvSpPr>
          <p:cNvPr id="6" name="TextBox 5"/>
          <p:cNvSpPr txBox="1"/>
          <p:nvPr/>
        </p:nvSpPr>
        <p:spPr>
          <a:xfrm rot="16200000">
            <a:off x="2966658" y="1910142"/>
            <a:ext cx="2818016" cy="369332"/>
          </a:xfrm>
          <a:prstGeom prst="rect">
            <a:avLst/>
          </a:prstGeom>
          <a:noFill/>
        </p:spPr>
        <p:txBody>
          <a:bodyPr wrap="none" rtlCol="0">
            <a:spAutoFit/>
          </a:bodyPr>
          <a:lstStyle/>
          <a:p>
            <a:r>
              <a:rPr lang="en-US" dirty="0" smtClean="0"/>
              <a:t>Annual AOO index, reversed</a:t>
            </a:r>
            <a:endParaRPr lang="en-US" dirty="0"/>
          </a:p>
        </p:txBody>
      </p:sp>
      <p:sp>
        <p:nvSpPr>
          <p:cNvPr id="8" name="TextBox 7"/>
          <p:cNvSpPr txBox="1"/>
          <p:nvPr/>
        </p:nvSpPr>
        <p:spPr>
          <a:xfrm>
            <a:off x="4876800" y="2983468"/>
            <a:ext cx="3124200" cy="646331"/>
          </a:xfrm>
          <a:prstGeom prst="rect">
            <a:avLst/>
          </a:prstGeom>
          <a:noFill/>
        </p:spPr>
        <p:txBody>
          <a:bodyPr wrap="square" rtlCol="0">
            <a:spAutoFit/>
          </a:bodyPr>
          <a:lstStyle/>
          <a:p>
            <a:pPr algn="ctr"/>
            <a:r>
              <a:rPr lang="en-US" b="1" dirty="0" smtClean="0"/>
              <a:t>Bars - Standard Growth index -</a:t>
            </a:r>
          </a:p>
          <a:p>
            <a:pPr algn="ctr"/>
            <a:r>
              <a:rPr lang="en-US" b="1" dirty="0" smtClean="0"/>
              <a:t>SGI</a:t>
            </a:r>
            <a:endParaRPr lang="en-US" b="1" dirty="0"/>
          </a:p>
        </p:txBody>
      </p:sp>
      <p:sp>
        <p:nvSpPr>
          <p:cNvPr id="9" name="TextBox 8"/>
          <p:cNvSpPr txBox="1"/>
          <p:nvPr/>
        </p:nvSpPr>
        <p:spPr>
          <a:xfrm>
            <a:off x="5105400" y="304800"/>
            <a:ext cx="3124200" cy="369332"/>
          </a:xfrm>
          <a:prstGeom prst="rect">
            <a:avLst/>
          </a:prstGeom>
          <a:noFill/>
        </p:spPr>
        <p:txBody>
          <a:bodyPr wrap="square" rtlCol="0">
            <a:spAutoFit/>
          </a:bodyPr>
          <a:lstStyle/>
          <a:p>
            <a:r>
              <a:rPr lang="en-US" b="1" dirty="0" smtClean="0"/>
              <a:t>Solid line - AOO</a:t>
            </a:r>
            <a:endParaRPr lang="en-US" b="1" dirty="0"/>
          </a:p>
        </p:txBody>
      </p:sp>
      <p:sp>
        <p:nvSpPr>
          <p:cNvPr id="10" name="TextBox 9"/>
          <p:cNvSpPr txBox="1"/>
          <p:nvPr/>
        </p:nvSpPr>
        <p:spPr>
          <a:xfrm>
            <a:off x="4114800" y="4038600"/>
            <a:ext cx="4648200" cy="1938992"/>
          </a:xfrm>
          <a:prstGeom prst="rect">
            <a:avLst/>
          </a:prstGeom>
          <a:noFill/>
        </p:spPr>
        <p:txBody>
          <a:bodyPr wrap="square" rtlCol="0">
            <a:spAutoFit/>
          </a:bodyPr>
          <a:lstStyle/>
          <a:p>
            <a:r>
              <a:rPr lang="en-US" sz="2000" b="1" dirty="0" smtClean="0"/>
              <a:t>There is very good correlation between SGI –standard growth index of bivalve shells in the Barents Sea and AOO showing the influence of climatic forcing on ecological processes over decadal scales</a:t>
            </a:r>
            <a:endParaRPr lang="en-US" sz="20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5333" t="2330" r="2667" b="6990"/>
          <a:stretch>
            <a:fillRect/>
          </a:stretch>
        </p:blipFill>
        <p:spPr bwMode="auto">
          <a:xfrm>
            <a:off x="0" y="1905000"/>
            <a:ext cx="3571875" cy="402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5"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l="6749" t="15236" r="3749" b="8205"/>
          <a:stretch>
            <a:fillRect/>
          </a:stretch>
        </p:blipFill>
        <p:spPr bwMode="auto">
          <a:xfrm>
            <a:off x="3684588" y="3505200"/>
            <a:ext cx="5383212" cy="2947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6" name="TextBox 5"/>
          <p:cNvSpPr txBox="1">
            <a:spLocks noChangeArrowheads="1"/>
          </p:cNvSpPr>
          <p:nvPr/>
        </p:nvSpPr>
        <p:spPr bwMode="auto">
          <a:xfrm>
            <a:off x="0" y="152400"/>
            <a:ext cx="3657600" cy="175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cs typeface="Arial" charset="0"/>
              </a:rPr>
              <a:t>The Great Salinity Anomaly, a large, near-surface pool of fresher-than-usual water, was tracked as it traveled in the sub-polar gyre currents from 1968 to 1982.</a:t>
            </a:r>
          </a:p>
        </p:txBody>
      </p:sp>
      <p:sp>
        <p:nvSpPr>
          <p:cNvPr id="23557" name="TextBox 7"/>
          <p:cNvSpPr txBox="1">
            <a:spLocks noChangeArrowheads="1"/>
          </p:cNvSpPr>
          <p:nvPr/>
        </p:nvSpPr>
        <p:spPr bwMode="auto">
          <a:xfrm>
            <a:off x="3886200" y="1219200"/>
            <a:ext cx="48006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a:t>This surface freshening of the North Atlantic coincided very well with Arctic cooling of the 1970s. At this time warm cyclone trajectories were shifted south and heat advection to the Arctic by atmosphere was shutdown.</a:t>
            </a:r>
          </a:p>
        </p:txBody>
      </p:sp>
      <p:cxnSp>
        <p:nvCxnSpPr>
          <p:cNvPr id="9" name="Straight Arrow Connector 8"/>
          <p:cNvCxnSpPr/>
          <p:nvPr/>
        </p:nvCxnSpPr>
        <p:spPr>
          <a:xfrm rot="16200000" flipH="1">
            <a:off x="6286500" y="3467100"/>
            <a:ext cx="1295400" cy="609600"/>
          </a:xfrm>
          <a:prstGeom prst="straightConnector1">
            <a:avLst/>
          </a:prstGeom>
          <a:ln w="28575">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7010400" y="4191000"/>
            <a:ext cx="838200" cy="1447800"/>
          </a:xfrm>
          <a:prstGeom prst="ellipse">
            <a:avLst/>
          </a:prstGeom>
          <a:noFill/>
          <a:ln>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3560" name="Picture 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3810000"/>
            <a:ext cx="3686175" cy="29908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3561" name="TextBox 10"/>
          <p:cNvSpPr txBox="1">
            <a:spLocks noChangeArrowheads="1"/>
          </p:cNvSpPr>
          <p:nvPr/>
        </p:nvSpPr>
        <p:spPr bwMode="auto">
          <a:xfrm>
            <a:off x="1600200" y="3810000"/>
            <a:ext cx="457200" cy="30003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700" b="1">
                <a:solidFill>
                  <a:srgbClr val="2F20F8"/>
                </a:solidFill>
                <a:latin typeface="Arial Narrow" pitchFamily="34" charset="0"/>
              </a:rPr>
              <a:t>Cold air</a:t>
            </a:r>
          </a:p>
          <a:p>
            <a:pPr eaLnBrk="1" hangingPunct="1"/>
            <a:endParaRPr lang="en-US" sz="700" b="1">
              <a:solidFill>
                <a:srgbClr val="2F20F8"/>
              </a:solidFill>
              <a:latin typeface="Arial Narrow" pitchFamily="34" charset="0"/>
            </a:endParaRPr>
          </a:p>
          <a:p>
            <a:pPr eaLnBrk="1" hangingPunct="1"/>
            <a:endParaRPr lang="en-US" sz="700" b="1">
              <a:solidFill>
                <a:srgbClr val="2F20F8"/>
              </a:solidFill>
              <a:latin typeface="Arial Narrow" pitchFamily="34" charset="0"/>
            </a:endParaRPr>
          </a:p>
          <a:p>
            <a:pPr eaLnBrk="1" hangingPunct="1"/>
            <a:endParaRPr lang="en-US" sz="700" b="1">
              <a:solidFill>
                <a:srgbClr val="2F20F8"/>
              </a:solidFill>
              <a:latin typeface="Arial Narrow" pitchFamily="34" charset="0"/>
            </a:endParaRPr>
          </a:p>
          <a:p>
            <a:pPr eaLnBrk="1" hangingPunct="1"/>
            <a:endParaRPr lang="en-US" sz="700" b="1">
              <a:solidFill>
                <a:srgbClr val="2F20F8"/>
              </a:solidFill>
              <a:latin typeface="Arial Narrow" pitchFamily="34" charset="0"/>
            </a:endParaRPr>
          </a:p>
          <a:p>
            <a:pPr eaLnBrk="1" hangingPunct="1"/>
            <a:endParaRPr lang="en-US" sz="700" b="1">
              <a:solidFill>
                <a:srgbClr val="2F20F8"/>
              </a:solidFill>
              <a:latin typeface="Arial Narrow" pitchFamily="34" charset="0"/>
            </a:endParaRPr>
          </a:p>
          <a:p>
            <a:pPr eaLnBrk="1" hangingPunct="1"/>
            <a:endParaRPr lang="en-US" sz="700" b="1">
              <a:solidFill>
                <a:srgbClr val="2F20F8"/>
              </a:solidFill>
              <a:latin typeface="Arial Narrow" pitchFamily="34" charset="0"/>
            </a:endParaRPr>
          </a:p>
          <a:p>
            <a:pPr eaLnBrk="1" hangingPunct="1"/>
            <a:endParaRPr lang="en-US" sz="700" b="1">
              <a:solidFill>
                <a:srgbClr val="2F20F8"/>
              </a:solidFill>
              <a:latin typeface="Arial Narrow" pitchFamily="34" charset="0"/>
            </a:endParaRPr>
          </a:p>
          <a:p>
            <a:pPr eaLnBrk="1" hangingPunct="1"/>
            <a:endParaRPr lang="en-US" sz="700" b="1">
              <a:solidFill>
                <a:srgbClr val="2F20F8"/>
              </a:solidFill>
              <a:latin typeface="Arial Narrow" pitchFamily="34" charset="0"/>
            </a:endParaRPr>
          </a:p>
          <a:p>
            <a:pPr eaLnBrk="1" hangingPunct="1"/>
            <a:endParaRPr lang="en-US" sz="700" b="1">
              <a:solidFill>
                <a:srgbClr val="2F20F8"/>
              </a:solidFill>
              <a:latin typeface="Arial Narrow" pitchFamily="34" charset="0"/>
            </a:endParaRPr>
          </a:p>
          <a:p>
            <a:pPr eaLnBrk="1" hangingPunct="1"/>
            <a:r>
              <a:rPr lang="en-US" sz="700" b="1">
                <a:solidFill>
                  <a:srgbClr val="2F20F8"/>
                </a:solidFill>
                <a:latin typeface="Arial Narrow" pitchFamily="34" charset="0"/>
              </a:rPr>
              <a:t>Surface</a:t>
            </a:r>
          </a:p>
          <a:p>
            <a:pPr eaLnBrk="1" hangingPunct="1"/>
            <a:endParaRPr lang="en-US" sz="700" b="1">
              <a:solidFill>
                <a:srgbClr val="2F20F8"/>
              </a:solidFill>
              <a:latin typeface="Arial Narrow" pitchFamily="34" charset="0"/>
            </a:endParaRPr>
          </a:p>
          <a:p>
            <a:pPr eaLnBrk="1" hangingPunct="1"/>
            <a:endParaRPr lang="en-US" sz="700" b="1">
              <a:solidFill>
                <a:srgbClr val="2F20F8"/>
              </a:solidFill>
              <a:latin typeface="Arial Narrow" pitchFamily="34" charset="0"/>
            </a:endParaRPr>
          </a:p>
          <a:p>
            <a:pPr eaLnBrk="1" hangingPunct="1"/>
            <a:endParaRPr lang="en-US" sz="700" b="1">
              <a:solidFill>
                <a:srgbClr val="2F20F8"/>
              </a:solidFill>
              <a:latin typeface="Arial Narrow" pitchFamily="34" charset="0"/>
            </a:endParaRPr>
          </a:p>
          <a:p>
            <a:pPr eaLnBrk="1" hangingPunct="1"/>
            <a:endParaRPr lang="en-US" sz="700" b="1">
              <a:solidFill>
                <a:srgbClr val="2F20F8"/>
              </a:solidFill>
              <a:latin typeface="Arial Narrow" pitchFamily="34" charset="0"/>
            </a:endParaRPr>
          </a:p>
          <a:p>
            <a:pPr eaLnBrk="1" hangingPunct="1"/>
            <a:endParaRPr lang="en-US" sz="700" b="1">
              <a:solidFill>
                <a:srgbClr val="2F20F8"/>
              </a:solidFill>
              <a:latin typeface="Arial Narrow" pitchFamily="34" charset="0"/>
            </a:endParaRPr>
          </a:p>
          <a:p>
            <a:pPr eaLnBrk="1" hangingPunct="1"/>
            <a:r>
              <a:rPr lang="en-US" sz="700" b="1">
                <a:solidFill>
                  <a:srgbClr val="2F20F8"/>
                </a:solidFill>
                <a:latin typeface="Arial Narrow" pitchFamily="34" charset="0"/>
              </a:rPr>
              <a:t>Warm deep water</a:t>
            </a:r>
          </a:p>
          <a:p>
            <a:pPr eaLnBrk="1" hangingPunct="1"/>
            <a:endParaRPr lang="en-US" sz="700" b="1">
              <a:solidFill>
                <a:srgbClr val="2F20F8"/>
              </a:solidFill>
              <a:latin typeface="Arial Narrow" pitchFamily="34" charset="0"/>
            </a:endParaRPr>
          </a:p>
          <a:p>
            <a:pPr eaLnBrk="1" hangingPunct="1"/>
            <a:endParaRPr lang="en-US" sz="700" b="1">
              <a:solidFill>
                <a:srgbClr val="2F20F8"/>
              </a:solidFill>
              <a:latin typeface="Arial Narrow" pitchFamily="34" charset="0"/>
            </a:endParaRPr>
          </a:p>
          <a:p>
            <a:pPr eaLnBrk="1" hangingPunct="1"/>
            <a:endParaRPr lang="en-US" sz="700" b="1">
              <a:solidFill>
                <a:srgbClr val="2F20F8"/>
              </a:solidFill>
              <a:latin typeface="Arial Narrow" pitchFamily="34" charset="0"/>
            </a:endParaRPr>
          </a:p>
          <a:p>
            <a:pPr eaLnBrk="1" hangingPunct="1"/>
            <a:endParaRPr lang="en-US" sz="700" b="1">
              <a:solidFill>
                <a:srgbClr val="2F20F8"/>
              </a:solidFill>
              <a:latin typeface="Arial Narrow" pitchFamily="34" charset="0"/>
            </a:endParaRPr>
          </a:p>
          <a:p>
            <a:pPr eaLnBrk="1" hangingPunct="1"/>
            <a:endParaRPr lang="en-US" sz="700" b="1">
              <a:solidFill>
                <a:srgbClr val="2F20F8"/>
              </a:solidFill>
              <a:latin typeface="Arial Narrow" pitchFamily="34" charset="0"/>
            </a:endParaRPr>
          </a:p>
          <a:p>
            <a:pPr eaLnBrk="1" hangingPunct="1"/>
            <a:endParaRPr lang="en-US" sz="700" b="1">
              <a:solidFill>
                <a:srgbClr val="2F20F8"/>
              </a:solidFill>
              <a:latin typeface="Arial Narrow" pitchFamily="34" charset="0"/>
            </a:endParaRPr>
          </a:p>
          <a:p>
            <a:pPr eaLnBrk="1" hangingPunct="1"/>
            <a:endParaRPr lang="en-US" sz="700" b="1">
              <a:solidFill>
                <a:srgbClr val="2F20F8"/>
              </a:solidFill>
              <a:latin typeface="Arial Narrow" pitchFamily="34" charset="0"/>
            </a:endParaRPr>
          </a:p>
          <a:p>
            <a:pPr eaLnBrk="1" hangingPunct="1"/>
            <a:r>
              <a:rPr lang="en-US" sz="700" b="1">
                <a:solidFill>
                  <a:srgbClr val="2F20F8"/>
                </a:solidFill>
                <a:latin typeface="Arial Narrow" pitchFamily="34" charset="0"/>
              </a:rPr>
              <a:t>1000 m </a:t>
            </a:r>
          </a:p>
        </p:txBody>
      </p:sp>
    </p:spTree>
    <p:extLst>
      <p:ext uri="{BB962C8B-B14F-4D97-AF65-F5344CB8AC3E}">
        <p14:creationId xmlns:p14="http://schemas.microsoft.com/office/powerpoint/2010/main" xmlns="" val="2522490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cxnSp>
        <p:nvCxnSpPr>
          <p:cNvPr id="8" name="Straight Arrow Connector 7"/>
          <p:cNvCxnSpPr/>
          <p:nvPr/>
        </p:nvCxnSpPr>
        <p:spPr>
          <a:xfrm>
            <a:off x="10515600" y="23622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9" name="Picture 8" descr="1948-2011-AO-AOO-indexes-and-1989-and-2007-regimes-new.jpg"/>
          <p:cNvPicPr>
            <a:picLocks noChangeAspect="1"/>
          </p:cNvPicPr>
          <p:nvPr/>
        </p:nvPicPr>
        <p:blipFill>
          <a:blip r:embed="rId2" cstate="print"/>
          <a:srcRect l="9412" t="25455" r="5882" b="10909"/>
          <a:stretch>
            <a:fillRect/>
          </a:stretch>
        </p:blipFill>
        <p:spPr>
          <a:xfrm>
            <a:off x="990600" y="116571"/>
            <a:ext cx="6934200" cy="6741429"/>
          </a:xfrm>
          <a:prstGeom prst="rect">
            <a:avLst/>
          </a:prstGeom>
          <a:ln>
            <a:noFill/>
          </a:ln>
        </p:spPr>
      </p:pic>
      <p:sp>
        <p:nvSpPr>
          <p:cNvPr id="20" name="TextBox 19"/>
          <p:cNvSpPr txBox="1"/>
          <p:nvPr/>
        </p:nvSpPr>
        <p:spPr>
          <a:xfrm>
            <a:off x="3657600" y="5939135"/>
            <a:ext cx="609600" cy="461665"/>
          </a:xfrm>
          <a:prstGeom prst="rect">
            <a:avLst/>
          </a:prstGeom>
          <a:noFill/>
        </p:spPr>
        <p:txBody>
          <a:bodyPr wrap="square" rtlCol="0">
            <a:spAutoFit/>
          </a:bodyPr>
          <a:lstStyle/>
          <a:p>
            <a:r>
              <a:rPr lang="en-US" sz="1200" b="1" dirty="0" smtClean="0"/>
              <a:t>GSA </a:t>
            </a:r>
          </a:p>
          <a:p>
            <a:r>
              <a:rPr lang="en-US" sz="1200" b="1" dirty="0" smtClean="0"/>
              <a:t>1970s</a:t>
            </a:r>
            <a:endParaRPr lang="en-US" sz="1200" b="1" dirty="0"/>
          </a:p>
        </p:txBody>
      </p:sp>
      <p:sp>
        <p:nvSpPr>
          <p:cNvPr id="23" name="TextBox 22"/>
          <p:cNvSpPr txBox="1"/>
          <p:nvPr/>
        </p:nvSpPr>
        <p:spPr>
          <a:xfrm>
            <a:off x="4800600" y="5939135"/>
            <a:ext cx="609600" cy="461665"/>
          </a:xfrm>
          <a:prstGeom prst="rect">
            <a:avLst/>
          </a:prstGeom>
          <a:noFill/>
        </p:spPr>
        <p:txBody>
          <a:bodyPr wrap="square" rtlCol="0">
            <a:spAutoFit/>
          </a:bodyPr>
          <a:lstStyle/>
          <a:p>
            <a:r>
              <a:rPr lang="en-US" sz="1200" b="1" dirty="0" smtClean="0"/>
              <a:t>GSA </a:t>
            </a:r>
          </a:p>
          <a:p>
            <a:r>
              <a:rPr lang="en-US" sz="1200" b="1" dirty="0" smtClean="0"/>
              <a:t>1980s</a:t>
            </a:r>
            <a:endParaRPr lang="en-US" sz="1200" b="1" dirty="0"/>
          </a:p>
        </p:txBody>
      </p:sp>
      <p:sp>
        <p:nvSpPr>
          <p:cNvPr id="24" name="TextBox 23"/>
          <p:cNvSpPr txBox="1"/>
          <p:nvPr/>
        </p:nvSpPr>
        <p:spPr>
          <a:xfrm>
            <a:off x="5791200" y="5939135"/>
            <a:ext cx="609600" cy="461665"/>
          </a:xfrm>
          <a:prstGeom prst="rect">
            <a:avLst/>
          </a:prstGeom>
          <a:noFill/>
        </p:spPr>
        <p:txBody>
          <a:bodyPr wrap="square" rtlCol="0">
            <a:spAutoFit/>
          </a:bodyPr>
          <a:lstStyle/>
          <a:p>
            <a:r>
              <a:rPr lang="en-US" sz="1200" b="1" dirty="0" smtClean="0"/>
              <a:t>GSA </a:t>
            </a:r>
          </a:p>
          <a:p>
            <a:r>
              <a:rPr lang="en-US" sz="1200" b="1" dirty="0" smtClean="0"/>
              <a:t>1990s</a:t>
            </a:r>
            <a:endParaRPr lang="en-US" sz="1200" b="1" dirty="0"/>
          </a:p>
        </p:txBody>
      </p:sp>
      <p:sp>
        <p:nvSpPr>
          <p:cNvPr id="22" name="Circular Arrow 21"/>
          <p:cNvSpPr/>
          <p:nvPr/>
        </p:nvSpPr>
        <p:spPr>
          <a:xfrm rot="14571576" flipV="1">
            <a:off x="1791036" y="1799599"/>
            <a:ext cx="2394006" cy="2063171"/>
          </a:xfrm>
          <a:prstGeom prst="circularArrow">
            <a:avLst>
              <a:gd name="adj1" fmla="val 12500"/>
              <a:gd name="adj2" fmla="val 867760"/>
              <a:gd name="adj3" fmla="val 20457681"/>
              <a:gd name="adj4" fmla="val 10800000"/>
              <a:gd name="adj5" fmla="val 12500"/>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Circular Arrow 29"/>
          <p:cNvSpPr/>
          <p:nvPr/>
        </p:nvSpPr>
        <p:spPr>
          <a:xfrm rot="18057559" flipV="1">
            <a:off x="5332589" y="2135667"/>
            <a:ext cx="2394006" cy="2063171"/>
          </a:xfrm>
          <a:prstGeom prst="circularArrow">
            <a:avLst>
              <a:gd name="adj1" fmla="val 12500"/>
              <a:gd name="adj2" fmla="val 867760"/>
              <a:gd name="adj3" fmla="val 20457681"/>
              <a:gd name="adj4" fmla="val 10800000"/>
              <a:gd name="adj5" fmla="val 12500"/>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p:cNvSpPr/>
          <p:nvPr/>
        </p:nvSpPr>
        <p:spPr>
          <a:xfrm>
            <a:off x="1066800" y="3810000"/>
            <a:ext cx="6934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143000" y="533400"/>
            <a:ext cx="685800" cy="461665"/>
          </a:xfrm>
          <a:prstGeom prst="rect">
            <a:avLst/>
          </a:prstGeom>
          <a:solidFill>
            <a:schemeClr val="bg1"/>
          </a:solidFill>
        </p:spPr>
        <p:txBody>
          <a:bodyPr wrap="square" rtlCol="0">
            <a:spAutoFit/>
          </a:bodyPr>
          <a:lstStyle/>
          <a:p>
            <a:r>
              <a:rPr lang="en-US" sz="2400" b="1" dirty="0" smtClean="0"/>
              <a:t> </a:t>
            </a:r>
            <a:r>
              <a:rPr lang="en-US" sz="2000" b="1" dirty="0" smtClean="0">
                <a:solidFill>
                  <a:srgbClr val="FF0000"/>
                </a:solidFill>
              </a:rPr>
              <a:t>CCR</a:t>
            </a:r>
            <a:endParaRPr lang="en-US" sz="2000" b="1" dirty="0">
              <a:solidFill>
                <a:srgbClr val="FF0000"/>
              </a:solidFill>
            </a:endParaRPr>
          </a:p>
        </p:txBody>
      </p:sp>
      <p:sp>
        <p:nvSpPr>
          <p:cNvPr id="25" name="TextBox 24"/>
          <p:cNvSpPr txBox="1"/>
          <p:nvPr/>
        </p:nvSpPr>
        <p:spPr>
          <a:xfrm>
            <a:off x="4572000" y="533400"/>
            <a:ext cx="762000" cy="400110"/>
          </a:xfrm>
          <a:prstGeom prst="rect">
            <a:avLst/>
          </a:prstGeom>
          <a:solidFill>
            <a:schemeClr val="bg1"/>
          </a:solidFill>
        </p:spPr>
        <p:txBody>
          <a:bodyPr wrap="square" rtlCol="0">
            <a:spAutoFit/>
          </a:bodyPr>
          <a:lstStyle/>
          <a:p>
            <a:r>
              <a:rPr lang="en-US" sz="2000" b="1" dirty="0" smtClean="0">
                <a:solidFill>
                  <a:srgbClr val="0070C0"/>
                </a:solidFill>
              </a:rPr>
              <a:t>ACCR</a:t>
            </a:r>
            <a:endParaRPr lang="en-US" sz="2000" b="1" dirty="0">
              <a:solidFill>
                <a:srgbClr val="0070C0"/>
              </a:solidFill>
            </a:endParaRPr>
          </a:p>
        </p:txBody>
      </p:sp>
      <p:cxnSp>
        <p:nvCxnSpPr>
          <p:cNvPr id="31" name="Straight Arrow Connector 30"/>
          <p:cNvCxnSpPr/>
          <p:nvPr/>
        </p:nvCxnSpPr>
        <p:spPr>
          <a:xfrm>
            <a:off x="2514600" y="2133600"/>
            <a:ext cx="762000" cy="32004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981200" y="3886200"/>
            <a:ext cx="2362200" cy="381000"/>
          </a:xfrm>
          <a:prstGeom prst="rect">
            <a:avLst/>
          </a:prstGeom>
          <a:noFill/>
        </p:spPr>
        <p:txBody>
          <a:bodyPr wrap="square" rtlCol="0">
            <a:spAutoFit/>
          </a:bodyPr>
          <a:lstStyle/>
          <a:p>
            <a:r>
              <a:rPr lang="en-US" dirty="0" smtClean="0">
                <a:solidFill>
                  <a:srgbClr val="FF0000"/>
                </a:solidFill>
              </a:rPr>
              <a:t>Freshwater release</a:t>
            </a:r>
            <a:endParaRPr lang="en-US" dirty="0">
              <a:solidFill>
                <a:srgbClr val="FF0000"/>
              </a:solidFill>
            </a:endParaRPr>
          </a:p>
        </p:txBody>
      </p:sp>
      <p:sp>
        <p:nvSpPr>
          <p:cNvPr id="33" name="TextBox 32"/>
          <p:cNvSpPr txBox="1"/>
          <p:nvPr/>
        </p:nvSpPr>
        <p:spPr>
          <a:xfrm>
            <a:off x="5562600" y="3962400"/>
            <a:ext cx="2819400" cy="369332"/>
          </a:xfrm>
          <a:prstGeom prst="rect">
            <a:avLst/>
          </a:prstGeom>
          <a:noFill/>
        </p:spPr>
        <p:txBody>
          <a:bodyPr wrap="square" rtlCol="0">
            <a:spAutoFit/>
          </a:bodyPr>
          <a:lstStyle/>
          <a:p>
            <a:r>
              <a:rPr lang="en-US" dirty="0" smtClean="0">
                <a:solidFill>
                  <a:srgbClr val="1B0AFC"/>
                </a:solidFill>
              </a:rPr>
              <a:t>Freshwater accumulation</a:t>
            </a:r>
            <a:endParaRPr lang="en-US" dirty="0">
              <a:solidFill>
                <a:srgbClr val="1B0AFC"/>
              </a:solidFill>
            </a:endParaRPr>
          </a:p>
        </p:txBody>
      </p:sp>
      <p:cxnSp>
        <p:nvCxnSpPr>
          <p:cNvPr id="34" name="Straight Arrow Connector 33"/>
          <p:cNvCxnSpPr/>
          <p:nvPr/>
        </p:nvCxnSpPr>
        <p:spPr>
          <a:xfrm>
            <a:off x="6096000" y="1981200"/>
            <a:ext cx="762000" cy="3200400"/>
          </a:xfrm>
          <a:prstGeom prst="straightConnector1">
            <a:avLst/>
          </a:prstGeom>
          <a:ln w="28575">
            <a:solidFill>
              <a:srgbClr val="1B0AFC"/>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a:xfrm>
            <a:off x="838200" y="4648200"/>
            <a:ext cx="7391400" cy="1752600"/>
          </a:xfrm>
        </p:spPr>
        <p:txBody>
          <a:bodyPr>
            <a:normAutofit fontScale="85000" lnSpcReduction="20000"/>
          </a:bodyPr>
          <a:lstStyle/>
          <a:p>
            <a:pPr algn="just"/>
            <a:r>
              <a:rPr lang="en-US" i="1" dirty="0" smtClean="0">
                <a:solidFill>
                  <a:schemeClr val="tx1"/>
                </a:solidFill>
              </a:rPr>
              <a:t>Panels shows </a:t>
            </a:r>
            <a:r>
              <a:rPr lang="en-US" i="1" dirty="0" smtClean="0">
                <a:solidFill>
                  <a:schemeClr val="tx1"/>
                </a:solidFill>
              </a:rPr>
              <a:t>SLP (black lines, hPa) wind directions (large arrows) and Ekman transport (blue small arrows) typical for ACCRs (left) with Ekman transport converging; and CCRs (right) with Ekman transport diverging.</a:t>
            </a:r>
            <a:endParaRPr lang="en-US" dirty="0">
              <a:solidFill>
                <a:schemeClr val="tx1"/>
              </a:solidFill>
            </a:endParaRPr>
          </a:p>
        </p:txBody>
      </p:sp>
      <p:pic>
        <p:nvPicPr>
          <p:cNvPr id="5" name="Picture 4" descr="ACCR-CCR-ekman-transpot-2-figures.jpg"/>
          <p:cNvPicPr>
            <a:picLocks noChangeAspect="1"/>
          </p:cNvPicPr>
          <p:nvPr/>
        </p:nvPicPr>
        <p:blipFill>
          <a:blip r:embed="rId2" cstate="print"/>
          <a:srcRect l="7059" t="40909" r="8235" b="21818"/>
          <a:stretch>
            <a:fillRect/>
          </a:stretch>
        </p:blipFill>
        <p:spPr>
          <a:xfrm>
            <a:off x="1055712" y="152400"/>
            <a:ext cx="7225943" cy="4114800"/>
          </a:xfrm>
          <a:prstGeom prst="rect">
            <a:avLst/>
          </a:prstGeom>
          <a:noFill/>
          <a:ln w="3175">
            <a:solidFill>
              <a:schemeClr val="tx1"/>
            </a:solidFill>
            <a:prstDash val="solid"/>
          </a:ln>
        </p:spPr>
      </p:pic>
      <p:sp>
        <p:nvSpPr>
          <p:cNvPr id="7" name="TextBox 6"/>
          <p:cNvSpPr txBox="1"/>
          <p:nvPr/>
        </p:nvSpPr>
        <p:spPr>
          <a:xfrm>
            <a:off x="381000" y="152400"/>
            <a:ext cx="8458200" cy="3724096"/>
          </a:xfrm>
          <a:prstGeom prst="rect">
            <a:avLst/>
          </a:prstGeom>
          <a:noFill/>
        </p:spPr>
        <p:txBody>
          <a:bodyPr wrap="square" rtlCol="0">
            <a:spAutoFit/>
          </a:bodyPr>
          <a:lstStyle/>
          <a:p>
            <a:endParaRPr lang="en-US" sz="2000" b="1" dirty="0" smtClean="0"/>
          </a:p>
          <a:p>
            <a:endParaRPr lang="en-US" sz="2000" b="1" dirty="0" smtClean="0"/>
          </a:p>
          <a:p>
            <a:endParaRPr lang="en-US" sz="2000" b="1" dirty="0" smtClean="0"/>
          </a:p>
          <a:p>
            <a:endParaRPr lang="en-US" sz="2000" b="1" dirty="0" smtClean="0"/>
          </a:p>
          <a:p>
            <a:endParaRPr lang="en-US" sz="2000" b="1" dirty="0" smtClean="0"/>
          </a:p>
          <a:p>
            <a:endParaRPr lang="en-US" sz="2000" b="1" dirty="0" smtClean="0"/>
          </a:p>
          <a:p>
            <a:endParaRPr lang="en-US" sz="2000" b="1" dirty="0" smtClean="0"/>
          </a:p>
          <a:p>
            <a:endParaRPr lang="en-US" sz="2000" b="1" dirty="0"/>
          </a:p>
          <a:p>
            <a:endParaRPr lang="en-US" sz="2000" b="1" dirty="0" smtClean="0"/>
          </a:p>
          <a:p>
            <a:endParaRPr lang="en-US" sz="2000" b="1" dirty="0" smtClean="0"/>
          </a:p>
          <a:p>
            <a:endParaRPr lang="en-US" b="1" dirty="0" smtClean="0"/>
          </a:p>
          <a:p>
            <a:endParaRPr lang="en-US" dirty="0" smtClean="0"/>
          </a:p>
        </p:txBody>
      </p:sp>
      <p:sp>
        <p:nvSpPr>
          <p:cNvPr id="18" name="TextBox 17"/>
          <p:cNvSpPr txBox="1"/>
          <p:nvPr/>
        </p:nvSpPr>
        <p:spPr>
          <a:xfrm>
            <a:off x="3429000" y="304800"/>
            <a:ext cx="1143000" cy="461665"/>
          </a:xfrm>
          <a:prstGeom prst="rect">
            <a:avLst/>
          </a:prstGeom>
          <a:solidFill>
            <a:schemeClr val="bg1"/>
          </a:solidFill>
        </p:spPr>
        <p:txBody>
          <a:bodyPr wrap="square" rtlCol="0">
            <a:spAutoFit/>
          </a:bodyPr>
          <a:lstStyle/>
          <a:p>
            <a:pPr algn="ctr"/>
            <a:r>
              <a:rPr lang="en-US" sz="1200" b="1" dirty="0" smtClean="0">
                <a:solidFill>
                  <a:srgbClr val="2106EA"/>
                </a:solidFill>
              </a:rPr>
              <a:t>ACCR and FW accumulation</a:t>
            </a:r>
            <a:endParaRPr lang="en-US" sz="1200" b="1" dirty="0">
              <a:solidFill>
                <a:srgbClr val="2106EA"/>
              </a:solidFill>
            </a:endParaRPr>
          </a:p>
        </p:txBody>
      </p:sp>
      <p:sp>
        <p:nvSpPr>
          <p:cNvPr id="19" name="TextBox 18"/>
          <p:cNvSpPr txBox="1"/>
          <p:nvPr/>
        </p:nvSpPr>
        <p:spPr>
          <a:xfrm>
            <a:off x="7010400" y="304800"/>
            <a:ext cx="1143000" cy="461665"/>
          </a:xfrm>
          <a:prstGeom prst="rect">
            <a:avLst/>
          </a:prstGeom>
          <a:solidFill>
            <a:schemeClr val="bg1"/>
          </a:solidFill>
        </p:spPr>
        <p:txBody>
          <a:bodyPr wrap="square" rtlCol="0">
            <a:spAutoFit/>
          </a:bodyPr>
          <a:lstStyle/>
          <a:p>
            <a:pPr algn="ctr"/>
            <a:r>
              <a:rPr lang="en-US" sz="1200" b="1" smtClean="0">
                <a:solidFill>
                  <a:srgbClr val="C00000"/>
                </a:solidFill>
              </a:rPr>
              <a:t>CCR </a:t>
            </a:r>
            <a:r>
              <a:rPr lang="en-US" sz="1200" b="1" dirty="0" smtClean="0">
                <a:solidFill>
                  <a:srgbClr val="C00000"/>
                </a:solidFill>
              </a:rPr>
              <a:t>and FW release</a:t>
            </a:r>
            <a:endParaRPr lang="en-US" sz="1200" b="1" dirty="0">
              <a:solidFill>
                <a:srgbClr val="C00000"/>
              </a:solidFill>
            </a:endParaRPr>
          </a:p>
        </p:txBody>
      </p:sp>
      <p:sp>
        <p:nvSpPr>
          <p:cNvPr id="20" name="Right Arrow 19"/>
          <p:cNvSpPr/>
          <p:nvPr/>
        </p:nvSpPr>
        <p:spPr>
          <a:xfrm rot="1849884">
            <a:off x="2101222" y="1258151"/>
            <a:ext cx="533400" cy="304800"/>
          </a:xfrm>
          <a:prstGeom prst="rightArrow">
            <a:avLst/>
          </a:prstGeom>
          <a:noFill/>
          <a:ln w="19050">
            <a:solidFill>
              <a:srgbClr val="2106E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3580162">
            <a:off x="2818921" y="1530498"/>
            <a:ext cx="533400" cy="304800"/>
          </a:xfrm>
          <a:prstGeom prst="rightArrow">
            <a:avLst/>
          </a:prstGeom>
          <a:noFill/>
          <a:ln w="19050">
            <a:solidFill>
              <a:srgbClr val="2106E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5879459">
            <a:off x="2207297" y="2000703"/>
            <a:ext cx="533400" cy="304800"/>
          </a:xfrm>
          <a:prstGeom prst="rightArrow">
            <a:avLst/>
          </a:prstGeom>
          <a:noFill/>
          <a:ln w="19050">
            <a:solidFill>
              <a:srgbClr val="2106E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19287661">
            <a:off x="1369097" y="1449044"/>
            <a:ext cx="533400" cy="304800"/>
          </a:xfrm>
          <a:prstGeom prst="rightArrow">
            <a:avLst/>
          </a:prstGeom>
          <a:noFill/>
          <a:ln w="19050">
            <a:solidFill>
              <a:srgbClr val="2106E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14639405">
            <a:off x="1104634" y="2590110"/>
            <a:ext cx="533400" cy="304800"/>
          </a:xfrm>
          <a:prstGeom prst="rightArrow">
            <a:avLst/>
          </a:prstGeom>
          <a:noFill/>
          <a:ln w="19050">
            <a:solidFill>
              <a:srgbClr val="2106E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rot="3580162">
            <a:off x="3276121" y="2283644"/>
            <a:ext cx="533400" cy="304800"/>
          </a:xfrm>
          <a:prstGeom prst="rightArrow">
            <a:avLst/>
          </a:prstGeom>
          <a:noFill/>
          <a:ln w="19050">
            <a:solidFill>
              <a:srgbClr val="2106E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rot="4117669">
            <a:off x="3734279" y="3121844"/>
            <a:ext cx="533400" cy="304800"/>
          </a:xfrm>
          <a:prstGeom prst="rightArrow">
            <a:avLst/>
          </a:prstGeom>
          <a:noFill/>
          <a:ln w="19050">
            <a:solidFill>
              <a:srgbClr val="2106E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rot="9050662">
            <a:off x="3462915" y="1068460"/>
            <a:ext cx="533400" cy="304800"/>
          </a:xfrm>
          <a:prstGeom prst="rightArrow">
            <a:avLst/>
          </a:prstGeom>
          <a:noFill/>
          <a:ln w="19050">
            <a:solidFill>
              <a:srgbClr val="2106E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rot="1389097">
            <a:off x="2015115" y="684139"/>
            <a:ext cx="533400" cy="304800"/>
          </a:xfrm>
          <a:prstGeom prst="rightArrow">
            <a:avLst/>
          </a:prstGeom>
          <a:noFill/>
          <a:ln w="19050">
            <a:solidFill>
              <a:srgbClr val="2106E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rot="13426096">
            <a:off x="2643201" y="294543"/>
            <a:ext cx="533400" cy="304800"/>
          </a:xfrm>
          <a:prstGeom prst="rightArrow">
            <a:avLst/>
          </a:prstGeom>
          <a:noFill/>
          <a:ln w="19050">
            <a:solidFill>
              <a:srgbClr val="2106E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rot="8802579">
            <a:off x="5370315" y="945422"/>
            <a:ext cx="533400" cy="304800"/>
          </a:xfrm>
          <a:prstGeom prst="rightArrow">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rot="5400000">
            <a:off x="5069085" y="1682355"/>
            <a:ext cx="533400" cy="304800"/>
          </a:xfrm>
          <a:prstGeom prst="rightArrow">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rot="983638">
            <a:off x="5454229" y="2369322"/>
            <a:ext cx="533400" cy="304800"/>
          </a:xfrm>
          <a:prstGeom prst="rightArrow">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rot="16200000">
            <a:off x="6413671" y="1790700"/>
            <a:ext cx="533400" cy="304800"/>
          </a:xfrm>
          <a:prstGeom prst="rightArrow">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p:cNvSpPr/>
          <p:nvPr/>
        </p:nvSpPr>
        <p:spPr>
          <a:xfrm rot="12175376">
            <a:off x="6212666" y="1027621"/>
            <a:ext cx="533400" cy="304800"/>
          </a:xfrm>
          <a:prstGeom prst="rightArrow">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5791200" y="1828800"/>
            <a:ext cx="609600" cy="461665"/>
          </a:xfrm>
          <a:prstGeom prst="rect">
            <a:avLst/>
          </a:prstGeom>
          <a:noFill/>
        </p:spPr>
        <p:txBody>
          <a:bodyPr wrap="square" rtlCol="0">
            <a:spAutoFit/>
          </a:bodyPr>
          <a:lstStyle/>
          <a:p>
            <a:r>
              <a:rPr lang="en-US" sz="2400" b="1" dirty="0" smtClean="0">
                <a:solidFill>
                  <a:srgbClr val="C00000"/>
                </a:solidFill>
              </a:rPr>
              <a:t>L</a:t>
            </a:r>
            <a:endParaRPr lang="en-US" sz="2400" b="1" dirty="0">
              <a:solidFill>
                <a:srgbClr val="C00000"/>
              </a:solidFill>
            </a:endParaRPr>
          </a:p>
        </p:txBody>
      </p:sp>
      <p:sp>
        <p:nvSpPr>
          <p:cNvPr id="37" name="TextBox 36"/>
          <p:cNvSpPr txBox="1"/>
          <p:nvPr/>
        </p:nvSpPr>
        <p:spPr>
          <a:xfrm>
            <a:off x="1752600" y="1905000"/>
            <a:ext cx="609600" cy="461665"/>
          </a:xfrm>
          <a:prstGeom prst="rect">
            <a:avLst/>
          </a:prstGeom>
          <a:noFill/>
        </p:spPr>
        <p:txBody>
          <a:bodyPr wrap="square" rtlCol="0">
            <a:spAutoFit/>
          </a:bodyPr>
          <a:lstStyle/>
          <a:p>
            <a:r>
              <a:rPr lang="en-US" sz="2400" b="1" dirty="0">
                <a:solidFill>
                  <a:srgbClr val="2106EA"/>
                </a:solidFill>
              </a:rPr>
              <a:t>H</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948-1988-Ekman-due-to-ice-stress.jpg"/>
          <p:cNvPicPr>
            <a:picLocks noChangeAspect="1"/>
          </p:cNvPicPr>
          <p:nvPr/>
        </p:nvPicPr>
        <p:blipFill rotWithShape="1">
          <a:blip r:embed="rId2" cstate="print"/>
          <a:srcRect l="9168" r="7499"/>
          <a:stretch/>
        </p:blipFill>
        <p:spPr>
          <a:xfrm>
            <a:off x="76200" y="990600"/>
            <a:ext cx="4572000" cy="5486400"/>
          </a:xfrm>
          <a:prstGeom prst="rect">
            <a:avLst/>
          </a:prstGeom>
        </p:spPr>
      </p:pic>
      <p:sp>
        <p:nvSpPr>
          <p:cNvPr id="6" name="TextBox 5"/>
          <p:cNvSpPr txBox="1"/>
          <p:nvPr/>
        </p:nvSpPr>
        <p:spPr>
          <a:xfrm>
            <a:off x="152400" y="496669"/>
            <a:ext cx="4191000" cy="646331"/>
          </a:xfrm>
          <a:prstGeom prst="rect">
            <a:avLst/>
          </a:prstGeom>
          <a:solidFill>
            <a:schemeClr val="bg1"/>
          </a:solidFill>
        </p:spPr>
        <p:txBody>
          <a:bodyPr wrap="square" rtlCol="0">
            <a:spAutoFit/>
          </a:bodyPr>
          <a:lstStyle/>
          <a:p>
            <a:pPr algn="ctr"/>
            <a:r>
              <a:rPr lang="en-US" b="1" dirty="0" smtClean="0"/>
              <a:t>1948-1988 (or 1989 - 2011) annual Ekman transport and SLP</a:t>
            </a:r>
            <a:endParaRPr lang="en-US" b="1" dirty="0"/>
          </a:p>
        </p:txBody>
      </p:sp>
      <p:pic>
        <p:nvPicPr>
          <p:cNvPr id="7" name="Picture 6" descr="ice-wind-curls-1948-2011.jpg"/>
          <p:cNvPicPr>
            <a:picLocks noChangeAspect="1"/>
          </p:cNvPicPr>
          <p:nvPr/>
        </p:nvPicPr>
        <p:blipFill>
          <a:blip r:embed="rId3" cstate="print"/>
          <a:srcRect l="9412" t="12727" r="12941" b="4545"/>
          <a:stretch>
            <a:fillRect/>
          </a:stretch>
        </p:blipFill>
        <p:spPr>
          <a:xfrm>
            <a:off x="5105400" y="1143000"/>
            <a:ext cx="3868550" cy="5334000"/>
          </a:xfrm>
          <a:prstGeom prst="rect">
            <a:avLst/>
          </a:prstGeom>
        </p:spPr>
      </p:pic>
      <p:cxnSp>
        <p:nvCxnSpPr>
          <p:cNvPr id="9" name="Straight Connector 8"/>
          <p:cNvCxnSpPr/>
          <p:nvPr/>
        </p:nvCxnSpPr>
        <p:spPr>
          <a:xfrm>
            <a:off x="5410200" y="5715000"/>
            <a:ext cx="356375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7620000" y="5105400"/>
            <a:ext cx="533400" cy="114300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171050" y="5105400"/>
            <a:ext cx="744350" cy="1143000"/>
          </a:xfrm>
          <a:prstGeom prst="ellipse">
            <a:avLst/>
          </a:prstGeom>
          <a:noFill/>
          <a:ln>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391400" y="6096000"/>
            <a:ext cx="1752600" cy="369332"/>
          </a:xfrm>
          <a:prstGeom prst="rect">
            <a:avLst/>
          </a:prstGeom>
          <a:noFill/>
        </p:spPr>
        <p:txBody>
          <a:bodyPr wrap="square" rtlCol="0">
            <a:spAutoFit/>
          </a:bodyPr>
          <a:lstStyle/>
          <a:p>
            <a:r>
              <a:rPr lang="en-US" dirty="0" smtClean="0"/>
              <a:t>    CCR      ACCR</a:t>
            </a:r>
            <a:endParaRPr lang="en-US" dirty="0"/>
          </a:p>
        </p:txBody>
      </p:sp>
      <p:sp>
        <p:nvSpPr>
          <p:cNvPr id="13" name="TextBox 12"/>
          <p:cNvSpPr txBox="1"/>
          <p:nvPr/>
        </p:nvSpPr>
        <p:spPr>
          <a:xfrm>
            <a:off x="4800600" y="420469"/>
            <a:ext cx="4191000" cy="646331"/>
          </a:xfrm>
          <a:prstGeom prst="rect">
            <a:avLst/>
          </a:prstGeom>
          <a:solidFill>
            <a:schemeClr val="bg1"/>
          </a:solidFill>
        </p:spPr>
        <p:txBody>
          <a:bodyPr wrap="square" rtlCol="0">
            <a:spAutoFit/>
          </a:bodyPr>
          <a:lstStyle/>
          <a:p>
            <a:pPr algn="ctr"/>
            <a:r>
              <a:rPr lang="en-US" b="1" dirty="0" smtClean="0"/>
              <a:t>Seasonal  and inter-annual changes in the  Ekman transport driven by ice and wind</a:t>
            </a:r>
            <a:endParaRPr lang="en-US" b="1" dirty="0"/>
          </a:p>
        </p:txBody>
      </p:sp>
    </p:spTree>
    <p:extLst>
      <p:ext uri="{BB962C8B-B14F-4D97-AF65-F5344CB8AC3E}">
        <p14:creationId xmlns:p14="http://schemas.microsoft.com/office/powerpoint/2010/main" xmlns="" val="38822117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28800" y="328819"/>
            <a:ext cx="5029200" cy="59957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Oval 2"/>
          <p:cNvSpPr/>
          <p:nvPr/>
        </p:nvSpPr>
        <p:spPr>
          <a:xfrm rot="834284">
            <a:off x="3396774" y="3553432"/>
            <a:ext cx="2357226" cy="1287603"/>
          </a:xfrm>
          <a:prstGeom prst="ellipse">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 y="1371600"/>
            <a:ext cx="1676400" cy="2031325"/>
          </a:xfrm>
          <a:prstGeom prst="rect">
            <a:avLst/>
          </a:prstGeom>
          <a:noFill/>
        </p:spPr>
        <p:txBody>
          <a:bodyPr wrap="square" rtlCol="0">
            <a:spAutoFit/>
          </a:bodyPr>
          <a:lstStyle/>
          <a:p>
            <a:r>
              <a:rPr lang="en-US" dirty="0" smtClean="0"/>
              <a:t>The Beaufort Gyre region freshwater reservoir: </a:t>
            </a:r>
          </a:p>
          <a:p>
            <a:r>
              <a:rPr lang="en-US" dirty="0" smtClean="0"/>
              <a:t>~20,000 cub. km of freshwater</a:t>
            </a:r>
            <a:endParaRPr lang="en-US" dirty="0"/>
          </a:p>
        </p:txBody>
      </p:sp>
      <p:cxnSp>
        <p:nvCxnSpPr>
          <p:cNvPr id="6" name="Straight Arrow Connector 5"/>
          <p:cNvCxnSpPr/>
          <p:nvPr/>
        </p:nvCxnSpPr>
        <p:spPr>
          <a:xfrm>
            <a:off x="1447800" y="2133600"/>
            <a:ext cx="1752600" cy="144780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086600" y="1524000"/>
            <a:ext cx="1905000" cy="1754326"/>
          </a:xfrm>
          <a:prstGeom prst="rect">
            <a:avLst/>
          </a:prstGeom>
          <a:noFill/>
        </p:spPr>
        <p:txBody>
          <a:bodyPr wrap="square" rtlCol="0">
            <a:spAutoFit/>
          </a:bodyPr>
          <a:lstStyle/>
          <a:p>
            <a:r>
              <a:rPr lang="en-US" dirty="0" smtClean="0"/>
              <a:t>The Greenland region of sea ice  (freshwater) reservoir: ~8,000 cub. km of freshwater</a:t>
            </a:r>
            <a:endParaRPr lang="en-US" dirty="0"/>
          </a:p>
        </p:txBody>
      </p:sp>
      <p:cxnSp>
        <p:nvCxnSpPr>
          <p:cNvPr id="8" name="Straight Arrow Connector 7"/>
          <p:cNvCxnSpPr/>
          <p:nvPr/>
        </p:nvCxnSpPr>
        <p:spPr>
          <a:xfrm flipH="1">
            <a:off x="4575388" y="2571929"/>
            <a:ext cx="2511212" cy="1625304"/>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7185590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1635" t="26668" r="30609" b="13334"/>
          <a:stretch/>
        </p:blipFill>
        <p:spPr bwMode="auto">
          <a:xfrm rot="18030217">
            <a:off x="327074" y="2666999"/>
            <a:ext cx="3810000" cy="37070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1449" t="13507" r="6639" b="57032"/>
          <a:stretch/>
        </p:blipFill>
        <p:spPr bwMode="auto">
          <a:xfrm>
            <a:off x="304800" y="152400"/>
            <a:ext cx="8503920" cy="21945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304800" y="1992868"/>
            <a:ext cx="2895600" cy="369332"/>
          </a:xfrm>
          <a:prstGeom prst="rect">
            <a:avLst/>
          </a:prstGeom>
          <a:solidFill>
            <a:schemeClr val="bg1"/>
          </a:solidFill>
        </p:spPr>
        <p:txBody>
          <a:bodyPr wrap="square" rtlCol="0">
            <a:spAutoFit/>
          </a:bodyPr>
          <a:lstStyle/>
          <a:p>
            <a:r>
              <a:rPr lang="en-US" b="1" dirty="0" smtClean="0"/>
              <a:t>Ron Kwok, 2009</a:t>
            </a:r>
            <a:endParaRPr lang="en-US" b="1" dirty="0"/>
          </a:p>
        </p:txBody>
      </p:sp>
      <p:sp>
        <p:nvSpPr>
          <p:cNvPr id="3" name="TextBox 2"/>
          <p:cNvSpPr txBox="1"/>
          <p:nvPr/>
        </p:nvSpPr>
        <p:spPr>
          <a:xfrm>
            <a:off x="2057400" y="3276600"/>
            <a:ext cx="304800" cy="369332"/>
          </a:xfrm>
          <a:prstGeom prst="rect">
            <a:avLst/>
          </a:prstGeom>
          <a:noFill/>
        </p:spPr>
        <p:txBody>
          <a:bodyPr wrap="square" rtlCol="0">
            <a:spAutoFit/>
          </a:bodyPr>
          <a:lstStyle/>
          <a:p>
            <a:r>
              <a:rPr lang="en-US" b="1" dirty="0" smtClean="0"/>
              <a:t>1 </a:t>
            </a:r>
            <a:endParaRPr lang="en-US" b="1" dirty="0"/>
          </a:p>
        </p:txBody>
      </p:sp>
      <p:sp>
        <p:nvSpPr>
          <p:cNvPr id="7" name="TextBox 6"/>
          <p:cNvSpPr txBox="1"/>
          <p:nvPr/>
        </p:nvSpPr>
        <p:spPr>
          <a:xfrm>
            <a:off x="1600200" y="3516868"/>
            <a:ext cx="304800" cy="369332"/>
          </a:xfrm>
          <a:prstGeom prst="rect">
            <a:avLst/>
          </a:prstGeom>
          <a:noFill/>
        </p:spPr>
        <p:txBody>
          <a:bodyPr wrap="square" rtlCol="0">
            <a:spAutoFit/>
          </a:bodyPr>
          <a:lstStyle/>
          <a:p>
            <a:r>
              <a:rPr lang="en-US" b="1" dirty="0"/>
              <a:t>2</a:t>
            </a:r>
            <a:r>
              <a:rPr lang="en-US" b="1" dirty="0" smtClean="0"/>
              <a:t> </a:t>
            </a:r>
            <a:endParaRPr lang="en-US" b="1" dirty="0"/>
          </a:p>
        </p:txBody>
      </p:sp>
      <p:sp>
        <p:nvSpPr>
          <p:cNvPr id="8" name="TextBox 7"/>
          <p:cNvSpPr txBox="1"/>
          <p:nvPr/>
        </p:nvSpPr>
        <p:spPr>
          <a:xfrm>
            <a:off x="1905000" y="4202668"/>
            <a:ext cx="304800" cy="369332"/>
          </a:xfrm>
          <a:prstGeom prst="rect">
            <a:avLst/>
          </a:prstGeom>
          <a:noFill/>
        </p:spPr>
        <p:txBody>
          <a:bodyPr wrap="square" rtlCol="0">
            <a:spAutoFit/>
          </a:bodyPr>
          <a:lstStyle/>
          <a:p>
            <a:r>
              <a:rPr lang="en-US" b="1" dirty="0"/>
              <a:t>3</a:t>
            </a:r>
            <a:r>
              <a:rPr lang="en-US" b="1" dirty="0" smtClean="0"/>
              <a:t> </a:t>
            </a:r>
            <a:endParaRPr lang="en-US" b="1" dirty="0"/>
          </a:p>
        </p:txBody>
      </p:sp>
      <p:sp>
        <p:nvSpPr>
          <p:cNvPr id="9" name="TextBox 8"/>
          <p:cNvSpPr txBox="1"/>
          <p:nvPr/>
        </p:nvSpPr>
        <p:spPr>
          <a:xfrm>
            <a:off x="990600" y="4355068"/>
            <a:ext cx="304800" cy="369332"/>
          </a:xfrm>
          <a:prstGeom prst="rect">
            <a:avLst/>
          </a:prstGeom>
          <a:noFill/>
        </p:spPr>
        <p:txBody>
          <a:bodyPr wrap="square" rtlCol="0">
            <a:spAutoFit/>
          </a:bodyPr>
          <a:lstStyle/>
          <a:p>
            <a:r>
              <a:rPr lang="en-US" b="1" dirty="0" smtClean="0"/>
              <a:t>4 </a:t>
            </a:r>
            <a:endParaRPr lang="en-US" b="1" dirty="0"/>
          </a:p>
        </p:txBody>
      </p:sp>
      <p:sp>
        <p:nvSpPr>
          <p:cNvPr id="10" name="TextBox 9"/>
          <p:cNvSpPr txBox="1"/>
          <p:nvPr/>
        </p:nvSpPr>
        <p:spPr>
          <a:xfrm>
            <a:off x="1066800" y="4736068"/>
            <a:ext cx="304800" cy="369332"/>
          </a:xfrm>
          <a:prstGeom prst="rect">
            <a:avLst/>
          </a:prstGeom>
          <a:noFill/>
        </p:spPr>
        <p:txBody>
          <a:bodyPr wrap="square" rtlCol="0">
            <a:spAutoFit/>
          </a:bodyPr>
          <a:lstStyle/>
          <a:p>
            <a:r>
              <a:rPr lang="en-US" b="1" dirty="0"/>
              <a:t>5</a:t>
            </a:r>
            <a:r>
              <a:rPr lang="en-US" b="1" dirty="0" smtClean="0"/>
              <a:t> </a:t>
            </a:r>
            <a:endParaRPr lang="en-US" b="1" dirty="0"/>
          </a:p>
        </p:txBody>
      </p:sp>
      <p:sp>
        <p:nvSpPr>
          <p:cNvPr id="11" name="TextBox 10"/>
          <p:cNvSpPr txBox="1"/>
          <p:nvPr/>
        </p:nvSpPr>
        <p:spPr>
          <a:xfrm>
            <a:off x="1828800" y="4888468"/>
            <a:ext cx="304800" cy="369332"/>
          </a:xfrm>
          <a:prstGeom prst="rect">
            <a:avLst/>
          </a:prstGeom>
          <a:noFill/>
        </p:spPr>
        <p:txBody>
          <a:bodyPr wrap="square" rtlCol="0">
            <a:spAutoFit/>
          </a:bodyPr>
          <a:lstStyle/>
          <a:p>
            <a:r>
              <a:rPr lang="en-US" b="1" dirty="0" smtClean="0"/>
              <a:t>6 </a:t>
            </a:r>
            <a:endParaRPr lang="en-US" b="1" dirty="0"/>
          </a:p>
        </p:txBody>
      </p:sp>
      <p:sp>
        <p:nvSpPr>
          <p:cNvPr id="12" name="TextBox 11"/>
          <p:cNvSpPr txBox="1"/>
          <p:nvPr/>
        </p:nvSpPr>
        <p:spPr>
          <a:xfrm>
            <a:off x="457200" y="6336268"/>
            <a:ext cx="2895600" cy="369332"/>
          </a:xfrm>
          <a:prstGeom prst="rect">
            <a:avLst/>
          </a:prstGeom>
          <a:solidFill>
            <a:schemeClr val="bg1"/>
          </a:solidFill>
        </p:spPr>
        <p:txBody>
          <a:bodyPr wrap="square" rtlCol="0">
            <a:spAutoFit/>
          </a:bodyPr>
          <a:lstStyle/>
          <a:p>
            <a:r>
              <a:rPr lang="en-US" b="1" dirty="0" smtClean="0"/>
              <a:t>Bourke and Garrett, 1987</a:t>
            </a:r>
            <a:endParaRPr lang="en-US" b="1" dirty="0"/>
          </a:p>
        </p:txBody>
      </p:sp>
      <p:sp>
        <p:nvSpPr>
          <p:cNvPr id="5" name="Oval 4"/>
          <p:cNvSpPr/>
          <p:nvPr/>
        </p:nvSpPr>
        <p:spPr>
          <a:xfrm rot="443465">
            <a:off x="1073738" y="4164577"/>
            <a:ext cx="1666017" cy="1066800"/>
          </a:xfrm>
          <a:prstGeom prst="ellipse">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597376">
            <a:off x="588518" y="1240958"/>
            <a:ext cx="1116551" cy="521695"/>
          </a:xfrm>
          <a:prstGeom prst="ellipse">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597376">
            <a:off x="2275757" y="1235596"/>
            <a:ext cx="1116551" cy="521695"/>
          </a:xfrm>
          <a:prstGeom prst="ellipse">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597376">
            <a:off x="4104557" y="1311796"/>
            <a:ext cx="1116551" cy="521695"/>
          </a:xfrm>
          <a:prstGeom prst="ellipse">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597376">
            <a:off x="5628557" y="1311796"/>
            <a:ext cx="1116551" cy="521695"/>
          </a:xfrm>
          <a:prstGeom prst="ellipse">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597376">
            <a:off x="7304957" y="1311796"/>
            <a:ext cx="1116551" cy="521695"/>
          </a:xfrm>
          <a:prstGeom prst="ellipse">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 descr="COCO-thickness-2007-thermo.jpg"/>
          <p:cNvPicPr>
            <a:picLocks noChangeAspect="1"/>
          </p:cNvPicPr>
          <p:nvPr/>
        </p:nvPicPr>
        <p:blipFill rotWithShape="1">
          <a:blip r:embed="rId4" cstate="print">
            <a:extLst>
              <a:ext uri="{28A0092B-C50C-407E-A947-70E740481C1C}">
                <a14:useLocalDpi xmlns:a14="http://schemas.microsoft.com/office/drawing/2010/main" xmlns="" val="0"/>
              </a:ext>
            </a:extLst>
          </a:blip>
          <a:srcRect l="29633" t="39935" r="23696" b="30676"/>
          <a:stretch/>
        </p:blipFill>
        <p:spPr bwMode="auto">
          <a:xfrm rot="20966925">
            <a:off x="4489176" y="2983334"/>
            <a:ext cx="3759018" cy="3062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Rectangle 23"/>
          <p:cNvSpPr/>
          <p:nvPr/>
        </p:nvSpPr>
        <p:spPr>
          <a:xfrm>
            <a:off x="6172200" y="4349243"/>
            <a:ext cx="304800" cy="222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172200" y="3810000"/>
            <a:ext cx="304800" cy="222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172200" y="3733800"/>
            <a:ext cx="304800" cy="369332"/>
          </a:xfrm>
          <a:prstGeom prst="rect">
            <a:avLst/>
          </a:prstGeom>
          <a:noFill/>
          <a:ln>
            <a:noFill/>
          </a:ln>
        </p:spPr>
        <p:txBody>
          <a:bodyPr wrap="square" rtlCol="0">
            <a:spAutoFit/>
          </a:bodyPr>
          <a:lstStyle/>
          <a:p>
            <a:r>
              <a:rPr lang="en-US" b="1" dirty="0" smtClean="0"/>
              <a:t>3 </a:t>
            </a:r>
            <a:endParaRPr lang="en-US" b="1" dirty="0"/>
          </a:p>
        </p:txBody>
      </p:sp>
      <p:sp>
        <p:nvSpPr>
          <p:cNvPr id="25" name="Rectangle 24"/>
          <p:cNvSpPr/>
          <p:nvPr/>
        </p:nvSpPr>
        <p:spPr>
          <a:xfrm>
            <a:off x="6019800" y="5111243"/>
            <a:ext cx="304800" cy="222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6172200" y="4267200"/>
            <a:ext cx="304800" cy="369332"/>
          </a:xfrm>
          <a:prstGeom prst="rect">
            <a:avLst/>
          </a:prstGeom>
          <a:noFill/>
        </p:spPr>
        <p:txBody>
          <a:bodyPr wrap="square" rtlCol="0">
            <a:spAutoFit/>
          </a:bodyPr>
          <a:lstStyle/>
          <a:p>
            <a:r>
              <a:rPr lang="en-US" b="1" dirty="0" smtClean="0"/>
              <a:t>4 </a:t>
            </a:r>
            <a:endParaRPr lang="en-US" b="1" dirty="0"/>
          </a:p>
        </p:txBody>
      </p:sp>
      <p:sp>
        <p:nvSpPr>
          <p:cNvPr id="20" name="TextBox 19"/>
          <p:cNvSpPr txBox="1"/>
          <p:nvPr/>
        </p:nvSpPr>
        <p:spPr>
          <a:xfrm>
            <a:off x="6019800" y="5040868"/>
            <a:ext cx="304800" cy="369332"/>
          </a:xfrm>
          <a:prstGeom prst="rect">
            <a:avLst/>
          </a:prstGeom>
          <a:noFill/>
        </p:spPr>
        <p:txBody>
          <a:bodyPr wrap="square" rtlCol="0">
            <a:spAutoFit/>
          </a:bodyPr>
          <a:lstStyle/>
          <a:p>
            <a:r>
              <a:rPr lang="en-US" b="1" dirty="0"/>
              <a:t>5</a:t>
            </a:r>
            <a:r>
              <a:rPr lang="en-US" b="1" dirty="0" smtClean="0"/>
              <a:t> </a:t>
            </a:r>
            <a:endParaRPr lang="en-US" b="1" dirty="0"/>
          </a:p>
        </p:txBody>
      </p:sp>
      <p:sp>
        <p:nvSpPr>
          <p:cNvPr id="26" name="TextBox 25"/>
          <p:cNvSpPr txBox="1"/>
          <p:nvPr/>
        </p:nvSpPr>
        <p:spPr>
          <a:xfrm>
            <a:off x="4953000" y="6172200"/>
            <a:ext cx="4191000" cy="646331"/>
          </a:xfrm>
          <a:prstGeom prst="rect">
            <a:avLst/>
          </a:prstGeom>
          <a:solidFill>
            <a:schemeClr val="bg1"/>
          </a:solidFill>
        </p:spPr>
        <p:txBody>
          <a:bodyPr wrap="square" rtlCol="0">
            <a:spAutoFit/>
          </a:bodyPr>
          <a:lstStyle/>
          <a:p>
            <a:r>
              <a:rPr lang="en-US" b="1" dirty="0" smtClean="0"/>
              <a:t>AOMIP “2007 thermo” experiment: results from E. Watanabe “COCO” model</a:t>
            </a:r>
            <a:endParaRPr lang="en-US" b="1" dirty="0"/>
          </a:p>
        </p:txBody>
      </p:sp>
      <p:sp>
        <p:nvSpPr>
          <p:cNvPr id="27" name="Oval 26"/>
          <p:cNvSpPr/>
          <p:nvPr/>
        </p:nvSpPr>
        <p:spPr>
          <a:xfrm rot="834284">
            <a:off x="5513971" y="4539734"/>
            <a:ext cx="1666017" cy="1066800"/>
          </a:xfrm>
          <a:prstGeom prst="ellipse">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1258301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cxnSp>
        <p:nvCxnSpPr>
          <p:cNvPr id="8" name="Straight Arrow Connector 7"/>
          <p:cNvCxnSpPr/>
          <p:nvPr/>
        </p:nvCxnSpPr>
        <p:spPr>
          <a:xfrm>
            <a:off x="10515600" y="23622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9" name="Picture 8" descr="1948-2011-AO-AOO-indexes-and-1989-and-2007-regimes-new.jpg"/>
          <p:cNvPicPr>
            <a:picLocks noChangeAspect="1"/>
          </p:cNvPicPr>
          <p:nvPr/>
        </p:nvPicPr>
        <p:blipFill>
          <a:blip r:embed="rId2" cstate="print"/>
          <a:srcRect l="9412" t="25455" r="5882" b="10909"/>
          <a:stretch>
            <a:fillRect/>
          </a:stretch>
        </p:blipFill>
        <p:spPr>
          <a:xfrm>
            <a:off x="990600" y="116571"/>
            <a:ext cx="6934200" cy="6741429"/>
          </a:xfrm>
          <a:prstGeom prst="rect">
            <a:avLst/>
          </a:prstGeom>
          <a:ln>
            <a:noFill/>
          </a:ln>
        </p:spPr>
      </p:pic>
      <p:sp>
        <p:nvSpPr>
          <p:cNvPr id="10" name="Oval 9"/>
          <p:cNvSpPr/>
          <p:nvPr/>
        </p:nvSpPr>
        <p:spPr>
          <a:xfrm>
            <a:off x="6019800" y="4800600"/>
            <a:ext cx="1447800" cy="1219200"/>
          </a:xfrm>
          <a:prstGeom prst="ellipse">
            <a:avLst/>
          </a:prstGeom>
          <a:no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47800" y="4507468"/>
            <a:ext cx="1066800" cy="369332"/>
          </a:xfrm>
          <a:prstGeom prst="rect">
            <a:avLst/>
          </a:prstGeom>
          <a:noFill/>
          <a:ln>
            <a:noFill/>
          </a:ln>
        </p:spPr>
        <p:txBody>
          <a:bodyPr wrap="square" rtlCol="0">
            <a:spAutoFit/>
          </a:bodyPr>
          <a:lstStyle/>
          <a:p>
            <a:r>
              <a:rPr lang="en-US" dirty="0"/>
              <a:t> </a:t>
            </a:r>
            <a:r>
              <a:rPr lang="en-US" dirty="0" smtClean="0"/>
              <a:t> </a:t>
            </a:r>
            <a:r>
              <a:rPr lang="en-US" sz="1200" b="1" dirty="0" smtClean="0">
                <a:solidFill>
                  <a:srgbClr val="0070C0"/>
                </a:solidFill>
              </a:rPr>
              <a:t>7 years</a:t>
            </a:r>
            <a:endParaRPr lang="en-US" sz="1200" b="1" dirty="0">
              <a:solidFill>
                <a:srgbClr val="0070C0"/>
              </a:solidFill>
            </a:endParaRPr>
          </a:p>
        </p:txBody>
      </p:sp>
      <p:sp>
        <p:nvSpPr>
          <p:cNvPr id="12" name="TextBox 11"/>
          <p:cNvSpPr txBox="1"/>
          <p:nvPr/>
        </p:nvSpPr>
        <p:spPr>
          <a:xfrm>
            <a:off x="2362200" y="4507468"/>
            <a:ext cx="1066800" cy="369332"/>
          </a:xfrm>
          <a:prstGeom prst="rect">
            <a:avLst/>
          </a:prstGeom>
          <a:noFill/>
          <a:ln>
            <a:noFill/>
          </a:ln>
        </p:spPr>
        <p:txBody>
          <a:bodyPr wrap="square" rtlCol="0">
            <a:spAutoFit/>
          </a:bodyPr>
          <a:lstStyle/>
          <a:p>
            <a:r>
              <a:rPr lang="en-US" dirty="0"/>
              <a:t> </a:t>
            </a:r>
            <a:r>
              <a:rPr lang="en-US" dirty="0" smtClean="0"/>
              <a:t> </a:t>
            </a:r>
            <a:r>
              <a:rPr lang="en-US" sz="1200" b="1" dirty="0">
                <a:solidFill>
                  <a:srgbClr val="0070C0"/>
                </a:solidFill>
              </a:rPr>
              <a:t>5</a:t>
            </a:r>
            <a:r>
              <a:rPr lang="en-US" sz="1200" b="1" dirty="0" smtClean="0">
                <a:solidFill>
                  <a:srgbClr val="0070C0"/>
                </a:solidFill>
              </a:rPr>
              <a:t> years</a:t>
            </a:r>
            <a:endParaRPr lang="en-US" sz="1200" b="1" dirty="0">
              <a:solidFill>
                <a:srgbClr val="0070C0"/>
              </a:solidFill>
            </a:endParaRPr>
          </a:p>
        </p:txBody>
      </p:sp>
      <p:sp>
        <p:nvSpPr>
          <p:cNvPr id="13" name="TextBox 12"/>
          <p:cNvSpPr txBox="1"/>
          <p:nvPr/>
        </p:nvSpPr>
        <p:spPr>
          <a:xfrm>
            <a:off x="3733800" y="4495800"/>
            <a:ext cx="1066800" cy="369332"/>
          </a:xfrm>
          <a:prstGeom prst="rect">
            <a:avLst/>
          </a:prstGeom>
          <a:noFill/>
          <a:ln>
            <a:noFill/>
          </a:ln>
        </p:spPr>
        <p:txBody>
          <a:bodyPr wrap="square" rtlCol="0">
            <a:spAutoFit/>
          </a:bodyPr>
          <a:lstStyle/>
          <a:p>
            <a:r>
              <a:rPr lang="en-US" dirty="0"/>
              <a:t> </a:t>
            </a:r>
            <a:r>
              <a:rPr lang="en-US" dirty="0" smtClean="0"/>
              <a:t> </a:t>
            </a:r>
            <a:r>
              <a:rPr lang="en-US" sz="1200" b="1" dirty="0">
                <a:solidFill>
                  <a:srgbClr val="0070C0"/>
                </a:solidFill>
              </a:rPr>
              <a:t>8</a:t>
            </a:r>
            <a:r>
              <a:rPr lang="en-US" sz="1200" b="1" dirty="0" smtClean="0">
                <a:solidFill>
                  <a:srgbClr val="0070C0"/>
                </a:solidFill>
              </a:rPr>
              <a:t> years </a:t>
            </a:r>
            <a:endParaRPr lang="en-US" sz="1200" b="1" dirty="0">
              <a:solidFill>
                <a:srgbClr val="0070C0"/>
              </a:solidFill>
            </a:endParaRPr>
          </a:p>
        </p:txBody>
      </p:sp>
      <p:sp>
        <p:nvSpPr>
          <p:cNvPr id="14" name="TextBox 13"/>
          <p:cNvSpPr txBox="1"/>
          <p:nvPr/>
        </p:nvSpPr>
        <p:spPr>
          <a:xfrm>
            <a:off x="4648200" y="4495800"/>
            <a:ext cx="1066800" cy="369332"/>
          </a:xfrm>
          <a:prstGeom prst="rect">
            <a:avLst/>
          </a:prstGeom>
          <a:noFill/>
          <a:ln>
            <a:noFill/>
          </a:ln>
        </p:spPr>
        <p:txBody>
          <a:bodyPr wrap="square" rtlCol="0">
            <a:spAutoFit/>
          </a:bodyPr>
          <a:lstStyle/>
          <a:p>
            <a:r>
              <a:rPr lang="en-US" dirty="0"/>
              <a:t> </a:t>
            </a:r>
            <a:r>
              <a:rPr lang="en-US" dirty="0" smtClean="0"/>
              <a:t> </a:t>
            </a:r>
            <a:r>
              <a:rPr lang="en-US" sz="1200" b="1" dirty="0" smtClean="0">
                <a:solidFill>
                  <a:srgbClr val="0070C0"/>
                </a:solidFill>
              </a:rPr>
              <a:t>4 years </a:t>
            </a:r>
            <a:endParaRPr lang="en-US" sz="1200" b="1" dirty="0">
              <a:solidFill>
                <a:srgbClr val="0070C0"/>
              </a:solidFill>
            </a:endParaRPr>
          </a:p>
        </p:txBody>
      </p:sp>
      <p:sp>
        <p:nvSpPr>
          <p:cNvPr id="15" name="TextBox 14"/>
          <p:cNvSpPr txBox="1"/>
          <p:nvPr/>
        </p:nvSpPr>
        <p:spPr>
          <a:xfrm>
            <a:off x="6096000" y="5498068"/>
            <a:ext cx="1066800" cy="369332"/>
          </a:xfrm>
          <a:prstGeom prst="rect">
            <a:avLst/>
          </a:prstGeom>
          <a:noFill/>
          <a:ln>
            <a:noFill/>
          </a:ln>
        </p:spPr>
        <p:txBody>
          <a:bodyPr wrap="square" rtlCol="0">
            <a:spAutoFit/>
          </a:bodyPr>
          <a:lstStyle/>
          <a:p>
            <a:r>
              <a:rPr lang="en-US" dirty="0"/>
              <a:t> </a:t>
            </a:r>
            <a:r>
              <a:rPr lang="en-US" dirty="0" smtClean="0"/>
              <a:t> </a:t>
            </a:r>
            <a:r>
              <a:rPr lang="en-US" sz="1400" b="1" dirty="0" smtClean="0">
                <a:solidFill>
                  <a:srgbClr val="0070C0"/>
                </a:solidFill>
              </a:rPr>
              <a:t>16 years ! </a:t>
            </a:r>
            <a:endParaRPr lang="en-US" sz="1400" b="1" dirty="0">
              <a:solidFill>
                <a:srgbClr val="0070C0"/>
              </a:solidFill>
            </a:endParaRPr>
          </a:p>
        </p:txBody>
      </p:sp>
      <p:sp>
        <p:nvSpPr>
          <p:cNvPr id="16" name="TextBox 15"/>
          <p:cNvSpPr txBox="1"/>
          <p:nvPr/>
        </p:nvSpPr>
        <p:spPr>
          <a:xfrm>
            <a:off x="1981200" y="4888468"/>
            <a:ext cx="1066800" cy="369332"/>
          </a:xfrm>
          <a:prstGeom prst="rect">
            <a:avLst/>
          </a:prstGeom>
          <a:noFill/>
          <a:ln>
            <a:noFill/>
          </a:ln>
        </p:spPr>
        <p:txBody>
          <a:bodyPr wrap="square" rtlCol="0">
            <a:spAutoFit/>
          </a:bodyPr>
          <a:lstStyle/>
          <a:p>
            <a:r>
              <a:rPr lang="en-US" dirty="0"/>
              <a:t> </a:t>
            </a:r>
            <a:r>
              <a:rPr lang="en-US" dirty="0" smtClean="0"/>
              <a:t> </a:t>
            </a:r>
            <a:r>
              <a:rPr lang="en-US" sz="1200" b="1" dirty="0">
                <a:solidFill>
                  <a:srgbClr val="C00000"/>
                </a:solidFill>
              </a:rPr>
              <a:t>5</a:t>
            </a:r>
            <a:r>
              <a:rPr lang="en-US" sz="1200" b="1" dirty="0" smtClean="0">
                <a:solidFill>
                  <a:srgbClr val="C00000"/>
                </a:solidFill>
              </a:rPr>
              <a:t> years</a:t>
            </a:r>
            <a:endParaRPr lang="en-US" sz="1200" b="1" dirty="0">
              <a:solidFill>
                <a:srgbClr val="C00000"/>
              </a:solidFill>
            </a:endParaRPr>
          </a:p>
        </p:txBody>
      </p:sp>
      <p:sp>
        <p:nvSpPr>
          <p:cNvPr id="17" name="TextBox 16"/>
          <p:cNvSpPr txBox="1"/>
          <p:nvPr/>
        </p:nvSpPr>
        <p:spPr>
          <a:xfrm>
            <a:off x="2971800" y="4876800"/>
            <a:ext cx="1066800" cy="369332"/>
          </a:xfrm>
          <a:prstGeom prst="rect">
            <a:avLst/>
          </a:prstGeom>
          <a:noFill/>
          <a:ln>
            <a:noFill/>
          </a:ln>
        </p:spPr>
        <p:txBody>
          <a:bodyPr wrap="square" rtlCol="0">
            <a:spAutoFit/>
          </a:bodyPr>
          <a:lstStyle/>
          <a:p>
            <a:r>
              <a:rPr lang="en-US" dirty="0"/>
              <a:t> </a:t>
            </a:r>
            <a:r>
              <a:rPr lang="en-US" dirty="0" smtClean="0"/>
              <a:t> </a:t>
            </a:r>
            <a:r>
              <a:rPr lang="en-US" sz="1200" b="1" dirty="0" smtClean="0">
                <a:solidFill>
                  <a:srgbClr val="C00000"/>
                </a:solidFill>
              </a:rPr>
              <a:t>9 years</a:t>
            </a:r>
            <a:endParaRPr lang="en-US" sz="1200" b="1" dirty="0">
              <a:solidFill>
                <a:srgbClr val="C00000"/>
              </a:solidFill>
            </a:endParaRPr>
          </a:p>
        </p:txBody>
      </p:sp>
      <p:sp>
        <p:nvSpPr>
          <p:cNvPr id="18" name="TextBox 17"/>
          <p:cNvSpPr txBox="1"/>
          <p:nvPr/>
        </p:nvSpPr>
        <p:spPr>
          <a:xfrm>
            <a:off x="4267200" y="4724400"/>
            <a:ext cx="1066800" cy="369332"/>
          </a:xfrm>
          <a:prstGeom prst="rect">
            <a:avLst/>
          </a:prstGeom>
          <a:noFill/>
          <a:ln>
            <a:noFill/>
          </a:ln>
        </p:spPr>
        <p:txBody>
          <a:bodyPr wrap="square" rtlCol="0">
            <a:spAutoFit/>
          </a:bodyPr>
          <a:lstStyle/>
          <a:p>
            <a:r>
              <a:rPr lang="en-US" dirty="0"/>
              <a:t> </a:t>
            </a:r>
            <a:r>
              <a:rPr lang="en-US" dirty="0" smtClean="0"/>
              <a:t> </a:t>
            </a:r>
            <a:r>
              <a:rPr lang="en-US" sz="1200" b="1" dirty="0">
                <a:solidFill>
                  <a:srgbClr val="C00000"/>
                </a:solidFill>
              </a:rPr>
              <a:t>5</a:t>
            </a:r>
            <a:r>
              <a:rPr lang="en-US" sz="1200" b="1" dirty="0" smtClean="0">
                <a:solidFill>
                  <a:srgbClr val="C00000"/>
                </a:solidFill>
              </a:rPr>
              <a:t> years</a:t>
            </a:r>
            <a:endParaRPr lang="en-US" sz="1200" b="1" dirty="0">
              <a:solidFill>
                <a:srgbClr val="C00000"/>
              </a:solidFill>
            </a:endParaRPr>
          </a:p>
        </p:txBody>
      </p:sp>
      <p:sp>
        <p:nvSpPr>
          <p:cNvPr id="19" name="TextBox 18"/>
          <p:cNvSpPr txBox="1"/>
          <p:nvPr/>
        </p:nvSpPr>
        <p:spPr>
          <a:xfrm>
            <a:off x="5257800" y="5117068"/>
            <a:ext cx="1066800" cy="369332"/>
          </a:xfrm>
          <a:prstGeom prst="rect">
            <a:avLst/>
          </a:prstGeom>
          <a:noFill/>
          <a:ln>
            <a:noFill/>
          </a:ln>
        </p:spPr>
        <p:txBody>
          <a:bodyPr wrap="square" rtlCol="0">
            <a:spAutoFit/>
          </a:bodyPr>
          <a:lstStyle/>
          <a:p>
            <a:r>
              <a:rPr lang="en-US" dirty="0"/>
              <a:t> </a:t>
            </a:r>
            <a:r>
              <a:rPr lang="en-US" dirty="0" smtClean="0"/>
              <a:t> </a:t>
            </a:r>
            <a:r>
              <a:rPr lang="en-US" sz="1200" b="1" dirty="0" smtClean="0">
                <a:solidFill>
                  <a:srgbClr val="C00000"/>
                </a:solidFill>
              </a:rPr>
              <a:t>8 years</a:t>
            </a:r>
            <a:endParaRPr lang="en-US" sz="1200" b="1" dirty="0">
              <a:solidFill>
                <a:srgbClr val="C00000"/>
              </a:solidFill>
            </a:endParaRPr>
          </a:p>
        </p:txBody>
      </p:sp>
      <p:sp>
        <p:nvSpPr>
          <p:cNvPr id="20" name="TextBox 19"/>
          <p:cNvSpPr txBox="1"/>
          <p:nvPr/>
        </p:nvSpPr>
        <p:spPr>
          <a:xfrm>
            <a:off x="3657600" y="5939135"/>
            <a:ext cx="609600" cy="461665"/>
          </a:xfrm>
          <a:prstGeom prst="rect">
            <a:avLst/>
          </a:prstGeom>
          <a:noFill/>
        </p:spPr>
        <p:txBody>
          <a:bodyPr wrap="square" rtlCol="0">
            <a:spAutoFit/>
          </a:bodyPr>
          <a:lstStyle/>
          <a:p>
            <a:r>
              <a:rPr lang="en-US" sz="1200" b="1" dirty="0" smtClean="0"/>
              <a:t>GSA </a:t>
            </a:r>
          </a:p>
          <a:p>
            <a:r>
              <a:rPr lang="en-US" sz="1200" b="1" dirty="0" smtClean="0"/>
              <a:t>1970s</a:t>
            </a:r>
            <a:endParaRPr lang="en-US" sz="1200" b="1" dirty="0"/>
          </a:p>
        </p:txBody>
      </p:sp>
      <p:sp>
        <p:nvSpPr>
          <p:cNvPr id="23" name="TextBox 22"/>
          <p:cNvSpPr txBox="1"/>
          <p:nvPr/>
        </p:nvSpPr>
        <p:spPr>
          <a:xfrm>
            <a:off x="4800600" y="5939135"/>
            <a:ext cx="609600" cy="461665"/>
          </a:xfrm>
          <a:prstGeom prst="rect">
            <a:avLst/>
          </a:prstGeom>
          <a:noFill/>
        </p:spPr>
        <p:txBody>
          <a:bodyPr wrap="square" rtlCol="0">
            <a:spAutoFit/>
          </a:bodyPr>
          <a:lstStyle/>
          <a:p>
            <a:r>
              <a:rPr lang="en-US" sz="1200" b="1" dirty="0" smtClean="0"/>
              <a:t>GSA </a:t>
            </a:r>
          </a:p>
          <a:p>
            <a:r>
              <a:rPr lang="en-US" sz="1200" b="1" dirty="0" smtClean="0"/>
              <a:t>1980s</a:t>
            </a:r>
            <a:endParaRPr lang="en-US" sz="1200" b="1" dirty="0"/>
          </a:p>
        </p:txBody>
      </p:sp>
      <p:sp>
        <p:nvSpPr>
          <p:cNvPr id="24" name="TextBox 23"/>
          <p:cNvSpPr txBox="1"/>
          <p:nvPr/>
        </p:nvSpPr>
        <p:spPr>
          <a:xfrm>
            <a:off x="5791200" y="5939135"/>
            <a:ext cx="609600" cy="461665"/>
          </a:xfrm>
          <a:prstGeom prst="rect">
            <a:avLst/>
          </a:prstGeom>
          <a:noFill/>
        </p:spPr>
        <p:txBody>
          <a:bodyPr wrap="square" rtlCol="0">
            <a:spAutoFit/>
          </a:bodyPr>
          <a:lstStyle/>
          <a:p>
            <a:r>
              <a:rPr lang="en-US" sz="1200" b="1" dirty="0" smtClean="0"/>
              <a:t>GSA </a:t>
            </a:r>
          </a:p>
          <a:p>
            <a:r>
              <a:rPr lang="en-US" sz="1200" b="1" dirty="0" smtClean="0"/>
              <a:t>1990s</a:t>
            </a:r>
            <a:endParaRPr lang="en-US" sz="1200" b="1" dirty="0"/>
          </a:p>
        </p:txBody>
      </p:sp>
      <p:sp>
        <p:nvSpPr>
          <p:cNvPr id="22" name="Circular Arrow 21"/>
          <p:cNvSpPr/>
          <p:nvPr/>
        </p:nvSpPr>
        <p:spPr>
          <a:xfrm rot="14571576" flipV="1">
            <a:off x="1791036" y="1799599"/>
            <a:ext cx="2394006" cy="2063171"/>
          </a:xfrm>
          <a:prstGeom prst="circularArrow">
            <a:avLst>
              <a:gd name="adj1" fmla="val 12500"/>
              <a:gd name="adj2" fmla="val 867760"/>
              <a:gd name="adj3" fmla="val 20457681"/>
              <a:gd name="adj4" fmla="val 10800000"/>
              <a:gd name="adj5" fmla="val 12500"/>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Circular Arrow 29"/>
          <p:cNvSpPr/>
          <p:nvPr/>
        </p:nvSpPr>
        <p:spPr>
          <a:xfrm rot="18057559" flipV="1">
            <a:off x="5332589" y="2135667"/>
            <a:ext cx="2394006" cy="2063171"/>
          </a:xfrm>
          <a:prstGeom prst="circularArrow">
            <a:avLst>
              <a:gd name="adj1" fmla="val 12500"/>
              <a:gd name="adj2" fmla="val 867760"/>
              <a:gd name="adj3" fmla="val 20457681"/>
              <a:gd name="adj4" fmla="val 10800000"/>
              <a:gd name="adj5" fmla="val 12500"/>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p:cNvSpPr/>
          <p:nvPr/>
        </p:nvSpPr>
        <p:spPr>
          <a:xfrm>
            <a:off x="1066800" y="3810000"/>
            <a:ext cx="6934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143000" y="533400"/>
            <a:ext cx="685800" cy="461665"/>
          </a:xfrm>
          <a:prstGeom prst="rect">
            <a:avLst/>
          </a:prstGeom>
          <a:solidFill>
            <a:schemeClr val="bg1"/>
          </a:solidFill>
        </p:spPr>
        <p:txBody>
          <a:bodyPr wrap="square" rtlCol="0">
            <a:spAutoFit/>
          </a:bodyPr>
          <a:lstStyle/>
          <a:p>
            <a:r>
              <a:rPr lang="en-US" sz="2400" b="1" dirty="0" smtClean="0"/>
              <a:t> </a:t>
            </a:r>
            <a:r>
              <a:rPr lang="en-US" sz="2000" b="1" dirty="0" smtClean="0">
                <a:solidFill>
                  <a:srgbClr val="FF0000"/>
                </a:solidFill>
              </a:rPr>
              <a:t>CCR</a:t>
            </a:r>
            <a:endParaRPr lang="en-US" sz="2000" b="1" dirty="0">
              <a:solidFill>
                <a:srgbClr val="FF0000"/>
              </a:solidFill>
            </a:endParaRPr>
          </a:p>
        </p:txBody>
      </p:sp>
      <p:sp>
        <p:nvSpPr>
          <p:cNvPr id="26" name="TextBox 25"/>
          <p:cNvSpPr txBox="1"/>
          <p:nvPr/>
        </p:nvSpPr>
        <p:spPr>
          <a:xfrm>
            <a:off x="4572000" y="533400"/>
            <a:ext cx="762000" cy="400110"/>
          </a:xfrm>
          <a:prstGeom prst="rect">
            <a:avLst/>
          </a:prstGeom>
          <a:solidFill>
            <a:schemeClr val="bg1"/>
          </a:solidFill>
        </p:spPr>
        <p:txBody>
          <a:bodyPr wrap="square" rtlCol="0">
            <a:spAutoFit/>
          </a:bodyPr>
          <a:lstStyle/>
          <a:p>
            <a:r>
              <a:rPr lang="en-US" sz="2000" b="1" dirty="0" smtClean="0">
                <a:solidFill>
                  <a:srgbClr val="0070C0"/>
                </a:solidFill>
              </a:rPr>
              <a:t>ACCR</a:t>
            </a:r>
            <a:endParaRPr lang="en-US" sz="2000" b="1" dirty="0">
              <a:solidFill>
                <a:srgbClr val="0070C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52400"/>
            <a:ext cx="8458200" cy="4401205"/>
          </a:xfrm>
          <a:prstGeom prst="rect">
            <a:avLst/>
          </a:prstGeom>
          <a:noFill/>
        </p:spPr>
        <p:txBody>
          <a:bodyPr wrap="square" rtlCol="0">
            <a:spAutoFit/>
          </a:bodyPr>
          <a:lstStyle/>
          <a:p>
            <a:pPr algn="ctr"/>
            <a:r>
              <a:rPr lang="en-US" sz="2800" b="1" dirty="0" smtClean="0"/>
              <a:t>Some conclusions and motivations </a:t>
            </a:r>
            <a:endParaRPr lang="en-US" dirty="0" smtClean="0"/>
          </a:p>
          <a:p>
            <a:r>
              <a:rPr lang="en-US" sz="2800" b="1" dirty="0" smtClean="0"/>
              <a:t>1.</a:t>
            </a:r>
            <a:r>
              <a:rPr lang="en-US" sz="2000" b="1" dirty="0" smtClean="0"/>
              <a:t> In </a:t>
            </a:r>
            <a:r>
              <a:rPr lang="en-US" sz="2000" b="1" dirty="0"/>
              <a:t>this presentation we </a:t>
            </a:r>
            <a:r>
              <a:rPr lang="en-US" sz="2000" b="1" dirty="0" smtClean="0"/>
              <a:t>updated </a:t>
            </a:r>
            <a:r>
              <a:rPr lang="en-US" sz="2000" b="1" dirty="0"/>
              <a:t>our time series of the Arctic Ocean Oscillation (AOO) index and </a:t>
            </a:r>
            <a:r>
              <a:rPr lang="en-US" sz="2000" b="1" dirty="0" smtClean="0"/>
              <a:t>showed its correlation with decadal changes of a set of different environmental Arctic parameters</a:t>
            </a:r>
            <a:r>
              <a:rPr lang="en-US" b="1" dirty="0" smtClean="0"/>
              <a:t>.  </a:t>
            </a:r>
          </a:p>
          <a:p>
            <a:endParaRPr lang="en-US" b="1" dirty="0" smtClean="0"/>
          </a:p>
          <a:p>
            <a:r>
              <a:rPr lang="en-US" sz="2800" b="1" dirty="0" smtClean="0"/>
              <a:t>2.</a:t>
            </a:r>
            <a:r>
              <a:rPr lang="en-US" sz="2000" b="1" dirty="0" smtClean="0"/>
              <a:t> Interestingly, the AOO does not always correlate with the Arctic Oscillation Index (AO, Thompson and Wallace, 1998).  There are two reasons for this: (a) AO is a hemispheric index and AOO reflects processes in the Arctic Basin (north of 50</a:t>
            </a:r>
            <a:r>
              <a:rPr lang="en-US" sz="2000" b="1" baseline="30000" dirty="0" smtClean="0"/>
              <a:t>o</a:t>
            </a:r>
            <a:r>
              <a:rPr lang="en-US" sz="2000" b="1" dirty="0" smtClean="0"/>
              <a:t>N) and (b) AO is an atmospheric index while AOO takes into account atmospheric forcing, ocean configuration (bathymetry and coastline), sea ice conditions, river runoff and sea level difference between the Pacific and Atlantic Oceans. </a:t>
            </a:r>
          </a:p>
          <a:p>
            <a:endParaRPr lang="en-US" dirty="0" smtClean="0"/>
          </a:p>
        </p:txBody>
      </p:sp>
      <p:pic>
        <p:nvPicPr>
          <p:cNvPr id="3" name="Picture 2" descr="circulation-regimes-1946-2009.jpeg"/>
          <p:cNvPicPr>
            <a:picLocks noChangeAspect="1"/>
          </p:cNvPicPr>
          <p:nvPr/>
        </p:nvPicPr>
        <p:blipFill>
          <a:blip r:embed="rId2" cstate="print"/>
          <a:srcRect l="2353" t="60891" r="7059" b="19090"/>
          <a:stretch>
            <a:fillRect/>
          </a:stretch>
        </p:blipFill>
        <p:spPr bwMode="auto">
          <a:xfrm>
            <a:off x="228600" y="4191000"/>
            <a:ext cx="8093075" cy="2314249"/>
          </a:xfrm>
          <a:prstGeom prst="rect">
            <a:avLst/>
          </a:prstGeom>
          <a:noFill/>
          <a:ln w="9525">
            <a:noFill/>
            <a:miter lim="800000"/>
            <a:headEnd/>
            <a:tailEnd/>
          </a:ln>
        </p:spPr>
      </p:pic>
      <p:sp>
        <p:nvSpPr>
          <p:cNvPr id="4" name="Oval 3"/>
          <p:cNvSpPr/>
          <p:nvPr/>
        </p:nvSpPr>
        <p:spPr>
          <a:xfrm>
            <a:off x="4572000" y="4343400"/>
            <a:ext cx="2057400" cy="22098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96000" y="4114800"/>
            <a:ext cx="2743200" cy="830997"/>
          </a:xfrm>
          <a:prstGeom prst="rect">
            <a:avLst/>
          </a:prstGeom>
          <a:noFill/>
          <a:ln>
            <a:solidFill>
              <a:srgbClr val="FF0000"/>
            </a:solidFill>
          </a:ln>
        </p:spPr>
        <p:txBody>
          <a:bodyPr wrap="square" rtlCol="0">
            <a:spAutoFit/>
          </a:bodyPr>
          <a:lstStyle/>
          <a:p>
            <a:r>
              <a:rPr lang="en-US" sz="2400" b="1" dirty="0" smtClean="0">
                <a:solidFill>
                  <a:srgbClr val="FF0000"/>
                </a:solidFill>
              </a:rPr>
              <a:t>Negative correlation</a:t>
            </a:r>
            <a:endParaRPr lang="en-US" sz="2400" b="1" dirty="0">
              <a:solidFill>
                <a:srgbClr val="FF0000"/>
              </a:solidFill>
            </a:endParaRPr>
          </a:p>
        </p:txBody>
      </p:sp>
      <p:sp>
        <p:nvSpPr>
          <p:cNvPr id="6" name="Oval 5"/>
          <p:cNvSpPr/>
          <p:nvPr/>
        </p:nvSpPr>
        <p:spPr>
          <a:xfrm>
            <a:off x="1905000" y="4495800"/>
            <a:ext cx="2057400" cy="2209800"/>
          </a:xfrm>
          <a:prstGeom prst="ellipse">
            <a:avLst/>
          </a:prstGeom>
          <a:noFill/>
          <a:ln>
            <a:solidFill>
              <a:srgbClr val="1B0AF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828800" y="4114800"/>
            <a:ext cx="2743200" cy="830997"/>
          </a:xfrm>
          <a:prstGeom prst="rect">
            <a:avLst/>
          </a:prstGeom>
          <a:noFill/>
          <a:ln>
            <a:solidFill>
              <a:srgbClr val="FF0000"/>
            </a:solidFill>
          </a:ln>
        </p:spPr>
        <p:txBody>
          <a:bodyPr wrap="square" rtlCol="0">
            <a:spAutoFit/>
          </a:bodyPr>
          <a:lstStyle/>
          <a:p>
            <a:r>
              <a:rPr lang="en-US" sz="2400" b="1" dirty="0" smtClean="0">
                <a:solidFill>
                  <a:srgbClr val="1B0AFC"/>
                </a:solidFill>
              </a:rPr>
              <a:t>Positive</a:t>
            </a:r>
          </a:p>
          <a:p>
            <a:r>
              <a:rPr lang="en-US" sz="2400" b="1" dirty="0" smtClean="0">
                <a:solidFill>
                  <a:srgbClr val="1B0AFC"/>
                </a:solidFill>
              </a:rPr>
              <a:t> correlation</a:t>
            </a:r>
            <a:endParaRPr lang="en-US" sz="2400" b="1" dirty="0">
              <a:solidFill>
                <a:srgbClr val="1B0AFC"/>
              </a:solidFill>
            </a:endParaRPr>
          </a:p>
        </p:txBody>
      </p:sp>
      <p:sp>
        <p:nvSpPr>
          <p:cNvPr id="8" name="Rectangle 7"/>
          <p:cNvSpPr>
            <a:spLocks noChangeAspect="1"/>
          </p:cNvSpPr>
          <p:nvPr/>
        </p:nvSpPr>
        <p:spPr>
          <a:xfrm>
            <a:off x="7924800" y="5135880"/>
            <a:ext cx="109728" cy="27432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p:cNvSpPr>
          <p:nvPr/>
        </p:nvSpPr>
        <p:spPr>
          <a:xfrm>
            <a:off x="8043672" y="5044440"/>
            <a:ext cx="109728" cy="36576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4"/>
                                        </p:tgtEl>
                                        <p:attrNameLst>
                                          <p:attrName>ppt_x</p:attrName>
                                        </p:attrNameLst>
                                      </p:cBhvr>
                                      <p:tavLst>
                                        <p:tav tm="0">
                                          <p:val>
                                            <p:strVal val="ppt_x"/>
                                          </p:val>
                                        </p:tav>
                                        <p:tav tm="100000">
                                          <p:val>
                                            <p:strVal val="ppt_x"/>
                                          </p:val>
                                        </p:tav>
                                      </p:tavLst>
                                    </p:anim>
                                    <p:anim calcmode="lin" valueType="num">
                                      <p:cBhvr additive="base">
                                        <p:cTn id="15" dur="500"/>
                                        <p:tgtEl>
                                          <p:spTgt spid="4"/>
                                        </p:tgtEl>
                                        <p:attrNameLst>
                                          <p:attrName>ppt_y</p:attrName>
                                        </p:attrNameLst>
                                      </p:cBhvr>
                                      <p:tavLst>
                                        <p:tav tm="0">
                                          <p:val>
                                            <p:strVal val="ppt_y"/>
                                          </p:val>
                                        </p:tav>
                                        <p:tav tm="100000">
                                          <p:val>
                                            <p:strVal val="1+ppt_h/2"/>
                                          </p:val>
                                        </p:tav>
                                      </p:tavLst>
                                    </p:anim>
                                    <p:set>
                                      <p:cBhvr>
                                        <p:cTn id="16" dur="1" fill="hold">
                                          <p:stCondLst>
                                            <p:cond delay="499"/>
                                          </p:stCondLst>
                                        </p:cTn>
                                        <p:tgtEl>
                                          <p:spTgt spid="4"/>
                                        </p:tgtEl>
                                        <p:attrNameLst>
                                          <p:attrName>style.visibility</p:attrName>
                                        </p:attrNameLst>
                                      </p:cBhvr>
                                      <p:to>
                                        <p:strVal val="hidden"/>
                                      </p:to>
                                    </p:set>
                                  </p:childTnLst>
                                </p:cTn>
                              </p:par>
                              <p:par>
                                <p:cTn id="17" presetID="2" presetClass="exit" presetSubtype="4" fill="hold" grpId="1" nodeType="withEffect">
                                  <p:stCondLst>
                                    <p:cond delay="0"/>
                                  </p:stCondLst>
                                  <p:childTnLst>
                                    <p:anim calcmode="lin" valueType="num">
                                      <p:cBhvr additive="base">
                                        <p:cTn id="18" dur="500"/>
                                        <p:tgtEl>
                                          <p:spTgt spid="5"/>
                                        </p:tgtEl>
                                        <p:attrNameLst>
                                          <p:attrName>ppt_x</p:attrName>
                                        </p:attrNameLst>
                                      </p:cBhvr>
                                      <p:tavLst>
                                        <p:tav tm="0">
                                          <p:val>
                                            <p:strVal val="ppt_x"/>
                                          </p:val>
                                        </p:tav>
                                        <p:tav tm="100000">
                                          <p:val>
                                            <p:strVal val="ppt_x"/>
                                          </p:val>
                                        </p:tav>
                                      </p:tavLst>
                                    </p:anim>
                                    <p:anim calcmode="lin" valueType="num">
                                      <p:cBhvr additive="base">
                                        <p:cTn id="19" dur="500"/>
                                        <p:tgtEl>
                                          <p:spTgt spid="5"/>
                                        </p:tgtEl>
                                        <p:attrNameLst>
                                          <p:attrName>ppt_y</p:attrName>
                                        </p:attrNameLst>
                                      </p:cBhvr>
                                      <p:tavLst>
                                        <p:tav tm="0">
                                          <p:val>
                                            <p:strVal val="ppt_y"/>
                                          </p:val>
                                        </p:tav>
                                        <p:tav tm="100000">
                                          <p:val>
                                            <p:strVal val="1+ppt_h/2"/>
                                          </p:val>
                                        </p:tav>
                                      </p:tavLst>
                                    </p:anim>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ox(in)">
                                      <p:cBhvr>
                                        <p:cTn id="25" dur="500"/>
                                        <p:tgtEl>
                                          <p:spTgt spid="6"/>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ox(i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grpId="1" nodeType="clickEffect">
                                  <p:stCondLst>
                                    <p:cond delay="0"/>
                                  </p:stCondLst>
                                  <p:childTnLst>
                                    <p:anim calcmode="lin" valueType="num">
                                      <p:cBhvr additive="base">
                                        <p:cTn id="32" dur="500"/>
                                        <p:tgtEl>
                                          <p:spTgt spid="6"/>
                                        </p:tgtEl>
                                        <p:attrNameLst>
                                          <p:attrName>ppt_x</p:attrName>
                                        </p:attrNameLst>
                                      </p:cBhvr>
                                      <p:tavLst>
                                        <p:tav tm="0">
                                          <p:val>
                                            <p:strVal val="ppt_x"/>
                                          </p:val>
                                        </p:tav>
                                        <p:tav tm="100000">
                                          <p:val>
                                            <p:strVal val="ppt_x"/>
                                          </p:val>
                                        </p:tav>
                                      </p:tavLst>
                                    </p:anim>
                                    <p:anim calcmode="lin" valueType="num">
                                      <p:cBhvr additive="base">
                                        <p:cTn id="33" dur="500"/>
                                        <p:tgtEl>
                                          <p:spTgt spid="6"/>
                                        </p:tgtEl>
                                        <p:attrNameLst>
                                          <p:attrName>ppt_y</p:attrName>
                                        </p:attrNameLst>
                                      </p:cBhvr>
                                      <p:tavLst>
                                        <p:tav tm="0">
                                          <p:val>
                                            <p:strVal val="ppt_y"/>
                                          </p:val>
                                        </p:tav>
                                        <p:tav tm="100000">
                                          <p:val>
                                            <p:strVal val="1+ppt_h/2"/>
                                          </p:val>
                                        </p:tav>
                                      </p:tavLst>
                                    </p:anim>
                                    <p:set>
                                      <p:cBhvr>
                                        <p:cTn id="34" dur="1" fill="hold">
                                          <p:stCondLst>
                                            <p:cond delay="499"/>
                                          </p:stCondLst>
                                        </p:cTn>
                                        <p:tgtEl>
                                          <p:spTgt spid="6"/>
                                        </p:tgtEl>
                                        <p:attrNameLst>
                                          <p:attrName>style.visibility</p:attrName>
                                        </p:attrNameLst>
                                      </p:cBhvr>
                                      <p:to>
                                        <p:strVal val="hidden"/>
                                      </p:to>
                                    </p:set>
                                  </p:childTnLst>
                                </p:cTn>
                              </p:par>
                              <p:par>
                                <p:cTn id="35" presetID="2" presetClass="exit" presetSubtype="4" fill="hold" grpId="1" nodeType="withEffect">
                                  <p:stCondLst>
                                    <p:cond delay="0"/>
                                  </p:stCondLst>
                                  <p:childTnLst>
                                    <p:anim calcmode="lin" valueType="num">
                                      <p:cBhvr additive="base">
                                        <p:cTn id="36" dur="500"/>
                                        <p:tgtEl>
                                          <p:spTgt spid="7"/>
                                        </p:tgtEl>
                                        <p:attrNameLst>
                                          <p:attrName>ppt_x</p:attrName>
                                        </p:attrNameLst>
                                      </p:cBhvr>
                                      <p:tavLst>
                                        <p:tav tm="0">
                                          <p:val>
                                            <p:strVal val="ppt_x"/>
                                          </p:val>
                                        </p:tav>
                                        <p:tav tm="100000">
                                          <p:val>
                                            <p:strVal val="ppt_x"/>
                                          </p:val>
                                        </p:tav>
                                      </p:tavLst>
                                    </p:anim>
                                    <p:anim calcmode="lin" valueType="num">
                                      <p:cBhvr additive="base">
                                        <p:cTn id="37" dur="500"/>
                                        <p:tgtEl>
                                          <p:spTgt spid="7"/>
                                        </p:tgtEl>
                                        <p:attrNameLst>
                                          <p:attrName>ppt_y</p:attrName>
                                        </p:attrNameLst>
                                      </p:cBhvr>
                                      <p:tavLst>
                                        <p:tav tm="0">
                                          <p:val>
                                            <p:strVal val="ppt_y"/>
                                          </p:val>
                                        </p:tav>
                                        <p:tav tm="100000">
                                          <p:val>
                                            <p:strVal val="1+ppt_h/2"/>
                                          </p:val>
                                        </p:tav>
                                      </p:tavLst>
                                    </p:anim>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cxnSp>
        <p:nvCxnSpPr>
          <p:cNvPr id="8" name="Straight Arrow Connector 7"/>
          <p:cNvCxnSpPr/>
          <p:nvPr/>
        </p:nvCxnSpPr>
        <p:spPr>
          <a:xfrm>
            <a:off x="10515600" y="23622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9" name="Picture 8" descr="1948-2011-AO-AOO-indexes-and-1989-and-2007-regimes-new.jpg"/>
          <p:cNvPicPr>
            <a:picLocks noChangeAspect="1"/>
          </p:cNvPicPr>
          <p:nvPr/>
        </p:nvPicPr>
        <p:blipFill>
          <a:blip r:embed="rId2" cstate="print"/>
          <a:srcRect l="9412" t="63636" r="5882" b="10909"/>
          <a:stretch>
            <a:fillRect/>
          </a:stretch>
        </p:blipFill>
        <p:spPr>
          <a:xfrm>
            <a:off x="990600" y="4161681"/>
            <a:ext cx="6934200" cy="2696319"/>
          </a:xfrm>
          <a:prstGeom prst="rect">
            <a:avLst/>
          </a:prstGeom>
          <a:ln>
            <a:noFill/>
          </a:ln>
        </p:spPr>
      </p:pic>
      <p:sp>
        <p:nvSpPr>
          <p:cNvPr id="10" name="Oval 9"/>
          <p:cNvSpPr/>
          <p:nvPr/>
        </p:nvSpPr>
        <p:spPr>
          <a:xfrm>
            <a:off x="6019800" y="4800600"/>
            <a:ext cx="1447800" cy="1219200"/>
          </a:xfrm>
          <a:prstGeom prst="ellipse">
            <a:avLst/>
          </a:prstGeom>
          <a:no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47800" y="4507468"/>
            <a:ext cx="1066800" cy="369332"/>
          </a:xfrm>
          <a:prstGeom prst="rect">
            <a:avLst/>
          </a:prstGeom>
          <a:noFill/>
          <a:ln>
            <a:noFill/>
          </a:ln>
        </p:spPr>
        <p:txBody>
          <a:bodyPr wrap="square" rtlCol="0">
            <a:spAutoFit/>
          </a:bodyPr>
          <a:lstStyle/>
          <a:p>
            <a:r>
              <a:rPr lang="en-US" dirty="0"/>
              <a:t> </a:t>
            </a:r>
            <a:r>
              <a:rPr lang="en-US" dirty="0" smtClean="0"/>
              <a:t> </a:t>
            </a:r>
            <a:r>
              <a:rPr lang="en-US" sz="1200" b="1" dirty="0" smtClean="0">
                <a:solidFill>
                  <a:srgbClr val="0070C0"/>
                </a:solidFill>
              </a:rPr>
              <a:t>7 years</a:t>
            </a:r>
            <a:endParaRPr lang="en-US" sz="1200" b="1" dirty="0">
              <a:solidFill>
                <a:srgbClr val="0070C0"/>
              </a:solidFill>
            </a:endParaRPr>
          </a:p>
        </p:txBody>
      </p:sp>
      <p:sp>
        <p:nvSpPr>
          <p:cNvPr id="12" name="TextBox 11"/>
          <p:cNvSpPr txBox="1"/>
          <p:nvPr/>
        </p:nvSpPr>
        <p:spPr>
          <a:xfrm>
            <a:off x="2362200" y="4507468"/>
            <a:ext cx="1066800" cy="369332"/>
          </a:xfrm>
          <a:prstGeom prst="rect">
            <a:avLst/>
          </a:prstGeom>
          <a:noFill/>
          <a:ln>
            <a:noFill/>
          </a:ln>
        </p:spPr>
        <p:txBody>
          <a:bodyPr wrap="square" rtlCol="0">
            <a:spAutoFit/>
          </a:bodyPr>
          <a:lstStyle/>
          <a:p>
            <a:r>
              <a:rPr lang="en-US" dirty="0"/>
              <a:t> </a:t>
            </a:r>
            <a:r>
              <a:rPr lang="en-US" dirty="0" smtClean="0"/>
              <a:t> </a:t>
            </a:r>
            <a:r>
              <a:rPr lang="en-US" sz="1200" b="1" dirty="0">
                <a:solidFill>
                  <a:srgbClr val="0070C0"/>
                </a:solidFill>
              </a:rPr>
              <a:t>5</a:t>
            </a:r>
            <a:r>
              <a:rPr lang="en-US" sz="1200" b="1" dirty="0" smtClean="0">
                <a:solidFill>
                  <a:srgbClr val="0070C0"/>
                </a:solidFill>
              </a:rPr>
              <a:t> years</a:t>
            </a:r>
            <a:endParaRPr lang="en-US" sz="1200" b="1" dirty="0">
              <a:solidFill>
                <a:srgbClr val="0070C0"/>
              </a:solidFill>
            </a:endParaRPr>
          </a:p>
        </p:txBody>
      </p:sp>
      <p:sp>
        <p:nvSpPr>
          <p:cNvPr id="13" name="TextBox 12"/>
          <p:cNvSpPr txBox="1"/>
          <p:nvPr/>
        </p:nvSpPr>
        <p:spPr>
          <a:xfrm>
            <a:off x="3733800" y="4495800"/>
            <a:ext cx="1066800" cy="369332"/>
          </a:xfrm>
          <a:prstGeom prst="rect">
            <a:avLst/>
          </a:prstGeom>
          <a:noFill/>
          <a:ln>
            <a:noFill/>
          </a:ln>
        </p:spPr>
        <p:txBody>
          <a:bodyPr wrap="square" rtlCol="0">
            <a:spAutoFit/>
          </a:bodyPr>
          <a:lstStyle/>
          <a:p>
            <a:r>
              <a:rPr lang="en-US" dirty="0"/>
              <a:t> </a:t>
            </a:r>
            <a:r>
              <a:rPr lang="en-US" dirty="0" smtClean="0"/>
              <a:t> </a:t>
            </a:r>
            <a:r>
              <a:rPr lang="en-US" sz="1200" b="1" dirty="0">
                <a:solidFill>
                  <a:srgbClr val="0070C0"/>
                </a:solidFill>
              </a:rPr>
              <a:t>8</a:t>
            </a:r>
            <a:r>
              <a:rPr lang="en-US" sz="1200" b="1" dirty="0" smtClean="0">
                <a:solidFill>
                  <a:srgbClr val="0070C0"/>
                </a:solidFill>
              </a:rPr>
              <a:t> years </a:t>
            </a:r>
            <a:endParaRPr lang="en-US" sz="1200" b="1" dirty="0">
              <a:solidFill>
                <a:srgbClr val="0070C0"/>
              </a:solidFill>
            </a:endParaRPr>
          </a:p>
        </p:txBody>
      </p:sp>
      <p:sp>
        <p:nvSpPr>
          <p:cNvPr id="14" name="TextBox 13"/>
          <p:cNvSpPr txBox="1"/>
          <p:nvPr/>
        </p:nvSpPr>
        <p:spPr>
          <a:xfrm>
            <a:off x="4648200" y="4495800"/>
            <a:ext cx="1066800" cy="369332"/>
          </a:xfrm>
          <a:prstGeom prst="rect">
            <a:avLst/>
          </a:prstGeom>
          <a:noFill/>
          <a:ln>
            <a:noFill/>
          </a:ln>
        </p:spPr>
        <p:txBody>
          <a:bodyPr wrap="square" rtlCol="0">
            <a:spAutoFit/>
          </a:bodyPr>
          <a:lstStyle/>
          <a:p>
            <a:r>
              <a:rPr lang="en-US" dirty="0"/>
              <a:t> </a:t>
            </a:r>
            <a:r>
              <a:rPr lang="en-US" dirty="0" smtClean="0"/>
              <a:t> </a:t>
            </a:r>
            <a:r>
              <a:rPr lang="en-US" sz="1200" b="1" dirty="0" smtClean="0">
                <a:solidFill>
                  <a:srgbClr val="0070C0"/>
                </a:solidFill>
              </a:rPr>
              <a:t>4 years </a:t>
            </a:r>
            <a:endParaRPr lang="en-US" sz="1200" b="1" dirty="0">
              <a:solidFill>
                <a:srgbClr val="0070C0"/>
              </a:solidFill>
            </a:endParaRPr>
          </a:p>
        </p:txBody>
      </p:sp>
      <p:sp>
        <p:nvSpPr>
          <p:cNvPr id="15" name="TextBox 14"/>
          <p:cNvSpPr txBox="1"/>
          <p:nvPr/>
        </p:nvSpPr>
        <p:spPr>
          <a:xfrm>
            <a:off x="6096000" y="5498068"/>
            <a:ext cx="1066800" cy="369332"/>
          </a:xfrm>
          <a:prstGeom prst="rect">
            <a:avLst/>
          </a:prstGeom>
          <a:noFill/>
          <a:ln>
            <a:noFill/>
          </a:ln>
        </p:spPr>
        <p:txBody>
          <a:bodyPr wrap="square" rtlCol="0">
            <a:spAutoFit/>
          </a:bodyPr>
          <a:lstStyle/>
          <a:p>
            <a:r>
              <a:rPr lang="en-US" dirty="0"/>
              <a:t> </a:t>
            </a:r>
            <a:r>
              <a:rPr lang="en-US" dirty="0" smtClean="0"/>
              <a:t> </a:t>
            </a:r>
            <a:r>
              <a:rPr lang="en-US" sz="1400" b="1" dirty="0" smtClean="0">
                <a:solidFill>
                  <a:srgbClr val="0070C0"/>
                </a:solidFill>
              </a:rPr>
              <a:t>16 years ! </a:t>
            </a:r>
            <a:endParaRPr lang="en-US" sz="1400" b="1" dirty="0">
              <a:solidFill>
                <a:srgbClr val="0070C0"/>
              </a:solidFill>
            </a:endParaRPr>
          </a:p>
        </p:txBody>
      </p:sp>
      <p:sp>
        <p:nvSpPr>
          <p:cNvPr id="16" name="TextBox 15"/>
          <p:cNvSpPr txBox="1"/>
          <p:nvPr/>
        </p:nvSpPr>
        <p:spPr>
          <a:xfrm>
            <a:off x="1981200" y="4888468"/>
            <a:ext cx="1066800" cy="369332"/>
          </a:xfrm>
          <a:prstGeom prst="rect">
            <a:avLst/>
          </a:prstGeom>
          <a:noFill/>
          <a:ln>
            <a:noFill/>
          </a:ln>
        </p:spPr>
        <p:txBody>
          <a:bodyPr wrap="square" rtlCol="0">
            <a:spAutoFit/>
          </a:bodyPr>
          <a:lstStyle/>
          <a:p>
            <a:r>
              <a:rPr lang="en-US" dirty="0"/>
              <a:t> </a:t>
            </a:r>
            <a:r>
              <a:rPr lang="en-US" dirty="0" smtClean="0"/>
              <a:t> </a:t>
            </a:r>
            <a:r>
              <a:rPr lang="en-US" sz="1200" b="1" dirty="0">
                <a:solidFill>
                  <a:srgbClr val="C00000"/>
                </a:solidFill>
              </a:rPr>
              <a:t>5</a:t>
            </a:r>
            <a:r>
              <a:rPr lang="en-US" sz="1200" b="1" dirty="0" smtClean="0">
                <a:solidFill>
                  <a:srgbClr val="C00000"/>
                </a:solidFill>
              </a:rPr>
              <a:t> years</a:t>
            </a:r>
            <a:endParaRPr lang="en-US" sz="1200" b="1" dirty="0">
              <a:solidFill>
                <a:srgbClr val="C00000"/>
              </a:solidFill>
            </a:endParaRPr>
          </a:p>
        </p:txBody>
      </p:sp>
      <p:sp>
        <p:nvSpPr>
          <p:cNvPr id="17" name="TextBox 16"/>
          <p:cNvSpPr txBox="1"/>
          <p:nvPr/>
        </p:nvSpPr>
        <p:spPr>
          <a:xfrm>
            <a:off x="2971800" y="4876800"/>
            <a:ext cx="1066800" cy="369332"/>
          </a:xfrm>
          <a:prstGeom prst="rect">
            <a:avLst/>
          </a:prstGeom>
          <a:noFill/>
          <a:ln>
            <a:noFill/>
          </a:ln>
        </p:spPr>
        <p:txBody>
          <a:bodyPr wrap="square" rtlCol="0">
            <a:spAutoFit/>
          </a:bodyPr>
          <a:lstStyle/>
          <a:p>
            <a:r>
              <a:rPr lang="en-US" dirty="0"/>
              <a:t> </a:t>
            </a:r>
            <a:r>
              <a:rPr lang="en-US" dirty="0" smtClean="0"/>
              <a:t> </a:t>
            </a:r>
            <a:r>
              <a:rPr lang="en-US" sz="1200" b="1" dirty="0" smtClean="0">
                <a:solidFill>
                  <a:srgbClr val="C00000"/>
                </a:solidFill>
              </a:rPr>
              <a:t>9 years</a:t>
            </a:r>
            <a:endParaRPr lang="en-US" sz="1200" b="1" dirty="0">
              <a:solidFill>
                <a:srgbClr val="C00000"/>
              </a:solidFill>
            </a:endParaRPr>
          </a:p>
        </p:txBody>
      </p:sp>
      <p:sp>
        <p:nvSpPr>
          <p:cNvPr id="18" name="TextBox 17"/>
          <p:cNvSpPr txBox="1"/>
          <p:nvPr/>
        </p:nvSpPr>
        <p:spPr>
          <a:xfrm>
            <a:off x="4267200" y="4724400"/>
            <a:ext cx="1066800" cy="369332"/>
          </a:xfrm>
          <a:prstGeom prst="rect">
            <a:avLst/>
          </a:prstGeom>
          <a:noFill/>
          <a:ln>
            <a:noFill/>
          </a:ln>
        </p:spPr>
        <p:txBody>
          <a:bodyPr wrap="square" rtlCol="0">
            <a:spAutoFit/>
          </a:bodyPr>
          <a:lstStyle/>
          <a:p>
            <a:r>
              <a:rPr lang="en-US" dirty="0"/>
              <a:t> </a:t>
            </a:r>
            <a:r>
              <a:rPr lang="en-US" dirty="0" smtClean="0"/>
              <a:t> </a:t>
            </a:r>
            <a:r>
              <a:rPr lang="en-US" sz="1200" b="1" dirty="0">
                <a:solidFill>
                  <a:srgbClr val="C00000"/>
                </a:solidFill>
              </a:rPr>
              <a:t>5</a:t>
            </a:r>
            <a:r>
              <a:rPr lang="en-US" sz="1200" b="1" dirty="0" smtClean="0">
                <a:solidFill>
                  <a:srgbClr val="C00000"/>
                </a:solidFill>
              </a:rPr>
              <a:t> years</a:t>
            </a:r>
            <a:endParaRPr lang="en-US" sz="1200" b="1" dirty="0">
              <a:solidFill>
                <a:srgbClr val="C00000"/>
              </a:solidFill>
            </a:endParaRPr>
          </a:p>
        </p:txBody>
      </p:sp>
      <p:sp>
        <p:nvSpPr>
          <p:cNvPr id="19" name="TextBox 18"/>
          <p:cNvSpPr txBox="1"/>
          <p:nvPr/>
        </p:nvSpPr>
        <p:spPr>
          <a:xfrm>
            <a:off x="5257800" y="5117068"/>
            <a:ext cx="1066800" cy="369332"/>
          </a:xfrm>
          <a:prstGeom prst="rect">
            <a:avLst/>
          </a:prstGeom>
          <a:noFill/>
          <a:ln>
            <a:noFill/>
          </a:ln>
        </p:spPr>
        <p:txBody>
          <a:bodyPr wrap="square" rtlCol="0">
            <a:spAutoFit/>
          </a:bodyPr>
          <a:lstStyle/>
          <a:p>
            <a:r>
              <a:rPr lang="en-US" dirty="0"/>
              <a:t> </a:t>
            </a:r>
            <a:r>
              <a:rPr lang="en-US" dirty="0" smtClean="0"/>
              <a:t> </a:t>
            </a:r>
            <a:r>
              <a:rPr lang="en-US" sz="1200" b="1" dirty="0" smtClean="0">
                <a:solidFill>
                  <a:srgbClr val="C00000"/>
                </a:solidFill>
              </a:rPr>
              <a:t>8 years</a:t>
            </a:r>
            <a:endParaRPr lang="en-US" sz="1200" b="1" dirty="0">
              <a:solidFill>
                <a:srgbClr val="C00000"/>
              </a:solidFill>
            </a:endParaRPr>
          </a:p>
        </p:txBody>
      </p:sp>
      <p:sp>
        <p:nvSpPr>
          <p:cNvPr id="20" name="TextBox 19"/>
          <p:cNvSpPr txBox="1"/>
          <p:nvPr/>
        </p:nvSpPr>
        <p:spPr>
          <a:xfrm>
            <a:off x="3657600" y="5939135"/>
            <a:ext cx="609600" cy="461665"/>
          </a:xfrm>
          <a:prstGeom prst="rect">
            <a:avLst/>
          </a:prstGeom>
          <a:noFill/>
        </p:spPr>
        <p:txBody>
          <a:bodyPr wrap="square" rtlCol="0">
            <a:spAutoFit/>
          </a:bodyPr>
          <a:lstStyle/>
          <a:p>
            <a:r>
              <a:rPr lang="en-US" sz="1200" b="1" dirty="0" smtClean="0"/>
              <a:t>GSA </a:t>
            </a:r>
          </a:p>
          <a:p>
            <a:r>
              <a:rPr lang="en-US" sz="1200" b="1" dirty="0" smtClean="0"/>
              <a:t>1970s</a:t>
            </a:r>
            <a:endParaRPr lang="en-US" sz="1200" b="1" dirty="0"/>
          </a:p>
        </p:txBody>
      </p:sp>
      <p:sp>
        <p:nvSpPr>
          <p:cNvPr id="23" name="TextBox 22"/>
          <p:cNvSpPr txBox="1"/>
          <p:nvPr/>
        </p:nvSpPr>
        <p:spPr>
          <a:xfrm>
            <a:off x="4800600" y="5939135"/>
            <a:ext cx="609600" cy="461665"/>
          </a:xfrm>
          <a:prstGeom prst="rect">
            <a:avLst/>
          </a:prstGeom>
          <a:noFill/>
        </p:spPr>
        <p:txBody>
          <a:bodyPr wrap="square" rtlCol="0">
            <a:spAutoFit/>
          </a:bodyPr>
          <a:lstStyle/>
          <a:p>
            <a:r>
              <a:rPr lang="en-US" sz="1200" b="1" dirty="0" smtClean="0"/>
              <a:t>GSA </a:t>
            </a:r>
          </a:p>
          <a:p>
            <a:r>
              <a:rPr lang="en-US" sz="1200" b="1" dirty="0" smtClean="0"/>
              <a:t>1980s</a:t>
            </a:r>
            <a:endParaRPr lang="en-US" sz="1200" b="1" dirty="0"/>
          </a:p>
        </p:txBody>
      </p:sp>
      <p:sp>
        <p:nvSpPr>
          <p:cNvPr id="24" name="TextBox 23"/>
          <p:cNvSpPr txBox="1"/>
          <p:nvPr/>
        </p:nvSpPr>
        <p:spPr>
          <a:xfrm>
            <a:off x="5791200" y="5939135"/>
            <a:ext cx="609600" cy="461665"/>
          </a:xfrm>
          <a:prstGeom prst="rect">
            <a:avLst/>
          </a:prstGeom>
          <a:noFill/>
        </p:spPr>
        <p:txBody>
          <a:bodyPr wrap="square" rtlCol="0">
            <a:spAutoFit/>
          </a:bodyPr>
          <a:lstStyle/>
          <a:p>
            <a:r>
              <a:rPr lang="en-US" sz="1200" b="1" dirty="0" smtClean="0"/>
              <a:t>GSA </a:t>
            </a:r>
          </a:p>
          <a:p>
            <a:r>
              <a:rPr lang="en-US" sz="1200" b="1" dirty="0" smtClean="0"/>
              <a:t>1990s</a:t>
            </a:r>
            <a:endParaRPr lang="en-US" sz="1200" b="1" dirty="0"/>
          </a:p>
        </p:txBody>
      </p:sp>
      <p:sp>
        <p:nvSpPr>
          <p:cNvPr id="29" name="Rectangle 28"/>
          <p:cNvSpPr/>
          <p:nvPr/>
        </p:nvSpPr>
        <p:spPr>
          <a:xfrm>
            <a:off x="1066800" y="3810000"/>
            <a:ext cx="6934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81000" y="531435"/>
            <a:ext cx="8458200" cy="3200876"/>
          </a:xfrm>
          <a:prstGeom prst="rect">
            <a:avLst/>
          </a:prstGeom>
          <a:noFill/>
        </p:spPr>
        <p:txBody>
          <a:bodyPr wrap="square" rtlCol="0">
            <a:spAutoFit/>
          </a:bodyPr>
          <a:lstStyle/>
          <a:p>
            <a:pPr algn="ctr"/>
            <a:endParaRPr lang="en-US" dirty="0" smtClean="0"/>
          </a:p>
          <a:p>
            <a:r>
              <a:rPr lang="en-US" sz="2800" b="1" dirty="0" smtClean="0"/>
              <a:t>3.</a:t>
            </a:r>
            <a:r>
              <a:rPr lang="en-US" sz="2000" b="1" dirty="0" smtClean="0"/>
              <a:t> The recent anticyclonic circulation regime started in 1997, persisted through </a:t>
            </a:r>
            <a:r>
              <a:rPr lang="en-US" sz="2000" b="1" dirty="0" smtClean="0"/>
              <a:t>2012 </a:t>
            </a:r>
            <a:r>
              <a:rPr lang="en-US" sz="2000" b="1" dirty="0" smtClean="0"/>
              <a:t>and lasted </a:t>
            </a:r>
            <a:r>
              <a:rPr lang="en-US" sz="2000" b="1" dirty="0" smtClean="0"/>
              <a:t>16 </a:t>
            </a:r>
            <a:r>
              <a:rPr lang="en-US" sz="2000" b="1" dirty="0" smtClean="0"/>
              <a:t>years </a:t>
            </a:r>
            <a:r>
              <a:rPr lang="en-US" sz="2000" b="1" dirty="0" smtClean="0"/>
              <a:t>(except 2009) instead </a:t>
            </a:r>
            <a:r>
              <a:rPr lang="en-US" sz="2000" b="1" dirty="0" smtClean="0"/>
              <a:t>of the typical 5-8 </a:t>
            </a:r>
            <a:r>
              <a:rPr lang="en-US" sz="2000" b="1" dirty="0" smtClean="0"/>
              <a:t>years</a:t>
            </a:r>
            <a:endParaRPr lang="en-US" sz="2000" b="1" dirty="0" smtClean="0"/>
          </a:p>
          <a:p>
            <a:endParaRPr lang="en-US" sz="2000" b="1" dirty="0" smtClean="0"/>
          </a:p>
          <a:p>
            <a:r>
              <a:rPr lang="en-US" sz="2000" b="1" dirty="0" smtClean="0"/>
              <a:t>This also contradicts a bit the concept of warming climate. Under warming we should observe more cyclonic atmospheric and oceanic circulation. Instead we have observed the mostly pronounced anticyclonic regime. Note that similar situation was observed at the end of Arctic warming  in the late 1940s. </a:t>
            </a:r>
          </a:p>
          <a:p>
            <a:endParaRPr lang="en-US" b="1" dirty="0" smtClean="0"/>
          </a:p>
          <a:p>
            <a:endParaRPr lang="en-US"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empslocal.ex.ac.uk/people/staff/dbs202/cag/NAO/naochap2000_files/v3_slide0026_image028.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8000" y="907143"/>
            <a:ext cx="8363092" cy="54102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 Box 4"/>
          <p:cNvSpPr txBox="1">
            <a:spLocks noChangeArrowheads="1"/>
          </p:cNvSpPr>
          <p:nvPr/>
        </p:nvSpPr>
        <p:spPr bwMode="auto">
          <a:xfrm>
            <a:off x="304800" y="200025"/>
            <a:ext cx="8458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eaLnBrk="1" hangingPunct="1">
              <a:spcBef>
                <a:spcPct val="50000"/>
              </a:spcBef>
            </a:pPr>
            <a:r>
              <a:rPr lang="en-US" sz="3000" b="1" dirty="0" smtClean="0">
                <a:solidFill>
                  <a:schemeClr val="tx1"/>
                </a:solidFill>
              </a:rPr>
              <a:t>North </a:t>
            </a:r>
            <a:r>
              <a:rPr lang="en-US" sz="3000" b="1" dirty="0">
                <a:solidFill>
                  <a:schemeClr val="tx1"/>
                </a:solidFill>
              </a:rPr>
              <a:t>Atlantic Oscillation (NAO, </a:t>
            </a:r>
            <a:r>
              <a:rPr lang="en-US" sz="3000" b="1" i="1" dirty="0">
                <a:solidFill>
                  <a:schemeClr val="tx1"/>
                </a:solidFill>
              </a:rPr>
              <a:t>Walker</a:t>
            </a:r>
            <a:r>
              <a:rPr lang="en-US" sz="3000" b="1" dirty="0">
                <a:solidFill>
                  <a:schemeClr val="tx1"/>
                </a:solidFill>
              </a:rPr>
              <a:t>, 1924)</a:t>
            </a:r>
          </a:p>
        </p:txBody>
      </p:sp>
    </p:spTree>
    <p:extLst>
      <p:ext uri="{BB962C8B-B14F-4D97-AF65-F5344CB8AC3E}">
        <p14:creationId xmlns:p14="http://schemas.microsoft.com/office/powerpoint/2010/main" xmlns="" val="19989246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762000" y="1371600"/>
            <a:ext cx="6935788" cy="2769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algn="ctr" eaLnBrk="1" hangingPunct="1"/>
            <a:r>
              <a:rPr lang="en-US" sz="3600" b="1" dirty="0" smtClean="0">
                <a:solidFill>
                  <a:schemeClr val="tx1"/>
                </a:solidFill>
              </a:rPr>
              <a:t>The most important question is can we predict decadal changes?</a:t>
            </a:r>
          </a:p>
          <a:p>
            <a:pPr algn="ctr" eaLnBrk="1" hangingPunct="1"/>
            <a:r>
              <a:rPr lang="en-US" sz="3600" b="1" dirty="0" smtClean="0">
                <a:solidFill>
                  <a:schemeClr val="tx1"/>
                </a:solidFill>
              </a:rPr>
              <a:t>In order to do this it is important to know m</a:t>
            </a:r>
            <a:r>
              <a:rPr lang="en-US" sz="3600" b="1" dirty="0" smtClean="0">
                <a:solidFill>
                  <a:schemeClr val="tx1"/>
                </a:solidFill>
              </a:rPr>
              <a:t>echanisms regulating decadal climate changes. </a:t>
            </a:r>
            <a:endParaRPr lang="en-US" sz="3600" b="1" dirty="0">
              <a:solidFill>
                <a:schemeClr val="tx1"/>
              </a:solidFill>
            </a:endParaRPr>
          </a:p>
        </p:txBody>
      </p:sp>
    </p:spTree>
    <p:extLst>
      <p:ext uri="{BB962C8B-B14F-4D97-AF65-F5344CB8AC3E}">
        <p14:creationId xmlns:p14="http://schemas.microsoft.com/office/powerpoint/2010/main" xmlns="" val="11004260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cxnSp>
        <p:nvCxnSpPr>
          <p:cNvPr id="8" name="Straight Arrow Connector 7"/>
          <p:cNvCxnSpPr/>
          <p:nvPr/>
        </p:nvCxnSpPr>
        <p:spPr>
          <a:xfrm>
            <a:off x="10515600" y="23622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9" name="Picture 8" descr="1948-2011-AO-AOO-indexes-and-1989-and-2007-regimes-new.jpg"/>
          <p:cNvPicPr>
            <a:picLocks noChangeAspect="1"/>
          </p:cNvPicPr>
          <p:nvPr/>
        </p:nvPicPr>
        <p:blipFill>
          <a:blip r:embed="rId2" cstate="print"/>
          <a:srcRect l="9412" t="25455" r="5882" b="10909"/>
          <a:stretch>
            <a:fillRect/>
          </a:stretch>
        </p:blipFill>
        <p:spPr>
          <a:xfrm>
            <a:off x="990600" y="116571"/>
            <a:ext cx="6934200" cy="6741429"/>
          </a:xfrm>
          <a:prstGeom prst="rect">
            <a:avLst/>
          </a:prstGeom>
          <a:ln>
            <a:noFill/>
          </a:ln>
        </p:spPr>
      </p:pic>
      <p:sp>
        <p:nvSpPr>
          <p:cNvPr id="22" name="Circular Arrow 21"/>
          <p:cNvSpPr/>
          <p:nvPr/>
        </p:nvSpPr>
        <p:spPr>
          <a:xfrm rot="14571576" flipV="1">
            <a:off x="1791036" y="1799599"/>
            <a:ext cx="2394006" cy="2063171"/>
          </a:xfrm>
          <a:prstGeom prst="circularArrow">
            <a:avLst>
              <a:gd name="adj1" fmla="val 12500"/>
              <a:gd name="adj2" fmla="val 867760"/>
              <a:gd name="adj3" fmla="val 20457681"/>
              <a:gd name="adj4" fmla="val 10800000"/>
              <a:gd name="adj5" fmla="val 12500"/>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Circular Arrow 29"/>
          <p:cNvSpPr/>
          <p:nvPr/>
        </p:nvSpPr>
        <p:spPr>
          <a:xfrm rot="18057559" flipV="1">
            <a:off x="5332589" y="2135667"/>
            <a:ext cx="2394006" cy="2063171"/>
          </a:xfrm>
          <a:prstGeom prst="circularArrow">
            <a:avLst>
              <a:gd name="adj1" fmla="val 12500"/>
              <a:gd name="adj2" fmla="val 867760"/>
              <a:gd name="adj3" fmla="val 20457681"/>
              <a:gd name="adj4" fmla="val 10800000"/>
              <a:gd name="adj5" fmla="val 12500"/>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p:cNvSpPr/>
          <p:nvPr/>
        </p:nvSpPr>
        <p:spPr>
          <a:xfrm>
            <a:off x="1066800" y="3810000"/>
            <a:ext cx="6934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a:off x="2438400" y="1981200"/>
            <a:ext cx="990600" cy="35814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019800" y="2057400"/>
            <a:ext cx="533400" cy="2819400"/>
          </a:xfrm>
          <a:prstGeom prst="straightConnector1">
            <a:avLst/>
          </a:prstGeom>
          <a:ln w="38100">
            <a:solidFill>
              <a:srgbClr val="1A09FD"/>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572000" y="533400"/>
            <a:ext cx="762000" cy="400110"/>
          </a:xfrm>
          <a:prstGeom prst="rect">
            <a:avLst/>
          </a:prstGeom>
          <a:solidFill>
            <a:schemeClr val="bg1"/>
          </a:solidFill>
        </p:spPr>
        <p:txBody>
          <a:bodyPr wrap="square" rtlCol="0">
            <a:spAutoFit/>
          </a:bodyPr>
          <a:lstStyle/>
          <a:p>
            <a:r>
              <a:rPr lang="en-US" sz="2000" b="1" dirty="0" smtClean="0">
                <a:solidFill>
                  <a:srgbClr val="0070C0"/>
                </a:solidFill>
              </a:rPr>
              <a:t>ACCR</a:t>
            </a:r>
            <a:endParaRPr lang="en-US" sz="2000" b="1" dirty="0">
              <a:solidFill>
                <a:srgbClr val="0070C0"/>
              </a:solidFill>
            </a:endParaRPr>
          </a:p>
        </p:txBody>
      </p:sp>
      <p:sp>
        <p:nvSpPr>
          <p:cNvPr id="31" name="TextBox 30"/>
          <p:cNvSpPr txBox="1"/>
          <p:nvPr/>
        </p:nvSpPr>
        <p:spPr>
          <a:xfrm>
            <a:off x="1143000" y="533400"/>
            <a:ext cx="685800" cy="461665"/>
          </a:xfrm>
          <a:prstGeom prst="rect">
            <a:avLst/>
          </a:prstGeom>
          <a:solidFill>
            <a:schemeClr val="bg1"/>
          </a:solidFill>
        </p:spPr>
        <p:txBody>
          <a:bodyPr wrap="square" rtlCol="0">
            <a:spAutoFit/>
          </a:bodyPr>
          <a:lstStyle/>
          <a:p>
            <a:r>
              <a:rPr lang="en-US" sz="2400" b="1" dirty="0" smtClean="0"/>
              <a:t> </a:t>
            </a:r>
            <a:r>
              <a:rPr lang="en-US" sz="2000" b="1" dirty="0" smtClean="0">
                <a:solidFill>
                  <a:srgbClr val="FF0000"/>
                </a:solidFill>
              </a:rPr>
              <a:t>CCR</a:t>
            </a:r>
            <a:endParaRPr lang="en-US" sz="2000" b="1" dirty="0">
              <a:solidFill>
                <a:srgbClr val="FF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9"/>
          <p:cNvSpPr txBox="1">
            <a:spLocks noChangeArrowheads="1"/>
          </p:cNvSpPr>
          <p:nvPr/>
        </p:nvSpPr>
        <p:spPr bwMode="auto">
          <a:xfrm>
            <a:off x="304800" y="114300"/>
            <a:ext cx="7031038"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eaLnBrk="1" hangingPunct="1">
              <a:spcBef>
                <a:spcPct val="50000"/>
              </a:spcBef>
            </a:pPr>
            <a:r>
              <a:rPr lang="en-US" sz="3600" b="1">
                <a:solidFill>
                  <a:schemeClr val="tx1"/>
                </a:solidFill>
              </a:rPr>
              <a:t>Hypothesis</a:t>
            </a:r>
          </a:p>
        </p:txBody>
      </p:sp>
      <p:sp>
        <p:nvSpPr>
          <p:cNvPr id="30723" name="Rectangle 10"/>
          <p:cNvSpPr>
            <a:spLocks noChangeArrowheads="1"/>
          </p:cNvSpPr>
          <p:nvPr/>
        </p:nvSpPr>
        <p:spPr bwMode="auto">
          <a:xfrm>
            <a:off x="274638" y="640964"/>
            <a:ext cx="7010400" cy="276999"/>
          </a:xfrm>
          <a:prstGeom prst="rect">
            <a:avLst/>
          </a:prstGeom>
          <a:gradFill rotWithShape="1">
            <a:gsLst>
              <a:gs pos="0">
                <a:srgbClr val="FFFF00"/>
              </a:gs>
              <a:gs pos="100000">
                <a:srgbClr val="333399"/>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spAutoFit/>
          </a:bodyPr>
          <a:lstStyle/>
          <a:p>
            <a:endParaRPr lang="en-US"/>
          </a:p>
        </p:txBody>
      </p:sp>
      <p:sp>
        <p:nvSpPr>
          <p:cNvPr id="30724" name="Text Box 11"/>
          <p:cNvSpPr txBox="1">
            <a:spLocks noChangeArrowheads="1"/>
          </p:cNvSpPr>
          <p:nvPr/>
        </p:nvSpPr>
        <p:spPr bwMode="auto">
          <a:xfrm>
            <a:off x="227013" y="1165225"/>
            <a:ext cx="8720137" cy="479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0838" indent="-350838"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eaLnBrk="1" hangingPunct="1">
              <a:spcBef>
                <a:spcPct val="50000"/>
              </a:spcBef>
              <a:buFontTx/>
              <a:buChar char="•"/>
            </a:pPr>
            <a:r>
              <a:rPr lang="en-US" sz="2800">
                <a:solidFill>
                  <a:schemeClr val="tx1"/>
                </a:solidFill>
                <a:latin typeface="Tahoma" pitchFamily="34" charset="0"/>
              </a:rPr>
              <a:t> Arctic Ocean – Greenland Sea form closed atmosphere-ice-ocean climatic system with auto-oscillatory behavior between two climate states with quasi-decadal periodicity</a:t>
            </a:r>
          </a:p>
          <a:p>
            <a:pPr eaLnBrk="1" hangingPunct="1">
              <a:spcBef>
                <a:spcPct val="50000"/>
              </a:spcBef>
              <a:buFontTx/>
              <a:buChar char="•"/>
            </a:pPr>
            <a:r>
              <a:rPr lang="en-US" sz="2800">
                <a:solidFill>
                  <a:schemeClr val="tx1"/>
                </a:solidFill>
                <a:latin typeface="Tahoma" pitchFamily="34" charset="0"/>
              </a:rPr>
              <a:t>The system is characterized by two opposite states: (1) ACCR - a cold Arctic and warm Greenland Sea region; (2) CCR - a warm Arctic and cold Greenland Sea region.  </a:t>
            </a:r>
          </a:p>
          <a:p>
            <a:pPr eaLnBrk="1" hangingPunct="1">
              <a:spcBef>
                <a:spcPct val="50000"/>
              </a:spcBef>
              <a:buFontTx/>
              <a:buChar char="•"/>
            </a:pPr>
            <a:r>
              <a:rPr lang="en-US" sz="2800">
                <a:solidFill>
                  <a:schemeClr val="tx1"/>
                </a:solidFill>
                <a:latin typeface="Tahoma" pitchFamily="34" charset="0"/>
              </a:rPr>
              <a:t> Freshwater and heat fluxes regulate the regime shift in the system</a:t>
            </a:r>
          </a:p>
        </p:txBody>
      </p:sp>
    </p:spTree>
    <p:extLst>
      <p:ext uri="{BB962C8B-B14F-4D97-AF65-F5344CB8AC3E}">
        <p14:creationId xmlns:p14="http://schemas.microsoft.com/office/powerpoint/2010/main" xmlns="" val="20713124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ACC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7" name="Text Box 3"/>
          <p:cNvSpPr txBox="1">
            <a:spLocks noChangeArrowheads="1"/>
          </p:cNvSpPr>
          <p:nvPr/>
        </p:nvSpPr>
        <p:spPr bwMode="auto">
          <a:xfrm>
            <a:off x="7239000" y="0"/>
            <a:ext cx="15240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eaLnBrk="1" hangingPunct="1">
              <a:spcBef>
                <a:spcPct val="50000"/>
              </a:spcBef>
            </a:pPr>
            <a:r>
              <a:rPr lang="en-US" sz="2800" b="1">
                <a:solidFill>
                  <a:srgbClr val="FF3300"/>
                </a:solidFill>
                <a:latin typeface="Helvetica" pitchFamily="34" charset="0"/>
              </a:rPr>
              <a:t>(ACCR)</a:t>
            </a:r>
          </a:p>
        </p:txBody>
      </p:sp>
    </p:spTree>
    <p:extLst>
      <p:ext uri="{BB962C8B-B14F-4D97-AF65-F5344CB8AC3E}">
        <p14:creationId xmlns:p14="http://schemas.microsoft.com/office/powerpoint/2010/main" xmlns="" val="192606650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C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Text Box 3"/>
          <p:cNvSpPr txBox="1">
            <a:spLocks noChangeArrowheads="1"/>
          </p:cNvSpPr>
          <p:nvPr/>
        </p:nvSpPr>
        <p:spPr bwMode="auto">
          <a:xfrm>
            <a:off x="7239000" y="0"/>
            <a:ext cx="15240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eaLnBrk="1" hangingPunct="1">
              <a:spcBef>
                <a:spcPct val="50000"/>
              </a:spcBef>
            </a:pPr>
            <a:r>
              <a:rPr lang="en-US" sz="2800" b="1">
                <a:solidFill>
                  <a:srgbClr val="FF3300"/>
                </a:solidFill>
                <a:latin typeface="Tahoma" pitchFamily="34" charset="0"/>
              </a:rPr>
              <a:t>(CCR)</a:t>
            </a:r>
          </a:p>
        </p:txBody>
      </p:sp>
    </p:spTree>
    <p:extLst>
      <p:ext uri="{BB962C8B-B14F-4D97-AF65-F5344CB8AC3E}">
        <p14:creationId xmlns:p14="http://schemas.microsoft.com/office/powerpoint/2010/main" xmlns="" val="117683999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dmitry\Documents\Dmitry\Work\Projects_Potential\2012\NSF_Actic_Greenland\fig2_schem_model.png"/>
          <p:cNvPicPr/>
          <p:nvPr/>
        </p:nvPicPr>
        <p:blipFill>
          <a:blip r:embed="rId2" cstate="print"/>
          <a:srcRect/>
          <a:stretch>
            <a:fillRect/>
          </a:stretch>
        </p:blipFill>
        <p:spPr bwMode="auto">
          <a:xfrm>
            <a:off x="1676400" y="304800"/>
            <a:ext cx="4926005" cy="3192780"/>
          </a:xfrm>
          <a:prstGeom prst="rect">
            <a:avLst/>
          </a:prstGeom>
          <a:noFill/>
          <a:ln w="9525">
            <a:noFill/>
            <a:miter lim="800000"/>
            <a:headEnd/>
            <a:tailEnd/>
          </a:ln>
        </p:spPr>
      </p:pic>
      <p:sp>
        <p:nvSpPr>
          <p:cNvPr id="3" name="Rectangle 2"/>
          <p:cNvSpPr/>
          <p:nvPr/>
        </p:nvSpPr>
        <p:spPr>
          <a:xfrm>
            <a:off x="457200" y="3595568"/>
            <a:ext cx="7696200" cy="3262432"/>
          </a:xfrm>
          <a:prstGeom prst="rect">
            <a:avLst/>
          </a:prstGeom>
        </p:spPr>
        <p:txBody>
          <a:bodyPr wrap="square">
            <a:spAutoFit/>
          </a:bodyPr>
          <a:lstStyle/>
          <a:p>
            <a:r>
              <a:rPr lang="en-US" sz="1600" b="1" i="1" dirty="0" smtClean="0"/>
              <a:t>Diagram of an idealized Arctic system model. </a:t>
            </a:r>
            <a:r>
              <a:rPr lang="en-US" sz="1600" b="1" i="1" dirty="0" err="1" smtClean="0"/>
              <a:t>Q</a:t>
            </a:r>
            <a:r>
              <a:rPr lang="en-US" sz="1600" b="1" i="1" baseline="-25000" dirty="0" err="1" smtClean="0"/>
              <a:t>f</a:t>
            </a:r>
            <a:r>
              <a:rPr lang="en-US" sz="1600" b="1" i="1" dirty="0" smtClean="0"/>
              <a:t> – river runoff; Q(P-E) – net precipitation (precipitation minus evaporation); </a:t>
            </a:r>
            <a:r>
              <a:rPr lang="en-US" sz="1600" b="1" i="1" dirty="0" err="1" smtClean="0"/>
              <a:t>Q</a:t>
            </a:r>
            <a:r>
              <a:rPr lang="en-US" sz="1600" b="1" i="1" baseline="-25000" dirty="0" err="1" smtClean="0"/>
              <a:t>mao</a:t>
            </a:r>
            <a:r>
              <a:rPr lang="en-US" sz="1600" b="1" i="1" dirty="0" smtClean="0"/>
              <a:t> – flow from the mixed layer to the shelf; </a:t>
            </a:r>
            <a:r>
              <a:rPr lang="en-US" sz="1600" b="1" i="1" dirty="0" err="1" smtClean="0"/>
              <a:t>Q</a:t>
            </a:r>
            <a:r>
              <a:rPr lang="en-US" sz="1600" b="1" i="1" baseline="-25000" dirty="0" err="1" smtClean="0"/>
              <a:t>sh</a:t>
            </a:r>
            <a:r>
              <a:rPr lang="en-US" sz="1600" b="1" i="1" dirty="0" smtClean="0"/>
              <a:t> – shelf water flow to the Arctic Ocean; </a:t>
            </a:r>
            <a:r>
              <a:rPr lang="en-US" sz="1600" b="1" i="1" dirty="0" err="1" smtClean="0"/>
              <a:t>Q</a:t>
            </a:r>
            <a:r>
              <a:rPr lang="en-US" sz="1600" b="1" i="1" baseline="-25000" dirty="0" err="1" smtClean="0"/>
              <a:t>ice</a:t>
            </a:r>
            <a:r>
              <a:rPr lang="en-US" sz="1600" b="1" i="1" dirty="0" smtClean="0"/>
              <a:t> – ice flux to the GIN Sea; Q</a:t>
            </a:r>
            <a:r>
              <a:rPr lang="en-US" sz="1600" b="1" i="1" baseline="-25000" dirty="0" smtClean="0"/>
              <a:t>PW</a:t>
            </a:r>
            <a:r>
              <a:rPr lang="en-US" sz="1600" b="1" i="1" dirty="0" smtClean="0"/>
              <a:t> – Polar water flux; </a:t>
            </a:r>
            <a:r>
              <a:rPr lang="en-US" sz="1600" b="1" i="1" dirty="0" err="1" smtClean="0"/>
              <a:t>F</a:t>
            </a:r>
            <a:r>
              <a:rPr lang="en-US" sz="1600" b="1" i="1" baseline="-25000" dirty="0" err="1" smtClean="0"/>
              <a:t>adv</a:t>
            </a:r>
            <a:r>
              <a:rPr lang="en-US" sz="1600" b="1" i="1" dirty="0" smtClean="0"/>
              <a:t> – sensible heat flux; </a:t>
            </a:r>
            <a:r>
              <a:rPr lang="en-US" sz="1600" b="1" i="1" dirty="0" err="1" smtClean="0"/>
              <a:t>F</a:t>
            </a:r>
            <a:r>
              <a:rPr lang="en-US" sz="1600" b="1" i="1" baseline="-25000" dirty="0" err="1" smtClean="0"/>
              <a:t>tot</a:t>
            </a:r>
            <a:r>
              <a:rPr lang="en-US" sz="1600" b="1" i="1" baseline="-25000" dirty="0" smtClean="0"/>
              <a:t> </a:t>
            </a:r>
            <a:r>
              <a:rPr lang="en-US" sz="1600" b="1" i="1" dirty="0" smtClean="0"/>
              <a:t>– surface heat flux. </a:t>
            </a:r>
          </a:p>
          <a:p>
            <a:endParaRPr lang="en-US" sz="1600" b="1" i="1" dirty="0" smtClean="0"/>
          </a:p>
          <a:p>
            <a:r>
              <a:rPr lang="en-US" sz="1200" b="1" dirty="0" smtClean="0"/>
              <a:t>Dukhovskoy, D.S., M.A. Johnson, and A. Proshutinsky, 2004. Arctic decadal variability: An auto-oscillatory system of heat and fresh water exchange. GRL, 31, doi:10.1029/2—3GL019023.</a:t>
            </a:r>
          </a:p>
          <a:p>
            <a:r>
              <a:rPr lang="en-US" sz="1200" b="1" dirty="0" smtClean="0"/>
              <a:t> </a:t>
            </a:r>
          </a:p>
          <a:p>
            <a:r>
              <a:rPr lang="en-US" sz="1200" b="1" dirty="0" smtClean="0"/>
              <a:t>Dukhovskoy, D., M. Johnson, and A. Proshutinsky, 2006a. Arctic decadal variability from an idealized atmosphere-ice-ocean model: 1. Model description, calibration, and validation, </a:t>
            </a:r>
            <a:r>
              <a:rPr lang="en-US" sz="1200" b="1" i="1" dirty="0" smtClean="0"/>
              <a:t>J. </a:t>
            </a:r>
            <a:r>
              <a:rPr lang="en-US" sz="1200" b="1" i="1" dirty="0" err="1" smtClean="0"/>
              <a:t>Geophys</a:t>
            </a:r>
            <a:r>
              <a:rPr lang="en-US" sz="1200" b="1" i="1" dirty="0" smtClean="0"/>
              <a:t>. Res.</a:t>
            </a:r>
            <a:r>
              <a:rPr lang="en-US" sz="1200" b="1" dirty="0" smtClean="0"/>
              <a:t>, 111, C06028, doi:10.1029/2004JC002821.</a:t>
            </a:r>
          </a:p>
          <a:p>
            <a:r>
              <a:rPr lang="en-US" sz="1200" b="1" dirty="0" smtClean="0"/>
              <a:t> </a:t>
            </a:r>
          </a:p>
          <a:p>
            <a:r>
              <a:rPr lang="en-US" sz="1200" b="1" dirty="0" smtClean="0"/>
              <a:t>Dukhovskoy, D., M. Johnson, and A. Proshutinsky , 2006b. Arctic decadal variability from an idealized atmosphere-ice-ocean model: 2. Simulation of decadal oscillations, </a:t>
            </a:r>
            <a:r>
              <a:rPr lang="en-US" sz="1200" b="1" i="1" dirty="0" smtClean="0"/>
              <a:t>J. </a:t>
            </a:r>
            <a:r>
              <a:rPr lang="en-US" sz="1200" b="1" i="1" dirty="0" err="1" smtClean="0"/>
              <a:t>Geophys</a:t>
            </a:r>
            <a:r>
              <a:rPr lang="en-US" sz="1200" b="1" i="1" dirty="0" smtClean="0"/>
              <a:t>. Res.,</a:t>
            </a:r>
            <a:r>
              <a:rPr lang="en-US" sz="1200" b="1" dirty="0" smtClean="0"/>
              <a:t> 111, C06029, doi:10.1029/2004JC002820.</a:t>
            </a:r>
          </a:p>
          <a:p>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8"/>
          <p:cNvSpPr>
            <a:spLocks noChangeArrowheads="1"/>
          </p:cNvSpPr>
          <p:nvPr/>
        </p:nvSpPr>
        <p:spPr bwMode="auto">
          <a:xfrm>
            <a:off x="246063" y="30163"/>
            <a:ext cx="5892800" cy="8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spAutoFit/>
          </a:bodyPr>
          <a:lstStyle/>
          <a:p>
            <a:r>
              <a:rPr lang="en-US" sz="2800" b="1"/>
              <a:t>Interaction Loop in the Simulated Climate System </a:t>
            </a:r>
          </a:p>
        </p:txBody>
      </p:sp>
      <p:sp>
        <p:nvSpPr>
          <p:cNvPr id="44035" name="Rectangle 9"/>
          <p:cNvSpPr>
            <a:spLocks noChangeArrowheads="1"/>
          </p:cNvSpPr>
          <p:nvPr/>
        </p:nvSpPr>
        <p:spPr bwMode="auto">
          <a:xfrm>
            <a:off x="261938" y="869564"/>
            <a:ext cx="7010400" cy="276999"/>
          </a:xfrm>
          <a:prstGeom prst="rect">
            <a:avLst/>
          </a:prstGeom>
          <a:gradFill rotWithShape="1">
            <a:gsLst>
              <a:gs pos="0">
                <a:srgbClr val="FFFF00"/>
              </a:gs>
              <a:gs pos="100000">
                <a:srgbClr val="333399"/>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spAutoFit/>
          </a:bodyPr>
          <a:lstStyle/>
          <a:p>
            <a:endParaRPr lang="en-US"/>
          </a:p>
        </p:txBody>
      </p:sp>
      <p:grpSp>
        <p:nvGrpSpPr>
          <p:cNvPr id="44036" name="Group 36"/>
          <p:cNvGrpSpPr>
            <a:grpSpLocks/>
          </p:cNvGrpSpPr>
          <p:nvPr/>
        </p:nvGrpSpPr>
        <p:grpSpPr bwMode="auto">
          <a:xfrm>
            <a:off x="114300" y="1489076"/>
            <a:ext cx="8843963" cy="4962525"/>
            <a:chOff x="72" y="938"/>
            <a:chExt cx="5571" cy="3126"/>
          </a:xfrm>
        </p:grpSpPr>
        <p:sp>
          <p:nvSpPr>
            <p:cNvPr id="44037" name="Text Box 10"/>
            <p:cNvSpPr txBox="1">
              <a:spLocks noChangeArrowheads="1"/>
            </p:cNvSpPr>
            <p:nvPr/>
          </p:nvSpPr>
          <p:spPr bwMode="auto">
            <a:xfrm>
              <a:off x="140" y="2112"/>
              <a:ext cx="106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eaLnBrk="1" hangingPunct="1">
                <a:spcBef>
                  <a:spcPct val="50000"/>
                </a:spcBef>
              </a:pPr>
              <a:r>
                <a:rPr lang="en-US" sz="2000">
                  <a:solidFill>
                    <a:schemeClr val="tx1"/>
                  </a:solidFill>
                </a:rPr>
                <a:t>Between-basin dynamic height gradient</a:t>
              </a:r>
            </a:p>
          </p:txBody>
        </p:sp>
        <p:grpSp>
          <p:nvGrpSpPr>
            <p:cNvPr id="44038" name="Group 7"/>
            <p:cNvGrpSpPr>
              <a:grpSpLocks/>
            </p:cNvGrpSpPr>
            <p:nvPr/>
          </p:nvGrpSpPr>
          <p:grpSpPr bwMode="auto">
            <a:xfrm>
              <a:off x="1317" y="938"/>
              <a:ext cx="2944" cy="3126"/>
              <a:chOff x="1498" y="758"/>
              <a:chExt cx="2639" cy="2803"/>
            </a:xfrm>
          </p:grpSpPr>
          <p:sp>
            <p:nvSpPr>
              <p:cNvPr id="44051" name="Rectangle 6"/>
              <p:cNvSpPr>
                <a:spLocks noChangeArrowheads="1"/>
              </p:cNvSpPr>
              <p:nvPr/>
            </p:nvSpPr>
            <p:spPr bwMode="auto">
              <a:xfrm>
                <a:off x="1498" y="2087"/>
                <a:ext cx="0" cy="1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endParaRPr lang="en-US"/>
              </a:p>
            </p:txBody>
          </p:sp>
          <p:pic>
            <p:nvPicPr>
              <p:cNvPr id="44052" name="Picture 5" descr="feedbck_model"/>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22" y="758"/>
                <a:ext cx="2515" cy="2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4039" name="Text Box 23"/>
            <p:cNvSpPr txBox="1">
              <a:spLocks noChangeArrowheads="1"/>
            </p:cNvSpPr>
            <p:nvPr/>
          </p:nvSpPr>
          <p:spPr bwMode="auto">
            <a:xfrm>
              <a:off x="108" y="2907"/>
              <a:ext cx="1116" cy="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eaLnBrk="1" hangingPunct="1">
                <a:spcBef>
                  <a:spcPct val="50000"/>
                </a:spcBef>
              </a:pPr>
              <a:r>
                <a:rPr lang="en-US" sz="1900">
                  <a:solidFill>
                    <a:schemeClr val="tx1"/>
                  </a:solidFill>
                </a:rPr>
                <a:t>Mechanism with positive result</a:t>
              </a:r>
            </a:p>
          </p:txBody>
        </p:sp>
        <p:sp>
          <p:nvSpPr>
            <p:cNvPr id="44040" name="Line 24"/>
            <p:cNvSpPr>
              <a:spLocks noChangeShapeType="1"/>
            </p:cNvSpPr>
            <p:nvPr/>
          </p:nvSpPr>
          <p:spPr bwMode="auto">
            <a:xfrm>
              <a:off x="1143" y="3123"/>
              <a:ext cx="351"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0" tIns="0" rIns="0" bIns="0">
              <a:spAutoFit/>
            </a:bodyPr>
            <a:lstStyle/>
            <a:p>
              <a:endParaRPr lang="en-US"/>
            </a:p>
          </p:txBody>
        </p:sp>
        <p:grpSp>
          <p:nvGrpSpPr>
            <p:cNvPr id="44041" name="Group 29"/>
            <p:cNvGrpSpPr>
              <a:grpSpLocks/>
            </p:cNvGrpSpPr>
            <p:nvPr/>
          </p:nvGrpSpPr>
          <p:grpSpPr bwMode="auto">
            <a:xfrm>
              <a:off x="132" y="3543"/>
              <a:ext cx="1956" cy="368"/>
              <a:chOff x="906" y="3678"/>
              <a:chExt cx="1956" cy="368"/>
            </a:xfrm>
          </p:grpSpPr>
          <p:sp>
            <p:nvSpPr>
              <p:cNvPr id="44049" name="Text Box 25"/>
              <p:cNvSpPr txBox="1">
                <a:spLocks noChangeArrowheads="1"/>
              </p:cNvSpPr>
              <p:nvPr/>
            </p:nvSpPr>
            <p:spPr bwMode="auto">
              <a:xfrm>
                <a:off x="906" y="3678"/>
                <a:ext cx="1116" cy="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eaLnBrk="1" hangingPunct="1">
                  <a:spcBef>
                    <a:spcPct val="50000"/>
                  </a:spcBef>
                </a:pPr>
                <a:r>
                  <a:rPr lang="en-US" sz="1900">
                    <a:solidFill>
                      <a:schemeClr val="tx1"/>
                    </a:solidFill>
                  </a:rPr>
                  <a:t>Mechanism with negative result</a:t>
                </a:r>
              </a:p>
            </p:txBody>
          </p:sp>
          <p:sp>
            <p:nvSpPr>
              <p:cNvPr id="44050" name="Line 26"/>
              <p:cNvSpPr>
                <a:spLocks noChangeShapeType="1"/>
              </p:cNvSpPr>
              <p:nvPr/>
            </p:nvSpPr>
            <p:spPr bwMode="auto">
              <a:xfrm>
                <a:off x="2025" y="3879"/>
                <a:ext cx="837"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0" tIns="0" rIns="0" bIns="0">
                <a:spAutoFit/>
              </a:bodyPr>
              <a:lstStyle/>
              <a:p>
                <a:endParaRPr lang="en-US"/>
              </a:p>
            </p:txBody>
          </p:sp>
        </p:grpSp>
        <p:sp>
          <p:nvSpPr>
            <p:cNvPr id="44042" name="Text Box 27"/>
            <p:cNvSpPr txBox="1">
              <a:spLocks noChangeArrowheads="1"/>
            </p:cNvSpPr>
            <p:nvPr/>
          </p:nvSpPr>
          <p:spPr bwMode="auto">
            <a:xfrm>
              <a:off x="4563" y="1746"/>
              <a:ext cx="873"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eaLnBrk="1" hangingPunct="1">
                <a:spcBef>
                  <a:spcPct val="50000"/>
                </a:spcBef>
              </a:pPr>
              <a:r>
                <a:rPr lang="en-US" sz="2000">
                  <a:solidFill>
                    <a:schemeClr val="tx1"/>
                  </a:solidFill>
                </a:rPr>
                <a:t>Heat flux to the Arctic</a:t>
              </a:r>
            </a:p>
          </p:txBody>
        </p:sp>
        <p:sp>
          <p:nvSpPr>
            <p:cNvPr id="44043" name="Line 30"/>
            <p:cNvSpPr>
              <a:spLocks noChangeShapeType="1"/>
            </p:cNvSpPr>
            <p:nvPr/>
          </p:nvSpPr>
          <p:spPr bwMode="auto">
            <a:xfrm>
              <a:off x="1086" y="2508"/>
              <a:ext cx="351"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0" tIns="0" rIns="0" bIns="0">
              <a:spAutoFit/>
            </a:bodyPr>
            <a:lstStyle/>
            <a:p>
              <a:endParaRPr lang="en-US"/>
            </a:p>
          </p:txBody>
        </p:sp>
        <p:sp>
          <p:nvSpPr>
            <p:cNvPr id="44044" name="Text Box 31"/>
            <p:cNvSpPr txBox="1">
              <a:spLocks noChangeArrowheads="1"/>
            </p:cNvSpPr>
            <p:nvPr/>
          </p:nvSpPr>
          <p:spPr bwMode="auto">
            <a:xfrm>
              <a:off x="4683" y="2298"/>
              <a:ext cx="960"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eaLnBrk="1" hangingPunct="1">
                <a:spcBef>
                  <a:spcPct val="50000"/>
                </a:spcBef>
              </a:pPr>
              <a:r>
                <a:rPr lang="en-US" sz="2000">
                  <a:solidFill>
                    <a:schemeClr val="tx1"/>
                  </a:solidFill>
                </a:rPr>
                <a:t>Between-basin SAT gradient</a:t>
              </a:r>
            </a:p>
          </p:txBody>
        </p:sp>
        <p:sp>
          <p:nvSpPr>
            <p:cNvPr id="44045" name="Line 32"/>
            <p:cNvSpPr>
              <a:spLocks noChangeShapeType="1"/>
            </p:cNvSpPr>
            <p:nvPr/>
          </p:nvSpPr>
          <p:spPr bwMode="auto">
            <a:xfrm flipH="1">
              <a:off x="4293" y="2511"/>
              <a:ext cx="324"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0" tIns="0" rIns="0" bIns="0">
              <a:spAutoFit/>
            </a:bodyPr>
            <a:lstStyle/>
            <a:p>
              <a:endParaRPr lang="en-US"/>
            </a:p>
          </p:txBody>
        </p:sp>
        <p:sp>
          <p:nvSpPr>
            <p:cNvPr id="44046" name="Line 33"/>
            <p:cNvSpPr>
              <a:spLocks noChangeShapeType="1"/>
            </p:cNvSpPr>
            <p:nvPr/>
          </p:nvSpPr>
          <p:spPr bwMode="auto">
            <a:xfrm flipH="1">
              <a:off x="3501" y="1863"/>
              <a:ext cx="981" cy="495"/>
            </a:xfrm>
            <a:prstGeom prst="line">
              <a:avLst/>
            </a:prstGeom>
            <a:noFill/>
            <a:ln w="19050">
              <a:solidFill>
                <a:srgbClr val="FF0000"/>
              </a:solidFill>
              <a:round/>
              <a:headEnd/>
              <a:tailEnd type="triangle" w="med" len="med"/>
            </a:ln>
            <a:extLst>
              <a:ext uri="{909E8E84-426E-40DD-AFC4-6F175D3DCCD1}">
                <a14:hiddenFill xmlns:a14="http://schemas.microsoft.com/office/drawing/2010/main" xmlns="">
                  <a:noFill/>
                </a14:hiddenFill>
              </a:ext>
            </a:extLst>
          </p:spPr>
          <p:txBody>
            <a:bodyPr lIns="0" tIns="0" rIns="0" bIns="0">
              <a:spAutoFit/>
            </a:bodyPr>
            <a:lstStyle/>
            <a:p>
              <a:endParaRPr lang="en-US"/>
            </a:p>
          </p:txBody>
        </p:sp>
        <p:sp>
          <p:nvSpPr>
            <p:cNvPr id="44047" name="Text Box 34"/>
            <p:cNvSpPr txBox="1">
              <a:spLocks noChangeArrowheads="1"/>
            </p:cNvSpPr>
            <p:nvPr/>
          </p:nvSpPr>
          <p:spPr bwMode="auto">
            <a:xfrm>
              <a:off x="72" y="1620"/>
              <a:ext cx="1224"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eaLnBrk="1" hangingPunct="1">
                <a:spcBef>
                  <a:spcPct val="50000"/>
                </a:spcBef>
              </a:pPr>
              <a:r>
                <a:rPr lang="en-US" sz="2000">
                  <a:solidFill>
                    <a:schemeClr val="tx1"/>
                  </a:solidFill>
                </a:rPr>
                <a:t>Freshwater flux to the Greenland Sea</a:t>
              </a:r>
            </a:p>
          </p:txBody>
        </p:sp>
        <p:sp>
          <p:nvSpPr>
            <p:cNvPr id="44048" name="Line 35"/>
            <p:cNvSpPr>
              <a:spLocks noChangeShapeType="1"/>
            </p:cNvSpPr>
            <p:nvPr/>
          </p:nvSpPr>
          <p:spPr bwMode="auto">
            <a:xfrm>
              <a:off x="1287" y="1872"/>
              <a:ext cx="810" cy="522"/>
            </a:xfrm>
            <a:prstGeom prst="line">
              <a:avLst/>
            </a:prstGeom>
            <a:noFill/>
            <a:ln w="19050">
              <a:solidFill>
                <a:srgbClr val="FF0000"/>
              </a:solidFill>
              <a:round/>
              <a:headEnd/>
              <a:tailEnd type="triangle" w="med" len="med"/>
            </a:ln>
            <a:extLst>
              <a:ext uri="{909E8E84-426E-40DD-AFC4-6F175D3DCCD1}">
                <a14:hiddenFill xmlns:a14="http://schemas.microsoft.com/office/drawing/2010/main" xmlns="">
                  <a:noFill/>
                </a14:hiddenFill>
              </a:ext>
            </a:extLst>
          </p:spPr>
          <p:txBody>
            <a:bodyPr lIns="0" tIns="0" rIns="0" bIns="0">
              <a:spAutoFit/>
            </a:bodyPr>
            <a:lstStyle/>
            <a:p>
              <a:endParaRPr lang="en-US"/>
            </a:p>
          </p:txBody>
        </p:sp>
      </p:grpSp>
    </p:spTree>
    <p:extLst>
      <p:ext uri="{BB962C8B-B14F-4D97-AF65-F5344CB8AC3E}">
        <p14:creationId xmlns:p14="http://schemas.microsoft.com/office/powerpoint/2010/main" xmlns="" val="19186110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4"/>
          <p:cNvSpPr txBox="1">
            <a:spLocks noChangeArrowheads="1"/>
          </p:cNvSpPr>
          <p:nvPr/>
        </p:nvSpPr>
        <p:spPr bwMode="auto">
          <a:xfrm>
            <a:off x="487363" y="1284288"/>
            <a:ext cx="8258175" cy="401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eaLnBrk="1" hangingPunct="1">
              <a:spcBef>
                <a:spcPct val="40000"/>
              </a:spcBef>
            </a:pPr>
            <a:endParaRPr lang="en-US" sz="2800">
              <a:solidFill>
                <a:schemeClr val="tx1"/>
              </a:solidFill>
            </a:endParaRPr>
          </a:p>
          <a:p>
            <a:pPr eaLnBrk="1" hangingPunct="1">
              <a:spcBef>
                <a:spcPct val="40000"/>
              </a:spcBef>
            </a:pPr>
            <a:endParaRPr lang="en-US" sz="2800">
              <a:solidFill>
                <a:schemeClr val="tx1"/>
              </a:solidFill>
            </a:endParaRPr>
          </a:p>
          <a:p>
            <a:pPr eaLnBrk="1" hangingPunct="1">
              <a:spcBef>
                <a:spcPct val="40000"/>
              </a:spcBef>
            </a:pPr>
            <a:endParaRPr lang="en-US" sz="2800">
              <a:solidFill>
                <a:schemeClr val="tx1"/>
              </a:solidFill>
            </a:endParaRPr>
          </a:p>
          <a:p>
            <a:pPr eaLnBrk="1" hangingPunct="1">
              <a:spcBef>
                <a:spcPct val="40000"/>
              </a:spcBef>
            </a:pPr>
            <a:endParaRPr lang="en-US" sz="2800">
              <a:solidFill>
                <a:schemeClr val="tx1"/>
              </a:solidFill>
            </a:endParaRPr>
          </a:p>
          <a:p>
            <a:pPr eaLnBrk="1" hangingPunct="1">
              <a:spcBef>
                <a:spcPct val="40000"/>
              </a:spcBef>
            </a:pPr>
            <a:endParaRPr lang="en-US" sz="2800">
              <a:solidFill>
                <a:schemeClr val="tx1"/>
              </a:solidFill>
            </a:endParaRPr>
          </a:p>
          <a:p>
            <a:pPr eaLnBrk="1" hangingPunct="1">
              <a:spcBef>
                <a:spcPct val="40000"/>
              </a:spcBef>
            </a:pPr>
            <a:endParaRPr lang="en-US" sz="2800">
              <a:solidFill>
                <a:schemeClr val="tx1"/>
              </a:solidFill>
            </a:endParaRPr>
          </a:p>
          <a:p>
            <a:pPr eaLnBrk="1" hangingPunct="1">
              <a:spcBef>
                <a:spcPct val="40000"/>
              </a:spcBef>
            </a:pPr>
            <a:endParaRPr lang="en-US" sz="2800">
              <a:solidFill>
                <a:schemeClr val="tx1"/>
              </a:solidFill>
            </a:endParaRPr>
          </a:p>
        </p:txBody>
      </p:sp>
      <p:sp>
        <p:nvSpPr>
          <p:cNvPr id="41987" name="Text Box 5"/>
          <p:cNvSpPr txBox="1">
            <a:spLocks noChangeArrowheads="1"/>
          </p:cNvSpPr>
          <p:nvPr/>
        </p:nvSpPr>
        <p:spPr bwMode="auto">
          <a:xfrm>
            <a:off x="304800" y="238125"/>
            <a:ext cx="5453063"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eaLnBrk="1" hangingPunct="1">
              <a:spcBef>
                <a:spcPct val="50000"/>
              </a:spcBef>
            </a:pPr>
            <a:r>
              <a:rPr lang="en-US" sz="3600" b="1">
                <a:solidFill>
                  <a:schemeClr val="tx1"/>
                </a:solidFill>
              </a:rPr>
              <a:t>Simulation of the AOO</a:t>
            </a:r>
          </a:p>
        </p:txBody>
      </p:sp>
      <p:sp>
        <p:nvSpPr>
          <p:cNvPr id="41988" name="Rectangle 6"/>
          <p:cNvSpPr>
            <a:spLocks noChangeArrowheads="1"/>
          </p:cNvSpPr>
          <p:nvPr/>
        </p:nvSpPr>
        <p:spPr bwMode="auto">
          <a:xfrm>
            <a:off x="244475" y="740976"/>
            <a:ext cx="7010400" cy="276999"/>
          </a:xfrm>
          <a:prstGeom prst="rect">
            <a:avLst/>
          </a:prstGeom>
          <a:gradFill rotWithShape="1">
            <a:gsLst>
              <a:gs pos="0">
                <a:srgbClr val="FFFF00"/>
              </a:gs>
              <a:gs pos="100000">
                <a:srgbClr val="333399"/>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spAutoFit/>
          </a:bodyPr>
          <a:lstStyle/>
          <a:p>
            <a:endParaRPr lang="en-US"/>
          </a:p>
        </p:txBody>
      </p:sp>
      <p:graphicFrame>
        <p:nvGraphicFramePr>
          <p:cNvPr id="47184" name="Group 80"/>
          <p:cNvGraphicFramePr>
            <a:graphicFrameLocks noGrp="1"/>
          </p:cNvGraphicFramePr>
          <p:nvPr>
            <p:extLst>
              <p:ext uri="{D42A27DB-BD31-4B8C-83A1-F6EECF244321}">
                <p14:modId xmlns:p14="http://schemas.microsoft.com/office/powerpoint/2010/main" xmlns="" val="340468445"/>
              </p:ext>
            </p:extLst>
          </p:nvPr>
        </p:nvGraphicFramePr>
        <p:xfrm>
          <a:off x="304800" y="1311275"/>
          <a:ext cx="8562975" cy="4578352"/>
        </p:xfrm>
        <a:graphic>
          <a:graphicData uri="http://schemas.openxmlformats.org/drawingml/2006/table">
            <a:tbl>
              <a:tblPr/>
              <a:tblGrid>
                <a:gridCol w="4281488"/>
                <a:gridCol w="4281487"/>
              </a:tblGrid>
              <a:tr h="595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charset="0"/>
                        </a:rPr>
                        <a:t>External Forcing:</a:t>
                      </a:r>
                    </a:p>
                  </a:txBody>
                  <a:tcPr marL="0" marR="0" marT="0" marB="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charset="0"/>
                        </a:rPr>
                        <a:t>Internal Parameters:</a:t>
                      </a:r>
                    </a:p>
                  </a:txBody>
                  <a:tcPr marL="0" marR="0" marT="0" marB="0" horzOverflow="overflow">
                    <a:lnL>
                      <a:noFill/>
                    </a:lnL>
                    <a:lnR cap="flat">
                      <a:noFill/>
                    </a:lnR>
                    <a:lnT cap="flat">
                      <a:noFill/>
                    </a:lnT>
                    <a:lnB>
                      <a:noFill/>
                    </a:lnB>
                    <a:lnTlToBr>
                      <a:noFill/>
                    </a:lnTlToBr>
                    <a:lnBlToTr>
                      <a:noFill/>
                    </a:lnBlToTr>
                    <a:noFill/>
                  </a:tcPr>
                </a:tc>
              </a:tr>
              <a:tr h="592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 Solar radiation</a:t>
                      </a:r>
                    </a:p>
                  </a:txBody>
                  <a:tcPr marL="0" marR="0" marT="0" marB="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 Coefficient of heat advection</a:t>
                      </a:r>
                    </a:p>
                  </a:txBody>
                  <a:tcPr marL="0" marR="0" marT="0" marB="0" horzOverflow="overflow">
                    <a:lnL>
                      <a:noFill/>
                    </a:lnL>
                    <a:lnR cap="flat">
                      <a:noFill/>
                    </a:lnR>
                    <a:lnT>
                      <a:noFill/>
                    </a:lnT>
                    <a:lnB>
                      <a:noFill/>
                    </a:lnB>
                    <a:lnTlToBr>
                      <a:noFill/>
                    </a:lnTlToBr>
                    <a:lnBlToTr>
                      <a:noFill/>
                    </a:lnBlToTr>
                    <a:noFill/>
                  </a:tcPr>
                </a:tc>
              </a:tr>
              <a:tr h="595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 Wind stress</a:t>
                      </a:r>
                    </a:p>
                  </a:txBody>
                  <a:tcPr marL="0" marR="0" marT="0" marB="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 Water flux from the Arctic Ocean</a:t>
                      </a:r>
                    </a:p>
                  </a:txBody>
                  <a:tcPr marL="0" marR="0" marT="0" marB="0" horzOverflow="overflow">
                    <a:lnL>
                      <a:noFill/>
                    </a:lnL>
                    <a:lnR cap="flat">
                      <a:noFill/>
                    </a:lnR>
                    <a:lnT>
                      <a:noFill/>
                    </a:lnT>
                    <a:lnB>
                      <a:noFill/>
                    </a:lnB>
                    <a:lnTlToBr>
                      <a:noFill/>
                    </a:lnTlToBr>
                    <a:lnBlToTr>
                      <a:noFill/>
                    </a:lnBlToTr>
                    <a:noFill/>
                  </a:tcPr>
                </a:tc>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 River runoff</a:t>
                      </a:r>
                    </a:p>
                  </a:txBody>
                  <a:tcPr marL="0" marR="0" marT="0" marB="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 Inflow to the shelf box from the </a:t>
                      </a:r>
                      <a:r>
                        <a:rPr kumimoji="0" lang="en-US" sz="2000" b="0" i="0" u="none" strike="noStrike" cap="none" normalizeH="0" baseline="0" dirty="0" smtClean="0">
                          <a:ln>
                            <a:noFill/>
                          </a:ln>
                          <a:solidFill>
                            <a:schemeClr val="tx1"/>
                          </a:solidFill>
                          <a:effectLst/>
                          <a:latin typeface="Arial" charset="0"/>
                        </a:rPr>
                        <a:t>  Arctic </a:t>
                      </a:r>
                      <a:r>
                        <a:rPr kumimoji="0" lang="en-US" sz="2000" b="0" i="0" u="none" strike="noStrike" cap="none" normalizeH="0" baseline="0" dirty="0" smtClean="0">
                          <a:ln>
                            <a:noFill/>
                          </a:ln>
                          <a:solidFill>
                            <a:schemeClr val="tx1"/>
                          </a:solidFill>
                          <a:effectLst/>
                          <a:latin typeface="Arial" charset="0"/>
                        </a:rPr>
                        <a:t>Ocean</a:t>
                      </a:r>
                    </a:p>
                  </a:txBody>
                  <a:tcPr marL="0" marR="0" marT="0" marB="0" horzOverflow="overflow">
                    <a:lnL>
                      <a:noFill/>
                    </a:lnL>
                    <a:lnR cap="flat">
                      <a:noFill/>
                    </a:lnR>
                    <a:lnT>
                      <a:noFill/>
                    </a:lnT>
                    <a:lnB>
                      <a:noFill/>
                    </a:lnB>
                    <a:lnTlToBr>
                      <a:noFill/>
                    </a:lnTlToBr>
                    <a:lnBlToTr>
                      <a:noFill/>
                    </a:lnBlToTr>
                    <a:noFill/>
                  </a:tcPr>
                </a:tc>
              </a:tr>
              <a:tr h="4032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 Atlantic and Bering Strait inflows</a:t>
                      </a:r>
                    </a:p>
                  </a:txBody>
                  <a:tcPr marL="0" marR="0" marT="0" marB="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marL="0" marR="0" marT="0" marB="0" horzOverflow="overflow">
                    <a:lnL>
                      <a:noFill/>
                    </a:lnL>
                    <a:lnR cap="flat">
                      <a:noFill/>
                    </a:lnR>
                    <a:lnT>
                      <a:noFill/>
                    </a:lnT>
                    <a:lnB>
                      <a:noFill/>
                    </a:lnB>
                    <a:lnTlToBr>
                      <a:noFill/>
                    </a:lnTlToBr>
                    <a:lnBlToTr>
                      <a:noFill/>
                    </a:lnBlToTr>
                    <a:noFill/>
                  </a:tcPr>
                </a:tc>
              </a:tr>
              <a:tr h="593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 Cloudiness</a:t>
                      </a:r>
                    </a:p>
                  </a:txBody>
                  <a:tcPr marL="0" marR="0" marT="0" marB="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marL="0" marR="0" marT="0" marB="0" horzOverflow="overflow">
                    <a:lnL>
                      <a:noFill/>
                    </a:lnL>
                    <a:lnR cap="flat">
                      <a:noFill/>
                    </a:lnR>
                    <a:lnT>
                      <a:noFill/>
                    </a:lnT>
                    <a:lnB>
                      <a:noFill/>
                    </a:lnB>
                    <a:lnTlToBr>
                      <a:noFill/>
                    </a:lnTlToBr>
                    <a:lnBlToTr>
                      <a:noFill/>
                    </a:lnBlToTr>
                    <a:noFill/>
                  </a:tcPr>
                </a:tc>
              </a:tr>
              <a:tr h="593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 Air humidity</a:t>
                      </a:r>
                    </a:p>
                  </a:txBody>
                  <a:tcPr marL="0" marR="0" marT="0" marB="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marL="0" marR="0" marT="0" marB="0" horzOverflow="overflow">
                    <a:lnL>
                      <a:noFill/>
                    </a:lnL>
                    <a:lnR cap="flat">
                      <a:noFill/>
                    </a:lnR>
                    <a:lnT>
                      <a:noFill/>
                    </a:lnT>
                    <a:lnB>
                      <a:noFill/>
                    </a:lnB>
                    <a:lnTlToBr>
                      <a:noFill/>
                    </a:lnTlToBr>
                    <a:lnBlToTr>
                      <a:noFill/>
                    </a:lnBlToTr>
                    <a:noFill/>
                  </a:tcPr>
                </a:tc>
              </a:tr>
              <a:tr h="595313">
                <a:tc>
                  <a:txBody>
                    <a:bodyPr/>
                    <a:lstStyle/>
                    <a:p>
                      <a:pPr marL="0" marR="0" lvl="0" indent="0" algn="l" defTabSz="914400" rtl="0" eaLnBrk="1" fontAlgn="base" latinLnBrk="0" hangingPunct="1">
                        <a:lnSpc>
                          <a:spcPct val="100000"/>
                        </a:lnSpc>
                        <a:spcBef>
                          <a:spcPct val="4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 Ice/snow albedo</a:t>
                      </a:r>
                    </a:p>
                  </a:txBody>
                  <a:tcPr marL="0" marR="0" marT="0" marB="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marL="0" marR="0" marT="0" marB="0" horzOverflow="overflow">
                    <a:lnL>
                      <a:noFill/>
                    </a:lnL>
                    <a:lnR cap="flat">
                      <a:noFill/>
                    </a:lnR>
                    <a:lnT>
                      <a:noFill/>
                    </a:lnT>
                    <a:lnB cap="flat">
                      <a:noFill/>
                    </a:lnB>
                    <a:lnTlToBr>
                      <a:noFill/>
                    </a:lnTlToBr>
                    <a:lnBlToTr>
                      <a:noFill/>
                    </a:lnBlToTr>
                    <a:noFill/>
                  </a:tcPr>
                </a:tc>
              </a:tr>
            </a:tbl>
          </a:graphicData>
        </a:graphic>
      </p:graphicFrame>
    </p:spTree>
    <p:extLst>
      <p:ext uri="{BB962C8B-B14F-4D97-AF65-F5344CB8AC3E}">
        <p14:creationId xmlns:p14="http://schemas.microsoft.com/office/powerpoint/2010/main" xmlns="" val="38350356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4"/>
          <p:cNvSpPr txBox="1">
            <a:spLocks noChangeArrowheads="1"/>
          </p:cNvSpPr>
          <p:nvPr/>
        </p:nvSpPr>
        <p:spPr bwMode="auto">
          <a:xfrm>
            <a:off x="182563" y="311150"/>
            <a:ext cx="85677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eaLnBrk="1" hangingPunct="1">
              <a:spcBef>
                <a:spcPct val="50000"/>
              </a:spcBef>
            </a:pPr>
            <a:r>
              <a:rPr lang="en-US" sz="3000" b="1">
                <a:solidFill>
                  <a:schemeClr val="tx1"/>
                </a:solidFill>
              </a:rPr>
              <a:t>Model Results: Dynamic Height and SAT Gradients</a:t>
            </a:r>
            <a:r>
              <a:rPr lang="en-US" sz="3000">
                <a:solidFill>
                  <a:schemeClr val="tx1"/>
                </a:solidFill>
              </a:rPr>
              <a:t> </a:t>
            </a:r>
          </a:p>
        </p:txBody>
      </p:sp>
      <p:sp>
        <p:nvSpPr>
          <p:cNvPr id="46083" name="Rectangle 5"/>
          <p:cNvSpPr>
            <a:spLocks noChangeArrowheads="1"/>
          </p:cNvSpPr>
          <p:nvPr/>
        </p:nvSpPr>
        <p:spPr bwMode="auto">
          <a:xfrm>
            <a:off x="214313" y="820351"/>
            <a:ext cx="7010400" cy="276999"/>
          </a:xfrm>
          <a:prstGeom prst="rect">
            <a:avLst/>
          </a:prstGeom>
          <a:gradFill rotWithShape="1">
            <a:gsLst>
              <a:gs pos="0">
                <a:srgbClr val="FFFF00"/>
              </a:gs>
              <a:gs pos="100000">
                <a:srgbClr val="333399"/>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spAutoFit/>
          </a:bodyPr>
          <a:lstStyle/>
          <a:p>
            <a:endParaRPr lang="en-US"/>
          </a:p>
        </p:txBody>
      </p:sp>
      <p:sp>
        <p:nvSpPr>
          <p:cNvPr id="46084" name="Text Box 7"/>
          <p:cNvSpPr txBox="1">
            <a:spLocks noChangeArrowheads="1"/>
          </p:cNvSpPr>
          <p:nvPr/>
        </p:nvSpPr>
        <p:spPr bwMode="auto">
          <a:xfrm>
            <a:off x="381000" y="1249363"/>
            <a:ext cx="4162425"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algn="ctr" eaLnBrk="1" hangingPunct="1">
              <a:spcBef>
                <a:spcPct val="50000"/>
              </a:spcBef>
            </a:pPr>
            <a:r>
              <a:rPr lang="en-US">
                <a:solidFill>
                  <a:schemeClr val="tx1"/>
                </a:solidFill>
              </a:rPr>
              <a:t>Annual mean dynamic height gradient between the Arctic Ocean and the Greenland Sea</a:t>
            </a:r>
          </a:p>
        </p:txBody>
      </p:sp>
      <p:sp>
        <p:nvSpPr>
          <p:cNvPr id="46085" name="Text Box 15"/>
          <p:cNvSpPr txBox="1">
            <a:spLocks noChangeArrowheads="1"/>
          </p:cNvSpPr>
          <p:nvPr/>
        </p:nvSpPr>
        <p:spPr bwMode="auto">
          <a:xfrm>
            <a:off x="4981575" y="1265238"/>
            <a:ext cx="3903663"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algn="ctr" eaLnBrk="1" hangingPunct="1">
              <a:spcBef>
                <a:spcPct val="50000"/>
              </a:spcBef>
            </a:pPr>
            <a:r>
              <a:rPr lang="en-US" dirty="0">
                <a:solidFill>
                  <a:schemeClr val="tx1"/>
                </a:solidFill>
              </a:rPr>
              <a:t>Annual mean SAT gradient between the Arctic Ocean and the Greenland Sea</a:t>
            </a:r>
          </a:p>
        </p:txBody>
      </p:sp>
      <p:grpSp>
        <p:nvGrpSpPr>
          <p:cNvPr id="46086" name="Group 21"/>
          <p:cNvGrpSpPr>
            <a:grpSpLocks/>
          </p:cNvGrpSpPr>
          <p:nvPr/>
        </p:nvGrpSpPr>
        <p:grpSpPr bwMode="auto">
          <a:xfrm>
            <a:off x="207963" y="2478088"/>
            <a:ext cx="8777287" cy="2722562"/>
            <a:chOff x="131" y="1561"/>
            <a:chExt cx="5529" cy="1715"/>
          </a:xfrm>
        </p:grpSpPr>
        <p:pic>
          <p:nvPicPr>
            <p:cNvPr id="46087" name="Picture 6" descr="oscil_grad"/>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1" y="1561"/>
              <a:ext cx="5529" cy="1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6088" name="Group 14"/>
            <p:cNvGrpSpPr>
              <a:grpSpLocks/>
            </p:cNvGrpSpPr>
            <p:nvPr/>
          </p:nvGrpSpPr>
          <p:grpSpPr bwMode="auto">
            <a:xfrm>
              <a:off x="1660" y="1651"/>
              <a:ext cx="894" cy="365"/>
              <a:chOff x="1143" y="3616"/>
              <a:chExt cx="894" cy="365"/>
            </a:xfrm>
          </p:grpSpPr>
          <p:sp>
            <p:nvSpPr>
              <p:cNvPr id="46093" name="Rectangle 8"/>
              <p:cNvSpPr>
                <a:spLocks noChangeArrowheads="1"/>
              </p:cNvSpPr>
              <p:nvPr/>
            </p:nvSpPr>
            <p:spPr bwMode="auto">
              <a:xfrm>
                <a:off x="1143" y="3656"/>
                <a:ext cx="824" cy="174"/>
              </a:xfrm>
              <a:prstGeom prst="rect">
                <a:avLst/>
              </a:prstGeom>
              <a:solidFill>
                <a:schemeClr val="bg1"/>
              </a:solidFill>
              <a:ln w="9525">
                <a:solidFill>
                  <a:schemeClr val="tx1"/>
                </a:solidFill>
                <a:miter lim="800000"/>
                <a:headEnd/>
                <a:tailEnd/>
              </a:ln>
            </p:spPr>
            <p:txBody>
              <a:bodyPr lIns="0" tIns="0" rIns="0" bIns="0" anchor="ctr">
                <a:spAutoFit/>
              </a:bodyPr>
              <a:lstStyle/>
              <a:p>
                <a:endParaRPr lang="en-US"/>
              </a:p>
            </p:txBody>
          </p:sp>
          <p:sp>
            <p:nvSpPr>
              <p:cNvPr id="46094" name="Line 9"/>
              <p:cNvSpPr>
                <a:spLocks noChangeShapeType="1"/>
              </p:cNvSpPr>
              <p:nvPr/>
            </p:nvSpPr>
            <p:spPr bwMode="auto">
              <a:xfrm>
                <a:off x="1190" y="3741"/>
                <a:ext cx="231" cy="0"/>
              </a:xfrm>
              <a:prstGeom prst="line">
                <a:avLst/>
              </a:prstGeom>
              <a:noFill/>
              <a:ln w="38100">
                <a:solidFill>
                  <a:srgbClr val="1B0AFC"/>
                </a:solidFill>
                <a:round/>
                <a:headEnd/>
                <a:tailEnd/>
              </a:ln>
              <a:extLst>
                <a:ext uri="{909E8E84-426E-40DD-AFC4-6F175D3DCCD1}">
                  <a14:hiddenFill xmlns:a14="http://schemas.microsoft.com/office/drawing/2010/main" xmlns="">
                    <a:noFill/>
                  </a14:hiddenFill>
                </a:ext>
              </a:extLst>
            </p:spPr>
            <p:txBody>
              <a:bodyPr lIns="0" tIns="0" rIns="0" bIns="0">
                <a:spAutoFit/>
              </a:bodyPr>
              <a:lstStyle/>
              <a:p>
                <a:endParaRPr lang="en-US"/>
              </a:p>
            </p:txBody>
          </p:sp>
          <p:sp>
            <p:nvSpPr>
              <p:cNvPr id="46095" name="Line 11"/>
              <p:cNvSpPr>
                <a:spLocks noChangeShapeType="1"/>
              </p:cNvSpPr>
              <p:nvPr/>
            </p:nvSpPr>
            <p:spPr bwMode="auto">
              <a:xfrm>
                <a:off x="1200" y="3885"/>
                <a:ext cx="231"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lIns="0" tIns="0" rIns="0" bIns="0">
                <a:spAutoFit/>
              </a:bodyPr>
              <a:lstStyle/>
              <a:p>
                <a:endParaRPr lang="en-US"/>
              </a:p>
            </p:txBody>
          </p:sp>
          <p:sp>
            <p:nvSpPr>
              <p:cNvPr id="46096" name="Text Box 12"/>
              <p:cNvSpPr txBox="1">
                <a:spLocks noChangeArrowheads="1"/>
              </p:cNvSpPr>
              <p:nvPr/>
            </p:nvSpPr>
            <p:spPr bwMode="auto">
              <a:xfrm>
                <a:off x="1500" y="3616"/>
                <a:ext cx="537"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eaLnBrk="1" hangingPunct="1">
                  <a:spcBef>
                    <a:spcPct val="50000"/>
                  </a:spcBef>
                </a:pPr>
                <a:r>
                  <a:rPr lang="en-US" sz="1800" b="1" dirty="0">
                    <a:solidFill>
                      <a:schemeClr val="tx1"/>
                    </a:solidFill>
                  </a:rPr>
                  <a:t>ACCR</a:t>
                </a:r>
              </a:p>
            </p:txBody>
          </p:sp>
          <p:sp>
            <p:nvSpPr>
              <p:cNvPr id="46097" name="Text Box 13"/>
              <p:cNvSpPr txBox="1">
                <a:spLocks noChangeArrowheads="1"/>
              </p:cNvSpPr>
              <p:nvPr/>
            </p:nvSpPr>
            <p:spPr bwMode="auto">
              <a:xfrm>
                <a:off x="1527" y="3808"/>
                <a:ext cx="40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eaLnBrk="1" hangingPunct="1">
                  <a:spcBef>
                    <a:spcPct val="50000"/>
                  </a:spcBef>
                </a:pPr>
                <a:r>
                  <a:rPr lang="en-US" sz="1800" b="1" dirty="0">
                    <a:solidFill>
                      <a:schemeClr val="tx1"/>
                    </a:solidFill>
                  </a:rPr>
                  <a:t>CCR</a:t>
                </a:r>
              </a:p>
            </p:txBody>
          </p:sp>
        </p:grpSp>
        <p:sp>
          <p:nvSpPr>
            <p:cNvPr id="46089" name="Text Box 16"/>
            <p:cNvSpPr txBox="1">
              <a:spLocks noChangeArrowheads="1"/>
            </p:cNvSpPr>
            <p:nvPr/>
          </p:nvSpPr>
          <p:spPr bwMode="auto">
            <a:xfrm>
              <a:off x="1180" y="2717"/>
              <a:ext cx="549"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eaLnBrk="1" hangingPunct="1">
                <a:spcBef>
                  <a:spcPct val="50000"/>
                </a:spcBef>
              </a:pPr>
              <a:r>
                <a:rPr lang="en-US" sz="2000">
                  <a:solidFill>
                    <a:schemeClr val="tx1"/>
                  </a:solidFill>
                </a:rPr>
                <a:t>min </a:t>
              </a:r>
              <a:r>
                <a:rPr lang="en-US" sz="2000">
                  <a:solidFill>
                    <a:schemeClr val="tx1"/>
                  </a:solidFill>
                  <a:sym typeface="Symbol" pitchFamily="18" charset="2"/>
                </a:rPr>
                <a:t>H</a:t>
              </a:r>
              <a:endParaRPr lang="en-US" sz="2000" baseline="-25000">
                <a:solidFill>
                  <a:schemeClr val="tx1"/>
                </a:solidFill>
                <a:sym typeface="Symbol" pitchFamily="18" charset="2"/>
              </a:endParaRPr>
            </a:p>
          </p:txBody>
        </p:sp>
        <p:sp>
          <p:nvSpPr>
            <p:cNvPr id="46090" name="Text Box 17"/>
            <p:cNvSpPr txBox="1">
              <a:spLocks noChangeArrowheads="1"/>
            </p:cNvSpPr>
            <p:nvPr/>
          </p:nvSpPr>
          <p:spPr bwMode="auto">
            <a:xfrm>
              <a:off x="815" y="1737"/>
              <a:ext cx="549"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eaLnBrk="1" hangingPunct="1">
                <a:spcBef>
                  <a:spcPct val="50000"/>
                </a:spcBef>
              </a:pPr>
              <a:r>
                <a:rPr lang="en-US" sz="2000">
                  <a:solidFill>
                    <a:schemeClr val="tx1"/>
                  </a:solidFill>
                </a:rPr>
                <a:t>max </a:t>
              </a:r>
              <a:r>
                <a:rPr lang="en-US" sz="2000">
                  <a:solidFill>
                    <a:schemeClr val="tx1"/>
                  </a:solidFill>
                  <a:sym typeface="Symbol" pitchFamily="18" charset="2"/>
                </a:rPr>
                <a:t>H</a:t>
              </a:r>
              <a:endParaRPr lang="en-US" sz="2000" baseline="-25000">
                <a:solidFill>
                  <a:schemeClr val="tx1"/>
                </a:solidFill>
                <a:sym typeface="Symbol" pitchFamily="18" charset="2"/>
              </a:endParaRPr>
            </a:p>
          </p:txBody>
        </p:sp>
        <p:sp>
          <p:nvSpPr>
            <p:cNvPr id="46091" name="Line 18"/>
            <p:cNvSpPr>
              <a:spLocks noChangeShapeType="1"/>
            </p:cNvSpPr>
            <p:nvPr/>
          </p:nvSpPr>
          <p:spPr bwMode="auto">
            <a:xfrm flipV="1">
              <a:off x="1248" y="2563"/>
              <a:ext cx="0" cy="17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lIns="0" tIns="0" rIns="0" bIns="0">
              <a:spAutoFit/>
            </a:bodyPr>
            <a:lstStyle/>
            <a:p>
              <a:endParaRPr lang="en-US"/>
            </a:p>
          </p:txBody>
        </p:sp>
        <p:sp>
          <p:nvSpPr>
            <p:cNvPr id="46092" name="Line 19"/>
            <p:cNvSpPr>
              <a:spLocks noChangeShapeType="1"/>
            </p:cNvSpPr>
            <p:nvPr/>
          </p:nvSpPr>
          <p:spPr bwMode="auto">
            <a:xfrm>
              <a:off x="1104" y="1939"/>
              <a:ext cx="29" cy="231"/>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lIns="0" tIns="0" rIns="0" bIns="0">
              <a:spAutoFit/>
            </a:bodyPr>
            <a:lstStyle/>
            <a:p>
              <a:endParaRPr lang="en-US"/>
            </a:p>
          </p:txBody>
        </p:sp>
      </p:grpSp>
    </p:spTree>
    <p:extLst>
      <p:ext uri="{BB962C8B-B14F-4D97-AF65-F5344CB8AC3E}">
        <p14:creationId xmlns:p14="http://schemas.microsoft.com/office/powerpoint/2010/main" xmlns="" val="14323971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cxnSp>
        <p:nvCxnSpPr>
          <p:cNvPr id="8" name="Straight Arrow Connector 7"/>
          <p:cNvCxnSpPr/>
          <p:nvPr/>
        </p:nvCxnSpPr>
        <p:spPr>
          <a:xfrm>
            <a:off x="10515600" y="23622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9" name="Picture 8" descr="1948-2011-AO-AOO-indexes-and-1989-and-2007-regimes-new.jpg"/>
          <p:cNvPicPr>
            <a:picLocks noChangeAspect="1"/>
          </p:cNvPicPr>
          <p:nvPr/>
        </p:nvPicPr>
        <p:blipFill>
          <a:blip r:embed="rId2" cstate="print"/>
          <a:srcRect l="9412" t="25455" r="5882" b="10909"/>
          <a:stretch>
            <a:fillRect/>
          </a:stretch>
        </p:blipFill>
        <p:spPr>
          <a:xfrm>
            <a:off x="990600" y="116571"/>
            <a:ext cx="6934200" cy="6741429"/>
          </a:xfrm>
          <a:prstGeom prst="rect">
            <a:avLst/>
          </a:prstGeom>
          <a:ln>
            <a:noFill/>
          </a:ln>
        </p:spPr>
      </p:pic>
      <p:sp>
        <p:nvSpPr>
          <p:cNvPr id="10" name="Oval 9"/>
          <p:cNvSpPr/>
          <p:nvPr/>
        </p:nvSpPr>
        <p:spPr>
          <a:xfrm>
            <a:off x="6019800" y="4800600"/>
            <a:ext cx="1447800" cy="1219200"/>
          </a:xfrm>
          <a:prstGeom prst="ellipse">
            <a:avLst/>
          </a:prstGeom>
          <a:no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47800" y="4507468"/>
            <a:ext cx="1066800" cy="369332"/>
          </a:xfrm>
          <a:prstGeom prst="rect">
            <a:avLst/>
          </a:prstGeom>
          <a:noFill/>
          <a:ln>
            <a:noFill/>
          </a:ln>
        </p:spPr>
        <p:txBody>
          <a:bodyPr wrap="square" rtlCol="0">
            <a:spAutoFit/>
          </a:bodyPr>
          <a:lstStyle/>
          <a:p>
            <a:r>
              <a:rPr lang="en-US" dirty="0"/>
              <a:t> </a:t>
            </a:r>
            <a:r>
              <a:rPr lang="en-US" dirty="0" smtClean="0"/>
              <a:t> </a:t>
            </a:r>
            <a:r>
              <a:rPr lang="en-US" sz="1200" b="1" dirty="0" smtClean="0">
                <a:solidFill>
                  <a:srgbClr val="0070C0"/>
                </a:solidFill>
              </a:rPr>
              <a:t>7 years</a:t>
            </a:r>
            <a:endParaRPr lang="en-US" sz="1200" b="1" dirty="0">
              <a:solidFill>
                <a:srgbClr val="0070C0"/>
              </a:solidFill>
            </a:endParaRPr>
          </a:p>
        </p:txBody>
      </p:sp>
      <p:sp>
        <p:nvSpPr>
          <p:cNvPr id="12" name="TextBox 11"/>
          <p:cNvSpPr txBox="1"/>
          <p:nvPr/>
        </p:nvSpPr>
        <p:spPr>
          <a:xfrm>
            <a:off x="2362200" y="4507468"/>
            <a:ext cx="1066800" cy="369332"/>
          </a:xfrm>
          <a:prstGeom prst="rect">
            <a:avLst/>
          </a:prstGeom>
          <a:noFill/>
          <a:ln>
            <a:noFill/>
          </a:ln>
        </p:spPr>
        <p:txBody>
          <a:bodyPr wrap="square" rtlCol="0">
            <a:spAutoFit/>
          </a:bodyPr>
          <a:lstStyle/>
          <a:p>
            <a:r>
              <a:rPr lang="en-US" dirty="0"/>
              <a:t> </a:t>
            </a:r>
            <a:r>
              <a:rPr lang="en-US" dirty="0" smtClean="0"/>
              <a:t> </a:t>
            </a:r>
            <a:r>
              <a:rPr lang="en-US" sz="1200" b="1" dirty="0">
                <a:solidFill>
                  <a:srgbClr val="0070C0"/>
                </a:solidFill>
              </a:rPr>
              <a:t>5</a:t>
            </a:r>
            <a:r>
              <a:rPr lang="en-US" sz="1200" b="1" dirty="0" smtClean="0">
                <a:solidFill>
                  <a:srgbClr val="0070C0"/>
                </a:solidFill>
              </a:rPr>
              <a:t> years</a:t>
            </a:r>
            <a:endParaRPr lang="en-US" sz="1200" b="1" dirty="0">
              <a:solidFill>
                <a:srgbClr val="0070C0"/>
              </a:solidFill>
            </a:endParaRPr>
          </a:p>
        </p:txBody>
      </p:sp>
      <p:sp>
        <p:nvSpPr>
          <p:cNvPr id="13" name="TextBox 12"/>
          <p:cNvSpPr txBox="1"/>
          <p:nvPr/>
        </p:nvSpPr>
        <p:spPr>
          <a:xfrm>
            <a:off x="3733800" y="4495800"/>
            <a:ext cx="1066800" cy="369332"/>
          </a:xfrm>
          <a:prstGeom prst="rect">
            <a:avLst/>
          </a:prstGeom>
          <a:noFill/>
          <a:ln>
            <a:noFill/>
          </a:ln>
        </p:spPr>
        <p:txBody>
          <a:bodyPr wrap="square" rtlCol="0">
            <a:spAutoFit/>
          </a:bodyPr>
          <a:lstStyle/>
          <a:p>
            <a:r>
              <a:rPr lang="en-US" dirty="0"/>
              <a:t> </a:t>
            </a:r>
            <a:r>
              <a:rPr lang="en-US" dirty="0" smtClean="0"/>
              <a:t> </a:t>
            </a:r>
            <a:r>
              <a:rPr lang="en-US" sz="1200" b="1" dirty="0">
                <a:solidFill>
                  <a:srgbClr val="0070C0"/>
                </a:solidFill>
              </a:rPr>
              <a:t>8</a:t>
            </a:r>
            <a:r>
              <a:rPr lang="en-US" sz="1200" b="1" dirty="0" smtClean="0">
                <a:solidFill>
                  <a:srgbClr val="0070C0"/>
                </a:solidFill>
              </a:rPr>
              <a:t> years </a:t>
            </a:r>
            <a:endParaRPr lang="en-US" sz="1200" b="1" dirty="0">
              <a:solidFill>
                <a:srgbClr val="0070C0"/>
              </a:solidFill>
            </a:endParaRPr>
          </a:p>
        </p:txBody>
      </p:sp>
      <p:sp>
        <p:nvSpPr>
          <p:cNvPr id="14" name="TextBox 13"/>
          <p:cNvSpPr txBox="1"/>
          <p:nvPr/>
        </p:nvSpPr>
        <p:spPr>
          <a:xfrm>
            <a:off x="4648200" y="4495800"/>
            <a:ext cx="1066800" cy="369332"/>
          </a:xfrm>
          <a:prstGeom prst="rect">
            <a:avLst/>
          </a:prstGeom>
          <a:noFill/>
          <a:ln>
            <a:noFill/>
          </a:ln>
        </p:spPr>
        <p:txBody>
          <a:bodyPr wrap="square" rtlCol="0">
            <a:spAutoFit/>
          </a:bodyPr>
          <a:lstStyle/>
          <a:p>
            <a:r>
              <a:rPr lang="en-US" dirty="0"/>
              <a:t> </a:t>
            </a:r>
            <a:r>
              <a:rPr lang="en-US" dirty="0" smtClean="0"/>
              <a:t> </a:t>
            </a:r>
            <a:r>
              <a:rPr lang="en-US" sz="1200" b="1" dirty="0" smtClean="0">
                <a:solidFill>
                  <a:srgbClr val="0070C0"/>
                </a:solidFill>
              </a:rPr>
              <a:t>4 years </a:t>
            </a:r>
            <a:endParaRPr lang="en-US" sz="1200" b="1" dirty="0">
              <a:solidFill>
                <a:srgbClr val="0070C0"/>
              </a:solidFill>
            </a:endParaRPr>
          </a:p>
        </p:txBody>
      </p:sp>
      <p:sp>
        <p:nvSpPr>
          <p:cNvPr id="15" name="TextBox 14"/>
          <p:cNvSpPr txBox="1"/>
          <p:nvPr/>
        </p:nvSpPr>
        <p:spPr>
          <a:xfrm>
            <a:off x="6096000" y="5498068"/>
            <a:ext cx="1066800" cy="369332"/>
          </a:xfrm>
          <a:prstGeom prst="rect">
            <a:avLst/>
          </a:prstGeom>
          <a:noFill/>
          <a:ln>
            <a:noFill/>
          </a:ln>
        </p:spPr>
        <p:txBody>
          <a:bodyPr wrap="square" rtlCol="0">
            <a:spAutoFit/>
          </a:bodyPr>
          <a:lstStyle/>
          <a:p>
            <a:r>
              <a:rPr lang="en-US" dirty="0"/>
              <a:t> </a:t>
            </a:r>
            <a:r>
              <a:rPr lang="en-US" dirty="0" smtClean="0"/>
              <a:t> </a:t>
            </a:r>
            <a:r>
              <a:rPr lang="en-US" sz="1400" b="1" dirty="0" smtClean="0">
                <a:solidFill>
                  <a:srgbClr val="0070C0"/>
                </a:solidFill>
              </a:rPr>
              <a:t>16 years ! </a:t>
            </a:r>
            <a:endParaRPr lang="en-US" sz="1400" b="1" dirty="0">
              <a:solidFill>
                <a:srgbClr val="0070C0"/>
              </a:solidFill>
            </a:endParaRPr>
          </a:p>
        </p:txBody>
      </p:sp>
      <p:sp>
        <p:nvSpPr>
          <p:cNvPr id="16" name="TextBox 15"/>
          <p:cNvSpPr txBox="1"/>
          <p:nvPr/>
        </p:nvSpPr>
        <p:spPr>
          <a:xfrm>
            <a:off x="1981200" y="4888468"/>
            <a:ext cx="1066800" cy="369332"/>
          </a:xfrm>
          <a:prstGeom prst="rect">
            <a:avLst/>
          </a:prstGeom>
          <a:noFill/>
          <a:ln>
            <a:noFill/>
          </a:ln>
        </p:spPr>
        <p:txBody>
          <a:bodyPr wrap="square" rtlCol="0">
            <a:spAutoFit/>
          </a:bodyPr>
          <a:lstStyle/>
          <a:p>
            <a:r>
              <a:rPr lang="en-US" dirty="0"/>
              <a:t> </a:t>
            </a:r>
            <a:r>
              <a:rPr lang="en-US" dirty="0" smtClean="0"/>
              <a:t> </a:t>
            </a:r>
            <a:r>
              <a:rPr lang="en-US" sz="1200" b="1" dirty="0">
                <a:solidFill>
                  <a:srgbClr val="C00000"/>
                </a:solidFill>
              </a:rPr>
              <a:t>5</a:t>
            </a:r>
            <a:r>
              <a:rPr lang="en-US" sz="1200" b="1" dirty="0" smtClean="0">
                <a:solidFill>
                  <a:srgbClr val="C00000"/>
                </a:solidFill>
              </a:rPr>
              <a:t> years</a:t>
            </a:r>
            <a:endParaRPr lang="en-US" sz="1200" b="1" dirty="0">
              <a:solidFill>
                <a:srgbClr val="C00000"/>
              </a:solidFill>
            </a:endParaRPr>
          </a:p>
        </p:txBody>
      </p:sp>
      <p:sp>
        <p:nvSpPr>
          <p:cNvPr id="17" name="TextBox 16"/>
          <p:cNvSpPr txBox="1"/>
          <p:nvPr/>
        </p:nvSpPr>
        <p:spPr>
          <a:xfrm>
            <a:off x="2971800" y="4876800"/>
            <a:ext cx="1066800" cy="369332"/>
          </a:xfrm>
          <a:prstGeom prst="rect">
            <a:avLst/>
          </a:prstGeom>
          <a:noFill/>
          <a:ln>
            <a:noFill/>
          </a:ln>
        </p:spPr>
        <p:txBody>
          <a:bodyPr wrap="square" rtlCol="0">
            <a:spAutoFit/>
          </a:bodyPr>
          <a:lstStyle/>
          <a:p>
            <a:r>
              <a:rPr lang="en-US" dirty="0"/>
              <a:t> </a:t>
            </a:r>
            <a:r>
              <a:rPr lang="en-US" dirty="0" smtClean="0"/>
              <a:t> </a:t>
            </a:r>
            <a:r>
              <a:rPr lang="en-US" sz="1200" b="1" dirty="0" smtClean="0">
                <a:solidFill>
                  <a:srgbClr val="C00000"/>
                </a:solidFill>
              </a:rPr>
              <a:t>9 years</a:t>
            </a:r>
            <a:endParaRPr lang="en-US" sz="1200" b="1" dirty="0">
              <a:solidFill>
                <a:srgbClr val="C00000"/>
              </a:solidFill>
            </a:endParaRPr>
          </a:p>
        </p:txBody>
      </p:sp>
      <p:sp>
        <p:nvSpPr>
          <p:cNvPr id="18" name="TextBox 17"/>
          <p:cNvSpPr txBox="1"/>
          <p:nvPr/>
        </p:nvSpPr>
        <p:spPr>
          <a:xfrm>
            <a:off x="4267200" y="4724400"/>
            <a:ext cx="1066800" cy="369332"/>
          </a:xfrm>
          <a:prstGeom prst="rect">
            <a:avLst/>
          </a:prstGeom>
          <a:noFill/>
          <a:ln>
            <a:noFill/>
          </a:ln>
        </p:spPr>
        <p:txBody>
          <a:bodyPr wrap="square" rtlCol="0">
            <a:spAutoFit/>
          </a:bodyPr>
          <a:lstStyle/>
          <a:p>
            <a:r>
              <a:rPr lang="en-US" dirty="0"/>
              <a:t> </a:t>
            </a:r>
            <a:r>
              <a:rPr lang="en-US" dirty="0" smtClean="0"/>
              <a:t> </a:t>
            </a:r>
            <a:r>
              <a:rPr lang="en-US" sz="1200" b="1" dirty="0">
                <a:solidFill>
                  <a:srgbClr val="C00000"/>
                </a:solidFill>
              </a:rPr>
              <a:t>5</a:t>
            </a:r>
            <a:r>
              <a:rPr lang="en-US" sz="1200" b="1" dirty="0" smtClean="0">
                <a:solidFill>
                  <a:srgbClr val="C00000"/>
                </a:solidFill>
              </a:rPr>
              <a:t> years</a:t>
            </a:r>
            <a:endParaRPr lang="en-US" sz="1200" b="1" dirty="0">
              <a:solidFill>
                <a:srgbClr val="C00000"/>
              </a:solidFill>
            </a:endParaRPr>
          </a:p>
        </p:txBody>
      </p:sp>
      <p:sp>
        <p:nvSpPr>
          <p:cNvPr id="19" name="TextBox 18"/>
          <p:cNvSpPr txBox="1"/>
          <p:nvPr/>
        </p:nvSpPr>
        <p:spPr>
          <a:xfrm>
            <a:off x="5257800" y="5117068"/>
            <a:ext cx="1066800" cy="369332"/>
          </a:xfrm>
          <a:prstGeom prst="rect">
            <a:avLst/>
          </a:prstGeom>
          <a:noFill/>
          <a:ln>
            <a:noFill/>
          </a:ln>
        </p:spPr>
        <p:txBody>
          <a:bodyPr wrap="square" rtlCol="0">
            <a:spAutoFit/>
          </a:bodyPr>
          <a:lstStyle/>
          <a:p>
            <a:r>
              <a:rPr lang="en-US" dirty="0"/>
              <a:t> </a:t>
            </a:r>
            <a:r>
              <a:rPr lang="en-US" dirty="0" smtClean="0"/>
              <a:t> </a:t>
            </a:r>
            <a:r>
              <a:rPr lang="en-US" sz="1200" b="1" dirty="0" smtClean="0">
                <a:solidFill>
                  <a:srgbClr val="C00000"/>
                </a:solidFill>
              </a:rPr>
              <a:t>8 years</a:t>
            </a:r>
            <a:endParaRPr lang="en-US" sz="1200" b="1" dirty="0">
              <a:solidFill>
                <a:srgbClr val="C00000"/>
              </a:solidFill>
            </a:endParaRPr>
          </a:p>
        </p:txBody>
      </p:sp>
      <p:sp>
        <p:nvSpPr>
          <p:cNvPr id="20" name="TextBox 19"/>
          <p:cNvSpPr txBox="1"/>
          <p:nvPr/>
        </p:nvSpPr>
        <p:spPr>
          <a:xfrm>
            <a:off x="3657600" y="5939135"/>
            <a:ext cx="609600" cy="461665"/>
          </a:xfrm>
          <a:prstGeom prst="rect">
            <a:avLst/>
          </a:prstGeom>
          <a:noFill/>
        </p:spPr>
        <p:txBody>
          <a:bodyPr wrap="square" rtlCol="0">
            <a:spAutoFit/>
          </a:bodyPr>
          <a:lstStyle/>
          <a:p>
            <a:r>
              <a:rPr lang="en-US" sz="1200" b="1" dirty="0" smtClean="0"/>
              <a:t>GSA </a:t>
            </a:r>
          </a:p>
          <a:p>
            <a:r>
              <a:rPr lang="en-US" sz="1200" b="1" dirty="0" smtClean="0"/>
              <a:t>1970s</a:t>
            </a:r>
            <a:endParaRPr lang="en-US" sz="1200" b="1" dirty="0"/>
          </a:p>
        </p:txBody>
      </p:sp>
      <p:sp>
        <p:nvSpPr>
          <p:cNvPr id="23" name="TextBox 22"/>
          <p:cNvSpPr txBox="1"/>
          <p:nvPr/>
        </p:nvSpPr>
        <p:spPr>
          <a:xfrm>
            <a:off x="4800600" y="5939135"/>
            <a:ext cx="609600" cy="461665"/>
          </a:xfrm>
          <a:prstGeom prst="rect">
            <a:avLst/>
          </a:prstGeom>
          <a:noFill/>
        </p:spPr>
        <p:txBody>
          <a:bodyPr wrap="square" rtlCol="0">
            <a:spAutoFit/>
          </a:bodyPr>
          <a:lstStyle/>
          <a:p>
            <a:r>
              <a:rPr lang="en-US" sz="1200" b="1" dirty="0" smtClean="0"/>
              <a:t>GSA </a:t>
            </a:r>
          </a:p>
          <a:p>
            <a:r>
              <a:rPr lang="en-US" sz="1200" b="1" dirty="0" smtClean="0"/>
              <a:t>1980s</a:t>
            </a:r>
            <a:endParaRPr lang="en-US" sz="1200" b="1" dirty="0"/>
          </a:p>
        </p:txBody>
      </p:sp>
      <p:sp>
        <p:nvSpPr>
          <p:cNvPr id="24" name="TextBox 23"/>
          <p:cNvSpPr txBox="1"/>
          <p:nvPr/>
        </p:nvSpPr>
        <p:spPr>
          <a:xfrm>
            <a:off x="5791200" y="5939135"/>
            <a:ext cx="609600" cy="461665"/>
          </a:xfrm>
          <a:prstGeom prst="rect">
            <a:avLst/>
          </a:prstGeom>
          <a:noFill/>
        </p:spPr>
        <p:txBody>
          <a:bodyPr wrap="square" rtlCol="0">
            <a:spAutoFit/>
          </a:bodyPr>
          <a:lstStyle/>
          <a:p>
            <a:r>
              <a:rPr lang="en-US" sz="1200" b="1" dirty="0" smtClean="0"/>
              <a:t>GSA </a:t>
            </a:r>
          </a:p>
          <a:p>
            <a:r>
              <a:rPr lang="en-US" sz="1200" b="1" dirty="0" smtClean="0"/>
              <a:t>1990s</a:t>
            </a:r>
            <a:endParaRPr lang="en-US" sz="1200" b="1" dirty="0"/>
          </a:p>
        </p:txBody>
      </p:sp>
      <p:sp>
        <p:nvSpPr>
          <p:cNvPr id="22" name="Circular Arrow 21"/>
          <p:cNvSpPr/>
          <p:nvPr/>
        </p:nvSpPr>
        <p:spPr>
          <a:xfrm rot="14571576" flipV="1">
            <a:off x="1791036" y="1799599"/>
            <a:ext cx="2394006" cy="2063171"/>
          </a:xfrm>
          <a:prstGeom prst="circularArrow">
            <a:avLst>
              <a:gd name="adj1" fmla="val 12500"/>
              <a:gd name="adj2" fmla="val 867760"/>
              <a:gd name="adj3" fmla="val 20457681"/>
              <a:gd name="adj4" fmla="val 10800000"/>
              <a:gd name="adj5" fmla="val 12500"/>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Circular Arrow 29"/>
          <p:cNvSpPr/>
          <p:nvPr/>
        </p:nvSpPr>
        <p:spPr>
          <a:xfrm rot="18057559" flipV="1">
            <a:off x="5332589" y="2135667"/>
            <a:ext cx="2394006" cy="2063171"/>
          </a:xfrm>
          <a:prstGeom prst="circularArrow">
            <a:avLst>
              <a:gd name="adj1" fmla="val 12500"/>
              <a:gd name="adj2" fmla="val 867760"/>
              <a:gd name="adj3" fmla="val 20457681"/>
              <a:gd name="adj4" fmla="val 10800000"/>
              <a:gd name="adj5" fmla="val 12500"/>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p:cNvSpPr/>
          <p:nvPr/>
        </p:nvSpPr>
        <p:spPr>
          <a:xfrm>
            <a:off x="1066800" y="3810000"/>
            <a:ext cx="6934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143000" y="533400"/>
            <a:ext cx="685800" cy="461665"/>
          </a:xfrm>
          <a:prstGeom prst="rect">
            <a:avLst/>
          </a:prstGeom>
          <a:solidFill>
            <a:schemeClr val="bg1"/>
          </a:solidFill>
        </p:spPr>
        <p:txBody>
          <a:bodyPr wrap="square" rtlCol="0">
            <a:spAutoFit/>
          </a:bodyPr>
          <a:lstStyle/>
          <a:p>
            <a:r>
              <a:rPr lang="en-US" sz="2400" b="1" dirty="0" smtClean="0"/>
              <a:t> </a:t>
            </a:r>
            <a:r>
              <a:rPr lang="en-US" sz="2000" b="1" dirty="0" smtClean="0">
                <a:solidFill>
                  <a:srgbClr val="FF0000"/>
                </a:solidFill>
              </a:rPr>
              <a:t>CCR</a:t>
            </a:r>
            <a:endParaRPr lang="en-US" sz="2000" b="1" dirty="0">
              <a:solidFill>
                <a:srgbClr val="FF0000"/>
              </a:solidFill>
            </a:endParaRPr>
          </a:p>
        </p:txBody>
      </p:sp>
      <p:sp>
        <p:nvSpPr>
          <p:cNvPr id="26" name="TextBox 25"/>
          <p:cNvSpPr txBox="1"/>
          <p:nvPr/>
        </p:nvSpPr>
        <p:spPr>
          <a:xfrm>
            <a:off x="4572000" y="533400"/>
            <a:ext cx="762000" cy="400110"/>
          </a:xfrm>
          <a:prstGeom prst="rect">
            <a:avLst/>
          </a:prstGeom>
          <a:solidFill>
            <a:schemeClr val="bg1"/>
          </a:solidFill>
        </p:spPr>
        <p:txBody>
          <a:bodyPr wrap="square" rtlCol="0">
            <a:spAutoFit/>
          </a:bodyPr>
          <a:lstStyle/>
          <a:p>
            <a:r>
              <a:rPr lang="en-US" sz="2000" b="1" dirty="0" smtClean="0">
                <a:solidFill>
                  <a:srgbClr val="0070C0"/>
                </a:solidFill>
              </a:rPr>
              <a:t>ACCR</a:t>
            </a:r>
            <a:endParaRPr lang="en-US" sz="2000" b="1" dirty="0">
              <a:solidFill>
                <a:srgbClr val="0070C0"/>
              </a:solidFill>
            </a:endParaRPr>
          </a:p>
        </p:txBody>
      </p:sp>
      <p:sp>
        <p:nvSpPr>
          <p:cNvPr id="27" name="Rectangle 26"/>
          <p:cNvSpPr/>
          <p:nvPr/>
        </p:nvSpPr>
        <p:spPr>
          <a:xfrm>
            <a:off x="6477000" y="4343400"/>
            <a:ext cx="1295400" cy="236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304800" y="200025"/>
            <a:ext cx="869315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eaLnBrk="1" hangingPunct="1">
              <a:spcBef>
                <a:spcPct val="50000"/>
              </a:spcBef>
            </a:pPr>
            <a:r>
              <a:rPr lang="en-US" sz="3000" b="1" dirty="0" smtClean="0">
                <a:solidFill>
                  <a:schemeClr val="tx1"/>
                </a:solidFill>
              </a:rPr>
              <a:t>North </a:t>
            </a:r>
            <a:r>
              <a:rPr lang="en-US" sz="3000" b="1" dirty="0">
                <a:solidFill>
                  <a:schemeClr val="tx1"/>
                </a:solidFill>
              </a:rPr>
              <a:t>Atlantic Oscillation (NAO, </a:t>
            </a:r>
            <a:r>
              <a:rPr lang="en-US" sz="3000" b="1" i="1" dirty="0">
                <a:solidFill>
                  <a:schemeClr val="tx1"/>
                </a:solidFill>
              </a:rPr>
              <a:t>Walker</a:t>
            </a:r>
            <a:r>
              <a:rPr lang="en-US" sz="3000" b="1" dirty="0">
                <a:solidFill>
                  <a:schemeClr val="tx1"/>
                </a:solidFill>
              </a:rPr>
              <a:t>, 1924)</a:t>
            </a:r>
          </a:p>
        </p:txBody>
      </p:sp>
      <p:sp>
        <p:nvSpPr>
          <p:cNvPr id="18435" name="Rectangle 5"/>
          <p:cNvSpPr>
            <a:spLocks noChangeArrowheads="1"/>
          </p:cNvSpPr>
          <p:nvPr/>
        </p:nvSpPr>
        <p:spPr bwMode="auto">
          <a:xfrm>
            <a:off x="276225" y="762000"/>
            <a:ext cx="7010400" cy="276999"/>
          </a:xfrm>
          <a:prstGeom prst="rect">
            <a:avLst/>
          </a:prstGeom>
          <a:gradFill rotWithShape="1">
            <a:gsLst>
              <a:gs pos="0">
                <a:srgbClr val="FFFF00"/>
              </a:gs>
              <a:gs pos="100000">
                <a:srgbClr val="333399"/>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spAutoFit/>
          </a:bodyPr>
          <a:lstStyle/>
          <a:p>
            <a:endParaRPr lang="en-US"/>
          </a:p>
        </p:txBody>
      </p:sp>
      <p:grpSp>
        <p:nvGrpSpPr>
          <p:cNvPr id="18436" name="Group 9"/>
          <p:cNvGrpSpPr>
            <a:grpSpLocks noChangeAspect="1"/>
          </p:cNvGrpSpPr>
          <p:nvPr/>
        </p:nvGrpSpPr>
        <p:grpSpPr bwMode="auto">
          <a:xfrm>
            <a:off x="-686398" y="1890712"/>
            <a:ext cx="10317315" cy="4594962"/>
            <a:chOff x="-219" y="803"/>
            <a:chExt cx="5726" cy="2268"/>
          </a:xfrm>
        </p:grpSpPr>
        <p:pic>
          <p:nvPicPr>
            <p:cNvPr id="18438" name="Picture 6" descr="naominu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9" y="814"/>
              <a:ext cx="2889" cy="2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9" name="Picture 7" descr="naoplus"/>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57" y="803"/>
              <a:ext cx="2850" cy="2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8437" name="Text Box 10"/>
          <p:cNvSpPr txBox="1">
            <a:spLocks noChangeArrowheads="1"/>
          </p:cNvSpPr>
          <p:nvPr/>
        </p:nvSpPr>
        <p:spPr bwMode="auto">
          <a:xfrm>
            <a:off x="1447800" y="6507163"/>
            <a:ext cx="75136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eaLnBrk="1" hangingPunct="1">
              <a:spcBef>
                <a:spcPct val="50000"/>
              </a:spcBef>
            </a:pPr>
            <a:r>
              <a:rPr lang="en-US" sz="1800" dirty="0">
                <a:solidFill>
                  <a:schemeClr val="tx1"/>
                </a:solidFill>
              </a:rPr>
              <a:t>By courtesy of The University of Reading, UK: www.met.rdg.ac.uk/cag/NAO</a:t>
            </a:r>
          </a:p>
        </p:txBody>
      </p:sp>
    </p:spTree>
    <p:extLst>
      <p:ext uri="{BB962C8B-B14F-4D97-AF65-F5344CB8AC3E}">
        <p14:creationId xmlns:p14="http://schemas.microsoft.com/office/powerpoint/2010/main" xmlns="" val="6145871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cxnSp>
        <p:nvCxnSpPr>
          <p:cNvPr id="8" name="Straight Arrow Connector 7"/>
          <p:cNvCxnSpPr/>
          <p:nvPr/>
        </p:nvCxnSpPr>
        <p:spPr>
          <a:xfrm>
            <a:off x="10515600" y="23622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9" name="Picture 8" descr="1948-2011-AO-AOO-indexes-and-1989-and-2007-regimes-new.jpg"/>
          <p:cNvPicPr>
            <a:picLocks noChangeAspect="1"/>
          </p:cNvPicPr>
          <p:nvPr/>
        </p:nvPicPr>
        <p:blipFill>
          <a:blip r:embed="rId2" cstate="print"/>
          <a:srcRect l="9412" t="25455" r="5882" b="10909"/>
          <a:stretch>
            <a:fillRect/>
          </a:stretch>
        </p:blipFill>
        <p:spPr>
          <a:xfrm>
            <a:off x="990600" y="116571"/>
            <a:ext cx="6934200" cy="6741429"/>
          </a:xfrm>
          <a:prstGeom prst="rect">
            <a:avLst/>
          </a:prstGeom>
          <a:ln>
            <a:noFill/>
          </a:ln>
        </p:spPr>
      </p:pic>
      <p:sp>
        <p:nvSpPr>
          <p:cNvPr id="10" name="Oval 9"/>
          <p:cNvSpPr/>
          <p:nvPr/>
        </p:nvSpPr>
        <p:spPr>
          <a:xfrm>
            <a:off x="6019800" y="4800600"/>
            <a:ext cx="1447800" cy="1219200"/>
          </a:xfrm>
          <a:prstGeom prst="ellipse">
            <a:avLst/>
          </a:prstGeom>
          <a:no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47800" y="4507468"/>
            <a:ext cx="1066800" cy="369332"/>
          </a:xfrm>
          <a:prstGeom prst="rect">
            <a:avLst/>
          </a:prstGeom>
          <a:noFill/>
          <a:ln>
            <a:noFill/>
          </a:ln>
        </p:spPr>
        <p:txBody>
          <a:bodyPr wrap="square" rtlCol="0">
            <a:spAutoFit/>
          </a:bodyPr>
          <a:lstStyle/>
          <a:p>
            <a:r>
              <a:rPr lang="en-US" dirty="0"/>
              <a:t> </a:t>
            </a:r>
            <a:r>
              <a:rPr lang="en-US" dirty="0" smtClean="0"/>
              <a:t> </a:t>
            </a:r>
            <a:r>
              <a:rPr lang="en-US" sz="1200" b="1" dirty="0" smtClean="0">
                <a:solidFill>
                  <a:srgbClr val="0070C0"/>
                </a:solidFill>
              </a:rPr>
              <a:t>7 years</a:t>
            </a:r>
            <a:endParaRPr lang="en-US" sz="1200" b="1" dirty="0">
              <a:solidFill>
                <a:srgbClr val="0070C0"/>
              </a:solidFill>
            </a:endParaRPr>
          </a:p>
        </p:txBody>
      </p:sp>
      <p:sp>
        <p:nvSpPr>
          <p:cNvPr id="12" name="TextBox 11"/>
          <p:cNvSpPr txBox="1"/>
          <p:nvPr/>
        </p:nvSpPr>
        <p:spPr>
          <a:xfrm>
            <a:off x="2362200" y="4507468"/>
            <a:ext cx="1066800" cy="369332"/>
          </a:xfrm>
          <a:prstGeom prst="rect">
            <a:avLst/>
          </a:prstGeom>
          <a:noFill/>
          <a:ln>
            <a:noFill/>
          </a:ln>
        </p:spPr>
        <p:txBody>
          <a:bodyPr wrap="square" rtlCol="0">
            <a:spAutoFit/>
          </a:bodyPr>
          <a:lstStyle/>
          <a:p>
            <a:r>
              <a:rPr lang="en-US" dirty="0"/>
              <a:t> </a:t>
            </a:r>
            <a:r>
              <a:rPr lang="en-US" dirty="0" smtClean="0"/>
              <a:t> </a:t>
            </a:r>
            <a:r>
              <a:rPr lang="en-US" sz="1200" b="1" dirty="0">
                <a:solidFill>
                  <a:srgbClr val="0070C0"/>
                </a:solidFill>
              </a:rPr>
              <a:t>5</a:t>
            </a:r>
            <a:r>
              <a:rPr lang="en-US" sz="1200" b="1" dirty="0" smtClean="0">
                <a:solidFill>
                  <a:srgbClr val="0070C0"/>
                </a:solidFill>
              </a:rPr>
              <a:t> years</a:t>
            </a:r>
            <a:endParaRPr lang="en-US" sz="1200" b="1" dirty="0">
              <a:solidFill>
                <a:srgbClr val="0070C0"/>
              </a:solidFill>
            </a:endParaRPr>
          </a:p>
        </p:txBody>
      </p:sp>
      <p:sp>
        <p:nvSpPr>
          <p:cNvPr id="13" name="TextBox 12"/>
          <p:cNvSpPr txBox="1"/>
          <p:nvPr/>
        </p:nvSpPr>
        <p:spPr>
          <a:xfrm>
            <a:off x="3733800" y="4495800"/>
            <a:ext cx="1066800" cy="369332"/>
          </a:xfrm>
          <a:prstGeom prst="rect">
            <a:avLst/>
          </a:prstGeom>
          <a:noFill/>
          <a:ln>
            <a:noFill/>
          </a:ln>
        </p:spPr>
        <p:txBody>
          <a:bodyPr wrap="square" rtlCol="0">
            <a:spAutoFit/>
          </a:bodyPr>
          <a:lstStyle/>
          <a:p>
            <a:r>
              <a:rPr lang="en-US" dirty="0"/>
              <a:t> </a:t>
            </a:r>
            <a:r>
              <a:rPr lang="en-US" dirty="0" smtClean="0"/>
              <a:t> </a:t>
            </a:r>
            <a:r>
              <a:rPr lang="en-US" sz="1200" b="1" dirty="0">
                <a:solidFill>
                  <a:srgbClr val="0070C0"/>
                </a:solidFill>
              </a:rPr>
              <a:t>8</a:t>
            </a:r>
            <a:r>
              <a:rPr lang="en-US" sz="1200" b="1" dirty="0" smtClean="0">
                <a:solidFill>
                  <a:srgbClr val="0070C0"/>
                </a:solidFill>
              </a:rPr>
              <a:t> years </a:t>
            </a:r>
            <a:endParaRPr lang="en-US" sz="1200" b="1" dirty="0">
              <a:solidFill>
                <a:srgbClr val="0070C0"/>
              </a:solidFill>
            </a:endParaRPr>
          </a:p>
        </p:txBody>
      </p:sp>
      <p:sp>
        <p:nvSpPr>
          <p:cNvPr id="14" name="TextBox 13"/>
          <p:cNvSpPr txBox="1"/>
          <p:nvPr/>
        </p:nvSpPr>
        <p:spPr>
          <a:xfrm>
            <a:off x="4648200" y="4495800"/>
            <a:ext cx="1066800" cy="369332"/>
          </a:xfrm>
          <a:prstGeom prst="rect">
            <a:avLst/>
          </a:prstGeom>
          <a:noFill/>
          <a:ln>
            <a:noFill/>
          </a:ln>
        </p:spPr>
        <p:txBody>
          <a:bodyPr wrap="square" rtlCol="0">
            <a:spAutoFit/>
          </a:bodyPr>
          <a:lstStyle/>
          <a:p>
            <a:r>
              <a:rPr lang="en-US" dirty="0"/>
              <a:t> </a:t>
            </a:r>
            <a:r>
              <a:rPr lang="en-US" dirty="0" smtClean="0"/>
              <a:t> </a:t>
            </a:r>
            <a:r>
              <a:rPr lang="en-US" sz="1200" b="1" dirty="0" smtClean="0">
                <a:solidFill>
                  <a:srgbClr val="0070C0"/>
                </a:solidFill>
              </a:rPr>
              <a:t>4 years </a:t>
            </a:r>
            <a:endParaRPr lang="en-US" sz="1200" b="1" dirty="0">
              <a:solidFill>
                <a:srgbClr val="0070C0"/>
              </a:solidFill>
            </a:endParaRPr>
          </a:p>
        </p:txBody>
      </p:sp>
      <p:sp>
        <p:nvSpPr>
          <p:cNvPr id="15" name="TextBox 14"/>
          <p:cNvSpPr txBox="1"/>
          <p:nvPr/>
        </p:nvSpPr>
        <p:spPr>
          <a:xfrm>
            <a:off x="6096000" y="5498068"/>
            <a:ext cx="1066800" cy="369332"/>
          </a:xfrm>
          <a:prstGeom prst="rect">
            <a:avLst/>
          </a:prstGeom>
          <a:noFill/>
          <a:ln>
            <a:noFill/>
          </a:ln>
        </p:spPr>
        <p:txBody>
          <a:bodyPr wrap="square" rtlCol="0">
            <a:spAutoFit/>
          </a:bodyPr>
          <a:lstStyle/>
          <a:p>
            <a:r>
              <a:rPr lang="en-US" dirty="0"/>
              <a:t> </a:t>
            </a:r>
            <a:r>
              <a:rPr lang="en-US" dirty="0" smtClean="0"/>
              <a:t> </a:t>
            </a:r>
            <a:r>
              <a:rPr lang="en-US" sz="1400" b="1" dirty="0" smtClean="0">
                <a:solidFill>
                  <a:srgbClr val="0070C0"/>
                </a:solidFill>
              </a:rPr>
              <a:t>16 years ! </a:t>
            </a:r>
            <a:endParaRPr lang="en-US" sz="1400" b="1" dirty="0">
              <a:solidFill>
                <a:srgbClr val="0070C0"/>
              </a:solidFill>
            </a:endParaRPr>
          </a:p>
        </p:txBody>
      </p:sp>
      <p:sp>
        <p:nvSpPr>
          <p:cNvPr id="16" name="TextBox 15"/>
          <p:cNvSpPr txBox="1"/>
          <p:nvPr/>
        </p:nvSpPr>
        <p:spPr>
          <a:xfrm>
            <a:off x="1981200" y="4888468"/>
            <a:ext cx="1066800" cy="369332"/>
          </a:xfrm>
          <a:prstGeom prst="rect">
            <a:avLst/>
          </a:prstGeom>
          <a:noFill/>
          <a:ln>
            <a:noFill/>
          </a:ln>
        </p:spPr>
        <p:txBody>
          <a:bodyPr wrap="square" rtlCol="0">
            <a:spAutoFit/>
          </a:bodyPr>
          <a:lstStyle/>
          <a:p>
            <a:r>
              <a:rPr lang="en-US" dirty="0"/>
              <a:t> </a:t>
            </a:r>
            <a:r>
              <a:rPr lang="en-US" dirty="0" smtClean="0"/>
              <a:t> </a:t>
            </a:r>
            <a:r>
              <a:rPr lang="en-US" sz="1200" b="1" dirty="0">
                <a:solidFill>
                  <a:srgbClr val="C00000"/>
                </a:solidFill>
              </a:rPr>
              <a:t>5</a:t>
            </a:r>
            <a:r>
              <a:rPr lang="en-US" sz="1200" b="1" dirty="0" smtClean="0">
                <a:solidFill>
                  <a:srgbClr val="C00000"/>
                </a:solidFill>
              </a:rPr>
              <a:t> years</a:t>
            </a:r>
            <a:endParaRPr lang="en-US" sz="1200" b="1" dirty="0">
              <a:solidFill>
                <a:srgbClr val="C00000"/>
              </a:solidFill>
            </a:endParaRPr>
          </a:p>
        </p:txBody>
      </p:sp>
      <p:sp>
        <p:nvSpPr>
          <p:cNvPr id="17" name="TextBox 16"/>
          <p:cNvSpPr txBox="1"/>
          <p:nvPr/>
        </p:nvSpPr>
        <p:spPr>
          <a:xfrm>
            <a:off x="2971800" y="4876800"/>
            <a:ext cx="1066800" cy="369332"/>
          </a:xfrm>
          <a:prstGeom prst="rect">
            <a:avLst/>
          </a:prstGeom>
          <a:noFill/>
          <a:ln>
            <a:noFill/>
          </a:ln>
        </p:spPr>
        <p:txBody>
          <a:bodyPr wrap="square" rtlCol="0">
            <a:spAutoFit/>
          </a:bodyPr>
          <a:lstStyle/>
          <a:p>
            <a:r>
              <a:rPr lang="en-US" dirty="0"/>
              <a:t> </a:t>
            </a:r>
            <a:r>
              <a:rPr lang="en-US" dirty="0" smtClean="0"/>
              <a:t> </a:t>
            </a:r>
            <a:r>
              <a:rPr lang="en-US" sz="1200" b="1" dirty="0" smtClean="0">
                <a:solidFill>
                  <a:srgbClr val="C00000"/>
                </a:solidFill>
              </a:rPr>
              <a:t>9 years</a:t>
            </a:r>
            <a:endParaRPr lang="en-US" sz="1200" b="1" dirty="0">
              <a:solidFill>
                <a:srgbClr val="C00000"/>
              </a:solidFill>
            </a:endParaRPr>
          </a:p>
        </p:txBody>
      </p:sp>
      <p:sp>
        <p:nvSpPr>
          <p:cNvPr id="18" name="TextBox 17"/>
          <p:cNvSpPr txBox="1"/>
          <p:nvPr/>
        </p:nvSpPr>
        <p:spPr>
          <a:xfrm>
            <a:off x="4267200" y="4724400"/>
            <a:ext cx="1066800" cy="369332"/>
          </a:xfrm>
          <a:prstGeom prst="rect">
            <a:avLst/>
          </a:prstGeom>
          <a:noFill/>
          <a:ln>
            <a:noFill/>
          </a:ln>
        </p:spPr>
        <p:txBody>
          <a:bodyPr wrap="square" rtlCol="0">
            <a:spAutoFit/>
          </a:bodyPr>
          <a:lstStyle/>
          <a:p>
            <a:r>
              <a:rPr lang="en-US" dirty="0"/>
              <a:t> </a:t>
            </a:r>
            <a:r>
              <a:rPr lang="en-US" dirty="0" smtClean="0"/>
              <a:t> </a:t>
            </a:r>
            <a:r>
              <a:rPr lang="en-US" sz="1200" b="1" dirty="0">
                <a:solidFill>
                  <a:srgbClr val="C00000"/>
                </a:solidFill>
              </a:rPr>
              <a:t>5</a:t>
            </a:r>
            <a:r>
              <a:rPr lang="en-US" sz="1200" b="1" dirty="0" smtClean="0">
                <a:solidFill>
                  <a:srgbClr val="C00000"/>
                </a:solidFill>
              </a:rPr>
              <a:t> years</a:t>
            </a:r>
            <a:endParaRPr lang="en-US" sz="1200" b="1" dirty="0">
              <a:solidFill>
                <a:srgbClr val="C00000"/>
              </a:solidFill>
            </a:endParaRPr>
          </a:p>
        </p:txBody>
      </p:sp>
      <p:sp>
        <p:nvSpPr>
          <p:cNvPr id="19" name="TextBox 18"/>
          <p:cNvSpPr txBox="1"/>
          <p:nvPr/>
        </p:nvSpPr>
        <p:spPr>
          <a:xfrm>
            <a:off x="5257800" y="5117068"/>
            <a:ext cx="1066800" cy="369332"/>
          </a:xfrm>
          <a:prstGeom prst="rect">
            <a:avLst/>
          </a:prstGeom>
          <a:noFill/>
          <a:ln>
            <a:noFill/>
          </a:ln>
        </p:spPr>
        <p:txBody>
          <a:bodyPr wrap="square" rtlCol="0">
            <a:spAutoFit/>
          </a:bodyPr>
          <a:lstStyle/>
          <a:p>
            <a:r>
              <a:rPr lang="en-US" dirty="0"/>
              <a:t> </a:t>
            </a:r>
            <a:r>
              <a:rPr lang="en-US" dirty="0" smtClean="0"/>
              <a:t> </a:t>
            </a:r>
            <a:r>
              <a:rPr lang="en-US" sz="1200" b="1" dirty="0" smtClean="0">
                <a:solidFill>
                  <a:srgbClr val="C00000"/>
                </a:solidFill>
              </a:rPr>
              <a:t>8 years</a:t>
            </a:r>
            <a:endParaRPr lang="en-US" sz="1200" b="1" dirty="0">
              <a:solidFill>
                <a:srgbClr val="C00000"/>
              </a:solidFill>
            </a:endParaRPr>
          </a:p>
        </p:txBody>
      </p:sp>
      <p:sp>
        <p:nvSpPr>
          <p:cNvPr id="20" name="TextBox 19"/>
          <p:cNvSpPr txBox="1"/>
          <p:nvPr/>
        </p:nvSpPr>
        <p:spPr>
          <a:xfrm>
            <a:off x="3657600" y="5939135"/>
            <a:ext cx="609600" cy="461665"/>
          </a:xfrm>
          <a:prstGeom prst="rect">
            <a:avLst/>
          </a:prstGeom>
          <a:noFill/>
        </p:spPr>
        <p:txBody>
          <a:bodyPr wrap="square" rtlCol="0">
            <a:spAutoFit/>
          </a:bodyPr>
          <a:lstStyle/>
          <a:p>
            <a:r>
              <a:rPr lang="en-US" sz="1200" b="1" dirty="0" smtClean="0"/>
              <a:t>GSA </a:t>
            </a:r>
          </a:p>
          <a:p>
            <a:r>
              <a:rPr lang="en-US" sz="1200" b="1" dirty="0" smtClean="0"/>
              <a:t>1970s</a:t>
            </a:r>
            <a:endParaRPr lang="en-US" sz="1200" b="1" dirty="0"/>
          </a:p>
        </p:txBody>
      </p:sp>
      <p:sp>
        <p:nvSpPr>
          <p:cNvPr id="23" name="TextBox 22"/>
          <p:cNvSpPr txBox="1"/>
          <p:nvPr/>
        </p:nvSpPr>
        <p:spPr>
          <a:xfrm>
            <a:off x="4800600" y="5939135"/>
            <a:ext cx="609600" cy="461665"/>
          </a:xfrm>
          <a:prstGeom prst="rect">
            <a:avLst/>
          </a:prstGeom>
          <a:noFill/>
        </p:spPr>
        <p:txBody>
          <a:bodyPr wrap="square" rtlCol="0">
            <a:spAutoFit/>
          </a:bodyPr>
          <a:lstStyle/>
          <a:p>
            <a:r>
              <a:rPr lang="en-US" sz="1200" b="1" dirty="0" smtClean="0"/>
              <a:t>GSA </a:t>
            </a:r>
          </a:p>
          <a:p>
            <a:r>
              <a:rPr lang="en-US" sz="1200" b="1" dirty="0" smtClean="0"/>
              <a:t>1980s</a:t>
            </a:r>
            <a:endParaRPr lang="en-US" sz="1200" b="1" dirty="0"/>
          </a:p>
        </p:txBody>
      </p:sp>
      <p:sp>
        <p:nvSpPr>
          <p:cNvPr id="24" name="TextBox 23"/>
          <p:cNvSpPr txBox="1"/>
          <p:nvPr/>
        </p:nvSpPr>
        <p:spPr>
          <a:xfrm>
            <a:off x="5791200" y="5939135"/>
            <a:ext cx="609600" cy="461665"/>
          </a:xfrm>
          <a:prstGeom prst="rect">
            <a:avLst/>
          </a:prstGeom>
          <a:noFill/>
        </p:spPr>
        <p:txBody>
          <a:bodyPr wrap="square" rtlCol="0">
            <a:spAutoFit/>
          </a:bodyPr>
          <a:lstStyle/>
          <a:p>
            <a:r>
              <a:rPr lang="en-US" sz="1200" b="1" dirty="0" smtClean="0"/>
              <a:t>GSA </a:t>
            </a:r>
          </a:p>
          <a:p>
            <a:r>
              <a:rPr lang="en-US" sz="1200" b="1" dirty="0" smtClean="0"/>
              <a:t>1990s</a:t>
            </a:r>
            <a:endParaRPr lang="en-US" sz="1200" b="1" dirty="0"/>
          </a:p>
        </p:txBody>
      </p:sp>
      <p:sp>
        <p:nvSpPr>
          <p:cNvPr id="22" name="Circular Arrow 21"/>
          <p:cNvSpPr/>
          <p:nvPr/>
        </p:nvSpPr>
        <p:spPr>
          <a:xfrm rot="14571576" flipV="1">
            <a:off x="1791036" y="1799599"/>
            <a:ext cx="2394006" cy="2063171"/>
          </a:xfrm>
          <a:prstGeom prst="circularArrow">
            <a:avLst>
              <a:gd name="adj1" fmla="val 12500"/>
              <a:gd name="adj2" fmla="val 867760"/>
              <a:gd name="adj3" fmla="val 20457681"/>
              <a:gd name="adj4" fmla="val 10800000"/>
              <a:gd name="adj5" fmla="val 12500"/>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Circular Arrow 29"/>
          <p:cNvSpPr/>
          <p:nvPr/>
        </p:nvSpPr>
        <p:spPr>
          <a:xfrm rot="18057559" flipV="1">
            <a:off x="5332589" y="2135667"/>
            <a:ext cx="2394006" cy="2063171"/>
          </a:xfrm>
          <a:prstGeom prst="circularArrow">
            <a:avLst>
              <a:gd name="adj1" fmla="val 12500"/>
              <a:gd name="adj2" fmla="val 867760"/>
              <a:gd name="adj3" fmla="val 20457681"/>
              <a:gd name="adj4" fmla="val 10800000"/>
              <a:gd name="adj5" fmla="val 12500"/>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p:cNvSpPr/>
          <p:nvPr/>
        </p:nvSpPr>
        <p:spPr>
          <a:xfrm>
            <a:off x="1066800" y="3810000"/>
            <a:ext cx="6934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143000" y="533400"/>
            <a:ext cx="685800" cy="461665"/>
          </a:xfrm>
          <a:prstGeom prst="rect">
            <a:avLst/>
          </a:prstGeom>
          <a:solidFill>
            <a:schemeClr val="bg1"/>
          </a:solidFill>
        </p:spPr>
        <p:txBody>
          <a:bodyPr wrap="square" rtlCol="0">
            <a:spAutoFit/>
          </a:bodyPr>
          <a:lstStyle/>
          <a:p>
            <a:r>
              <a:rPr lang="en-US" sz="2400" b="1" dirty="0" smtClean="0"/>
              <a:t> </a:t>
            </a:r>
            <a:r>
              <a:rPr lang="en-US" sz="2000" b="1" dirty="0" smtClean="0">
                <a:solidFill>
                  <a:srgbClr val="FF0000"/>
                </a:solidFill>
              </a:rPr>
              <a:t>CCR</a:t>
            </a:r>
            <a:endParaRPr lang="en-US" sz="2000" b="1" dirty="0">
              <a:solidFill>
                <a:srgbClr val="FF0000"/>
              </a:solidFill>
            </a:endParaRPr>
          </a:p>
        </p:txBody>
      </p:sp>
      <p:sp>
        <p:nvSpPr>
          <p:cNvPr id="26" name="TextBox 25"/>
          <p:cNvSpPr txBox="1"/>
          <p:nvPr/>
        </p:nvSpPr>
        <p:spPr>
          <a:xfrm>
            <a:off x="4572000" y="533400"/>
            <a:ext cx="762000" cy="400110"/>
          </a:xfrm>
          <a:prstGeom prst="rect">
            <a:avLst/>
          </a:prstGeom>
          <a:solidFill>
            <a:schemeClr val="bg1"/>
          </a:solidFill>
        </p:spPr>
        <p:txBody>
          <a:bodyPr wrap="square" rtlCol="0">
            <a:spAutoFit/>
          </a:bodyPr>
          <a:lstStyle/>
          <a:p>
            <a:r>
              <a:rPr lang="en-US" sz="2000" b="1" dirty="0" smtClean="0">
                <a:solidFill>
                  <a:srgbClr val="0070C0"/>
                </a:solidFill>
              </a:rPr>
              <a:t>ACCR</a:t>
            </a:r>
            <a:endParaRPr lang="en-US" sz="2000" b="1" dirty="0">
              <a:solidFill>
                <a:srgbClr val="0070C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old_beaufort\PROPOSALS\2012-BEAUFORT-GYRE\Figure-4-mooring-locations-and-FWC.bmp"/>
          <p:cNvPicPr>
            <a:picLocks noGrp="1" noChangeAspect="1"/>
          </p:cNvPicPr>
          <p:nvPr>
            <p:ph idx="1"/>
          </p:nvPr>
        </p:nvPicPr>
        <p:blipFill>
          <a:blip r:embed="rId2" cstate="print"/>
          <a:srcRect b="30670"/>
          <a:stretch>
            <a:fillRect/>
          </a:stretch>
        </p:blipFill>
        <p:spPr bwMode="auto">
          <a:xfrm>
            <a:off x="1073286" y="3200400"/>
            <a:ext cx="7003914" cy="3657600"/>
          </a:xfrm>
          <a:prstGeom prst="rect">
            <a:avLst/>
          </a:prstGeom>
          <a:noFill/>
          <a:ln w="9525">
            <a:noFill/>
            <a:miter lim="800000"/>
            <a:headEnd/>
            <a:tailEnd/>
          </a:ln>
        </p:spPr>
      </p:pic>
      <p:pic>
        <p:nvPicPr>
          <p:cNvPr id="5" name="Picture 4" descr="bgfwnsfplot2.bmp"/>
          <p:cNvPicPr/>
          <p:nvPr/>
        </p:nvPicPr>
        <p:blipFill>
          <a:blip r:embed="rId3" cstate="print"/>
          <a:srcRect l="4616" r="1538"/>
          <a:stretch>
            <a:fillRect/>
          </a:stretch>
        </p:blipFill>
        <p:spPr bwMode="auto">
          <a:xfrm>
            <a:off x="1219200" y="0"/>
            <a:ext cx="7086600" cy="31242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304800" y="0"/>
            <a:ext cx="695007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eaLnBrk="1" hangingPunct="1">
              <a:spcBef>
                <a:spcPct val="50000"/>
              </a:spcBef>
            </a:pPr>
            <a:r>
              <a:rPr lang="en-US" sz="2800" b="1">
                <a:solidFill>
                  <a:schemeClr val="tx1"/>
                </a:solidFill>
              </a:rPr>
              <a:t>Sea Ice Variability in the Greenland Sea and Circulation Regimes in the Arctic </a:t>
            </a:r>
          </a:p>
        </p:txBody>
      </p:sp>
      <p:pic>
        <p:nvPicPr>
          <p:cNvPr id="28675" name="Picture 3" descr="prosh"/>
          <p:cNvPicPr>
            <a:picLocks noChangeAspect="1" noChangeArrowheads="1"/>
          </p:cNvPicPr>
          <p:nvPr/>
        </p:nvPicPr>
        <p:blipFill>
          <a:blip r:embed="rId3" cstate="print">
            <a:extLst>
              <a:ext uri="{28A0092B-C50C-407E-A947-70E740481C1C}">
                <a14:useLocalDpi xmlns:a14="http://schemas.microsoft.com/office/drawing/2010/main" xmlns="" val="0"/>
              </a:ext>
            </a:extLst>
          </a:blip>
          <a:srcRect b="4526"/>
          <a:stretch>
            <a:fillRect/>
          </a:stretch>
        </p:blipFill>
        <p:spPr bwMode="auto">
          <a:xfrm>
            <a:off x="1166813" y="2162175"/>
            <a:ext cx="7073900" cy="414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6" name="Text Box 4"/>
          <p:cNvSpPr txBox="1">
            <a:spLocks noChangeArrowheads="1"/>
          </p:cNvSpPr>
          <p:nvPr/>
        </p:nvSpPr>
        <p:spPr bwMode="auto">
          <a:xfrm>
            <a:off x="1028700" y="1196975"/>
            <a:ext cx="7707313"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algn="ctr" eaLnBrk="1" hangingPunct="1">
              <a:spcBef>
                <a:spcPct val="50000"/>
              </a:spcBef>
            </a:pPr>
            <a:r>
              <a:rPr lang="en-US" dirty="0">
                <a:solidFill>
                  <a:schemeClr val="tx1"/>
                </a:solidFill>
              </a:rPr>
              <a:t> Sea ice concentration in the central Greenland Sea is high during the CCR and low during the ACCR</a:t>
            </a:r>
          </a:p>
        </p:txBody>
      </p:sp>
      <p:sp>
        <p:nvSpPr>
          <p:cNvPr id="28677" name="Text Box 7"/>
          <p:cNvSpPr txBox="1">
            <a:spLocks noChangeArrowheads="1"/>
          </p:cNvSpPr>
          <p:nvPr/>
        </p:nvSpPr>
        <p:spPr bwMode="auto">
          <a:xfrm>
            <a:off x="6007100" y="6343650"/>
            <a:ext cx="27114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eaLnBrk="1" hangingPunct="1">
              <a:spcBef>
                <a:spcPct val="50000"/>
              </a:spcBef>
            </a:pPr>
            <a:r>
              <a:rPr lang="en-US" sz="1800" i="1">
                <a:solidFill>
                  <a:schemeClr val="tx1"/>
                </a:solidFill>
              </a:rPr>
              <a:t>Proshutinsky et al.,</a:t>
            </a:r>
            <a:r>
              <a:rPr lang="en-US" sz="1800">
                <a:solidFill>
                  <a:schemeClr val="tx1"/>
                </a:solidFill>
              </a:rPr>
              <a:t> 2002</a:t>
            </a:r>
          </a:p>
        </p:txBody>
      </p:sp>
      <p:sp>
        <p:nvSpPr>
          <p:cNvPr id="28678" name="Rectangle 8"/>
          <p:cNvSpPr>
            <a:spLocks noChangeArrowheads="1"/>
          </p:cNvSpPr>
          <p:nvPr/>
        </p:nvSpPr>
        <p:spPr bwMode="auto">
          <a:xfrm>
            <a:off x="274638" y="867976"/>
            <a:ext cx="7010400" cy="276999"/>
          </a:xfrm>
          <a:prstGeom prst="rect">
            <a:avLst/>
          </a:prstGeom>
          <a:gradFill rotWithShape="1">
            <a:gsLst>
              <a:gs pos="0">
                <a:srgbClr val="FFFF00"/>
              </a:gs>
              <a:gs pos="100000">
                <a:srgbClr val="333399"/>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spAutoFit/>
          </a:bodyPr>
          <a:lstStyle/>
          <a:p>
            <a:endParaRPr lang="en-US"/>
          </a:p>
        </p:txBody>
      </p:sp>
    </p:spTree>
    <p:extLst>
      <p:ext uri="{BB962C8B-B14F-4D97-AF65-F5344CB8AC3E}">
        <p14:creationId xmlns:p14="http://schemas.microsoft.com/office/powerpoint/2010/main" xmlns="" val="17092062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Figure 6"/>
          <p:cNvPicPr>
            <a:picLocks noChangeAspect="1" noChangeArrowheads="1"/>
          </p:cNvPicPr>
          <p:nvPr/>
        </p:nvPicPr>
        <p:blipFill>
          <a:blip r:embed="rId2" cstate="print"/>
          <a:srcRect t="77600"/>
          <a:stretch>
            <a:fillRect/>
          </a:stretch>
        </p:blipFill>
        <p:spPr bwMode="auto">
          <a:xfrm>
            <a:off x="2209800" y="3962400"/>
            <a:ext cx="4800600" cy="2615678"/>
          </a:xfrm>
          <a:prstGeom prst="rect">
            <a:avLst/>
          </a:prstGeom>
          <a:noFill/>
        </p:spPr>
      </p:pic>
      <p:pic>
        <p:nvPicPr>
          <p:cNvPr id="3" name="Picture 3" descr="prosh"/>
          <p:cNvPicPr>
            <a:picLocks noChangeAspect="1" noChangeArrowheads="1"/>
          </p:cNvPicPr>
          <p:nvPr/>
        </p:nvPicPr>
        <p:blipFill>
          <a:blip r:embed="rId3" cstate="print">
            <a:extLst>
              <a:ext uri="{28A0092B-C50C-407E-A947-70E740481C1C}">
                <a14:useLocalDpi xmlns:a14="http://schemas.microsoft.com/office/drawing/2010/main" xmlns="" val="0"/>
              </a:ext>
            </a:extLst>
          </a:blip>
          <a:srcRect b="4526"/>
          <a:stretch>
            <a:fillRect/>
          </a:stretch>
        </p:blipFill>
        <p:spPr bwMode="auto">
          <a:xfrm>
            <a:off x="1143000" y="-152400"/>
            <a:ext cx="7073900" cy="414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24200" y="4038600"/>
            <a:ext cx="1219200" cy="369332"/>
          </a:xfrm>
          <a:prstGeom prst="rect">
            <a:avLst/>
          </a:prstGeom>
          <a:noFill/>
        </p:spPr>
        <p:txBody>
          <a:bodyPr wrap="square" rtlCol="0">
            <a:spAutoFit/>
          </a:bodyPr>
          <a:lstStyle/>
          <a:p>
            <a:r>
              <a:rPr lang="en-US" b="1" dirty="0" smtClean="0"/>
              <a:t>1997</a:t>
            </a:r>
            <a:endParaRPr lang="en-US" b="1" dirty="0"/>
          </a:p>
        </p:txBody>
      </p:sp>
      <p:sp>
        <p:nvSpPr>
          <p:cNvPr id="5" name="TextBox 4"/>
          <p:cNvSpPr txBox="1"/>
          <p:nvPr/>
        </p:nvSpPr>
        <p:spPr>
          <a:xfrm>
            <a:off x="5715000" y="3962400"/>
            <a:ext cx="1219200" cy="369332"/>
          </a:xfrm>
          <a:prstGeom prst="rect">
            <a:avLst/>
          </a:prstGeom>
          <a:noFill/>
        </p:spPr>
        <p:txBody>
          <a:bodyPr wrap="square" rtlCol="0">
            <a:spAutoFit/>
          </a:bodyPr>
          <a:lstStyle/>
          <a:p>
            <a:r>
              <a:rPr lang="en-US" b="1" dirty="0" smtClean="0"/>
              <a:t>2001</a:t>
            </a:r>
            <a:endParaRPr lang="en-US" b="1" dirty="0"/>
          </a:p>
        </p:txBody>
      </p:sp>
      <p:sp>
        <p:nvSpPr>
          <p:cNvPr id="6" name="Rectangle 5"/>
          <p:cNvSpPr/>
          <p:nvPr/>
        </p:nvSpPr>
        <p:spPr>
          <a:xfrm>
            <a:off x="152400" y="3412391"/>
            <a:ext cx="1905000" cy="3293209"/>
          </a:xfrm>
          <a:prstGeom prst="rect">
            <a:avLst/>
          </a:prstGeom>
        </p:spPr>
        <p:txBody>
          <a:bodyPr wrap="square">
            <a:spAutoFit/>
          </a:bodyPr>
          <a:lstStyle/>
          <a:p>
            <a:r>
              <a:rPr lang="en-US" sz="1600" b="1" dirty="0" err="1" smtClean="0"/>
              <a:t>Germe</a:t>
            </a:r>
            <a:r>
              <a:rPr lang="en-US" sz="1600" b="1" dirty="0" smtClean="0"/>
              <a:t>, A., M.-N. </a:t>
            </a:r>
            <a:r>
              <a:rPr lang="en-US" sz="1600" b="1" dirty="0" err="1" smtClean="0"/>
              <a:t>Houssais</a:t>
            </a:r>
            <a:r>
              <a:rPr lang="en-US" sz="1600" b="1" dirty="0" smtClean="0"/>
              <a:t>, C. </a:t>
            </a:r>
            <a:r>
              <a:rPr lang="en-US" sz="1600" b="1" dirty="0" err="1" smtClean="0"/>
              <a:t>Herbaut</a:t>
            </a:r>
            <a:r>
              <a:rPr lang="en-US" sz="1600" b="1" dirty="0" smtClean="0"/>
              <a:t>, and C. </a:t>
            </a:r>
            <a:r>
              <a:rPr lang="en-US" sz="1600" b="1" dirty="0" err="1" smtClean="0"/>
              <a:t>Cassou</a:t>
            </a:r>
            <a:r>
              <a:rPr lang="en-US" sz="1600" b="1" dirty="0" smtClean="0"/>
              <a:t> (2011), Greenland Sea </a:t>
            </a:r>
            <a:r>
              <a:rPr lang="en-US" sz="1600" b="1" dirty="0" err="1" smtClean="0"/>
              <a:t>sea</a:t>
            </a:r>
            <a:r>
              <a:rPr lang="en-US" sz="1600" b="1" dirty="0" smtClean="0"/>
              <a:t> ice variability over 1979–2007 and its link to the surface atmosphere, J. </a:t>
            </a:r>
            <a:r>
              <a:rPr lang="en-US" sz="1600" b="1" dirty="0" err="1" smtClean="0"/>
              <a:t>Geophys</a:t>
            </a:r>
            <a:r>
              <a:rPr lang="en-US" sz="1600" b="1" dirty="0" smtClean="0"/>
              <a:t>. Res., 116, C10034, doi:10.1029/2011JC006960.</a:t>
            </a:r>
            <a:endParaRPr lang="en-US" sz="1600" b="1"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gure 4"/>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 t="15376" r="14012" b="-1860"/>
          <a:stretch/>
        </p:blipFill>
        <p:spPr bwMode="auto">
          <a:xfrm>
            <a:off x="228600" y="342542"/>
            <a:ext cx="5606527" cy="539496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5943600" y="111710"/>
            <a:ext cx="3200400" cy="5940088"/>
          </a:xfrm>
          <a:prstGeom prst="rect">
            <a:avLst/>
          </a:prstGeom>
          <a:noFill/>
        </p:spPr>
        <p:txBody>
          <a:bodyPr wrap="square" rtlCol="0">
            <a:spAutoFit/>
          </a:bodyPr>
          <a:lstStyle/>
          <a:p>
            <a:pPr lvl="0" eaLnBrk="0" fontAlgn="base" hangingPunct="0">
              <a:spcBef>
                <a:spcPct val="0"/>
              </a:spcBef>
              <a:spcAft>
                <a:spcPct val="0"/>
              </a:spcAft>
            </a:pPr>
            <a:r>
              <a:rPr lang="en-US" sz="2000" b="1" dirty="0" smtClean="0">
                <a:latin typeface="Arial" charset="0"/>
                <a:cs typeface="Arial" charset="0"/>
              </a:rPr>
              <a:t> </a:t>
            </a:r>
            <a:r>
              <a:rPr lang="en-US" sz="2000" b="1" dirty="0">
                <a:latin typeface="Arial" charset="0"/>
                <a:cs typeface="Arial" charset="0"/>
              </a:rPr>
              <a:t>Map showing the scaled magnitude of FW flux </a:t>
            </a:r>
            <a:r>
              <a:rPr lang="en-US" sz="2000" b="1" dirty="0" smtClean="0">
                <a:latin typeface="Arial" charset="0"/>
                <a:cs typeface="Arial" charset="0"/>
              </a:rPr>
              <a:t>(</a:t>
            </a:r>
            <a:r>
              <a:rPr lang="en-US" sz="2000" b="1" dirty="0">
                <a:latin typeface="Arial" charset="0"/>
                <a:cs typeface="Arial" charset="0"/>
              </a:rPr>
              <a:t>the area of each triangle is proportional to the flux) for the five </a:t>
            </a:r>
          </a:p>
          <a:p>
            <a:pPr lvl="0" eaLnBrk="0" fontAlgn="base" hangingPunct="0">
              <a:spcBef>
                <a:spcPct val="0"/>
              </a:spcBef>
              <a:spcAft>
                <a:spcPct val="0"/>
              </a:spcAft>
            </a:pPr>
            <a:r>
              <a:rPr lang="en-US" sz="2000" b="1" dirty="0">
                <a:latin typeface="Arial" charset="0"/>
                <a:cs typeface="Arial" charset="0"/>
              </a:rPr>
              <a:t>oceanographic units described in the text and the eight largest rivers into the Arctic </a:t>
            </a:r>
            <a:r>
              <a:rPr lang="en-US" sz="2000" b="1" dirty="0" smtClean="0">
                <a:latin typeface="Arial" charset="0"/>
                <a:cs typeface="Arial" charset="0"/>
              </a:rPr>
              <a:t>Ocean. </a:t>
            </a:r>
            <a:r>
              <a:rPr lang="en-US" sz="2000" b="1" dirty="0">
                <a:latin typeface="Arial" charset="0"/>
                <a:cs typeface="Arial" charset="0"/>
              </a:rPr>
              <a:t>The numbers indicate the mean </a:t>
            </a:r>
            <a:r>
              <a:rPr lang="en-US" sz="2000" b="1" dirty="0" smtClean="0">
                <a:latin typeface="Arial" charset="0"/>
                <a:cs typeface="Arial" charset="0"/>
              </a:rPr>
              <a:t>FW </a:t>
            </a:r>
            <a:r>
              <a:rPr lang="en-US" sz="2000" b="1" dirty="0">
                <a:latin typeface="Arial" charset="0"/>
                <a:cs typeface="Arial" charset="0"/>
              </a:rPr>
              <a:t>flux </a:t>
            </a:r>
            <a:r>
              <a:rPr lang="en-US" sz="2000" b="1" dirty="0" smtClean="0">
                <a:latin typeface="Arial" charset="0"/>
                <a:cs typeface="Arial" charset="0"/>
              </a:rPr>
              <a:t>in km</a:t>
            </a:r>
            <a:r>
              <a:rPr lang="en-US" sz="2000" b="1" baseline="30000" dirty="0" smtClean="0">
                <a:latin typeface="Arial" charset="0"/>
                <a:cs typeface="Arial" charset="0"/>
              </a:rPr>
              <a:t>3</a:t>
            </a:r>
            <a:r>
              <a:rPr lang="en-US" sz="2000" b="1" dirty="0" smtClean="0">
                <a:latin typeface="Arial" charset="0"/>
                <a:cs typeface="Arial" charset="0"/>
              </a:rPr>
              <a:t>yr</a:t>
            </a:r>
            <a:r>
              <a:rPr lang="en-US" sz="2000" b="1" baseline="30000" dirty="0">
                <a:latin typeface="Arial" charset="0"/>
                <a:cs typeface="Arial" charset="0"/>
              </a:rPr>
              <a:t>−1</a:t>
            </a:r>
            <a:r>
              <a:rPr lang="en-US" sz="2000" b="1" dirty="0">
                <a:latin typeface="Arial" charset="0"/>
                <a:cs typeface="Arial" charset="0"/>
              </a:rPr>
              <a:t> for the reference period 1961–1990 for each region and the </a:t>
            </a:r>
            <a:r>
              <a:rPr lang="en-US" sz="2000" b="1" dirty="0" smtClean="0">
                <a:latin typeface="Arial" charset="0"/>
                <a:cs typeface="Arial" charset="0"/>
              </a:rPr>
              <a:t>percentages </a:t>
            </a:r>
            <a:r>
              <a:rPr lang="en-US" sz="2000" b="1" dirty="0">
                <a:latin typeface="Arial" charset="0"/>
                <a:cs typeface="Arial" charset="0"/>
              </a:rPr>
              <a:t>refer to the relative increase in flux for the period 1992–2010, </a:t>
            </a:r>
            <a:r>
              <a:rPr lang="en-US" sz="2000" b="1" dirty="0" smtClean="0">
                <a:latin typeface="Arial" charset="0"/>
                <a:cs typeface="Arial" charset="0"/>
              </a:rPr>
              <a:t>based </a:t>
            </a:r>
            <a:r>
              <a:rPr lang="en-US" sz="2000" b="1" dirty="0">
                <a:latin typeface="Arial" charset="0"/>
                <a:cs typeface="Arial" charset="0"/>
              </a:rPr>
              <a:t>on a linear trend. </a:t>
            </a:r>
            <a:endParaRPr lang="en-US" sz="2000" b="1" dirty="0"/>
          </a:p>
        </p:txBody>
      </p:sp>
      <p:sp>
        <p:nvSpPr>
          <p:cNvPr id="4" name="TextBox 3"/>
          <p:cNvSpPr txBox="1"/>
          <p:nvPr/>
        </p:nvSpPr>
        <p:spPr>
          <a:xfrm>
            <a:off x="76200" y="5994737"/>
            <a:ext cx="9144000" cy="1015663"/>
          </a:xfrm>
          <a:prstGeom prst="rect">
            <a:avLst/>
          </a:prstGeom>
          <a:noFill/>
        </p:spPr>
        <p:txBody>
          <a:bodyPr wrap="square" rtlCol="0">
            <a:spAutoFit/>
          </a:bodyPr>
          <a:lstStyle/>
          <a:p>
            <a:pPr lvl="0" eaLnBrk="0" fontAlgn="base" hangingPunct="0">
              <a:spcBef>
                <a:spcPct val="0"/>
              </a:spcBef>
              <a:spcAft>
                <a:spcPct val="0"/>
              </a:spcAft>
            </a:pPr>
            <a:r>
              <a:rPr lang="en-US" sz="2000" b="1" dirty="0">
                <a:latin typeface="Arial" charset="0"/>
                <a:cs typeface="Arial" charset="0"/>
              </a:rPr>
              <a:t>The solid lines delineate the five drainage </a:t>
            </a:r>
            <a:r>
              <a:rPr lang="en-US" sz="2000" b="1" dirty="0" smtClean="0">
                <a:latin typeface="Arial" charset="0"/>
                <a:cs typeface="Arial" charset="0"/>
              </a:rPr>
              <a:t>basins: </a:t>
            </a:r>
            <a:r>
              <a:rPr lang="en-US" sz="2000" b="1" dirty="0">
                <a:latin typeface="Arial" charset="0"/>
                <a:cs typeface="Arial" charset="0"/>
              </a:rPr>
              <a:t>AO = Arctic Ocean, NS = Nordic Seas, IS = </a:t>
            </a:r>
            <a:r>
              <a:rPr lang="en-US" sz="2000" b="1" dirty="0" err="1">
                <a:latin typeface="Arial" charset="0"/>
                <a:cs typeface="Arial" charset="0"/>
              </a:rPr>
              <a:t>Irminger</a:t>
            </a:r>
            <a:r>
              <a:rPr lang="en-US" sz="2000" b="1" dirty="0">
                <a:latin typeface="Arial" charset="0"/>
                <a:cs typeface="Arial" charset="0"/>
              </a:rPr>
              <a:t> </a:t>
            </a:r>
            <a:r>
              <a:rPr lang="en-US" sz="2000" b="1" dirty="0" smtClean="0">
                <a:latin typeface="Arial" charset="0"/>
                <a:cs typeface="Arial" charset="0"/>
              </a:rPr>
              <a:t>Sea, LS</a:t>
            </a:r>
            <a:r>
              <a:rPr lang="en-US" sz="2000" b="1" dirty="0">
                <a:latin typeface="Arial" charset="0"/>
                <a:cs typeface="Arial" charset="0"/>
              </a:rPr>
              <a:t> = Labrador Sea, BB = Baffin Bay.</a:t>
            </a:r>
          </a:p>
          <a:p>
            <a:endParaRPr lang="en-US" sz="2000" dirty="0"/>
          </a:p>
        </p:txBody>
      </p:sp>
      <p:sp>
        <p:nvSpPr>
          <p:cNvPr id="5" name="TextBox 4"/>
          <p:cNvSpPr txBox="1"/>
          <p:nvPr/>
        </p:nvSpPr>
        <p:spPr>
          <a:xfrm>
            <a:off x="76200" y="111710"/>
            <a:ext cx="3429000" cy="461665"/>
          </a:xfrm>
          <a:prstGeom prst="rect">
            <a:avLst/>
          </a:prstGeom>
          <a:noFill/>
        </p:spPr>
        <p:txBody>
          <a:bodyPr wrap="square" rtlCol="0">
            <a:spAutoFit/>
          </a:bodyPr>
          <a:lstStyle/>
          <a:p>
            <a:r>
              <a:rPr lang="en-US" sz="2400" b="1" dirty="0" err="1" smtClean="0"/>
              <a:t>Bamber</a:t>
            </a:r>
            <a:r>
              <a:rPr lang="en-US" sz="2400" b="1" dirty="0" smtClean="0"/>
              <a:t> et al., 2012 - GRL</a:t>
            </a:r>
            <a:endParaRPr lang="en-US" sz="2400" b="1" dirty="0"/>
          </a:p>
        </p:txBody>
      </p:sp>
    </p:spTree>
    <p:extLst>
      <p:ext uri="{BB962C8B-B14F-4D97-AF65-F5344CB8AC3E}">
        <p14:creationId xmlns:p14="http://schemas.microsoft.com/office/powerpoint/2010/main" xmlns="" val="21460387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g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871" y="92990"/>
            <a:ext cx="5615400" cy="36576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9600" y="3733800"/>
            <a:ext cx="4322318" cy="2971800"/>
          </a:xfrm>
          <a:prstGeom prst="rect">
            <a:avLst/>
          </a:prstGeom>
        </p:spPr>
      </p:pic>
      <p:sp>
        <p:nvSpPr>
          <p:cNvPr id="6" name="TextBox 5"/>
          <p:cNvSpPr txBox="1"/>
          <p:nvPr/>
        </p:nvSpPr>
        <p:spPr>
          <a:xfrm>
            <a:off x="5105400" y="3810000"/>
            <a:ext cx="3048000" cy="2308324"/>
          </a:xfrm>
          <a:prstGeom prst="rect">
            <a:avLst/>
          </a:prstGeom>
          <a:noFill/>
        </p:spPr>
        <p:txBody>
          <a:bodyPr wrap="square" rtlCol="0">
            <a:spAutoFit/>
          </a:bodyPr>
          <a:lstStyle/>
          <a:p>
            <a:r>
              <a:rPr lang="en-US" dirty="0" smtClean="0"/>
              <a:t>AO –FW flux to the Arctic Ocean</a:t>
            </a:r>
          </a:p>
          <a:p>
            <a:endParaRPr lang="en-US" dirty="0" smtClean="0"/>
          </a:p>
          <a:p>
            <a:r>
              <a:rPr lang="en-US" dirty="0" smtClean="0"/>
              <a:t>NS – FW flux to the Nordic Seas</a:t>
            </a:r>
          </a:p>
          <a:p>
            <a:endParaRPr lang="en-US" dirty="0" smtClean="0"/>
          </a:p>
          <a:p>
            <a:r>
              <a:rPr lang="en-US" dirty="0" smtClean="0"/>
              <a:t>IS – FW flux to the Irminger Sea</a:t>
            </a:r>
            <a:endParaRPr lang="en-US" dirty="0"/>
          </a:p>
        </p:txBody>
      </p:sp>
    </p:spTree>
    <p:extLst>
      <p:ext uri="{BB962C8B-B14F-4D97-AF65-F5344CB8AC3E}">
        <p14:creationId xmlns:p14="http://schemas.microsoft.com/office/powerpoint/2010/main" xmlns="" val="23149772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228600"/>
            <a:ext cx="5900738" cy="60134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6324600" y="533400"/>
            <a:ext cx="2590800" cy="4524315"/>
          </a:xfrm>
          <a:prstGeom prst="rect">
            <a:avLst/>
          </a:prstGeom>
          <a:noFill/>
        </p:spPr>
        <p:txBody>
          <a:bodyPr wrap="square" rtlCol="0">
            <a:spAutoFit/>
          </a:bodyPr>
          <a:lstStyle/>
          <a:p>
            <a:r>
              <a:rPr lang="en-US" b="1" i="1" dirty="0"/>
              <a:t>B) </a:t>
            </a:r>
            <a:r>
              <a:rPr lang="en-US" i="1" dirty="0"/>
              <a:t>Time series of CCRs (red bars) and ACCRs (blue bars) simulated by our box model neglecting FW flux from Greenland; </a:t>
            </a:r>
            <a:r>
              <a:rPr lang="en-US" b="1" i="1" dirty="0"/>
              <a:t>C) </a:t>
            </a:r>
            <a:r>
              <a:rPr lang="en-US" i="1" dirty="0"/>
              <a:t>same as in (B) but with FW fluxes from Greenland introduced after 50 years in the model simulation; </a:t>
            </a:r>
            <a:endParaRPr lang="en-US" i="1" dirty="0" smtClean="0"/>
          </a:p>
          <a:p>
            <a:r>
              <a:rPr lang="en-US" b="1" i="1" dirty="0" smtClean="0"/>
              <a:t>D</a:t>
            </a:r>
            <a:r>
              <a:rPr lang="en-US" b="1" i="1" dirty="0"/>
              <a:t>) </a:t>
            </a:r>
            <a:r>
              <a:rPr lang="en-US" i="1" dirty="0"/>
              <a:t>same as in (C) but with a doubling of FW fluxes from Greenland. Numbers by the bars indicate the regime duration in years. </a:t>
            </a:r>
            <a:endParaRPr lang="en-US" dirty="0"/>
          </a:p>
        </p:txBody>
      </p:sp>
      <p:sp>
        <p:nvSpPr>
          <p:cNvPr id="4" name="Rectangle 3"/>
          <p:cNvSpPr/>
          <p:nvPr/>
        </p:nvSpPr>
        <p:spPr>
          <a:xfrm>
            <a:off x="228600" y="2133600"/>
            <a:ext cx="6019800" cy="457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324600" y="1981200"/>
            <a:ext cx="2514600" cy="33528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248400" y="1905000"/>
            <a:ext cx="2743200" cy="419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1314638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228600"/>
            <a:ext cx="5900738" cy="60134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6324600" y="533400"/>
            <a:ext cx="2590800" cy="4524315"/>
          </a:xfrm>
          <a:prstGeom prst="rect">
            <a:avLst/>
          </a:prstGeom>
          <a:noFill/>
        </p:spPr>
        <p:txBody>
          <a:bodyPr wrap="square" rtlCol="0">
            <a:spAutoFit/>
          </a:bodyPr>
          <a:lstStyle/>
          <a:p>
            <a:r>
              <a:rPr lang="en-US" b="1" i="1" dirty="0"/>
              <a:t>B) </a:t>
            </a:r>
            <a:r>
              <a:rPr lang="en-US" i="1" dirty="0"/>
              <a:t>Time series of CCRs (red bars) and ACCRs (blue bars) simulated by our box model neglecting FW flux from Greenland; </a:t>
            </a:r>
            <a:r>
              <a:rPr lang="en-US" b="1" i="1" dirty="0"/>
              <a:t>C) </a:t>
            </a:r>
            <a:r>
              <a:rPr lang="en-US" i="1" dirty="0"/>
              <a:t>same as in (B) but with FW fluxes from Greenland introduced after 50 years in the model simulation; </a:t>
            </a:r>
            <a:endParaRPr lang="en-US" i="1" dirty="0" smtClean="0"/>
          </a:p>
          <a:p>
            <a:r>
              <a:rPr lang="en-US" b="1" i="1" dirty="0" smtClean="0"/>
              <a:t>D</a:t>
            </a:r>
            <a:r>
              <a:rPr lang="en-US" b="1" i="1" dirty="0"/>
              <a:t>) </a:t>
            </a:r>
            <a:r>
              <a:rPr lang="en-US" i="1" dirty="0"/>
              <a:t>same as in (C) but with a doubling of FW fluxes from Greenland. Numbers by the bars indicate the regime duration in years. </a:t>
            </a:r>
            <a:endParaRPr lang="en-US" dirty="0"/>
          </a:p>
        </p:txBody>
      </p:sp>
      <p:sp>
        <p:nvSpPr>
          <p:cNvPr id="4" name="Rectangle 3"/>
          <p:cNvSpPr/>
          <p:nvPr/>
        </p:nvSpPr>
        <p:spPr>
          <a:xfrm>
            <a:off x="152400" y="4419600"/>
            <a:ext cx="5943600" cy="220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172200" y="3352800"/>
            <a:ext cx="25908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1314638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228600"/>
            <a:ext cx="5900738" cy="60134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6324600" y="533400"/>
            <a:ext cx="2590800" cy="4524315"/>
          </a:xfrm>
          <a:prstGeom prst="rect">
            <a:avLst/>
          </a:prstGeom>
          <a:noFill/>
        </p:spPr>
        <p:txBody>
          <a:bodyPr wrap="square" rtlCol="0">
            <a:spAutoFit/>
          </a:bodyPr>
          <a:lstStyle/>
          <a:p>
            <a:r>
              <a:rPr lang="en-US" b="1" i="1" dirty="0"/>
              <a:t>B) </a:t>
            </a:r>
            <a:r>
              <a:rPr lang="en-US" i="1" dirty="0"/>
              <a:t>Time series of CCRs (red bars) and ACCRs (blue bars) simulated by our box model neglecting FW flux from Greenland; </a:t>
            </a:r>
            <a:r>
              <a:rPr lang="en-US" b="1" i="1" dirty="0"/>
              <a:t>C) </a:t>
            </a:r>
            <a:r>
              <a:rPr lang="en-US" i="1" dirty="0"/>
              <a:t>same as in (B) but with FW fluxes from Greenland introduced after 50 years in the model simulation; </a:t>
            </a:r>
            <a:endParaRPr lang="en-US" i="1" dirty="0" smtClean="0"/>
          </a:p>
          <a:p>
            <a:r>
              <a:rPr lang="en-US" b="1" i="1" dirty="0" smtClean="0"/>
              <a:t>D</a:t>
            </a:r>
            <a:r>
              <a:rPr lang="en-US" b="1" i="1" dirty="0"/>
              <a:t>) </a:t>
            </a:r>
            <a:r>
              <a:rPr lang="en-US" i="1" dirty="0"/>
              <a:t>same as in (C) but with a doubling of FW fluxes from Greenland. Numbers by the bars indicate the regime duration in years. </a:t>
            </a:r>
            <a:endParaRPr lang="en-US" dirty="0"/>
          </a:p>
        </p:txBody>
      </p:sp>
    </p:spTree>
    <p:extLst>
      <p:ext uri="{BB962C8B-B14F-4D97-AF65-F5344CB8AC3E}">
        <p14:creationId xmlns:p14="http://schemas.microsoft.com/office/powerpoint/2010/main" xmlns="" val="11314638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cxnSp>
        <p:nvCxnSpPr>
          <p:cNvPr id="8" name="Straight Arrow Connector 7"/>
          <p:cNvCxnSpPr/>
          <p:nvPr/>
        </p:nvCxnSpPr>
        <p:spPr>
          <a:xfrm>
            <a:off x="10515600" y="23622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9" name="Picture 8" descr="1948-2011-AO-AOO-indexes-and-1989-and-2007-regimes-new.jpg"/>
          <p:cNvPicPr>
            <a:picLocks noChangeAspect="1"/>
          </p:cNvPicPr>
          <p:nvPr/>
        </p:nvPicPr>
        <p:blipFill>
          <a:blip r:embed="rId2" cstate="print"/>
          <a:srcRect l="9412" t="25455" r="5882" b="10909"/>
          <a:stretch>
            <a:fillRect/>
          </a:stretch>
        </p:blipFill>
        <p:spPr>
          <a:xfrm>
            <a:off x="990600" y="116571"/>
            <a:ext cx="6934200" cy="6741429"/>
          </a:xfrm>
          <a:prstGeom prst="rect">
            <a:avLst/>
          </a:prstGeom>
          <a:ln>
            <a:noFill/>
          </a:ln>
        </p:spPr>
      </p:pic>
      <p:sp>
        <p:nvSpPr>
          <p:cNvPr id="10" name="Oval 9"/>
          <p:cNvSpPr/>
          <p:nvPr/>
        </p:nvSpPr>
        <p:spPr>
          <a:xfrm>
            <a:off x="6019800" y="4800600"/>
            <a:ext cx="1447800" cy="1219200"/>
          </a:xfrm>
          <a:prstGeom prst="ellipse">
            <a:avLst/>
          </a:prstGeom>
          <a:no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47800" y="4507468"/>
            <a:ext cx="1066800" cy="369332"/>
          </a:xfrm>
          <a:prstGeom prst="rect">
            <a:avLst/>
          </a:prstGeom>
          <a:noFill/>
          <a:ln>
            <a:noFill/>
          </a:ln>
        </p:spPr>
        <p:txBody>
          <a:bodyPr wrap="square" rtlCol="0">
            <a:spAutoFit/>
          </a:bodyPr>
          <a:lstStyle/>
          <a:p>
            <a:r>
              <a:rPr lang="en-US" dirty="0"/>
              <a:t> </a:t>
            </a:r>
            <a:r>
              <a:rPr lang="en-US" dirty="0" smtClean="0"/>
              <a:t> </a:t>
            </a:r>
            <a:r>
              <a:rPr lang="en-US" sz="1200" b="1" dirty="0" smtClean="0">
                <a:solidFill>
                  <a:srgbClr val="0070C0"/>
                </a:solidFill>
              </a:rPr>
              <a:t>7 years</a:t>
            </a:r>
            <a:endParaRPr lang="en-US" sz="1200" b="1" dirty="0">
              <a:solidFill>
                <a:srgbClr val="0070C0"/>
              </a:solidFill>
            </a:endParaRPr>
          </a:p>
        </p:txBody>
      </p:sp>
      <p:sp>
        <p:nvSpPr>
          <p:cNvPr id="12" name="TextBox 11"/>
          <p:cNvSpPr txBox="1"/>
          <p:nvPr/>
        </p:nvSpPr>
        <p:spPr>
          <a:xfrm>
            <a:off x="2362200" y="4507468"/>
            <a:ext cx="1066800" cy="369332"/>
          </a:xfrm>
          <a:prstGeom prst="rect">
            <a:avLst/>
          </a:prstGeom>
          <a:noFill/>
          <a:ln>
            <a:noFill/>
          </a:ln>
        </p:spPr>
        <p:txBody>
          <a:bodyPr wrap="square" rtlCol="0">
            <a:spAutoFit/>
          </a:bodyPr>
          <a:lstStyle/>
          <a:p>
            <a:r>
              <a:rPr lang="en-US" dirty="0"/>
              <a:t> </a:t>
            </a:r>
            <a:r>
              <a:rPr lang="en-US" dirty="0" smtClean="0"/>
              <a:t> </a:t>
            </a:r>
            <a:r>
              <a:rPr lang="en-US" sz="1200" b="1" dirty="0">
                <a:solidFill>
                  <a:srgbClr val="0070C0"/>
                </a:solidFill>
              </a:rPr>
              <a:t>5</a:t>
            </a:r>
            <a:r>
              <a:rPr lang="en-US" sz="1200" b="1" dirty="0" smtClean="0">
                <a:solidFill>
                  <a:srgbClr val="0070C0"/>
                </a:solidFill>
              </a:rPr>
              <a:t> years</a:t>
            </a:r>
            <a:endParaRPr lang="en-US" sz="1200" b="1" dirty="0">
              <a:solidFill>
                <a:srgbClr val="0070C0"/>
              </a:solidFill>
            </a:endParaRPr>
          </a:p>
        </p:txBody>
      </p:sp>
      <p:sp>
        <p:nvSpPr>
          <p:cNvPr id="13" name="TextBox 12"/>
          <p:cNvSpPr txBox="1"/>
          <p:nvPr/>
        </p:nvSpPr>
        <p:spPr>
          <a:xfrm>
            <a:off x="3733800" y="4495800"/>
            <a:ext cx="1066800" cy="369332"/>
          </a:xfrm>
          <a:prstGeom prst="rect">
            <a:avLst/>
          </a:prstGeom>
          <a:noFill/>
          <a:ln>
            <a:noFill/>
          </a:ln>
        </p:spPr>
        <p:txBody>
          <a:bodyPr wrap="square" rtlCol="0">
            <a:spAutoFit/>
          </a:bodyPr>
          <a:lstStyle/>
          <a:p>
            <a:r>
              <a:rPr lang="en-US" dirty="0"/>
              <a:t> </a:t>
            </a:r>
            <a:r>
              <a:rPr lang="en-US" dirty="0" smtClean="0"/>
              <a:t> </a:t>
            </a:r>
            <a:r>
              <a:rPr lang="en-US" sz="1200" b="1" dirty="0">
                <a:solidFill>
                  <a:srgbClr val="0070C0"/>
                </a:solidFill>
              </a:rPr>
              <a:t>8</a:t>
            </a:r>
            <a:r>
              <a:rPr lang="en-US" sz="1200" b="1" dirty="0" smtClean="0">
                <a:solidFill>
                  <a:srgbClr val="0070C0"/>
                </a:solidFill>
              </a:rPr>
              <a:t> years </a:t>
            </a:r>
            <a:endParaRPr lang="en-US" sz="1200" b="1" dirty="0">
              <a:solidFill>
                <a:srgbClr val="0070C0"/>
              </a:solidFill>
            </a:endParaRPr>
          </a:p>
        </p:txBody>
      </p:sp>
      <p:sp>
        <p:nvSpPr>
          <p:cNvPr id="14" name="TextBox 13"/>
          <p:cNvSpPr txBox="1"/>
          <p:nvPr/>
        </p:nvSpPr>
        <p:spPr>
          <a:xfrm>
            <a:off x="4648200" y="4495800"/>
            <a:ext cx="1066800" cy="369332"/>
          </a:xfrm>
          <a:prstGeom prst="rect">
            <a:avLst/>
          </a:prstGeom>
          <a:noFill/>
          <a:ln>
            <a:noFill/>
          </a:ln>
        </p:spPr>
        <p:txBody>
          <a:bodyPr wrap="square" rtlCol="0">
            <a:spAutoFit/>
          </a:bodyPr>
          <a:lstStyle/>
          <a:p>
            <a:r>
              <a:rPr lang="en-US" dirty="0"/>
              <a:t> </a:t>
            </a:r>
            <a:r>
              <a:rPr lang="en-US" dirty="0" smtClean="0"/>
              <a:t> </a:t>
            </a:r>
            <a:r>
              <a:rPr lang="en-US" sz="1200" b="1" dirty="0" smtClean="0">
                <a:solidFill>
                  <a:srgbClr val="0070C0"/>
                </a:solidFill>
              </a:rPr>
              <a:t>4 years </a:t>
            </a:r>
            <a:endParaRPr lang="en-US" sz="1200" b="1" dirty="0">
              <a:solidFill>
                <a:srgbClr val="0070C0"/>
              </a:solidFill>
            </a:endParaRPr>
          </a:p>
        </p:txBody>
      </p:sp>
      <p:sp>
        <p:nvSpPr>
          <p:cNvPr id="15" name="TextBox 14"/>
          <p:cNvSpPr txBox="1"/>
          <p:nvPr/>
        </p:nvSpPr>
        <p:spPr>
          <a:xfrm>
            <a:off x="6096000" y="5498068"/>
            <a:ext cx="1066800" cy="369332"/>
          </a:xfrm>
          <a:prstGeom prst="rect">
            <a:avLst/>
          </a:prstGeom>
          <a:noFill/>
          <a:ln>
            <a:noFill/>
          </a:ln>
        </p:spPr>
        <p:txBody>
          <a:bodyPr wrap="square" rtlCol="0">
            <a:spAutoFit/>
          </a:bodyPr>
          <a:lstStyle/>
          <a:p>
            <a:r>
              <a:rPr lang="en-US" dirty="0"/>
              <a:t> </a:t>
            </a:r>
            <a:r>
              <a:rPr lang="en-US" dirty="0" smtClean="0"/>
              <a:t> </a:t>
            </a:r>
            <a:r>
              <a:rPr lang="en-US" sz="1400" b="1" dirty="0" smtClean="0">
                <a:solidFill>
                  <a:srgbClr val="0070C0"/>
                </a:solidFill>
              </a:rPr>
              <a:t>16 years ! </a:t>
            </a:r>
            <a:endParaRPr lang="en-US" sz="1400" b="1" dirty="0">
              <a:solidFill>
                <a:srgbClr val="0070C0"/>
              </a:solidFill>
            </a:endParaRPr>
          </a:p>
        </p:txBody>
      </p:sp>
      <p:sp>
        <p:nvSpPr>
          <p:cNvPr id="16" name="TextBox 15"/>
          <p:cNvSpPr txBox="1"/>
          <p:nvPr/>
        </p:nvSpPr>
        <p:spPr>
          <a:xfrm>
            <a:off x="1981200" y="4888468"/>
            <a:ext cx="1066800" cy="369332"/>
          </a:xfrm>
          <a:prstGeom prst="rect">
            <a:avLst/>
          </a:prstGeom>
          <a:noFill/>
          <a:ln>
            <a:noFill/>
          </a:ln>
        </p:spPr>
        <p:txBody>
          <a:bodyPr wrap="square" rtlCol="0">
            <a:spAutoFit/>
          </a:bodyPr>
          <a:lstStyle/>
          <a:p>
            <a:r>
              <a:rPr lang="en-US" dirty="0"/>
              <a:t> </a:t>
            </a:r>
            <a:r>
              <a:rPr lang="en-US" dirty="0" smtClean="0"/>
              <a:t> </a:t>
            </a:r>
            <a:r>
              <a:rPr lang="en-US" sz="1200" b="1" dirty="0">
                <a:solidFill>
                  <a:srgbClr val="C00000"/>
                </a:solidFill>
              </a:rPr>
              <a:t>5</a:t>
            </a:r>
            <a:r>
              <a:rPr lang="en-US" sz="1200" b="1" dirty="0" smtClean="0">
                <a:solidFill>
                  <a:srgbClr val="C00000"/>
                </a:solidFill>
              </a:rPr>
              <a:t> years</a:t>
            </a:r>
            <a:endParaRPr lang="en-US" sz="1200" b="1" dirty="0">
              <a:solidFill>
                <a:srgbClr val="C00000"/>
              </a:solidFill>
            </a:endParaRPr>
          </a:p>
        </p:txBody>
      </p:sp>
      <p:sp>
        <p:nvSpPr>
          <p:cNvPr id="17" name="TextBox 16"/>
          <p:cNvSpPr txBox="1"/>
          <p:nvPr/>
        </p:nvSpPr>
        <p:spPr>
          <a:xfrm>
            <a:off x="2971800" y="4876800"/>
            <a:ext cx="1066800" cy="369332"/>
          </a:xfrm>
          <a:prstGeom prst="rect">
            <a:avLst/>
          </a:prstGeom>
          <a:noFill/>
          <a:ln>
            <a:noFill/>
          </a:ln>
        </p:spPr>
        <p:txBody>
          <a:bodyPr wrap="square" rtlCol="0">
            <a:spAutoFit/>
          </a:bodyPr>
          <a:lstStyle/>
          <a:p>
            <a:r>
              <a:rPr lang="en-US" dirty="0"/>
              <a:t> </a:t>
            </a:r>
            <a:r>
              <a:rPr lang="en-US" dirty="0" smtClean="0"/>
              <a:t> </a:t>
            </a:r>
            <a:r>
              <a:rPr lang="en-US" sz="1200" b="1" dirty="0" smtClean="0">
                <a:solidFill>
                  <a:srgbClr val="C00000"/>
                </a:solidFill>
              </a:rPr>
              <a:t>9 years</a:t>
            </a:r>
            <a:endParaRPr lang="en-US" sz="1200" b="1" dirty="0">
              <a:solidFill>
                <a:srgbClr val="C00000"/>
              </a:solidFill>
            </a:endParaRPr>
          </a:p>
        </p:txBody>
      </p:sp>
      <p:sp>
        <p:nvSpPr>
          <p:cNvPr id="18" name="TextBox 17"/>
          <p:cNvSpPr txBox="1"/>
          <p:nvPr/>
        </p:nvSpPr>
        <p:spPr>
          <a:xfrm>
            <a:off x="4267200" y="4724400"/>
            <a:ext cx="1066800" cy="369332"/>
          </a:xfrm>
          <a:prstGeom prst="rect">
            <a:avLst/>
          </a:prstGeom>
          <a:noFill/>
          <a:ln>
            <a:noFill/>
          </a:ln>
        </p:spPr>
        <p:txBody>
          <a:bodyPr wrap="square" rtlCol="0">
            <a:spAutoFit/>
          </a:bodyPr>
          <a:lstStyle/>
          <a:p>
            <a:r>
              <a:rPr lang="en-US" dirty="0"/>
              <a:t> </a:t>
            </a:r>
            <a:r>
              <a:rPr lang="en-US" dirty="0" smtClean="0"/>
              <a:t> </a:t>
            </a:r>
            <a:r>
              <a:rPr lang="en-US" sz="1200" b="1" dirty="0">
                <a:solidFill>
                  <a:srgbClr val="C00000"/>
                </a:solidFill>
              </a:rPr>
              <a:t>5</a:t>
            </a:r>
            <a:r>
              <a:rPr lang="en-US" sz="1200" b="1" dirty="0" smtClean="0">
                <a:solidFill>
                  <a:srgbClr val="C00000"/>
                </a:solidFill>
              </a:rPr>
              <a:t> years</a:t>
            </a:r>
            <a:endParaRPr lang="en-US" sz="1200" b="1" dirty="0">
              <a:solidFill>
                <a:srgbClr val="C00000"/>
              </a:solidFill>
            </a:endParaRPr>
          </a:p>
        </p:txBody>
      </p:sp>
      <p:sp>
        <p:nvSpPr>
          <p:cNvPr id="19" name="TextBox 18"/>
          <p:cNvSpPr txBox="1"/>
          <p:nvPr/>
        </p:nvSpPr>
        <p:spPr>
          <a:xfrm>
            <a:off x="5257800" y="5117068"/>
            <a:ext cx="1066800" cy="369332"/>
          </a:xfrm>
          <a:prstGeom prst="rect">
            <a:avLst/>
          </a:prstGeom>
          <a:noFill/>
          <a:ln>
            <a:noFill/>
          </a:ln>
        </p:spPr>
        <p:txBody>
          <a:bodyPr wrap="square" rtlCol="0">
            <a:spAutoFit/>
          </a:bodyPr>
          <a:lstStyle/>
          <a:p>
            <a:r>
              <a:rPr lang="en-US" dirty="0"/>
              <a:t> </a:t>
            </a:r>
            <a:r>
              <a:rPr lang="en-US" dirty="0" smtClean="0"/>
              <a:t> </a:t>
            </a:r>
            <a:r>
              <a:rPr lang="en-US" sz="1200" b="1" dirty="0" smtClean="0">
                <a:solidFill>
                  <a:srgbClr val="C00000"/>
                </a:solidFill>
              </a:rPr>
              <a:t>8 years</a:t>
            </a:r>
            <a:endParaRPr lang="en-US" sz="1200" b="1" dirty="0">
              <a:solidFill>
                <a:srgbClr val="C00000"/>
              </a:solidFill>
            </a:endParaRPr>
          </a:p>
        </p:txBody>
      </p:sp>
      <p:sp>
        <p:nvSpPr>
          <p:cNvPr id="20" name="TextBox 19"/>
          <p:cNvSpPr txBox="1"/>
          <p:nvPr/>
        </p:nvSpPr>
        <p:spPr>
          <a:xfrm>
            <a:off x="3657600" y="5939135"/>
            <a:ext cx="609600" cy="461665"/>
          </a:xfrm>
          <a:prstGeom prst="rect">
            <a:avLst/>
          </a:prstGeom>
          <a:noFill/>
        </p:spPr>
        <p:txBody>
          <a:bodyPr wrap="square" rtlCol="0">
            <a:spAutoFit/>
          </a:bodyPr>
          <a:lstStyle/>
          <a:p>
            <a:r>
              <a:rPr lang="en-US" sz="1200" b="1" dirty="0" smtClean="0"/>
              <a:t>GSA </a:t>
            </a:r>
          </a:p>
          <a:p>
            <a:r>
              <a:rPr lang="en-US" sz="1200" b="1" dirty="0" smtClean="0"/>
              <a:t>1970s</a:t>
            </a:r>
            <a:endParaRPr lang="en-US" sz="1200" b="1" dirty="0"/>
          </a:p>
        </p:txBody>
      </p:sp>
      <p:sp>
        <p:nvSpPr>
          <p:cNvPr id="23" name="TextBox 22"/>
          <p:cNvSpPr txBox="1"/>
          <p:nvPr/>
        </p:nvSpPr>
        <p:spPr>
          <a:xfrm>
            <a:off x="4800600" y="5939135"/>
            <a:ext cx="609600" cy="461665"/>
          </a:xfrm>
          <a:prstGeom prst="rect">
            <a:avLst/>
          </a:prstGeom>
          <a:noFill/>
        </p:spPr>
        <p:txBody>
          <a:bodyPr wrap="square" rtlCol="0">
            <a:spAutoFit/>
          </a:bodyPr>
          <a:lstStyle/>
          <a:p>
            <a:r>
              <a:rPr lang="en-US" sz="1200" b="1" dirty="0" smtClean="0"/>
              <a:t>GSA </a:t>
            </a:r>
          </a:p>
          <a:p>
            <a:r>
              <a:rPr lang="en-US" sz="1200" b="1" dirty="0" smtClean="0"/>
              <a:t>1980s</a:t>
            </a:r>
            <a:endParaRPr lang="en-US" sz="1200" b="1" dirty="0"/>
          </a:p>
        </p:txBody>
      </p:sp>
      <p:sp>
        <p:nvSpPr>
          <p:cNvPr id="24" name="TextBox 23"/>
          <p:cNvSpPr txBox="1"/>
          <p:nvPr/>
        </p:nvSpPr>
        <p:spPr>
          <a:xfrm>
            <a:off x="5791200" y="5939135"/>
            <a:ext cx="609600" cy="461665"/>
          </a:xfrm>
          <a:prstGeom prst="rect">
            <a:avLst/>
          </a:prstGeom>
          <a:noFill/>
        </p:spPr>
        <p:txBody>
          <a:bodyPr wrap="square" rtlCol="0">
            <a:spAutoFit/>
          </a:bodyPr>
          <a:lstStyle/>
          <a:p>
            <a:r>
              <a:rPr lang="en-US" sz="1200" b="1" dirty="0" smtClean="0"/>
              <a:t>GSA </a:t>
            </a:r>
          </a:p>
          <a:p>
            <a:r>
              <a:rPr lang="en-US" sz="1200" b="1" dirty="0" smtClean="0"/>
              <a:t>1990s</a:t>
            </a:r>
            <a:endParaRPr lang="en-US" sz="1200" b="1" dirty="0"/>
          </a:p>
        </p:txBody>
      </p:sp>
      <p:sp>
        <p:nvSpPr>
          <p:cNvPr id="22" name="Circular Arrow 21"/>
          <p:cNvSpPr/>
          <p:nvPr/>
        </p:nvSpPr>
        <p:spPr>
          <a:xfrm rot="14571576" flipV="1">
            <a:off x="1791036" y="1799599"/>
            <a:ext cx="2394006" cy="2063171"/>
          </a:xfrm>
          <a:prstGeom prst="circularArrow">
            <a:avLst>
              <a:gd name="adj1" fmla="val 12500"/>
              <a:gd name="adj2" fmla="val 867760"/>
              <a:gd name="adj3" fmla="val 20457681"/>
              <a:gd name="adj4" fmla="val 10800000"/>
              <a:gd name="adj5" fmla="val 12500"/>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Circular Arrow 29"/>
          <p:cNvSpPr/>
          <p:nvPr/>
        </p:nvSpPr>
        <p:spPr>
          <a:xfrm rot="18057559" flipV="1">
            <a:off x="5332589" y="2135667"/>
            <a:ext cx="2394006" cy="2063171"/>
          </a:xfrm>
          <a:prstGeom prst="circularArrow">
            <a:avLst>
              <a:gd name="adj1" fmla="val 12500"/>
              <a:gd name="adj2" fmla="val 867760"/>
              <a:gd name="adj3" fmla="val 20457681"/>
              <a:gd name="adj4" fmla="val 10800000"/>
              <a:gd name="adj5" fmla="val 12500"/>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TextBox 24"/>
          <p:cNvSpPr txBox="1"/>
          <p:nvPr/>
        </p:nvSpPr>
        <p:spPr>
          <a:xfrm>
            <a:off x="1143000" y="533400"/>
            <a:ext cx="685800" cy="461665"/>
          </a:xfrm>
          <a:prstGeom prst="rect">
            <a:avLst/>
          </a:prstGeom>
          <a:solidFill>
            <a:schemeClr val="bg1"/>
          </a:solidFill>
        </p:spPr>
        <p:txBody>
          <a:bodyPr wrap="square" rtlCol="0">
            <a:spAutoFit/>
          </a:bodyPr>
          <a:lstStyle/>
          <a:p>
            <a:r>
              <a:rPr lang="en-US" sz="2400" b="1" dirty="0" smtClean="0"/>
              <a:t> </a:t>
            </a:r>
            <a:r>
              <a:rPr lang="en-US" sz="2000" b="1" dirty="0" smtClean="0">
                <a:solidFill>
                  <a:srgbClr val="FF0000"/>
                </a:solidFill>
              </a:rPr>
              <a:t>CCR</a:t>
            </a:r>
            <a:endParaRPr lang="en-US" sz="2000" b="1" dirty="0">
              <a:solidFill>
                <a:srgbClr val="FF0000"/>
              </a:solidFill>
            </a:endParaRPr>
          </a:p>
        </p:txBody>
      </p:sp>
      <p:sp>
        <p:nvSpPr>
          <p:cNvPr id="26" name="TextBox 25"/>
          <p:cNvSpPr txBox="1"/>
          <p:nvPr/>
        </p:nvSpPr>
        <p:spPr>
          <a:xfrm>
            <a:off x="4572000" y="533400"/>
            <a:ext cx="762000" cy="400110"/>
          </a:xfrm>
          <a:prstGeom prst="rect">
            <a:avLst/>
          </a:prstGeom>
          <a:solidFill>
            <a:schemeClr val="bg1"/>
          </a:solidFill>
        </p:spPr>
        <p:txBody>
          <a:bodyPr wrap="square" rtlCol="0">
            <a:spAutoFit/>
          </a:bodyPr>
          <a:lstStyle/>
          <a:p>
            <a:r>
              <a:rPr lang="en-US" sz="2000" b="1" dirty="0" smtClean="0">
                <a:solidFill>
                  <a:srgbClr val="0070C0"/>
                </a:solidFill>
              </a:rPr>
              <a:t>ACCR</a:t>
            </a:r>
            <a:endParaRPr lang="en-US" sz="2000" b="1" dirty="0">
              <a:solidFill>
                <a:srgbClr val="0070C0"/>
              </a:solidFill>
            </a:endParaRPr>
          </a:p>
        </p:txBody>
      </p:sp>
      <p:pic>
        <p:nvPicPr>
          <p:cNvPr id="2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5096" t="70000"/>
          <a:stretch>
            <a:fillRect/>
          </a:stretch>
        </p:blipFill>
        <p:spPr bwMode="auto">
          <a:xfrm>
            <a:off x="744552" y="4267200"/>
            <a:ext cx="7332648" cy="2362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948690"/>
            <a:ext cx="8763000" cy="5893921"/>
          </a:xfrm>
          <a:prstGeom prst="rect">
            <a:avLst/>
          </a:prstGeom>
        </p:spPr>
        <p:txBody>
          <a:bodyPr wrap="square">
            <a:spAutoFit/>
          </a:bodyPr>
          <a:lstStyle/>
          <a:p>
            <a:r>
              <a:rPr lang="en-US" sz="1900" b="1" dirty="0"/>
              <a:t>After more than 100 years of scientific research, the fundamental mechanisms behind the variability of the North Atlantic Oscillation still remain intriguing mysteries. </a:t>
            </a:r>
            <a:endParaRPr lang="en-US" sz="1900" b="1" dirty="0" smtClean="0"/>
          </a:p>
          <a:p>
            <a:endParaRPr lang="en-US" sz="1900" b="1" dirty="0"/>
          </a:p>
          <a:p>
            <a:r>
              <a:rPr lang="en-US" sz="1900" b="1" dirty="0" smtClean="0"/>
              <a:t>However</a:t>
            </a:r>
            <a:r>
              <a:rPr lang="en-US" sz="1900" b="1" dirty="0"/>
              <a:t>, some things are </a:t>
            </a:r>
            <a:r>
              <a:rPr lang="en-US" sz="1900" b="1" dirty="0" smtClean="0"/>
              <a:t>becoming </a:t>
            </a:r>
            <a:r>
              <a:rPr lang="en-US" sz="1900" b="1" dirty="0"/>
              <a:t>clearer. For example, it appears that the link between the </a:t>
            </a:r>
            <a:r>
              <a:rPr lang="en-US" sz="1900" b="1" dirty="0" smtClean="0"/>
              <a:t>El Nino</a:t>
            </a:r>
            <a:r>
              <a:rPr lang="en-US" sz="1900" b="1" dirty="0"/>
              <a:t> </a:t>
            </a:r>
            <a:r>
              <a:rPr lang="en-US" sz="1900" b="1" dirty="0" smtClean="0"/>
              <a:t> </a:t>
            </a:r>
            <a:r>
              <a:rPr lang="en-US" sz="1900" b="1" dirty="0"/>
              <a:t>the </a:t>
            </a:r>
            <a:r>
              <a:rPr lang="en-US" sz="1900" b="1" dirty="0" smtClean="0"/>
              <a:t>NAO </a:t>
            </a:r>
            <a:r>
              <a:rPr lang="en-US" sz="1900" b="1" dirty="0"/>
              <a:t>is relatively weak. </a:t>
            </a:r>
            <a:endParaRPr lang="en-US" sz="1900" b="1" dirty="0" smtClean="0"/>
          </a:p>
          <a:p>
            <a:endParaRPr lang="en-US" sz="1900" b="1" dirty="0"/>
          </a:p>
          <a:p>
            <a:r>
              <a:rPr lang="en-US" sz="1900" b="1" dirty="0" smtClean="0"/>
              <a:t>It </a:t>
            </a:r>
            <a:r>
              <a:rPr lang="en-US" sz="1900" b="1" dirty="0"/>
              <a:t>is also becoming clearer that some of the current day climate models are showing some encouraging ability to make probabilistic forecasts of the NAO a season ahead. </a:t>
            </a:r>
            <a:endParaRPr lang="en-US" sz="1900" b="1" dirty="0" smtClean="0"/>
          </a:p>
          <a:p>
            <a:endParaRPr lang="en-US" sz="1900" b="1" dirty="0"/>
          </a:p>
          <a:p>
            <a:r>
              <a:rPr lang="en-US" sz="1900" b="1" dirty="0" smtClean="0"/>
              <a:t>What </a:t>
            </a:r>
            <a:r>
              <a:rPr lang="en-US" sz="1900" b="1" dirty="0"/>
              <a:t>is not clear is why the NAO has become more positive over the last 30 years and there is some speculation that this may be a sign of human induced global warming. On the other hand, it could merely be natural climate variability. </a:t>
            </a:r>
            <a:endParaRPr lang="en-US" sz="1900" b="1" dirty="0" smtClean="0"/>
          </a:p>
          <a:p>
            <a:endParaRPr lang="en-US" sz="1900" b="1" dirty="0" smtClean="0"/>
          </a:p>
          <a:p>
            <a:r>
              <a:rPr lang="en-US" sz="1900" b="1" dirty="0" smtClean="0"/>
              <a:t>Because </a:t>
            </a:r>
            <a:r>
              <a:rPr lang="en-US" sz="1900" b="1" dirty="0"/>
              <a:t>of its climatic importance, the NAO is </a:t>
            </a:r>
            <a:r>
              <a:rPr lang="en-US" sz="1900" b="1" dirty="0" smtClean="0"/>
              <a:t>still</a:t>
            </a:r>
            <a:r>
              <a:rPr lang="en-US" sz="1900" b="1" dirty="0" smtClean="0"/>
              <a:t> </a:t>
            </a:r>
            <a:r>
              <a:rPr lang="en-US" sz="1900" b="1" dirty="0"/>
              <a:t>generating intense scientific interest and this will </a:t>
            </a:r>
            <a:r>
              <a:rPr lang="en-US" sz="1900" b="1" dirty="0" smtClean="0"/>
              <a:t>undoubtedly </a:t>
            </a:r>
            <a:r>
              <a:rPr lang="en-US" sz="1900" b="1" dirty="0"/>
              <a:t>lead to further advances in our understanding of this intriguing phenomenon and hopefully our ability to forecast it</a:t>
            </a:r>
            <a:r>
              <a:rPr lang="en-US" sz="1900" b="1" dirty="0" smtClean="0"/>
              <a:t>.</a:t>
            </a:r>
          </a:p>
          <a:p>
            <a:endParaRPr lang="en-US" dirty="0"/>
          </a:p>
          <a:p>
            <a:r>
              <a:rPr lang="en-US" dirty="0" smtClean="0"/>
              <a:t>                                        University </a:t>
            </a:r>
            <a:r>
              <a:rPr lang="en-US" dirty="0"/>
              <a:t>of Reading, UK: www.met.rdg.ac.uk/cag/NAO</a:t>
            </a:r>
          </a:p>
          <a:p>
            <a:r>
              <a:rPr lang="en-US" dirty="0"/>
              <a:t> </a:t>
            </a:r>
          </a:p>
        </p:txBody>
      </p:sp>
      <p:sp>
        <p:nvSpPr>
          <p:cNvPr id="3" name="Text Box 4"/>
          <p:cNvSpPr txBox="1">
            <a:spLocks noChangeArrowheads="1"/>
          </p:cNvSpPr>
          <p:nvPr/>
        </p:nvSpPr>
        <p:spPr bwMode="auto">
          <a:xfrm>
            <a:off x="304800" y="200025"/>
            <a:ext cx="7640638"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200">
                <a:solidFill>
                  <a:srgbClr val="FFFF00"/>
                </a:solidFill>
                <a:latin typeface="Times New Roman" pitchFamily="18" charset="0"/>
              </a:defRPr>
            </a:lvl1pPr>
            <a:lvl2pPr marL="742950" indent="-285750" eaLnBrk="0" hangingPunct="0">
              <a:defRPr sz="2200">
                <a:solidFill>
                  <a:srgbClr val="FFFF00"/>
                </a:solidFill>
                <a:latin typeface="Times New Roman" pitchFamily="18" charset="0"/>
              </a:defRPr>
            </a:lvl2pPr>
            <a:lvl3pPr marL="1143000" indent="-228600" eaLnBrk="0" hangingPunct="0">
              <a:defRPr sz="2200">
                <a:solidFill>
                  <a:srgbClr val="FFFF00"/>
                </a:solidFill>
                <a:latin typeface="Times New Roman" pitchFamily="18" charset="0"/>
              </a:defRPr>
            </a:lvl3pPr>
            <a:lvl4pPr marL="1600200" indent="-228600" eaLnBrk="0" hangingPunct="0">
              <a:defRPr sz="2200">
                <a:solidFill>
                  <a:srgbClr val="FFFF00"/>
                </a:solidFill>
                <a:latin typeface="Times New Roman" pitchFamily="18" charset="0"/>
              </a:defRPr>
            </a:lvl4pPr>
            <a:lvl5pPr marL="2057400" indent="-228600" eaLnBrk="0" hangingPunct="0">
              <a:defRPr sz="2200">
                <a:solidFill>
                  <a:srgbClr val="FFFF00"/>
                </a:solidFill>
                <a:latin typeface="Times New Roman" pitchFamily="18" charset="0"/>
              </a:defRPr>
            </a:lvl5pPr>
            <a:lvl6pPr marL="2514600" indent="-228600" eaLnBrk="0" fontAlgn="base" hangingPunct="0">
              <a:spcBef>
                <a:spcPct val="0"/>
              </a:spcBef>
              <a:spcAft>
                <a:spcPct val="0"/>
              </a:spcAft>
              <a:defRPr sz="2200">
                <a:solidFill>
                  <a:srgbClr val="FFFF00"/>
                </a:solidFill>
                <a:latin typeface="Times New Roman" pitchFamily="18" charset="0"/>
              </a:defRPr>
            </a:lvl6pPr>
            <a:lvl7pPr marL="2971800" indent="-228600" eaLnBrk="0" fontAlgn="base" hangingPunct="0">
              <a:spcBef>
                <a:spcPct val="0"/>
              </a:spcBef>
              <a:spcAft>
                <a:spcPct val="0"/>
              </a:spcAft>
              <a:defRPr sz="2200">
                <a:solidFill>
                  <a:srgbClr val="FFFF00"/>
                </a:solidFill>
                <a:latin typeface="Times New Roman" pitchFamily="18" charset="0"/>
              </a:defRPr>
            </a:lvl7pPr>
            <a:lvl8pPr marL="3429000" indent="-228600" eaLnBrk="0" fontAlgn="base" hangingPunct="0">
              <a:spcBef>
                <a:spcPct val="0"/>
              </a:spcBef>
              <a:spcAft>
                <a:spcPct val="0"/>
              </a:spcAft>
              <a:defRPr sz="2200">
                <a:solidFill>
                  <a:srgbClr val="FFFF00"/>
                </a:solidFill>
                <a:latin typeface="Times New Roman" pitchFamily="18" charset="0"/>
              </a:defRPr>
            </a:lvl8pPr>
            <a:lvl9pPr marL="3886200" indent="-228600" eaLnBrk="0" fontAlgn="base" hangingPunct="0">
              <a:spcBef>
                <a:spcPct val="0"/>
              </a:spcBef>
              <a:spcAft>
                <a:spcPct val="0"/>
              </a:spcAft>
              <a:defRPr sz="2200">
                <a:solidFill>
                  <a:srgbClr val="FFFF00"/>
                </a:solidFill>
                <a:latin typeface="Times New Roman" pitchFamily="18" charset="0"/>
              </a:defRPr>
            </a:lvl9pPr>
          </a:lstStyle>
          <a:p>
            <a:pPr eaLnBrk="1" hangingPunct="1">
              <a:spcBef>
                <a:spcPct val="50000"/>
              </a:spcBef>
            </a:pPr>
            <a:r>
              <a:rPr lang="en-US" sz="2400" b="1" dirty="0">
                <a:solidFill>
                  <a:schemeClr val="tx1"/>
                </a:solidFill>
              </a:rPr>
              <a:t>Indices of Arctic Climate Variability: North Atlantic Oscillation (NAO, </a:t>
            </a:r>
            <a:r>
              <a:rPr lang="en-US" sz="2400" b="1" i="1" dirty="0">
                <a:solidFill>
                  <a:schemeClr val="tx1"/>
                </a:solidFill>
              </a:rPr>
              <a:t>Walker</a:t>
            </a:r>
            <a:r>
              <a:rPr lang="en-US" sz="2400" b="1" dirty="0">
                <a:solidFill>
                  <a:schemeClr val="tx1"/>
                </a:solidFill>
              </a:rPr>
              <a:t>, 1924)</a:t>
            </a:r>
          </a:p>
        </p:txBody>
      </p:sp>
    </p:spTree>
    <p:extLst>
      <p:ext uri="{BB962C8B-B14F-4D97-AF65-F5344CB8AC3E}">
        <p14:creationId xmlns:p14="http://schemas.microsoft.com/office/powerpoint/2010/main" xmlns="" val="3001128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Figure 6"/>
          <p:cNvPicPr>
            <a:picLocks noChangeAspect="1" noChangeArrowheads="1"/>
          </p:cNvPicPr>
          <p:nvPr/>
        </p:nvPicPr>
        <p:blipFill>
          <a:blip r:embed="rId2" cstate="print"/>
          <a:srcRect t="77600"/>
          <a:stretch>
            <a:fillRect/>
          </a:stretch>
        </p:blipFill>
        <p:spPr bwMode="auto">
          <a:xfrm>
            <a:off x="2209800" y="3962400"/>
            <a:ext cx="4800600" cy="2615678"/>
          </a:xfrm>
          <a:prstGeom prst="rect">
            <a:avLst/>
          </a:prstGeom>
          <a:noFill/>
        </p:spPr>
      </p:pic>
      <p:pic>
        <p:nvPicPr>
          <p:cNvPr id="3" name="Picture 3" descr="prosh"/>
          <p:cNvPicPr>
            <a:picLocks noChangeAspect="1" noChangeArrowheads="1"/>
          </p:cNvPicPr>
          <p:nvPr/>
        </p:nvPicPr>
        <p:blipFill>
          <a:blip r:embed="rId3" cstate="print">
            <a:extLst>
              <a:ext uri="{28A0092B-C50C-407E-A947-70E740481C1C}">
                <a14:useLocalDpi xmlns:a14="http://schemas.microsoft.com/office/drawing/2010/main" xmlns="" val="0"/>
              </a:ext>
            </a:extLst>
          </a:blip>
          <a:srcRect b="4526"/>
          <a:stretch>
            <a:fillRect/>
          </a:stretch>
        </p:blipFill>
        <p:spPr bwMode="auto">
          <a:xfrm>
            <a:off x="1143000" y="-152400"/>
            <a:ext cx="7073900" cy="414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24200" y="4038600"/>
            <a:ext cx="1219200" cy="369332"/>
          </a:xfrm>
          <a:prstGeom prst="rect">
            <a:avLst/>
          </a:prstGeom>
          <a:noFill/>
        </p:spPr>
        <p:txBody>
          <a:bodyPr wrap="square" rtlCol="0">
            <a:spAutoFit/>
          </a:bodyPr>
          <a:lstStyle/>
          <a:p>
            <a:r>
              <a:rPr lang="en-US" b="1" dirty="0" smtClean="0"/>
              <a:t>1997</a:t>
            </a:r>
            <a:endParaRPr lang="en-US" b="1" dirty="0"/>
          </a:p>
        </p:txBody>
      </p:sp>
      <p:sp>
        <p:nvSpPr>
          <p:cNvPr id="5" name="TextBox 4"/>
          <p:cNvSpPr txBox="1"/>
          <p:nvPr/>
        </p:nvSpPr>
        <p:spPr>
          <a:xfrm>
            <a:off x="5715000" y="3962400"/>
            <a:ext cx="1219200" cy="369332"/>
          </a:xfrm>
          <a:prstGeom prst="rect">
            <a:avLst/>
          </a:prstGeom>
          <a:noFill/>
        </p:spPr>
        <p:txBody>
          <a:bodyPr wrap="square" rtlCol="0">
            <a:spAutoFit/>
          </a:bodyPr>
          <a:lstStyle/>
          <a:p>
            <a:r>
              <a:rPr lang="en-US" b="1" dirty="0" smtClean="0"/>
              <a:t>2001</a:t>
            </a:r>
            <a:endParaRPr lang="en-US" b="1" dirty="0"/>
          </a:p>
        </p:txBody>
      </p:sp>
      <p:sp>
        <p:nvSpPr>
          <p:cNvPr id="6" name="Rectangle 5"/>
          <p:cNvSpPr/>
          <p:nvPr/>
        </p:nvSpPr>
        <p:spPr>
          <a:xfrm>
            <a:off x="152400" y="3412391"/>
            <a:ext cx="1905000" cy="3293209"/>
          </a:xfrm>
          <a:prstGeom prst="rect">
            <a:avLst/>
          </a:prstGeom>
        </p:spPr>
        <p:txBody>
          <a:bodyPr wrap="square">
            <a:spAutoFit/>
          </a:bodyPr>
          <a:lstStyle/>
          <a:p>
            <a:r>
              <a:rPr lang="en-US" sz="1600" b="1" dirty="0" err="1" smtClean="0"/>
              <a:t>Germe</a:t>
            </a:r>
            <a:r>
              <a:rPr lang="en-US" sz="1600" b="1" dirty="0" smtClean="0"/>
              <a:t>, A., M.-N. </a:t>
            </a:r>
            <a:r>
              <a:rPr lang="en-US" sz="1600" b="1" dirty="0" err="1" smtClean="0"/>
              <a:t>Houssais</a:t>
            </a:r>
            <a:r>
              <a:rPr lang="en-US" sz="1600" b="1" dirty="0" smtClean="0"/>
              <a:t>, C. </a:t>
            </a:r>
            <a:r>
              <a:rPr lang="en-US" sz="1600" b="1" dirty="0" err="1" smtClean="0"/>
              <a:t>Herbaut</a:t>
            </a:r>
            <a:r>
              <a:rPr lang="en-US" sz="1600" b="1" dirty="0" smtClean="0"/>
              <a:t>, and C. </a:t>
            </a:r>
            <a:r>
              <a:rPr lang="en-US" sz="1600" b="1" dirty="0" err="1" smtClean="0"/>
              <a:t>Cassou</a:t>
            </a:r>
            <a:r>
              <a:rPr lang="en-US" sz="1600" b="1" dirty="0" smtClean="0"/>
              <a:t> (2011), Greenland Sea </a:t>
            </a:r>
            <a:r>
              <a:rPr lang="en-US" sz="1600" b="1" dirty="0" err="1" smtClean="0"/>
              <a:t>sea</a:t>
            </a:r>
            <a:r>
              <a:rPr lang="en-US" sz="1600" b="1" dirty="0" smtClean="0"/>
              <a:t> ice variability over 1979–2007 and its link to the surface atmosphere, J. </a:t>
            </a:r>
            <a:r>
              <a:rPr lang="en-US" sz="1600" b="1" dirty="0" err="1" smtClean="0"/>
              <a:t>Geophys</a:t>
            </a:r>
            <a:r>
              <a:rPr lang="en-US" sz="1600" b="1" dirty="0" smtClean="0"/>
              <a:t>. Res., 116, C10034, doi:10.1029/2011JC006960.</a:t>
            </a:r>
            <a:endParaRPr lang="en-US" sz="1600" b="1" dirty="0"/>
          </a:p>
        </p:txBody>
      </p:sp>
      <p:sp>
        <p:nvSpPr>
          <p:cNvPr id="7" name="Rectangle 6"/>
          <p:cNvSpPr/>
          <p:nvPr/>
        </p:nvSpPr>
        <p:spPr>
          <a:xfrm>
            <a:off x="4648200" y="3962400"/>
            <a:ext cx="2514600" cy="228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495800" y="4114800"/>
            <a:ext cx="4267200" cy="1200329"/>
          </a:xfrm>
          <a:prstGeom prst="rect">
            <a:avLst/>
          </a:prstGeom>
          <a:noFill/>
        </p:spPr>
        <p:txBody>
          <a:bodyPr wrap="square" rtlCol="0">
            <a:spAutoFit/>
          </a:bodyPr>
          <a:lstStyle/>
          <a:p>
            <a:r>
              <a:rPr lang="en-US" dirty="0" smtClean="0"/>
              <a:t>Increase of sea ice coverage in the GIN Sea</a:t>
            </a:r>
          </a:p>
          <a:p>
            <a:r>
              <a:rPr lang="en-US" dirty="0" smtClean="0"/>
              <a:t>Less cyclonic </a:t>
            </a:r>
            <a:r>
              <a:rPr lang="en-US" dirty="0" err="1" smtClean="0"/>
              <a:t>acitivy</a:t>
            </a:r>
            <a:endParaRPr lang="en-US" dirty="0" smtClean="0"/>
          </a:p>
          <a:p>
            <a:r>
              <a:rPr lang="en-US" dirty="0" smtClean="0"/>
              <a:t>Cooling climate</a:t>
            </a:r>
          </a:p>
          <a:p>
            <a:r>
              <a:rPr lang="en-US" dirty="0" smtClean="0"/>
              <a:t>And…</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nsidc.org/data/seaice_index/images/n_plot.png"/>
          <p:cNvPicPr>
            <a:picLocks noChangeAspect="1" noChangeArrowheads="1"/>
          </p:cNvPicPr>
          <p:nvPr/>
        </p:nvPicPr>
        <p:blipFill>
          <a:blip r:embed="rId2" cstate="print"/>
          <a:srcRect/>
          <a:stretch>
            <a:fillRect/>
          </a:stretch>
        </p:blipFill>
        <p:spPr bwMode="auto">
          <a:xfrm>
            <a:off x="0" y="3429000"/>
            <a:ext cx="5067298" cy="2895600"/>
          </a:xfrm>
          <a:prstGeom prst="rect">
            <a:avLst/>
          </a:prstGeom>
          <a:noFill/>
        </p:spPr>
      </p:pic>
      <p:sp>
        <p:nvSpPr>
          <p:cNvPr id="5" name="Rectangle 4"/>
          <p:cNvSpPr/>
          <p:nvPr/>
        </p:nvSpPr>
        <p:spPr>
          <a:xfrm>
            <a:off x="4953000" y="5486400"/>
            <a:ext cx="27432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848600" y="3505200"/>
            <a:ext cx="533400" cy="220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8600" y="5819001"/>
            <a:ext cx="8229600" cy="276999"/>
          </a:xfrm>
          <a:prstGeom prst="rect">
            <a:avLst/>
          </a:prstGeom>
          <a:solidFill>
            <a:schemeClr val="bg1"/>
          </a:solidFill>
        </p:spPr>
        <p:txBody>
          <a:bodyPr wrap="square" rtlCol="0">
            <a:spAutoFit/>
          </a:bodyPr>
          <a:lstStyle/>
          <a:p>
            <a:r>
              <a:rPr lang="en-US" sz="1200" b="1" dirty="0" smtClean="0">
                <a:latin typeface="Arial" pitchFamily="34" charset="0"/>
                <a:cs typeface="Arial" pitchFamily="34" charset="0"/>
              </a:rPr>
              <a:t>        1970           1980           1990          2000            2010          2020         </a:t>
            </a:r>
            <a:endParaRPr lang="en-US" sz="1200" b="1" dirty="0">
              <a:latin typeface="Arial" pitchFamily="34" charset="0"/>
              <a:cs typeface="Arial" pitchFamily="34" charset="0"/>
            </a:endParaRPr>
          </a:p>
        </p:txBody>
      </p:sp>
      <p:sp>
        <p:nvSpPr>
          <p:cNvPr id="8" name="Rectangle 7"/>
          <p:cNvSpPr/>
          <p:nvPr/>
        </p:nvSpPr>
        <p:spPr>
          <a:xfrm>
            <a:off x="1600200" y="6096000"/>
            <a:ext cx="55626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44" name="Picture 4" descr="http://nsidc.org/data/seaice_index/images/n_extn.png"/>
          <p:cNvPicPr>
            <a:picLocks noChangeAspect="1" noChangeArrowheads="1"/>
          </p:cNvPicPr>
          <p:nvPr/>
        </p:nvPicPr>
        <p:blipFill>
          <a:blip r:embed="rId3" cstate="print"/>
          <a:srcRect l="11429" t="28800" r="31429" b="26400"/>
          <a:stretch>
            <a:fillRect/>
          </a:stretch>
        </p:blipFill>
        <p:spPr bwMode="auto">
          <a:xfrm>
            <a:off x="1066800" y="762000"/>
            <a:ext cx="2743200" cy="2560470"/>
          </a:xfrm>
          <a:prstGeom prst="rect">
            <a:avLst/>
          </a:prstGeom>
          <a:noFill/>
        </p:spPr>
      </p:pic>
      <p:sp>
        <p:nvSpPr>
          <p:cNvPr id="11" name="TextBox 10"/>
          <p:cNvSpPr txBox="1"/>
          <p:nvPr/>
        </p:nvSpPr>
        <p:spPr>
          <a:xfrm>
            <a:off x="1066800" y="838200"/>
            <a:ext cx="2895600" cy="369332"/>
          </a:xfrm>
          <a:prstGeom prst="rect">
            <a:avLst/>
          </a:prstGeom>
          <a:noFill/>
        </p:spPr>
        <p:txBody>
          <a:bodyPr wrap="square" rtlCol="0">
            <a:spAutoFit/>
          </a:bodyPr>
          <a:lstStyle/>
          <a:p>
            <a:r>
              <a:rPr lang="en-US" dirty="0" smtClean="0">
                <a:solidFill>
                  <a:schemeClr val="bg1"/>
                </a:solidFill>
              </a:rPr>
              <a:t>2012 September minimum</a:t>
            </a:r>
            <a:endParaRPr lang="en-US" dirty="0">
              <a:solidFill>
                <a:schemeClr val="bg1"/>
              </a:solidFill>
            </a:endParaRPr>
          </a:p>
        </p:txBody>
      </p:sp>
      <p:sp>
        <p:nvSpPr>
          <p:cNvPr id="112646" name="AutoShape 6" descr="ftp://sidads.colorado.edu/DATASETS/NOAA/G02135/Sep/N_198009_extn.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4724400" y="914400"/>
            <a:ext cx="2895600" cy="369332"/>
          </a:xfrm>
          <a:prstGeom prst="rect">
            <a:avLst/>
          </a:prstGeom>
          <a:noFill/>
        </p:spPr>
        <p:txBody>
          <a:bodyPr wrap="square" rtlCol="0">
            <a:spAutoFit/>
          </a:bodyPr>
          <a:lstStyle/>
          <a:p>
            <a:r>
              <a:rPr lang="en-US" dirty="0" smtClean="0">
                <a:solidFill>
                  <a:schemeClr val="bg1"/>
                </a:solidFill>
              </a:rPr>
              <a:t>2050 September minimum</a:t>
            </a:r>
            <a:endParaRPr lang="en-US" dirty="0">
              <a:solidFill>
                <a:schemeClr val="bg1"/>
              </a:solidFill>
            </a:endParaRPr>
          </a:p>
        </p:txBody>
      </p:sp>
      <p:sp>
        <p:nvSpPr>
          <p:cNvPr id="16" name="TextBox 15"/>
          <p:cNvSpPr txBox="1"/>
          <p:nvPr/>
        </p:nvSpPr>
        <p:spPr>
          <a:xfrm>
            <a:off x="4343400" y="1828800"/>
            <a:ext cx="4267200" cy="369332"/>
          </a:xfrm>
          <a:prstGeom prst="rect">
            <a:avLst/>
          </a:prstGeom>
          <a:noFill/>
        </p:spPr>
        <p:txBody>
          <a:bodyPr wrap="square" rtlCol="0">
            <a:spAutoFit/>
          </a:bodyPr>
          <a:lstStyle/>
          <a:p>
            <a:r>
              <a:rPr lang="en-US" b="1" dirty="0" smtClean="0"/>
              <a:t>2012 September ice minimum from NSIDC</a:t>
            </a:r>
            <a:endParaRPr lang="en-US" b="1"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nsidc.org/data/seaice_index/images/n_plot.png"/>
          <p:cNvPicPr>
            <a:picLocks noChangeAspect="1" noChangeArrowheads="1"/>
          </p:cNvPicPr>
          <p:nvPr/>
        </p:nvPicPr>
        <p:blipFill>
          <a:blip r:embed="rId2" cstate="print"/>
          <a:srcRect/>
          <a:stretch>
            <a:fillRect/>
          </a:stretch>
        </p:blipFill>
        <p:spPr bwMode="auto">
          <a:xfrm>
            <a:off x="0" y="3429000"/>
            <a:ext cx="5067298" cy="2895600"/>
          </a:xfrm>
          <a:prstGeom prst="rect">
            <a:avLst/>
          </a:prstGeom>
          <a:noFill/>
        </p:spPr>
      </p:pic>
      <p:pic>
        <p:nvPicPr>
          <p:cNvPr id="3" name="Picture 2" descr="http://nsidc.org/data/seaice_index/images/n_plot.png"/>
          <p:cNvPicPr>
            <a:picLocks noChangeAspect="1" noChangeArrowheads="1"/>
          </p:cNvPicPr>
          <p:nvPr/>
        </p:nvPicPr>
        <p:blipFill>
          <a:blip r:embed="rId2" cstate="print"/>
          <a:srcRect l="2857" r="17143"/>
          <a:stretch>
            <a:fillRect/>
          </a:stretch>
        </p:blipFill>
        <p:spPr bwMode="auto">
          <a:xfrm flipH="1">
            <a:off x="4191000" y="3429000"/>
            <a:ext cx="4267158" cy="2895600"/>
          </a:xfrm>
          <a:prstGeom prst="rect">
            <a:avLst/>
          </a:prstGeom>
          <a:noFill/>
        </p:spPr>
      </p:pic>
      <p:sp>
        <p:nvSpPr>
          <p:cNvPr id="4" name="Rectangle 3"/>
          <p:cNvSpPr/>
          <p:nvPr/>
        </p:nvSpPr>
        <p:spPr>
          <a:xfrm>
            <a:off x="4114800" y="3276600"/>
            <a:ext cx="45720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953000" y="5486400"/>
            <a:ext cx="27432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noChangeAspect="1"/>
          </p:cNvSpPr>
          <p:nvPr/>
        </p:nvSpPr>
        <p:spPr>
          <a:xfrm>
            <a:off x="7772400" y="3581400"/>
            <a:ext cx="696408" cy="2560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8600" y="5819001"/>
            <a:ext cx="8229600" cy="276999"/>
          </a:xfrm>
          <a:prstGeom prst="rect">
            <a:avLst/>
          </a:prstGeom>
          <a:solidFill>
            <a:schemeClr val="bg1"/>
          </a:solidFill>
        </p:spPr>
        <p:txBody>
          <a:bodyPr wrap="square" rtlCol="0">
            <a:spAutoFit/>
          </a:bodyPr>
          <a:lstStyle/>
          <a:p>
            <a:r>
              <a:rPr lang="en-US" sz="1200" b="1" dirty="0" smtClean="0">
                <a:latin typeface="Arial" pitchFamily="34" charset="0"/>
                <a:cs typeface="Arial" pitchFamily="34" charset="0"/>
              </a:rPr>
              <a:t>        1970           1980           1990          2000            2010         2020           2030           2040          2050        2060</a:t>
            </a:r>
            <a:endParaRPr lang="en-US" sz="1200" b="1" dirty="0">
              <a:latin typeface="Arial" pitchFamily="34" charset="0"/>
              <a:cs typeface="Arial" pitchFamily="34" charset="0"/>
            </a:endParaRPr>
          </a:p>
        </p:txBody>
      </p:sp>
      <p:sp>
        <p:nvSpPr>
          <p:cNvPr id="8" name="Rectangle 7"/>
          <p:cNvSpPr/>
          <p:nvPr/>
        </p:nvSpPr>
        <p:spPr>
          <a:xfrm>
            <a:off x="1600200" y="6096000"/>
            <a:ext cx="55626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191000" y="3505200"/>
            <a:ext cx="4038600" cy="27432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44" name="Picture 4" descr="http://nsidc.org/data/seaice_index/images/n_extn.png"/>
          <p:cNvPicPr>
            <a:picLocks noChangeAspect="1" noChangeArrowheads="1"/>
          </p:cNvPicPr>
          <p:nvPr/>
        </p:nvPicPr>
        <p:blipFill>
          <a:blip r:embed="rId3" cstate="print"/>
          <a:srcRect l="11429" t="28800" r="31429" b="26400"/>
          <a:stretch>
            <a:fillRect/>
          </a:stretch>
        </p:blipFill>
        <p:spPr bwMode="auto">
          <a:xfrm>
            <a:off x="1066800" y="762000"/>
            <a:ext cx="2743200" cy="2560470"/>
          </a:xfrm>
          <a:prstGeom prst="rect">
            <a:avLst/>
          </a:prstGeom>
          <a:noFill/>
        </p:spPr>
      </p:pic>
      <p:sp>
        <p:nvSpPr>
          <p:cNvPr id="11" name="TextBox 10"/>
          <p:cNvSpPr txBox="1"/>
          <p:nvPr/>
        </p:nvSpPr>
        <p:spPr>
          <a:xfrm>
            <a:off x="1066800" y="838200"/>
            <a:ext cx="2895600" cy="369332"/>
          </a:xfrm>
          <a:prstGeom prst="rect">
            <a:avLst/>
          </a:prstGeom>
          <a:noFill/>
        </p:spPr>
        <p:txBody>
          <a:bodyPr wrap="square" rtlCol="0">
            <a:spAutoFit/>
          </a:bodyPr>
          <a:lstStyle/>
          <a:p>
            <a:r>
              <a:rPr lang="en-US" dirty="0" smtClean="0">
                <a:solidFill>
                  <a:schemeClr val="bg1"/>
                </a:solidFill>
              </a:rPr>
              <a:t>2012 September minimum</a:t>
            </a:r>
            <a:endParaRPr lang="en-US" dirty="0">
              <a:solidFill>
                <a:schemeClr val="bg1"/>
              </a:solidFill>
            </a:endParaRPr>
          </a:p>
        </p:txBody>
      </p:sp>
      <p:sp>
        <p:nvSpPr>
          <p:cNvPr id="112646" name="AutoShape 6" descr="ftp://sidads.colorado.edu/DATASETS/NOAA/G02135/Sep/N_198009_extn.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 name="Picture 12" descr="N_198009_extn.png"/>
          <p:cNvPicPr>
            <a:picLocks noChangeAspect="1"/>
          </p:cNvPicPr>
          <p:nvPr/>
        </p:nvPicPr>
        <p:blipFill>
          <a:blip r:embed="rId4" cstate="print"/>
          <a:srcRect l="11429" t="28800" r="31429" b="26400"/>
          <a:stretch>
            <a:fillRect/>
          </a:stretch>
        </p:blipFill>
        <p:spPr>
          <a:xfrm>
            <a:off x="4648346" y="761999"/>
            <a:ext cx="2743054" cy="2560320"/>
          </a:xfrm>
          <a:prstGeom prst="rect">
            <a:avLst/>
          </a:prstGeom>
        </p:spPr>
      </p:pic>
      <p:sp>
        <p:nvSpPr>
          <p:cNvPr id="14" name="TextBox 13"/>
          <p:cNvSpPr txBox="1"/>
          <p:nvPr/>
        </p:nvSpPr>
        <p:spPr>
          <a:xfrm>
            <a:off x="4724400" y="914400"/>
            <a:ext cx="2895600" cy="369332"/>
          </a:xfrm>
          <a:prstGeom prst="rect">
            <a:avLst/>
          </a:prstGeom>
          <a:noFill/>
        </p:spPr>
        <p:txBody>
          <a:bodyPr wrap="square" rtlCol="0">
            <a:spAutoFit/>
          </a:bodyPr>
          <a:lstStyle/>
          <a:p>
            <a:r>
              <a:rPr lang="en-US" dirty="0" smtClean="0">
                <a:solidFill>
                  <a:schemeClr val="bg1"/>
                </a:solidFill>
              </a:rPr>
              <a:t>2050 September minimum</a:t>
            </a:r>
            <a:endParaRPr lang="en-US" dirty="0">
              <a:solidFill>
                <a:schemeClr val="bg1"/>
              </a:solidFill>
            </a:endParaRPr>
          </a:p>
        </p:txBody>
      </p:sp>
      <p:cxnSp>
        <p:nvCxnSpPr>
          <p:cNvPr id="17" name="Straight Connector 16"/>
          <p:cNvCxnSpPr/>
          <p:nvPr/>
        </p:nvCxnSpPr>
        <p:spPr>
          <a:xfrm>
            <a:off x="7772400" y="3657600"/>
            <a:ext cx="0" cy="21336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16175"/>
            <a:ext cx="5315811" cy="4062651"/>
          </a:xfrm>
          <a:prstGeom prst="rect">
            <a:avLst/>
          </a:prstGeom>
        </p:spPr>
        <p:txBody>
          <a:bodyPr wrap="square">
            <a:spAutoFit/>
          </a:bodyPr>
          <a:lstStyle/>
          <a:p>
            <a:r>
              <a:rPr lang="en-US" sz="2400" b="1" dirty="0" smtClean="0"/>
              <a:t>Arctic </a:t>
            </a:r>
            <a:r>
              <a:rPr lang="en-US" sz="2400" b="1" dirty="0"/>
              <a:t>Oscillation </a:t>
            </a:r>
            <a:endParaRPr lang="en-US" sz="2400" b="1" dirty="0" smtClean="0"/>
          </a:p>
          <a:p>
            <a:r>
              <a:rPr lang="en-US" dirty="0" smtClean="0"/>
              <a:t>	The </a:t>
            </a:r>
            <a:r>
              <a:rPr lang="en-US" b="1" dirty="0"/>
              <a:t>Arctic oscillation</a:t>
            </a:r>
            <a:r>
              <a:rPr lang="en-US" dirty="0"/>
              <a:t> (</a:t>
            </a:r>
            <a:r>
              <a:rPr lang="en-US" b="1" dirty="0"/>
              <a:t>AO</a:t>
            </a:r>
            <a:r>
              <a:rPr lang="en-US" dirty="0"/>
              <a:t>) or </a:t>
            </a:r>
            <a:r>
              <a:rPr lang="en-US" b="1" dirty="0"/>
              <a:t>Northern Annular Mode</a:t>
            </a:r>
            <a:r>
              <a:rPr lang="en-US" dirty="0"/>
              <a:t>/</a:t>
            </a:r>
            <a:r>
              <a:rPr lang="en-US" b="1" dirty="0"/>
              <a:t>Northern Hemisphere Annular Mode</a:t>
            </a:r>
            <a:r>
              <a:rPr lang="en-US" dirty="0"/>
              <a:t> (</a:t>
            </a:r>
            <a:r>
              <a:rPr lang="en-US" b="1" dirty="0"/>
              <a:t>NAM</a:t>
            </a:r>
            <a:r>
              <a:rPr lang="en-US" dirty="0"/>
              <a:t>) is an index (which varies over time with no particular periodicity) of the dominant pattern of non-seasonal sea-level pressure variations north of 20N latitude, and it is characterized by pressure anomalies of one sign in the Arctic with the opposite anomalies centered about 37–45N</a:t>
            </a:r>
            <a:r>
              <a:rPr lang="en-US" dirty="0" smtClean="0"/>
              <a:t>.</a:t>
            </a:r>
            <a:endParaRPr lang="en-US" baseline="30000" dirty="0" smtClean="0"/>
          </a:p>
          <a:p>
            <a:r>
              <a:rPr lang="en-US" dirty="0" smtClean="0"/>
              <a:t>	This </a:t>
            </a:r>
            <a:r>
              <a:rPr lang="en-US" dirty="0"/>
              <a:t>zonally symmetric seesaw between sea level pressures in polar and temperate latitudes was first identified by </a:t>
            </a:r>
            <a:r>
              <a:rPr lang="en-US" dirty="0" smtClean="0"/>
              <a:t>Lorenz (1951)  and </a:t>
            </a:r>
            <a:r>
              <a:rPr lang="en-US" dirty="0"/>
              <a:t>named in 1998 by </a:t>
            </a:r>
            <a:r>
              <a:rPr lang="en-US" dirty="0" smtClean="0"/>
              <a:t>Thompson </a:t>
            </a:r>
            <a:r>
              <a:rPr lang="en-US" dirty="0"/>
              <a:t>and </a:t>
            </a:r>
            <a:r>
              <a:rPr lang="en-US" dirty="0" smtClean="0"/>
              <a:t>Wallace (1998).</a:t>
            </a:r>
          </a:p>
          <a:p>
            <a:endParaRPr lang="en-US" dirty="0"/>
          </a:p>
        </p:txBody>
      </p:sp>
      <p:pic>
        <p:nvPicPr>
          <p:cNvPr id="1030" name="Picture 6" descr="http://upload.wikimedia.org/wikipedia/commons/thumb/1/13/Arctic_Oscillation.svg/1000px-Arctic_Oscillation.svg.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06997" y="4237988"/>
            <a:ext cx="3907974" cy="2540183"/>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2004jc002820-f01_enh.jpg"/>
          <p:cNvPicPr/>
          <p:nvPr/>
        </p:nvPicPr>
        <p:blipFill rotWithShape="1">
          <a:blip r:embed="rId3" cstate="print"/>
          <a:srcRect l="49885" t="10939" r="-3768" b="-3070"/>
          <a:stretch/>
        </p:blipFill>
        <p:spPr>
          <a:xfrm>
            <a:off x="5965559" y="2302831"/>
            <a:ext cx="2834640" cy="2286000"/>
          </a:xfrm>
          <a:prstGeom prst="rect">
            <a:avLst/>
          </a:prstGeom>
        </p:spPr>
      </p:pic>
      <p:sp>
        <p:nvSpPr>
          <p:cNvPr id="3" name="TextBox 2"/>
          <p:cNvSpPr txBox="1"/>
          <p:nvPr/>
        </p:nvSpPr>
        <p:spPr>
          <a:xfrm>
            <a:off x="6001611" y="732472"/>
            <a:ext cx="2913789" cy="1477328"/>
          </a:xfrm>
          <a:prstGeom prst="rect">
            <a:avLst/>
          </a:prstGeom>
          <a:noFill/>
        </p:spPr>
        <p:txBody>
          <a:bodyPr wrap="square" rtlCol="0">
            <a:spAutoFit/>
          </a:bodyPr>
          <a:lstStyle/>
          <a:p>
            <a:r>
              <a:rPr lang="en-US" i="1" dirty="0"/>
              <a:t>Spectra of the AO </a:t>
            </a:r>
            <a:r>
              <a:rPr lang="en-US" i="1" dirty="0" smtClean="0"/>
              <a:t>for </a:t>
            </a:r>
            <a:r>
              <a:rPr lang="en-US" i="1" dirty="0"/>
              <a:t>1948-1997. The vertical bar shows 95% confidence interval of the peak with  </a:t>
            </a:r>
            <a:r>
              <a:rPr lang="en-US" i="1" dirty="0" smtClean="0"/>
              <a:t>periods of 10.8  and  2.3 years</a:t>
            </a:r>
            <a:endParaRPr lang="en-US" dirty="0"/>
          </a:p>
        </p:txBody>
      </p:sp>
      <p:sp>
        <p:nvSpPr>
          <p:cNvPr id="5" name="TextBox 4"/>
          <p:cNvSpPr txBox="1"/>
          <p:nvPr/>
        </p:nvSpPr>
        <p:spPr>
          <a:xfrm>
            <a:off x="3352800" y="4343400"/>
            <a:ext cx="1828800" cy="2400657"/>
          </a:xfrm>
          <a:prstGeom prst="rect">
            <a:avLst/>
          </a:prstGeom>
          <a:noFill/>
        </p:spPr>
        <p:txBody>
          <a:bodyPr wrap="square" rtlCol="0">
            <a:spAutoFit/>
          </a:bodyPr>
          <a:lstStyle/>
          <a:p>
            <a:pPr marL="287338" indent="-287338"/>
            <a:r>
              <a:rPr lang="en-US" sz="1000" b="1" dirty="0"/>
              <a:t>Lorenz, Edward </a:t>
            </a:r>
            <a:r>
              <a:rPr lang="en-US" sz="1000" b="1" dirty="0" smtClean="0"/>
              <a:t>N., 1951: Seasonal and irregular variations of the northern hemisphere sea level    pressure profile. J. of Meteorology 8(1),  52-59</a:t>
            </a:r>
          </a:p>
          <a:p>
            <a:pPr marL="287338" indent="-287338"/>
            <a:r>
              <a:rPr lang="en-US" sz="1000" b="1" dirty="0"/>
              <a:t>Thompson, D.W.J., and J.M. Wallace, 1998: The Arctic Oscillation signature in the wintertime </a:t>
            </a:r>
            <a:r>
              <a:rPr lang="en-US" sz="1000" b="1" dirty="0" err="1"/>
              <a:t>geopotential</a:t>
            </a:r>
            <a:r>
              <a:rPr lang="en-US" sz="1000" b="1" dirty="0"/>
              <a:t> height and temperature </a:t>
            </a:r>
            <a:r>
              <a:rPr lang="en-US" sz="1000" b="1" dirty="0" smtClean="0"/>
              <a:t>fields .</a:t>
            </a:r>
            <a:r>
              <a:rPr lang="en-US" sz="1000" b="1" i="1" dirty="0" err="1"/>
              <a:t>Geophys</a:t>
            </a:r>
            <a:r>
              <a:rPr lang="en-US" sz="1000" b="1" i="1" dirty="0"/>
              <a:t>. Res. </a:t>
            </a:r>
            <a:r>
              <a:rPr lang="en-US" sz="1000" b="1" i="1" dirty="0" err="1"/>
              <a:t>Lett</a:t>
            </a:r>
            <a:r>
              <a:rPr lang="en-US" sz="1000" b="1" i="1" dirty="0"/>
              <a:t>.</a:t>
            </a:r>
            <a:r>
              <a:rPr lang="en-US" sz="1000" b="1" dirty="0"/>
              <a:t>, 25, 1297-1300.</a:t>
            </a:r>
          </a:p>
        </p:txBody>
      </p:sp>
      <p:pic>
        <p:nvPicPr>
          <p:cNvPr id="8" name="Picture 8" descr="EOF_SLP_AO"/>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106" r="-593"/>
          <a:stretch/>
        </p:blipFill>
        <p:spPr bwMode="auto">
          <a:xfrm>
            <a:off x="533400" y="4191000"/>
            <a:ext cx="2753190" cy="23987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471355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http://upload.wikimedia.org/wikipedia/commons/thumb/1/13/Arctic_Oscillation.svg/1000px-Arctic_Oscillation.svg.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62400" y="3276600"/>
            <a:ext cx="4947139" cy="321564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circulation-regimes-1946-2009.jpeg"/>
          <p:cNvPicPr>
            <a:picLocks noChangeAspect="1"/>
          </p:cNvPicPr>
          <p:nvPr/>
        </p:nvPicPr>
        <p:blipFill rotWithShape="1">
          <a:blip r:embed="rId3" cstate="print"/>
          <a:srcRect l="8691" t="28181" r="10026" b="38749"/>
          <a:stretch/>
        </p:blipFill>
        <p:spPr bwMode="auto">
          <a:xfrm>
            <a:off x="3322320" y="32657"/>
            <a:ext cx="5669280" cy="2984707"/>
          </a:xfrm>
          <a:prstGeom prst="rect">
            <a:avLst/>
          </a:prstGeom>
          <a:noFill/>
          <a:ln w="9525">
            <a:noFill/>
            <a:miter lim="800000"/>
            <a:headEnd/>
            <a:tailEnd/>
          </a:ln>
        </p:spPr>
      </p:pic>
      <p:cxnSp>
        <p:nvCxnSpPr>
          <p:cNvPr id="9" name="Straight Arrow Connector 8"/>
          <p:cNvCxnSpPr/>
          <p:nvPr/>
        </p:nvCxnSpPr>
        <p:spPr>
          <a:xfrm>
            <a:off x="4572000" y="1506929"/>
            <a:ext cx="1066800" cy="4114800"/>
          </a:xfrm>
          <a:prstGeom prst="straightConnector1">
            <a:avLst/>
          </a:prstGeom>
          <a:ln w="38100">
            <a:solidFill>
              <a:srgbClr val="3366FF"/>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800600" y="5802868"/>
            <a:ext cx="2019300" cy="369332"/>
          </a:xfrm>
          <a:prstGeom prst="rect">
            <a:avLst/>
          </a:prstGeom>
          <a:noFill/>
        </p:spPr>
        <p:txBody>
          <a:bodyPr wrap="square" rtlCol="0">
            <a:spAutoFit/>
          </a:bodyPr>
          <a:lstStyle/>
          <a:p>
            <a:r>
              <a:rPr lang="en-US" dirty="0" smtClean="0"/>
              <a:t>Negative - </a:t>
            </a:r>
            <a:r>
              <a:rPr lang="en-US" dirty="0" smtClean="0">
                <a:solidFill>
                  <a:srgbClr val="3366FF"/>
                </a:solidFill>
              </a:rPr>
              <a:t>blue</a:t>
            </a:r>
            <a:endParaRPr lang="en-US" dirty="0">
              <a:solidFill>
                <a:srgbClr val="3366FF"/>
              </a:solidFill>
            </a:endParaRPr>
          </a:p>
        </p:txBody>
      </p:sp>
      <p:sp>
        <p:nvSpPr>
          <p:cNvPr id="11" name="TextBox 10"/>
          <p:cNvSpPr txBox="1"/>
          <p:nvPr/>
        </p:nvSpPr>
        <p:spPr>
          <a:xfrm>
            <a:off x="5905500" y="3669268"/>
            <a:ext cx="2019300" cy="369332"/>
          </a:xfrm>
          <a:prstGeom prst="rect">
            <a:avLst/>
          </a:prstGeom>
          <a:noFill/>
        </p:spPr>
        <p:txBody>
          <a:bodyPr wrap="square" rtlCol="0">
            <a:spAutoFit/>
          </a:bodyPr>
          <a:lstStyle/>
          <a:p>
            <a:r>
              <a:rPr lang="en-US" dirty="0" smtClean="0"/>
              <a:t>Positive - </a:t>
            </a:r>
            <a:r>
              <a:rPr lang="en-US" dirty="0" smtClean="0">
                <a:solidFill>
                  <a:srgbClr val="FF0000"/>
                </a:solidFill>
              </a:rPr>
              <a:t>red</a:t>
            </a:r>
            <a:endParaRPr lang="en-US" dirty="0">
              <a:solidFill>
                <a:srgbClr val="FF0000"/>
              </a:solidFill>
            </a:endParaRPr>
          </a:p>
        </p:txBody>
      </p:sp>
      <p:cxnSp>
        <p:nvCxnSpPr>
          <p:cNvPr id="12" name="Straight Arrow Connector 11"/>
          <p:cNvCxnSpPr/>
          <p:nvPr/>
        </p:nvCxnSpPr>
        <p:spPr>
          <a:xfrm flipH="1">
            <a:off x="7391400" y="1390650"/>
            <a:ext cx="381000" cy="26479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543800" y="3548940"/>
            <a:ext cx="1057114" cy="400110"/>
          </a:xfrm>
          <a:prstGeom prst="rect">
            <a:avLst/>
          </a:prstGeom>
          <a:noFill/>
        </p:spPr>
        <p:txBody>
          <a:bodyPr wrap="square" rtlCol="0">
            <a:spAutoFit/>
          </a:bodyPr>
          <a:lstStyle/>
          <a:p>
            <a:pPr algn="ctr"/>
            <a:r>
              <a:rPr lang="en-US" sz="1000" b="1" dirty="0" smtClean="0">
                <a:solidFill>
                  <a:srgbClr val="C00000"/>
                </a:solidFill>
              </a:rPr>
              <a:t>1989-1996 warming</a:t>
            </a:r>
            <a:endParaRPr lang="en-US" sz="1000" b="1" dirty="0">
              <a:solidFill>
                <a:srgbClr val="C00000"/>
              </a:solidFill>
            </a:endParaRPr>
          </a:p>
        </p:txBody>
      </p:sp>
      <p:sp>
        <p:nvSpPr>
          <p:cNvPr id="20" name="TextBox 19"/>
          <p:cNvSpPr txBox="1"/>
          <p:nvPr/>
        </p:nvSpPr>
        <p:spPr>
          <a:xfrm>
            <a:off x="6791486" y="5924490"/>
            <a:ext cx="1057114" cy="400110"/>
          </a:xfrm>
          <a:prstGeom prst="rect">
            <a:avLst/>
          </a:prstGeom>
          <a:noFill/>
        </p:spPr>
        <p:txBody>
          <a:bodyPr wrap="square" rtlCol="0">
            <a:spAutoFit/>
          </a:bodyPr>
          <a:lstStyle/>
          <a:p>
            <a:pPr algn="ctr"/>
            <a:r>
              <a:rPr lang="en-US" sz="1000" b="1" dirty="0" smtClean="0">
                <a:solidFill>
                  <a:srgbClr val="1B0AFC"/>
                </a:solidFill>
              </a:rPr>
              <a:t>1970s </a:t>
            </a:r>
          </a:p>
          <a:p>
            <a:pPr algn="ctr"/>
            <a:r>
              <a:rPr lang="en-US" sz="1000" b="1" dirty="0" smtClean="0">
                <a:solidFill>
                  <a:srgbClr val="1B0AFC"/>
                </a:solidFill>
              </a:rPr>
              <a:t> cooling</a:t>
            </a:r>
            <a:endParaRPr lang="en-US" sz="1000" b="1" dirty="0">
              <a:solidFill>
                <a:srgbClr val="1B0AFC"/>
              </a:solidFill>
            </a:endParaRPr>
          </a:p>
        </p:txBody>
      </p:sp>
      <p:sp>
        <p:nvSpPr>
          <p:cNvPr id="21" name="TextBox 20"/>
          <p:cNvSpPr txBox="1"/>
          <p:nvPr/>
        </p:nvSpPr>
        <p:spPr>
          <a:xfrm>
            <a:off x="5792169" y="3951308"/>
            <a:ext cx="1057114" cy="400110"/>
          </a:xfrm>
          <a:prstGeom prst="rect">
            <a:avLst/>
          </a:prstGeom>
          <a:noFill/>
        </p:spPr>
        <p:txBody>
          <a:bodyPr wrap="square" rtlCol="0">
            <a:spAutoFit/>
          </a:bodyPr>
          <a:lstStyle/>
          <a:p>
            <a:pPr algn="ctr"/>
            <a:r>
              <a:rPr lang="en-US" sz="1000" b="1" dirty="0" smtClean="0">
                <a:solidFill>
                  <a:srgbClr val="C00000"/>
                </a:solidFill>
              </a:rPr>
              <a:t>1940s  </a:t>
            </a:r>
          </a:p>
          <a:p>
            <a:pPr algn="ctr"/>
            <a:r>
              <a:rPr lang="en-US" sz="1000" b="1" dirty="0" smtClean="0">
                <a:solidFill>
                  <a:srgbClr val="C00000"/>
                </a:solidFill>
              </a:rPr>
              <a:t>warming</a:t>
            </a:r>
            <a:endParaRPr lang="en-US" sz="1000" b="1" dirty="0">
              <a:solidFill>
                <a:srgbClr val="C00000"/>
              </a:solidFill>
            </a:endParaRPr>
          </a:p>
        </p:txBody>
      </p:sp>
      <p:sp>
        <p:nvSpPr>
          <p:cNvPr id="22" name="TextBox 21"/>
          <p:cNvSpPr txBox="1"/>
          <p:nvPr/>
        </p:nvSpPr>
        <p:spPr>
          <a:xfrm>
            <a:off x="0" y="152400"/>
            <a:ext cx="3429000" cy="3539430"/>
          </a:xfrm>
          <a:prstGeom prst="rect">
            <a:avLst/>
          </a:prstGeom>
          <a:noFill/>
        </p:spPr>
        <p:txBody>
          <a:bodyPr wrap="square" rtlCol="0">
            <a:spAutoFit/>
          </a:bodyPr>
          <a:lstStyle/>
          <a:p>
            <a:r>
              <a:rPr lang="en-US" sz="1400" b="1" dirty="0" smtClean="0"/>
              <a:t>    </a:t>
            </a:r>
            <a:r>
              <a:rPr lang="en-US" sz="1600" b="1" dirty="0" smtClean="0"/>
              <a:t>During </a:t>
            </a:r>
            <a:r>
              <a:rPr lang="en-US" sz="1600" b="1" dirty="0"/>
              <a:t>the </a:t>
            </a:r>
            <a:r>
              <a:rPr lang="en-US" sz="1600" b="1" dirty="0" smtClean="0"/>
              <a:t>20th </a:t>
            </a:r>
            <a:r>
              <a:rPr lang="en-US" sz="1600" b="1" dirty="0"/>
              <a:t>century it </a:t>
            </a:r>
            <a:r>
              <a:rPr lang="en-US" sz="1600" b="1" dirty="0" smtClean="0"/>
              <a:t>was recognized </a:t>
            </a:r>
            <a:r>
              <a:rPr lang="en-US" sz="1600" b="1" dirty="0"/>
              <a:t>that the </a:t>
            </a:r>
            <a:r>
              <a:rPr lang="en-US" sz="1600" b="1" dirty="0" smtClean="0"/>
              <a:t>AO variability </a:t>
            </a:r>
            <a:r>
              <a:rPr lang="en-US" sz="1600" b="1" dirty="0"/>
              <a:t>is an indicator of Arctic atmosphere circulation </a:t>
            </a:r>
            <a:r>
              <a:rPr lang="en-US" sz="1600" b="1" dirty="0" smtClean="0"/>
              <a:t>regimes with a </a:t>
            </a:r>
            <a:r>
              <a:rPr lang="en-US" sz="1600" b="1" dirty="0"/>
              <a:t>high AO </a:t>
            </a:r>
            <a:r>
              <a:rPr lang="en-US" sz="1600" b="1" dirty="0" smtClean="0"/>
              <a:t> associated </a:t>
            </a:r>
            <a:r>
              <a:rPr lang="en-US" sz="1600" b="1" dirty="0"/>
              <a:t>with lower SLP over the Arctic and cyclonic </a:t>
            </a:r>
            <a:r>
              <a:rPr lang="en-US" sz="1600" b="1" dirty="0" smtClean="0"/>
              <a:t>winds and a low AO index associated with </a:t>
            </a:r>
            <a:r>
              <a:rPr lang="en-US" sz="1600" b="1" dirty="0" err="1" smtClean="0"/>
              <a:t>anticyclonic</a:t>
            </a:r>
            <a:r>
              <a:rPr lang="en-US" sz="1600" b="1" dirty="0" smtClean="0"/>
              <a:t> winds.  </a:t>
            </a:r>
          </a:p>
          <a:p>
            <a:endParaRPr lang="en-US" sz="1600" b="1" dirty="0" smtClean="0"/>
          </a:p>
          <a:p>
            <a:r>
              <a:rPr lang="en-US" sz="1600" b="1" dirty="0" smtClean="0"/>
              <a:t>    Over </a:t>
            </a:r>
            <a:r>
              <a:rPr lang="en-US" sz="1600" b="1" dirty="0"/>
              <a:t>the last decade, however, the AO exhibited relatively low and fluctuating </a:t>
            </a:r>
            <a:r>
              <a:rPr lang="en-US" sz="1600" b="1" dirty="0" smtClean="0"/>
              <a:t>values not  reflecting observed </a:t>
            </a:r>
            <a:r>
              <a:rPr lang="en-US" sz="1600" b="1" dirty="0" err="1" smtClean="0"/>
              <a:t>anticyclonic</a:t>
            </a:r>
            <a:r>
              <a:rPr lang="en-US" sz="1600" b="1" dirty="0" smtClean="0"/>
              <a:t> circulation regime over the Arctic Ocean.</a:t>
            </a:r>
            <a:endParaRPr lang="en-US" sz="1600" b="1" dirty="0"/>
          </a:p>
        </p:txBody>
      </p:sp>
      <p:pic>
        <p:nvPicPr>
          <p:cNvPr id="14" name="Picture 2" descr="Arctic Oscillation"/>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 y="4191000"/>
            <a:ext cx="3585880" cy="19049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747480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3200" dirty="0" smtClean="0"/>
              <a:t>Arctic Ocean Oscillation Index (AOO)</a:t>
            </a:r>
            <a:endParaRPr lang="en-US" sz="3200" dirty="0"/>
          </a:p>
        </p:txBody>
      </p:sp>
      <p:sp>
        <p:nvSpPr>
          <p:cNvPr id="4" name="TextBox 3"/>
          <p:cNvSpPr txBox="1"/>
          <p:nvPr/>
        </p:nvSpPr>
        <p:spPr>
          <a:xfrm>
            <a:off x="304800" y="6059269"/>
            <a:ext cx="7696200" cy="646331"/>
          </a:xfrm>
          <a:prstGeom prst="rect">
            <a:avLst/>
          </a:prstGeom>
          <a:noFill/>
        </p:spPr>
        <p:txBody>
          <a:bodyPr wrap="square" rtlCol="0">
            <a:spAutoFit/>
          </a:bodyPr>
          <a:lstStyle/>
          <a:p>
            <a:r>
              <a:rPr lang="en-US" dirty="0" smtClean="0"/>
              <a:t>Proshutinsky, A., Johnson, M., 1997. Two circulation regimes of the wind-driven Arctic Ocean. Journal of Geophysical Research 102, 12493–12512.</a:t>
            </a:r>
          </a:p>
        </p:txBody>
      </p:sp>
      <p:sp>
        <p:nvSpPr>
          <p:cNvPr id="5" name="TextBox 4"/>
          <p:cNvSpPr txBox="1"/>
          <p:nvPr/>
        </p:nvSpPr>
        <p:spPr>
          <a:xfrm>
            <a:off x="304800" y="685800"/>
            <a:ext cx="8686800" cy="923330"/>
          </a:xfrm>
          <a:prstGeom prst="rect">
            <a:avLst/>
          </a:prstGeom>
          <a:noFill/>
        </p:spPr>
        <p:txBody>
          <a:bodyPr wrap="square" rtlCol="0">
            <a:spAutoFit/>
          </a:bodyPr>
          <a:lstStyle/>
          <a:p>
            <a:r>
              <a:rPr lang="en-US" dirty="0" smtClean="0"/>
              <a:t>A</a:t>
            </a:r>
            <a:r>
              <a:rPr lang="en-US" dirty="0" smtClean="0"/>
              <a:t>nalyzing </a:t>
            </a:r>
            <a:r>
              <a:rPr lang="en-US" dirty="0" smtClean="0"/>
              <a:t>simulated annual sea ice motion and ocean circulation in the Arctic Ocean, Proshutinsky and Johnson [1997] revealed two circulation regimes: cyclonic and anticyclonic alternating at intervals of 5-7 years with a period of 10-15 years. </a:t>
            </a:r>
            <a:endParaRPr lang="en-US" dirty="0"/>
          </a:p>
        </p:txBody>
      </p:sp>
      <p:pic>
        <p:nvPicPr>
          <p:cNvPr id="9" name="Picture 2" descr="circulation-regimes-1946-2009.jpeg"/>
          <p:cNvPicPr>
            <a:picLocks noChangeAspect="1"/>
          </p:cNvPicPr>
          <p:nvPr/>
        </p:nvPicPr>
        <p:blipFill>
          <a:blip r:embed="rId2" cstate="print"/>
          <a:srcRect l="2353" t="28181" r="7059" b="38749"/>
          <a:stretch>
            <a:fillRect/>
          </a:stretch>
        </p:blipFill>
        <p:spPr bwMode="auto">
          <a:xfrm>
            <a:off x="0" y="1967869"/>
            <a:ext cx="8093075" cy="3823331"/>
          </a:xfrm>
          <a:prstGeom prst="rect">
            <a:avLst/>
          </a:prstGeom>
          <a:noFill/>
          <a:ln w="9525">
            <a:noFill/>
            <a:miter lim="800000"/>
            <a:headEnd/>
            <a:tailEnd/>
          </a:ln>
        </p:spPr>
      </p:pic>
      <p:sp>
        <p:nvSpPr>
          <p:cNvPr id="10" name="TextBox 9"/>
          <p:cNvSpPr txBox="1"/>
          <p:nvPr/>
        </p:nvSpPr>
        <p:spPr>
          <a:xfrm>
            <a:off x="1981200" y="3581400"/>
            <a:ext cx="381000" cy="461665"/>
          </a:xfrm>
          <a:prstGeom prst="rect">
            <a:avLst/>
          </a:prstGeom>
          <a:noFill/>
        </p:spPr>
        <p:txBody>
          <a:bodyPr wrap="square" rtlCol="0">
            <a:spAutoFit/>
          </a:bodyPr>
          <a:lstStyle/>
          <a:p>
            <a:r>
              <a:rPr lang="en-US" sz="2400" b="1" dirty="0" smtClean="0"/>
              <a:t>H</a:t>
            </a:r>
            <a:endParaRPr lang="en-US" sz="2400" b="1" dirty="0"/>
          </a:p>
        </p:txBody>
      </p:sp>
      <p:sp>
        <p:nvSpPr>
          <p:cNvPr id="11" name="TextBox 10"/>
          <p:cNvSpPr txBox="1"/>
          <p:nvPr/>
        </p:nvSpPr>
        <p:spPr>
          <a:xfrm>
            <a:off x="2133600" y="5100935"/>
            <a:ext cx="381000" cy="461665"/>
          </a:xfrm>
          <a:prstGeom prst="rect">
            <a:avLst/>
          </a:prstGeom>
          <a:noFill/>
        </p:spPr>
        <p:txBody>
          <a:bodyPr wrap="square" rtlCol="0">
            <a:spAutoFit/>
          </a:bodyPr>
          <a:lstStyle/>
          <a:p>
            <a:r>
              <a:rPr lang="en-US" sz="2400" b="1" dirty="0" smtClean="0"/>
              <a:t>L</a:t>
            </a:r>
            <a:endParaRPr lang="en-US" sz="2400" b="1" dirty="0"/>
          </a:p>
        </p:txBody>
      </p:sp>
      <p:sp>
        <p:nvSpPr>
          <p:cNvPr id="15" name="TextBox 14"/>
          <p:cNvSpPr txBox="1"/>
          <p:nvPr/>
        </p:nvSpPr>
        <p:spPr>
          <a:xfrm>
            <a:off x="6096000" y="4953000"/>
            <a:ext cx="381000" cy="461665"/>
          </a:xfrm>
          <a:prstGeom prst="rect">
            <a:avLst/>
          </a:prstGeom>
          <a:noFill/>
        </p:spPr>
        <p:txBody>
          <a:bodyPr wrap="square" rtlCol="0">
            <a:spAutoFit/>
          </a:bodyPr>
          <a:lstStyle/>
          <a:p>
            <a:r>
              <a:rPr lang="en-US" sz="2400" b="1" dirty="0" smtClean="0"/>
              <a:t>L</a:t>
            </a:r>
            <a:endParaRPr lang="en-US" sz="2400" b="1" dirty="0"/>
          </a:p>
        </p:txBody>
      </p:sp>
      <p:sp>
        <p:nvSpPr>
          <p:cNvPr id="16" name="TextBox 15"/>
          <p:cNvSpPr txBox="1"/>
          <p:nvPr/>
        </p:nvSpPr>
        <p:spPr>
          <a:xfrm>
            <a:off x="6019800" y="3653135"/>
            <a:ext cx="381000" cy="461665"/>
          </a:xfrm>
          <a:prstGeom prst="rect">
            <a:avLst/>
          </a:prstGeom>
          <a:noFill/>
        </p:spPr>
        <p:txBody>
          <a:bodyPr wrap="square" rtlCol="0">
            <a:spAutoFit/>
          </a:bodyPr>
          <a:lstStyle/>
          <a:p>
            <a:r>
              <a:rPr lang="en-US" sz="2400" b="1" dirty="0" smtClean="0"/>
              <a:t>L</a:t>
            </a:r>
            <a:endParaRPr lang="en-US" sz="2400" b="1" dirty="0"/>
          </a:p>
        </p:txBody>
      </p:sp>
      <p:sp>
        <p:nvSpPr>
          <p:cNvPr id="12" name="TextBox 11"/>
          <p:cNvSpPr txBox="1"/>
          <p:nvPr/>
        </p:nvSpPr>
        <p:spPr>
          <a:xfrm>
            <a:off x="1752600" y="1600200"/>
            <a:ext cx="990600" cy="461665"/>
          </a:xfrm>
          <a:prstGeom prst="rect">
            <a:avLst/>
          </a:prstGeom>
          <a:noFill/>
        </p:spPr>
        <p:txBody>
          <a:bodyPr wrap="square" rtlCol="0">
            <a:spAutoFit/>
          </a:bodyPr>
          <a:lstStyle/>
          <a:p>
            <a:r>
              <a:rPr lang="en-US" sz="2400" b="1" dirty="0" smtClean="0"/>
              <a:t>ACCR</a:t>
            </a:r>
            <a:endParaRPr lang="en-US" sz="2400" b="1" dirty="0"/>
          </a:p>
        </p:txBody>
      </p:sp>
      <p:sp>
        <p:nvSpPr>
          <p:cNvPr id="13" name="TextBox 12"/>
          <p:cNvSpPr txBox="1"/>
          <p:nvPr/>
        </p:nvSpPr>
        <p:spPr>
          <a:xfrm>
            <a:off x="5562600" y="1600200"/>
            <a:ext cx="990600" cy="461665"/>
          </a:xfrm>
          <a:prstGeom prst="rect">
            <a:avLst/>
          </a:prstGeom>
          <a:noFill/>
        </p:spPr>
        <p:txBody>
          <a:bodyPr wrap="square" rtlCol="0">
            <a:spAutoFit/>
          </a:bodyPr>
          <a:lstStyle/>
          <a:p>
            <a:r>
              <a:rPr lang="en-US" sz="2400" b="1" dirty="0" smtClean="0"/>
              <a:t>  CCR</a:t>
            </a:r>
            <a:endParaRPr lang="en-US" sz="24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irculation-regimes-1946-2009.jpeg"/>
          <p:cNvPicPr>
            <a:picLocks noChangeAspect="1"/>
          </p:cNvPicPr>
          <p:nvPr/>
        </p:nvPicPr>
        <p:blipFill>
          <a:blip r:embed="rId2" cstate="print"/>
          <a:srcRect l="2353" t="27678" r="7059" b="38749"/>
          <a:stretch>
            <a:fillRect/>
          </a:stretch>
        </p:blipFill>
        <p:spPr bwMode="auto">
          <a:xfrm>
            <a:off x="0" y="1909841"/>
            <a:ext cx="8093075" cy="3881359"/>
          </a:xfrm>
          <a:prstGeom prst="rect">
            <a:avLst/>
          </a:prstGeom>
          <a:noFill/>
          <a:ln w="9525">
            <a:noFill/>
            <a:miter lim="800000"/>
            <a:headEnd/>
            <a:tailEnd/>
          </a:ln>
        </p:spPr>
      </p:pic>
      <p:sp>
        <p:nvSpPr>
          <p:cNvPr id="3" name="Arc 2"/>
          <p:cNvSpPr/>
          <p:nvPr/>
        </p:nvSpPr>
        <p:spPr>
          <a:xfrm rot="481819">
            <a:off x="1760538" y="3201274"/>
            <a:ext cx="1290637" cy="2667000"/>
          </a:xfrm>
          <a:prstGeom prst="arc">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 name="Arc 3"/>
          <p:cNvSpPr/>
          <p:nvPr/>
        </p:nvSpPr>
        <p:spPr>
          <a:xfrm rot="1383857">
            <a:off x="1766888" y="3358979"/>
            <a:ext cx="1290637" cy="2667000"/>
          </a:xfrm>
          <a:prstGeom prst="arc">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 name="Arc 4"/>
          <p:cNvSpPr/>
          <p:nvPr/>
        </p:nvSpPr>
        <p:spPr>
          <a:xfrm rot="481819">
            <a:off x="2065338" y="3504326"/>
            <a:ext cx="1290637" cy="2667000"/>
          </a:xfrm>
          <a:prstGeom prst="arc">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6" name="Arc 5"/>
          <p:cNvSpPr/>
          <p:nvPr/>
        </p:nvSpPr>
        <p:spPr>
          <a:xfrm>
            <a:off x="1757363" y="2895600"/>
            <a:ext cx="1290637" cy="2667000"/>
          </a:xfrm>
          <a:prstGeom prst="arc">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7" name="Arc 6"/>
          <p:cNvSpPr/>
          <p:nvPr/>
        </p:nvSpPr>
        <p:spPr>
          <a:xfrm rot="20973755">
            <a:off x="2370138" y="3029358"/>
            <a:ext cx="1290637" cy="2667000"/>
          </a:xfrm>
          <a:prstGeom prst="arc">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8" name="Arc 7"/>
          <p:cNvSpPr/>
          <p:nvPr/>
        </p:nvSpPr>
        <p:spPr>
          <a:xfrm rot="1683453">
            <a:off x="1931988" y="3510787"/>
            <a:ext cx="1290637" cy="2667000"/>
          </a:xfrm>
          <a:prstGeom prst="arc">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9" name="Arc 8"/>
          <p:cNvSpPr/>
          <p:nvPr/>
        </p:nvSpPr>
        <p:spPr>
          <a:xfrm>
            <a:off x="1909763" y="3048000"/>
            <a:ext cx="1290637" cy="2667000"/>
          </a:xfrm>
          <a:prstGeom prst="arc">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0" name="Arc 9"/>
          <p:cNvSpPr/>
          <p:nvPr/>
        </p:nvSpPr>
        <p:spPr>
          <a:xfrm rot="1902573">
            <a:off x="1595438" y="3669872"/>
            <a:ext cx="1290637" cy="2667000"/>
          </a:xfrm>
          <a:prstGeom prst="arc">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1" name="Arc 10"/>
          <p:cNvSpPr/>
          <p:nvPr/>
        </p:nvSpPr>
        <p:spPr>
          <a:xfrm rot="1902573">
            <a:off x="5419725" y="3898471"/>
            <a:ext cx="1290638" cy="2667000"/>
          </a:xfrm>
          <a:prstGeom prst="arc">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2" name="Arc 11"/>
          <p:cNvSpPr/>
          <p:nvPr/>
        </p:nvSpPr>
        <p:spPr>
          <a:xfrm rot="21128616">
            <a:off x="5772150" y="3734307"/>
            <a:ext cx="1290638" cy="2667000"/>
          </a:xfrm>
          <a:prstGeom prst="arc">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Arc 12"/>
          <p:cNvSpPr/>
          <p:nvPr/>
        </p:nvSpPr>
        <p:spPr>
          <a:xfrm rot="419820">
            <a:off x="5795963" y="3741320"/>
            <a:ext cx="1290637" cy="2667000"/>
          </a:xfrm>
          <a:prstGeom prst="arc">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4" name="Arc 13"/>
          <p:cNvSpPr/>
          <p:nvPr/>
        </p:nvSpPr>
        <p:spPr>
          <a:xfrm rot="21319940">
            <a:off x="5491163" y="3761909"/>
            <a:ext cx="1290637" cy="2667000"/>
          </a:xfrm>
          <a:prstGeom prst="arc">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5" name="Arc 14"/>
          <p:cNvSpPr/>
          <p:nvPr/>
        </p:nvSpPr>
        <p:spPr>
          <a:xfrm rot="21319940">
            <a:off x="5643563" y="3914309"/>
            <a:ext cx="1290637" cy="2667000"/>
          </a:xfrm>
          <a:prstGeom prst="arc">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a:p>
            <a:pPr algn="ctr">
              <a:defRPr/>
            </a:pPr>
            <a:endParaRPr lang="en-US" dirty="0"/>
          </a:p>
        </p:txBody>
      </p:sp>
      <p:sp>
        <p:nvSpPr>
          <p:cNvPr id="16" name="Arc 15"/>
          <p:cNvSpPr/>
          <p:nvPr/>
        </p:nvSpPr>
        <p:spPr>
          <a:xfrm rot="962353">
            <a:off x="5372100" y="3759810"/>
            <a:ext cx="1290638" cy="2667000"/>
          </a:xfrm>
          <a:prstGeom prst="arc">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7" name="Arc 16"/>
          <p:cNvSpPr/>
          <p:nvPr/>
        </p:nvSpPr>
        <p:spPr>
          <a:xfrm rot="19369333">
            <a:off x="5908675" y="3386254"/>
            <a:ext cx="1290638" cy="2667000"/>
          </a:xfrm>
          <a:prstGeom prst="arc">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8" name="TextBox 17"/>
          <p:cNvSpPr txBox="1">
            <a:spLocks noChangeArrowheads="1"/>
          </p:cNvSpPr>
          <p:nvPr/>
        </p:nvSpPr>
        <p:spPr bwMode="auto">
          <a:xfrm>
            <a:off x="304800" y="5205413"/>
            <a:ext cx="1676400" cy="738187"/>
          </a:xfrm>
          <a:prstGeom prst="rect">
            <a:avLst/>
          </a:prstGeom>
          <a:solidFill>
            <a:schemeClr val="bg1"/>
          </a:solidFill>
          <a:ln w="9525">
            <a:noFill/>
            <a:miter lim="800000"/>
            <a:headEnd/>
            <a:tailEnd/>
          </a:ln>
        </p:spPr>
        <p:txBody>
          <a:bodyPr>
            <a:spAutoFit/>
          </a:bodyPr>
          <a:lstStyle/>
          <a:p>
            <a:r>
              <a:rPr lang="en-US" sz="1400" b="1" dirty="0"/>
              <a:t>Central Arctic and GIN Seas are separated</a:t>
            </a:r>
          </a:p>
        </p:txBody>
      </p:sp>
      <p:sp>
        <p:nvSpPr>
          <p:cNvPr id="19" name="TextBox 18"/>
          <p:cNvSpPr txBox="1">
            <a:spLocks noChangeArrowheads="1"/>
          </p:cNvSpPr>
          <p:nvPr/>
        </p:nvSpPr>
        <p:spPr bwMode="auto">
          <a:xfrm>
            <a:off x="7162800" y="5205412"/>
            <a:ext cx="1676400" cy="738664"/>
          </a:xfrm>
          <a:prstGeom prst="rect">
            <a:avLst/>
          </a:prstGeom>
          <a:solidFill>
            <a:schemeClr val="bg1"/>
          </a:solidFill>
          <a:ln w="9525">
            <a:noFill/>
            <a:miter lim="800000"/>
            <a:headEnd/>
            <a:tailEnd/>
          </a:ln>
        </p:spPr>
        <p:txBody>
          <a:bodyPr>
            <a:spAutoFit/>
          </a:bodyPr>
          <a:lstStyle/>
          <a:p>
            <a:r>
              <a:rPr lang="en-US" sz="1400" b="1" dirty="0"/>
              <a:t>Central Arctic and GIN Seas </a:t>
            </a:r>
            <a:r>
              <a:rPr lang="en-US" sz="1400" b="1" dirty="0" smtClean="0"/>
              <a:t>are one system</a:t>
            </a:r>
            <a:endParaRPr lang="en-US" sz="1400" b="1" dirty="0"/>
          </a:p>
        </p:txBody>
      </p:sp>
      <p:sp>
        <p:nvSpPr>
          <p:cNvPr id="20" name="TextBox 19"/>
          <p:cNvSpPr txBox="1"/>
          <p:nvPr/>
        </p:nvSpPr>
        <p:spPr>
          <a:xfrm>
            <a:off x="304800" y="533400"/>
            <a:ext cx="8686800" cy="1200329"/>
          </a:xfrm>
          <a:prstGeom prst="rect">
            <a:avLst/>
          </a:prstGeom>
          <a:noFill/>
        </p:spPr>
        <p:txBody>
          <a:bodyPr wrap="square" rtlCol="0">
            <a:spAutoFit/>
          </a:bodyPr>
          <a:lstStyle/>
          <a:p>
            <a:pPr>
              <a:buFont typeface="Wingdings" pitchFamily="2" charset="2"/>
              <a:buChar char="§"/>
            </a:pPr>
            <a:r>
              <a:rPr lang="en-US" dirty="0" smtClean="0"/>
              <a:t>During </a:t>
            </a:r>
            <a:r>
              <a:rPr lang="en-US" b="1" dirty="0" smtClean="0"/>
              <a:t>Anti-Cyclonic Circulation Regime </a:t>
            </a:r>
            <a:r>
              <a:rPr lang="en-US" dirty="0" smtClean="0"/>
              <a:t>(</a:t>
            </a:r>
            <a:r>
              <a:rPr lang="en-US" b="1" dirty="0" smtClean="0"/>
              <a:t>ACCR</a:t>
            </a:r>
            <a:r>
              <a:rPr lang="en-US" dirty="0" smtClean="0"/>
              <a:t>) high atmospheric pressure dominates over the central Arctic Ocean Basin and cyclone trajectories are shifted toward Siberia</a:t>
            </a:r>
          </a:p>
          <a:p>
            <a:pPr>
              <a:buFont typeface="Wingdings" pitchFamily="2" charset="2"/>
              <a:buChar char="§"/>
            </a:pPr>
            <a:r>
              <a:rPr lang="en-US" dirty="0" smtClean="0"/>
              <a:t>During </a:t>
            </a:r>
            <a:r>
              <a:rPr lang="en-US" b="1" dirty="0" smtClean="0"/>
              <a:t>Cyclonic Circulation Regime </a:t>
            </a:r>
            <a:r>
              <a:rPr lang="en-US" dirty="0" smtClean="0"/>
              <a:t>(</a:t>
            </a:r>
            <a:r>
              <a:rPr lang="en-US" b="1" dirty="0" smtClean="0"/>
              <a:t>CCR</a:t>
            </a:r>
            <a:r>
              <a:rPr lang="en-US" dirty="0" smtClean="0"/>
              <a:t>) cyclones penetrate into the central Arctic Ocean Basin and atmospheric circulation becomes cyclonic  </a:t>
            </a:r>
            <a:endParaRPr lang="en-US" dirty="0"/>
          </a:p>
        </p:txBody>
      </p:sp>
      <p:sp>
        <p:nvSpPr>
          <p:cNvPr id="21" name="Title 1"/>
          <p:cNvSpPr txBox="1">
            <a:spLocks/>
          </p:cNvSpPr>
          <p:nvPr/>
        </p:nvSpPr>
        <p:spPr>
          <a:xfrm>
            <a:off x="457200" y="0"/>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22" name="TextBox 21"/>
          <p:cNvSpPr txBox="1"/>
          <p:nvPr/>
        </p:nvSpPr>
        <p:spPr>
          <a:xfrm>
            <a:off x="304800" y="6059269"/>
            <a:ext cx="7696200" cy="584775"/>
          </a:xfrm>
          <a:prstGeom prst="rect">
            <a:avLst/>
          </a:prstGeom>
          <a:noFill/>
        </p:spPr>
        <p:txBody>
          <a:bodyPr wrap="square" rtlCol="0">
            <a:spAutoFit/>
          </a:bodyPr>
          <a:lstStyle/>
          <a:p>
            <a:r>
              <a:rPr lang="en-US" sz="1600" b="1" i="1" dirty="0" smtClean="0"/>
              <a:t>Proshutinsky, A., Johnson, M., 1997. Two circulation regimes of the wind-driven Arctic Ocean. Journal of Geophysical Research 102, 12493–12512.</a:t>
            </a:r>
          </a:p>
        </p:txBody>
      </p:sp>
      <p:sp>
        <p:nvSpPr>
          <p:cNvPr id="23" name="TextBox 22"/>
          <p:cNvSpPr txBox="1"/>
          <p:nvPr/>
        </p:nvSpPr>
        <p:spPr>
          <a:xfrm>
            <a:off x="1981200" y="3581400"/>
            <a:ext cx="381000" cy="461665"/>
          </a:xfrm>
          <a:prstGeom prst="rect">
            <a:avLst/>
          </a:prstGeom>
          <a:noFill/>
        </p:spPr>
        <p:txBody>
          <a:bodyPr wrap="square" rtlCol="0">
            <a:spAutoFit/>
          </a:bodyPr>
          <a:lstStyle/>
          <a:p>
            <a:r>
              <a:rPr lang="en-US" sz="2400" b="1" dirty="0" smtClean="0"/>
              <a:t>H</a:t>
            </a:r>
            <a:endParaRPr lang="en-US" sz="2400" b="1" dirty="0"/>
          </a:p>
        </p:txBody>
      </p:sp>
      <p:sp>
        <p:nvSpPr>
          <p:cNvPr id="24" name="TextBox 23"/>
          <p:cNvSpPr txBox="1"/>
          <p:nvPr/>
        </p:nvSpPr>
        <p:spPr>
          <a:xfrm>
            <a:off x="2133600" y="5100935"/>
            <a:ext cx="381000" cy="461665"/>
          </a:xfrm>
          <a:prstGeom prst="rect">
            <a:avLst/>
          </a:prstGeom>
          <a:noFill/>
        </p:spPr>
        <p:txBody>
          <a:bodyPr wrap="square" rtlCol="0">
            <a:spAutoFit/>
          </a:bodyPr>
          <a:lstStyle/>
          <a:p>
            <a:r>
              <a:rPr lang="en-US" sz="2400" b="1" dirty="0" smtClean="0"/>
              <a:t>L</a:t>
            </a:r>
            <a:endParaRPr lang="en-US" sz="2400" b="1" dirty="0"/>
          </a:p>
        </p:txBody>
      </p:sp>
      <p:sp>
        <p:nvSpPr>
          <p:cNvPr id="25" name="TextBox 24"/>
          <p:cNvSpPr txBox="1"/>
          <p:nvPr/>
        </p:nvSpPr>
        <p:spPr>
          <a:xfrm>
            <a:off x="6019800" y="3653135"/>
            <a:ext cx="381000" cy="461665"/>
          </a:xfrm>
          <a:prstGeom prst="rect">
            <a:avLst/>
          </a:prstGeom>
          <a:noFill/>
        </p:spPr>
        <p:txBody>
          <a:bodyPr wrap="square" rtlCol="0">
            <a:spAutoFit/>
          </a:bodyPr>
          <a:lstStyle/>
          <a:p>
            <a:r>
              <a:rPr lang="en-US" sz="2400" b="1" dirty="0" smtClean="0"/>
              <a:t>L</a:t>
            </a:r>
            <a:endParaRPr lang="en-US" sz="2400" b="1" dirty="0"/>
          </a:p>
        </p:txBody>
      </p:sp>
      <p:sp>
        <p:nvSpPr>
          <p:cNvPr id="26" name="TextBox 25"/>
          <p:cNvSpPr txBox="1"/>
          <p:nvPr/>
        </p:nvSpPr>
        <p:spPr>
          <a:xfrm>
            <a:off x="6096000" y="4953000"/>
            <a:ext cx="381000" cy="461665"/>
          </a:xfrm>
          <a:prstGeom prst="rect">
            <a:avLst/>
          </a:prstGeom>
          <a:noFill/>
        </p:spPr>
        <p:txBody>
          <a:bodyPr wrap="square" rtlCol="0">
            <a:spAutoFit/>
          </a:bodyPr>
          <a:lstStyle/>
          <a:p>
            <a:r>
              <a:rPr lang="en-US" sz="2400" b="1" dirty="0" smtClean="0"/>
              <a:t>L</a:t>
            </a:r>
            <a:endParaRPr lang="en-US" sz="2400" b="1" dirty="0"/>
          </a:p>
        </p:txBody>
      </p:sp>
      <p:sp>
        <p:nvSpPr>
          <p:cNvPr id="27" name="TextBox 26"/>
          <p:cNvSpPr txBox="1"/>
          <p:nvPr/>
        </p:nvSpPr>
        <p:spPr>
          <a:xfrm>
            <a:off x="1752600" y="1600200"/>
            <a:ext cx="990600" cy="461665"/>
          </a:xfrm>
          <a:prstGeom prst="rect">
            <a:avLst/>
          </a:prstGeom>
          <a:noFill/>
        </p:spPr>
        <p:txBody>
          <a:bodyPr wrap="square" rtlCol="0">
            <a:spAutoFit/>
          </a:bodyPr>
          <a:lstStyle/>
          <a:p>
            <a:r>
              <a:rPr lang="en-US" sz="2400" b="1" dirty="0" smtClean="0"/>
              <a:t>ACCR</a:t>
            </a:r>
            <a:endParaRPr lang="en-US" sz="2400" b="1" dirty="0"/>
          </a:p>
        </p:txBody>
      </p:sp>
      <p:sp>
        <p:nvSpPr>
          <p:cNvPr id="28" name="TextBox 27"/>
          <p:cNvSpPr txBox="1"/>
          <p:nvPr/>
        </p:nvSpPr>
        <p:spPr>
          <a:xfrm>
            <a:off x="5562600" y="1600200"/>
            <a:ext cx="990600" cy="461665"/>
          </a:xfrm>
          <a:prstGeom prst="rect">
            <a:avLst/>
          </a:prstGeom>
          <a:noFill/>
        </p:spPr>
        <p:txBody>
          <a:bodyPr wrap="square" rtlCol="0">
            <a:spAutoFit/>
          </a:bodyPr>
          <a:lstStyle/>
          <a:p>
            <a:r>
              <a:rPr lang="en-US" sz="2400" b="1" dirty="0" smtClean="0"/>
              <a:t>  CCR</a:t>
            </a:r>
            <a:endParaRPr lang="en-US" sz="2400"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2828</TotalTime>
  <Words>3802</Words>
  <Application>Microsoft Office PowerPoint</Application>
  <PresentationFormat>On-screen Show (4:3)</PresentationFormat>
  <Paragraphs>461</Paragraphs>
  <Slides>52</Slides>
  <Notes>9</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  Large-scale Arctic atmospheric-ice-ocean circulation modes  </vt:lpstr>
      <vt:lpstr>Slide 2</vt:lpstr>
      <vt:lpstr>Slide 3</vt:lpstr>
      <vt:lpstr>Slide 4</vt:lpstr>
      <vt:lpstr>Slide 5</vt:lpstr>
      <vt:lpstr>Slide 6</vt:lpstr>
      <vt:lpstr>Slide 7</vt:lpstr>
      <vt:lpstr>Arctic Ocean Oscillation Index (AOO)</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Decadal variability of Arctic climate: cyclonic and anticyclonic circulation regimes</dc:title>
  <dc:creator>Andrey</dc:creator>
  <cp:lastModifiedBy>Andrey</cp:lastModifiedBy>
  <cp:revision>188</cp:revision>
  <dcterms:created xsi:type="dcterms:W3CDTF">2010-11-23T15:05:52Z</dcterms:created>
  <dcterms:modified xsi:type="dcterms:W3CDTF">2012-10-22T21:39:49Z</dcterms:modified>
</cp:coreProperties>
</file>