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81" r:id="rId4"/>
    <p:sldId id="258" r:id="rId5"/>
    <p:sldId id="291" r:id="rId6"/>
    <p:sldId id="292" r:id="rId7"/>
    <p:sldId id="293" r:id="rId8"/>
    <p:sldId id="294" r:id="rId9"/>
    <p:sldId id="295" r:id="rId10"/>
    <p:sldId id="296" r:id="rId11"/>
    <p:sldId id="263" r:id="rId12"/>
    <p:sldId id="272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89" r:id="rId22"/>
    <p:sldId id="288" r:id="rId23"/>
    <p:sldId id="260" r:id="rId24"/>
    <p:sldId id="262" r:id="rId25"/>
    <p:sldId id="278" r:id="rId26"/>
    <p:sldId id="279" r:id="rId27"/>
    <p:sldId id="285" r:id="rId28"/>
    <p:sldId id="284" r:id="rId29"/>
    <p:sldId id="297" r:id="rId30"/>
    <p:sldId id="29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87680" autoAdjust="0"/>
  </p:normalViewPr>
  <p:slideViewPr>
    <p:cSldViewPr>
      <p:cViewPr varScale="1">
        <p:scale>
          <a:sx n="76" d="100"/>
          <a:sy n="76" d="100"/>
        </p:scale>
        <p:origin x="-129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AE613-BAA5-4320-93F5-5723FC837A1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1AD96-7B3B-4A93-963C-1BCDA876B8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Tracks 2012 and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1AD96-7B3B-4A93-963C-1BCDA876B87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Only those tracks</a:t>
            </a:r>
            <a:r>
              <a:rPr lang="en-US" baseline="0" dirty="0" smtClean="0"/>
              <a:t> we will look at. Virtually the same for each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1AD96-7B3B-4A93-963C-1BCDA876B87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Black = ACNFS</a:t>
            </a:r>
          </a:p>
          <a:p>
            <a:r>
              <a:rPr lang="en-US" dirty="0" smtClean="0"/>
              <a:t>Red</a:t>
            </a:r>
            <a:r>
              <a:rPr lang="en-US" baseline="0" dirty="0" smtClean="0"/>
              <a:t> = Ice Bridge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1AD96-7B3B-4A93-963C-1BCDA876B87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ACNFS too thick. Need</a:t>
            </a:r>
            <a:r>
              <a:rPr lang="en-US" baseline="0" dirty="0" smtClean="0"/>
              <a:t> to add 2011.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1AD96-7B3B-4A93-963C-1BCDA876B87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Completely missed warm upper layer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1AD96-7B3B-4A93-963C-1BCDA876B87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little more saline, but not too bad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1AD96-7B3B-4A93-963C-1BCDA876B87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Both GDEM and HYCOM</a:t>
            </a:r>
            <a:r>
              <a:rPr lang="en-US" baseline="0" dirty="0" smtClean="0"/>
              <a:t> too cold. Upper 100m</a:t>
            </a:r>
          </a:p>
          <a:p>
            <a:r>
              <a:rPr lang="en-US" baseline="0" dirty="0" err="1" smtClean="0"/>
              <a:t>Thermocline</a:t>
            </a:r>
            <a:r>
              <a:rPr lang="en-US" baseline="0" dirty="0" smtClean="0"/>
              <a:t> much different: MMP cools to 200m. GDEM isothermal layer. ACNFS </a:t>
            </a:r>
            <a:r>
              <a:rPr lang="en-US" baseline="0" dirty="0" err="1" smtClean="0"/>
              <a:t>thermocline</a:t>
            </a:r>
            <a:r>
              <a:rPr lang="en-US" baseline="0" dirty="0" smtClean="0"/>
              <a:t> starting at 50m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1AD96-7B3B-4A93-963C-1BCDA876B87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MMP</a:t>
            </a:r>
            <a:r>
              <a:rPr lang="en-US" baseline="0" dirty="0" smtClean="0"/>
              <a:t> appears to be fresher at 50m</a:t>
            </a:r>
          </a:p>
          <a:p>
            <a:r>
              <a:rPr lang="en-US" baseline="0" dirty="0" smtClean="0"/>
              <a:t>Both GDEM and ACNFS have Halocline </a:t>
            </a:r>
            <a:r>
              <a:rPr lang="en-US" baseline="0" dirty="0" err="1" smtClean="0"/>
              <a:t>uper</a:t>
            </a:r>
            <a:r>
              <a:rPr lang="en-US" baseline="0" dirty="0" smtClean="0"/>
              <a:t> layer; ACNFS </a:t>
            </a:r>
            <a:r>
              <a:rPr lang="en-US" baseline="0" smtClean="0"/>
              <a:t>fresher than GDEM.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1AD96-7B3B-4A93-963C-1BCDA876B87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FAMOUS Meeting, Woods Hole, 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CF88-C447-4D53-9B19-7F3FB36DA3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FAMOUS Meeting, Woods Hole, 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CF88-C447-4D53-9B19-7F3FB36DA3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FAMOUS Meeting, Woods Hole, 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CF88-C447-4D53-9B19-7F3FB36DA3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FAMOUS Meeting, Woods Hole, 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CF88-C447-4D53-9B19-7F3FB36DA3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FAMOUS Meeting, Woods Hole, 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CF88-C447-4D53-9B19-7F3FB36DA3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FAMOUS Meeting, Woods Hole, MA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CF88-C447-4D53-9B19-7F3FB36DA3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FAMOUS Meeting, Woods Hole, MA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CF88-C447-4D53-9B19-7F3FB36DA3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FAMOUS Meeting, Woods Hole, MA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CF88-C447-4D53-9B19-7F3FB36DA3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FAMOUS Meeting, Woods Hole, MA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CF88-C447-4D53-9B19-7F3FB36DA3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FAMOUS Meeting, Woods Hole, MA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CF88-C447-4D53-9B19-7F3FB36DA3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FAMOUS Meeting, Woods Hole, MA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CF88-C447-4D53-9B19-7F3FB36DA3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05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24 OCT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56350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2nd FAMOUS Meeting, Woods Hole, 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83190" y="6356350"/>
            <a:ext cx="1003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4CF88-C447-4D53-9B19-7F3FB36DA3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76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2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17.gif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9217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Assessing the U.S. Navy Coupled Ice-Ocean Model vs. Recent Arctic Observations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43200"/>
            <a:ext cx="9144000" cy="1752600"/>
          </a:xfrm>
        </p:spPr>
        <p:txBody>
          <a:bodyPr>
            <a:normAutofit/>
          </a:bodyPr>
          <a:lstStyle/>
          <a:p>
            <a:r>
              <a:rPr lang="en-US" dirty="0"/>
              <a:t>David A. </a:t>
            </a:r>
            <a:r>
              <a:rPr lang="en-US" dirty="0" smtClean="0"/>
              <a:t>Hebert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r>
              <a:rPr lang="en-US" dirty="0"/>
              <a:t>Richard </a:t>
            </a:r>
            <a:r>
              <a:rPr lang="en-US" dirty="0" smtClean="0"/>
              <a:t>Allard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r>
              <a:rPr lang="en-US" dirty="0"/>
              <a:t>Pamela </a:t>
            </a:r>
            <a:r>
              <a:rPr lang="en-US" dirty="0" smtClean="0"/>
              <a:t>Posey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E</a:t>
            </a:r>
            <a:r>
              <a:rPr lang="en-US" dirty="0"/>
              <a:t>. Joseph </a:t>
            </a:r>
            <a:r>
              <a:rPr lang="en-US" dirty="0" smtClean="0"/>
              <a:t>Metzger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r>
              <a:rPr lang="en-US" dirty="0"/>
              <a:t>Alan </a:t>
            </a:r>
            <a:r>
              <a:rPr lang="en-US" dirty="0" smtClean="0"/>
              <a:t>Wallcraft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Shelley Riedlinger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r>
              <a:rPr lang="en-US" dirty="0"/>
              <a:t>Steve </a:t>
            </a:r>
            <a:r>
              <a:rPr lang="en-US" dirty="0" smtClean="0"/>
              <a:t>Piacsek</a:t>
            </a:r>
            <a:r>
              <a:rPr lang="en-US" baseline="30000" dirty="0" smtClean="0"/>
              <a:t>1</a:t>
            </a:r>
            <a:r>
              <a:rPr lang="en-US" dirty="0" smtClean="0"/>
              <a:t>, Michael Phelps</a:t>
            </a:r>
            <a:r>
              <a:rPr lang="en-US" baseline="30000" dirty="0" smtClean="0"/>
              <a:t>2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 smtClean="0"/>
              <a:t>1</a:t>
            </a:r>
            <a:r>
              <a:rPr lang="en-US" sz="2400" dirty="0" smtClean="0"/>
              <a:t>Naval Research Lab, </a:t>
            </a:r>
            <a:r>
              <a:rPr lang="en-US" sz="2400" dirty="0" err="1" smtClean="0"/>
              <a:t>Stennis</a:t>
            </a:r>
            <a:r>
              <a:rPr lang="en-US" sz="2400" dirty="0" smtClean="0"/>
              <a:t> Space Center, MS</a:t>
            </a:r>
          </a:p>
          <a:p>
            <a:r>
              <a:rPr lang="en-US" sz="2400" baseline="30000" dirty="0" smtClean="0"/>
              <a:t>2</a:t>
            </a:r>
            <a:r>
              <a:rPr lang="en-US" sz="2400" dirty="0" smtClean="0"/>
              <a:t>Jacobs Technology Inc.,  </a:t>
            </a:r>
            <a:r>
              <a:rPr lang="en-US" sz="2400" dirty="0" err="1" smtClean="0"/>
              <a:t>Stennis</a:t>
            </a:r>
            <a:r>
              <a:rPr lang="en-US" sz="2400" dirty="0" smtClean="0"/>
              <a:t> Space Center, MS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IMBB Ice Thickness - </a:t>
            </a:r>
            <a:r>
              <a:rPr lang="en-US" dirty="0" smtClean="0"/>
              <a:t>CRREL</a:t>
            </a:r>
            <a:endParaRPr lang="en-US" dirty="0"/>
          </a:p>
        </p:txBody>
      </p:sp>
      <p:pic>
        <p:nvPicPr>
          <p:cNvPr id="8" name="Content Placeholder 7" descr="acnfs_imb_2010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t="35356" r="15454"/>
          <a:stretch>
            <a:fillRect/>
          </a:stretch>
        </p:blipFill>
        <p:spPr>
          <a:xfrm>
            <a:off x="1905000" y="914400"/>
            <a:ext cx="4953000" cy="5359048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FAMOUS Meeting, Woods Hole, MA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CF88-C447-4D53-9B19-7F3FB36DA34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1400" y="2971800"/>
            <a:ext cx="5334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43600" y="2971800"/>
            <a:ext cx="5334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57600" y="5410200"/>
            <a:ext cx="5334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76600" y="1563469"/>
            <a:ext cx="91440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ACNFS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IMBB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71600" y="838200"/>
            <a:ext cx="6096000" cy="5638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MMP/ULS </a:t>
            </a:r>
            <a:r>
              <a:rPr lang="en-US" dirty="0" smtClean="0"/>
              <a:t>- WHOI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31" t="7142" r="10303" b="7142"/>
          <a:stretch/>
        </p:blipFill>
        <p:spPr>
          <a:xfrm>
            <a:off x="1447800" y="838200"/>
            <a:ext cx="5943600" cy="55939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CF88-C447-4D53-9B19-7F3FB36DA34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FAMOUS Meeting, Woods Hole, MA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172200" y="4800600"/>
            <a:ext cx="1981200" cy="1752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ULS Ice </a:t>
            </a:r>
            <a:r>
              <a:rPr lang="en-US" dirty="0" smtClean="0"/>
              <a:t>Draft - WHOI</a:t>
            </a:r>
            <a:endParaRPr lang="en-US" dirty="0"/>
          </a:p>
        </p:txBody>
      </p:sp>
      <p:pic>
        <p:nvPicPr>
          <p:cNvPr id="4" name="Picture 3" descr="ulsD_hycom_iceh_2011-2012.gif"/>
          <p:cNvPicPr>
            <a:picLocks noChangeAspect="1"/>
          </p:cNvPicPr>
          <p:nvPr/>
        </p:nvPicPr>
        <p:blipFill>
          <a:blip r:embed="rId2" cstate="print"/>
          <a:srcRect b="21234"/>
          <a:stretch>
            <a:fillRect/>
          </a:stretch>
        </p:blipFill>
        <p:spPr>
          <a:xfrm>
            <a:off x="76200" y="3733800"/>
            <a:ext cx="4572000" cy="2667000"/>
          </a:xfrm>
          <a:prstGeom prst="rect">
            <a:avLst/>
          </a:prstGeom>
        </p:spPr>
      </p:pic>
      <p:pic>
        <p:nvPicPr>
          <p:cNvPr id="3" name="Picture 2" descr="ulsA_hycom_iceh_2011-2012.gif"/>
          <p:cNvPicPr>
            <a:picLocks noChangeAspect="1"/>
          </p:cNvPicPr>
          <p:nvPr/>
        </p:nvPicPr>
        <p:blipFill>
          <a:blip r:embed="rId3" cstate="print"/>
          <a:srcRect b="19917"/>
          <a:stretch>
            <a:fillRect/>
          </a:stretch>
        </p:blipFill>
        <p:spPr>
          <a:xfrm>
            <a:off x="4572000" y="1204913"/>
            <a:ext cx="4489116" cy="27574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132344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Draft = 0.88 Ice thickness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/>
              <a:t>Aug 2011-Aug 2012 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/>
              <a:t>6 </a:t>
            </a:r>
            <a:r>
              <a:rPr lang="en-US" sz="2400" dirty="0" smtClean="0"/>
              <a:t>hour moving average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Model too thick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Model growth OK.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Model Melt: not so much</a:t>
            </a:r>
            <a:r>
              <a:rPr lang="en-US" sz="2400" dirty="0" smtClean="0"/>
              <a:t>…</a:t>
            </a: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648200" y="3962400"/>
            <a:ext cx="320040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RED = ULS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BLACK = ACNFS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0" y="1981200"/>
            <a:ext cx="12192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Mooring 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7400" y="4038600"/>
            <a:ext cx="13716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Mooring 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 2013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CF88-C447-4D53-9B19-7F3FB36DA34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2nd FAMOUS Meeting, Woods Hole, MA</a:t>
            </a:r>
            <a:endParaRPr lang="en-US" dirty="0"/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10" t="46841" r="48743" b="21634"/>
          <a:stretch/>
        </p:blipFill>
        <p:spPr>
          <a:xfrm>
            <a:off x="6172200" y="4876800"/>
            <a:ext cx="1924754" cy="167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9600" y="1143000"/>
            <a:ext cx="7620000" cy="4876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MMP - Temperature</a:t>
            </a:r>
            <a:endParaRPr lang="en-US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>
          <a:xfrm>
            <a:off x="565263" y="522250"/>
            <a:ext cx="3932110" cy="5740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>
          <a:xfrm>
            <a:off x="4569160" y="484228"/>
            <a:ext cx="4002771" cy="58399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CF88-C447-4D53-9B19-7F3FB36DA34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FAMOUS Meeting, Woods Hole, MA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1295400"/>
            <a:ext cx="7696200" cy="472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MMP - Salinity</a:t>
            </a: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>
          <a:xfrm>
            <a:off x="563690" y="609600"/>
            <a:ext cx="3932110" cy="5740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>
          <a:xfrm>
            <a:off x="4681397" y="697839"/>
            <a:ext cx="3782473" cy="55199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CF88-C447-4D53-9B19-7F3FB36DA34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FAMOUS Meeting, Woods Hole, MA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9600" y="1143000"/>
            <a:ext cx="7848600" cy="472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MMP – U velocity</a:t>
            </a: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>
          <a:xfrm>
            <a:off x="534352" y="539550"/>
            <a:ext cx="3844822" cy="5611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>
          <a:xfrm>
            <a:off x="4574590" y="568317"/>
            <a:ext cx="3803256" cy="55490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CF88-C447-4D53-9B19-7F3FB36DA34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FAMOUS Meeting, Woods Hole, MA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3400" y="1066800"/>
            <a:ext cx="7848600" cy="472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MMP – V velocity</a:t>
            </a:r>
            <a:endParaRPr lang="en-US" dirty="0"/>
          </a:p>
        </p:txBody>
      </p:sp>
      <p:pic>
        <p:nvPicPr>
          <p:cNvPr id="3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>
          <a:xfrm>
            <a:off x="437384" y="542391"/>
            <a:ext cx="3782473" cy="5519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>
          <a:xfrm>
            <a:off x="4474092" y="457371"/>
            <a:ext cx="3824039" cy="55781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CF88-C447-4D53-9B19-7F3FB36DA34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FAMOUS Meeting, Woods Hole, MA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MMP vs. ACNFS Temp 2010</a:t>
            </a:r>
            <a:endParaRPr lang="en-US" dirty="0"/>
          </a:p>
        </p:txBody>
      </p:sp>
      <p:pic>
        <p:nvPicPr>
          <p:cNvPr id="5" name="Picture 4" descr="temp_149.98W_75.00N_2010_mmpA.jpg"/>
          <p:cNvPicPr>
            <a:picLocks noChangeAspect="1"/>
          </p:cNvPicPr>
          <p:nvPr/>
        </p:nvPicPr>
        <p:blipFill>
          <a:blip r:embed="rId2" cstate="print"/>
          <a:srcRect l="9268" t="15556" r="5851" b="11111"/>
          <a:stretch>
            <a:fillRect/>
          </a:stretch>
        </p:blipFill>
        <p:spPr>
          <a:xfrm>
            <a:off x="228600" y="1676400"/>
            <a:ext cx="4150895" cy="4191000"/>
          </a:xfrm>
          <a:prstGeom prst="rect">
            <a:avLst/>
          </a:prstGeom>
        </p:spPr>
      </p:pic>
      <p:pic>
        <p:nvPicPr>
          <p:cNvPr id="6" name="Picture 5" descr="water_temp_149.98W_75.00N_2010_hycomA.jpg"/>
          <p:cNvPicPr>
            <a:picLocks noChangeAspect="1"/>
          </p:cNvPicPr>
          <p:nvPr/>
        </p:nvPicPr>
        <p:blipFill>
          <a:blip r:embed="rId3" cstate="print"/>
          <a:srcRect l="9746" t="15556" r="4552" b="11111"/>
          <a:stretch>
            <a:fillRect/>
          </a:stretch>
        </p:blipFill>
        <p:spPr>
          <a:xfrm>
            <a:off x="4724400" y="1676400"/>
            <a:ext cx="4191000" cy="4191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CF88-C447-4D53-9B19-7F3FB36DA34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FAMOUS Meeting, Woods Hole, MA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MMP vs. ACNFS Temp 2011</a:t>
            </a:r>
            <a:endParaRPr lang="en-US" dirty="0"/>
          </a:p>
        </p:txBody>
      </p:sp>
      <p:pic>
        <p:nvPicPr>
          <p:cNvPr id="5" name="Picture 4" descr="water_temp_149.98W_75.00N_2011_hycomA.jpg"/>
          <p:cNvPicPr>
            <a:picLocks noChangeAspect="1"/>
          </p:cNvPicPr>
          <p:nvPr/>
        </p:nvPicPr>
        <p:blipFill>
          <a:blip r:embed="rId2" cstate="print"/>
          <a:srcRect l="10111" t="16843" r="3975" b="12398"/>
          <a:stretch>
            <a:fillRect/>
          </a:stretch>
        </p:blipFill>
        <p:spPr>
          <a:xfrm>
            <a:off x="4721630" y="1752600"/>
            <a:ext cx="4422370" cy="4191000"/>
          </a:xfrm>
          <a:prstGeom prst="rect">
            <a:avLst/>
          </a:prstGeom>
        </p:spPr>
      </p:pic>
      <p:pic>
        <p:nvPicPr>
          <p:cNvPr id="6" name="Picture 5" descr="temp_149.98W_75.00N_2011_mmpA.jpg"/>
          <p:cNvPicPr>
            <a:picLocks noChangeAspect="1"/>
          </p:cNvPicPr>
          <p:nvPr/>
        </p:nvPicPr>
        <p:blipFill>
          <a:blip r:embed="rId3" cstate="print"/>
          <a:srcRect l="10112" t="16667" r="1418" b="12222"/>
          <a:stretch>
            <a:fillRect/>
          </a:stretch>
        </p:blipFill>
        <p:spPr>
          <a:xfrm>
            <a:off x="76200" y="1731819"/>
            <a:ext cx="4553988" cy="4211781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CF88-C447-4D53-9B19-7F3FB36DA34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FAMOUS Meeting, Woods Hole, MA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00200" y="12192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MMP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172200" y="12192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HYCOM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MMP vs. ACNFS Salinity 2010</a:t>
            </a:r>
            <a:endParaRPr lang="en-US" dirty="0"/>
          </a:p>
        </p:txBody>
      </p:sp>
      <p:pic>
        <p:nvPicPr>
          <p:cNvPr id="5" name="Picture 4" descr="salt_149.98W_75.00N_2010_mmpA.jpg"/>
          <p:cNvPicPr>
            <a:picLocks noChangeAspect="1"/>
          </p:cNvPicPr>
          <p:nvPr/>
        </p:nvPicPr>
        <p:blipFill>
          <a:blip r:embed="rId2" cstate="print"/>
          <a:srcRect l="9746" t="16667" r="5851" b="12222"/>
          <a:stretch>
            <a:fillRect/>
          </a:stretch>
        </p:blipFill>
        <p:spPr>
          <a:xfrm>
            <a:off x="0" y="1600200"/>
            <a:ext cx="4488656" cy="4419600"/>
          </a:xfrm>
          <a:prstGeom prst="rect">
            <a:avLst/>
          </a:prstGeom>
        </p:spPr>
      </p:pic>
      <p:pic>
        <p:nvPicPr>
          <p:cNvPr id="6" name="Picture 5" descr="salinity_149.98W_75.00N_2010_hycomA.jpg"/>
          <p:cNvPicPr>
            <a:picLocks noChangeAspect="1"/>
          </p:cNvPicPr>
          <p:nvPr/>
        </p:nvPicPr>
        <p:blipFill>
          <a:blip r:embed="rId3" cstate="print"/>
          <a:srcRect l="9746" t="16667" r="4552" b="12222"/>
          <a:stretch>
            <a:fillRect/>
          </a:stretch>
        </p:blipFill>
        <p:spPr>
          <a:xfrm>
            <a:off x="4586287" y="1600200"/>
            <a:ext cx="4557713" cy="44196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CF88-C447-4D53-9B19-7F3FB36DA34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FAMOUS Meeting, Woods Hole, MA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</a:t>
            </a:r>
            <a:br>
              <a:rPr lang="en-US" dirty="0" smtClean="0"/>
            </a:br>
            <a:r>
              <a:rPr lang="en-US" dirty="0" smtClean="0"/>
              <a:t>Observations and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well does our model do?</a:t>
            </a:r>
          </a:p>
          <a:p>
            <a:r>
              <a:rPr lang="en-US" dirty="0" smtClean="0"/>
              <a:t>Metrics?</a:t>
            </a:r>
          </a:p>
          <a:p>
            <a:pPr lvl="1"/>
            <a:r>
              <a:rPr lang="en-US" dirty="0" smtClean="0"/>
              <a:t>Ice thickness, snow depth, T/S profiles</a:t>
            </a:r>
          </a:p>
          <a:p>
            <a:r>
              <a:rPr lang="en-US" dirty="0" smtClean="0"/>
              <a:t>Assimilation</a:t>
            </a:r>
          </a:p>
          <a:p>
            <a:pPr lvl="1"/>
            <a:r>
              <a:rPr lang="en-US" dirty="0" smtClean="0"/>
              <a:t>Helps keep model on track.</a:t>
            </a:r>
          </a:p>
          <a:p>
            <a:r>
              <a:rPr lang="en-US" dirty="0" smtClean="0"/>
              <a:t>We only want to compare with </a:t>
            </a:r>
            <a:br>
              <a:rPr lang="en-US" dirty="0" smtClean="0"/>
            </a:br>
            <a:r>
              <a:rPr lang="en-US" dirty="0" smtClean="0"/>
              <a:t>non-assimilated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CF88-C447-4D53-9B19-7F3FB36DA34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FAMOUS Meeting, Woods Hole, MA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MMP vs. ACNFS Salinity 2011</a:t>
            </a:r>
            <a:endParaRPr lang="en-US" dirty="0"/>
          </a:p>
        </p:txBody>
      </p:sp>
      <p:pic>
        <p:nvPicPr>
          <p:cNvPr id="5" name="Picture 4" descr="salt_149.98W_75.00N_2011_mmpA.jpg"/>
          <p:cNvPicPr>
            <a:picLocks noChangeAspect="1"/>
          </p:cNvPicPr>
          <p:nvPr/>
        </p:nvPicPr>
        <p:blipFill>
          <a:blip r:embed="rId2" cstate="print"/>
          <a:srcRect l="9089" t="16667" r="2696" b="12222"/>
          <a:stretch>
            <a:fillRect/>
          </a:stretch>
        </p:blipFill>
        <p:spPr>
          <a:xfrm>
            <a:off x="1" y="1813770"/>
            <a:ext cx="4534626" cy="4206030"/>
          </a:xfrm>
          <a:prstGeom prst="rect">
            <a:avLst/>
          </a:prstGeom>
        </p:spPr>
      </p:pic>
      <p:pic>
        <p:nvPicPr>
          <p:cNvPr id="6" name="Picture 5" descr="salinity_149.98W_75.00N_2011_hycomA.jpg"/>
          <p:cNvPicPr>
            <a:picLocks noChangeAspect="1"/>
          </p:cNvPicPr>
          <p:nvPr/>
        </p:nvPicPr>
        <p:blipFill>
          <a:blip r:embed="rId3" cstate="print"/>
          <a:srcRect l="10367" t="16667" r="3975" b="11111"/>
          <a:stretch>
            <a:fillRect/>
          </a:stretch>
        </p:blipFill>
        <p:spPr>
          <a:xfrm>
            <a:off x="4740812" y="1824250"/>
            <a:ext cx="4403188" cy="4271749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CF88-C447-4D53-9B19-7F3FB36DA34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FAMOUS Meeting, Woods Hole, MA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00200" y="1295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MMP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172200" y="1295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HYCOM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 descr="MooringD_T_cast_hycom_gdem4_Winter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10800000">
            <a:off x="381000" y="914400"/>
            <a:ext cx="3694682" cy="5228296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GDEM - ACNFS - MMP </a:t>
            </a:r>
            <a:r>
              <a:rPr lang="en-US" dirty="0" smtClean="0"/>
              <a:t>T</a:t>
            </a:r>
            <a:endParaRPr lang="en-US" dirty="0"/>
          </a:p>
        </p:txBody>
      </p:sp>
      <p:pic>
        <p:nvPicPr>
          <p:cNvPr id="11" name="Content Placeholder 10" descr="MooringD_T_cast_hycom_gdem4_Winter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10800000">
            <a:off x="4572000" y="897867"/>
            <a:ext cx="3694682" cy="522829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FAMOUS Meeting, Woods Hole, 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CF88-C447-4D53-9B19-7F3FB36DA34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867400" y="838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Summer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17526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GDEM4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MMP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ACNFS</a:t>
            </a: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55626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2011-02-15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400" y="55626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2011-08-15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7800" y="914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Winter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GDEM - </a:t>
            </a:r>
            <a:r>
              <a:rPr lang="en-US" dirty="0" smtClean="0"/>
              <a:t>ACNFS </a:t>
            </a:r>
            <a:r>
              <a:rPr lang="en-US" dirty="0" smtClean="0"/>
              <a:t>- MMP </a:t>
            </a:r>
            <a:r>
              <a:rPr lang="en-US" dirty="0" smtClean="0"/>
              <a:t>S</a:t>
            </a:r>
            <a:endParaRPr lang="en-US" dirty="0"/>
          </a:p>
        </p:txBody>
      </p:sp>
      <p:pic>
        <p:nvPicPr>
          <p:cNvPr id="10" name="Content Placeholder 9" descr="MooringD_T_cast_hycom_gdem4_Summer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10800000">
            <a:off x="381000" y="897867"/>
            <a:ext cx="3694681" cy="5228295"/>
          </a:xfrm>
        </p:spPr>
      </p:pic>
      <p:pic>
        <p:nvPicPr>
          <p:cNvPr id="11" name="Content Placeholder 10" descr="MooringD_T_cast_hycom_gdem4_Winter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10800000">
            <a:off x="4572000" y="897867"/>
            <a:ext cx="3694681" cy="522829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FAMOUS Meeting, Woods Hole, 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CF88-C447-4D53-9B19-7F3FB36DA34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76400" y="914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Winter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7400" y="838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Summer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400" y="17526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GDEM4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MMP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ACNFS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200" y="55626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2011-02-15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400" y="55626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2011-08-15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52600" y="1066800"/>
            <a:ext cx="5410200" cy="5105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ITP41 </a:t>
            </a:r>
            <a:r>
              <a:rPr lang="en-US" dirty="0" smtClean="0"/>
              <a:t>– WHOI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" t="13825" r="11545" b="13711"/>
          <a:stretch/>
        </p:blipFill>
        <p:spPr>
          <a:xfrm>
            <a:off x="1752600" y="1066800"/>
            <a:ext cx="5410200" cy="50191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CF88-C447-4D53-9B19-7F3FB36DA34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FAMOUS Meeting, Woods Hole, MA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ITP41- WHOI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066799"/>
            <a:ext cx="3986823" cy="5334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4010" y="1066800"/>
            <a:ext cx="3981718" cy="5334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2316510" y="1964079"/>
            <a:ext cx="457200" cy="152400"/>
          </a:xfrm>
          <a:prstGeom prst="straightConnector1">
            <a:avLst/>
          </a:prstGeom>
          <a:ln w="349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45110" y="2173069"/>
            <a:ext cx="1798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Weaker upper warm layer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3308936"/>
            <a:ext cx="175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Cooler at depth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227707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Model too saline at surface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553200" y="1991880"/>
            <a:ext cx="304800" cy="228600"/>
          </a:xfrm>
          <a:prstGeom prst="straightConnector1">
            <a:avLst/>
          </a:prstGeom>
          <a:ln w="349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 2013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CF88-C447-4D53-9B19-7F3FB36DA34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FAMOUS Meeting, Woods Hole, MA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Many </a:t>
            </a:r>
            <a:r>
              <a:rPr lang="en-US" dirty="0" smtClean="0"/>
              <a:t>observations </a:t>
            </a:r>
            <a:r>
              <a:rPr lang="en-US" dirty="0" smtClean="0"/>
              <a:t>used to compare with ACNFS</a:t>
            </a:r>
          </a:p>
          <a:p>
            <a:pPr lvl="1"/>
            <a:r>
              <a:rPr lang="en-US" dirty="0" smtClean="0"/>
              <a:t>ITP, </a:t>
            </a:r>
            <a:r>
              <a:rPr lang="en-US" dirty="0" smtClean="0"/>
              <a:t>IMBB, MMP</a:t>
            </a:r>
            <a:r>
              <a:rPr lang="en-US" dirty="0" smtClean="0"/>
              <a:t>, ULS, Ice Bridge</a:t>
            </a:r>
          </a:p>
          <a:p>
            <a:r>
              <a:rPr lang="en-US" dirty="0" smtClean="0"/>
              <a:t>ACNFS too thick compared with Ice Bridge </a:t>
            </a:r>
          </a:p>
          <a:p>
            <a:pPr lvl="1"/>
            <a:r>
              <a:rPr lang="en-US" dirty="0" smtClean="0"/>
              <a:t>Especially in Canadian </a:t>
            </a:r>
            <a:r>
              <a:rPr lang="en-US" dirty="0" smtClean="0"/>
              <a:t>Archipelago</a:t>
            </a:r>
          </a:p>
          <a:p>
            <a:r>
              <a:rPr lang="en-US" dirty="0" smtClean="0"/>
              <a:t>Ice growth rate good during freezing season</a:t>
            </a:r>
          </a:p>
          <a:p>
            <a:r>
              <a:rPr lang="en-US" dirty="0" smtClean="0"/>
              <a:t>Do not melt ice fast enough</a:t>
            </a:r>
          </a:p>
          <a:p>
            <a:pPr lvl="1"/>
            <a:r>
              <a:rPr lang="en-US" dirty="0" smtClean="0"/>
              <a:t>Parameter tuning for </a:t>
            </a:r>
            <a:r>
              <a:rPr lang="en-US" dirty="0" err="1" smtClean="0"/>
              <a:t>albedo</a:t>
            </a:r>
            <a:r>
              <a:rPr lang="en-US" dirty="0" smtClean="0"/>
              <a:t>, melt ponds?</a:t>
            </a:r>
          </a:p>
          <a:p>
            <a:pPr lvl="1"/>
            <a:r>
              <a:rPr lang="en-US" dirty="0" smtClean="0"/>
              <a:t>Ocean Mixed Layer?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CF88-C447-4D53-9B19-7F3FB36DA34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FAMOUS Meeting, Woods Hole, MA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Beaufort ACNFS has too strong upper ocean velocity</a:t>
            </a:r>
          </a:p>
          <a:p>
            <a:r>
              <a:rPr lang="en-US" dirty="0" smtClean="0"/>
              <a:t>ACNFS </a:t>
            </a:r>
            <a:r>
              <a:rPr lang="en-US" dirty="0" smtClean="0"/>
              <a:t>smooth upper ocean temp profile</a:t>
            </a:r>
          </a:p>
          <a:p>
            <a:pPr lvl="1"/>
            <a:r>
              <a:rPr lang="en-US" dirty="0" smtClean="0"/>
              <a:t>Vertical </a:t>
            </a:r>
            <a:r>
              <a:rPr lang="en-US" dirty="0" smtClean="0"/>
              <a:t>resolution?</a:t>
            </a:r>
            <a:endParaRPr lang="en-US" dirty="0" smtClean="0"/>
          </a:p>
          <a:p>
            <a:r>
              <a:rPr lang="en-US" dirty="0" smtClean="0"/>
              <a:t>ACNFS salinity good at depth, too saline at surface</a:t>
            </a:r>
          </a:p>
          <a:p>
            <a:pPr lvl="1"/>
            <a:r>
              <a:rPr lang="en-US" dirty="0" smtClean="0"/>
              <a:t>Not enough fresh water flux from ice melt?</a:t>
            </a:r>
          </a:p>
          <a:p>
            <a:pPr lvl="1"/>
            <a:r>
              <a:rPr lang="en-US" dirty="0" smtClean="0"/>
              <a:t>Brine rejection parameterization? </a:t>
            </a:r>
            <a:br>
              <a:rPr lang="en-US" dirty="0" smtClean="0"/>
            </a:br>
            <a:r>
              <a:rPr lang="en-US" dirty="0" smtClean="0"/>
              <a:t>(New start project this year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CF88-C447-4D53-9B19-7F3FB36DA34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FAMOUS Meeting, Woods Hole, MA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MMP Mooring D – 4 seasons</a:t>
            </a:r>
            <a:endParaRPr lang="en-US" dirty="0"/>
          </a:p>
        </p:txBody>
      </p:sp>
      <p:pic>
        <p:nvPicPr>
          <p:cNvPr id="7" name="Content Placeholder 6" descr="MooringD_T_cast_hycom_gdem4_Spri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2971800" y="990600"/>
            <a:ext cx="3656582" cy="517438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FAMOUS Meeting, Woods Hole, 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CF88-C447-4D53-9B19-7F3FB36DA34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 MMP, ACNFS, GDEM4</a:t>
            </a:r>
            <a:endParaRPr lang="en-US" dirty="0"/>
          </a:p>
        </p:txBody>
      </p:sp>
      <p:pic>
        <p:nvPicPr>
          <p:cNvPr id="13" name="Content Placeholder 12" descr="TEMP_mooringA_SPRING_hycom-casts-gedem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533400" y="1035387"/>
            <a:ext cx="3755788" cy="5365411"/>
          </a:xfrm>
        </p:spPr>
      </p:pic>
      <p:pic>
        <p:nvPicPr>
          <p:cNvPr id="14" name="Content Placeholder 13" descr="TEMP_mooringA_WINTER_hycom-casts-gedem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0800000">
            <a:off x="4724400" y="1035388"/>
            <a:ext cx="3755788" cy="5365412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FAMOUS Meeting, Woods Hole, MA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CF88-C447-4D53-9B19-7F3FB36DA34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09800" y="21336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Cast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ACNFS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GDEM4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Assimilated T/S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838200"/>
            <a:ext cx="684847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6302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ACNFS </a:t>
            </a:r>
            <a:br>
              <a:rPr lang="en-US" dirty="0" smtClean="0"/>
            </a:br>
            <a:r>
              <a:rPr lang="en-US" dirty="0" smtClean="0"/>
              <a:t>(Arctic Cap </a:t>
            </a:r>
            <a:r>
              <a:rPr lang="en-US" dirty="0" err="1" smtClean="0"/>
              <a:t>Nowcast</a:t>
            </a:r>
            <a:r>
              <a:rPr lang="en-US" dirty="0" smtClean="0"/>
              <a:t>/Forecast System)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5181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Domain: 40-90</a:t>
            </a:r>
            <a:r>
              <a:rPr lang="en-US" baseline="30000" dirty="0" smtClean="0"/>
              <a:t>o</a:t>
            </a:r>
            <a:r>
              <a:rPr lang="en-US" dirty="0" smtClean="0"/>
              <a:t>N</a:t>
            </a:r>
          </a:p>
          <a:p>
            <a:r>
              <a:rPr lang="en-US" dirty="0" smtClean="0"/>
              <a:t>High resolution: 3.5 km at pole</a:t>
            </a:r>
          </a:p>
          <a:p>
            <a:r>
              <a:rPr lang="en-US" dirty="0" smtClean="0"/>
              <a:t>Assimilation of ocean and ice </a:t>
            </a:r>
            <a:r>
              <a:rPr lang="en-US" dirty="0" smtClean="0"/>
              <a:t>concentration</a:t>
            </a:r>
            <a:endParaRPr lang="en-US" dirty="0" smtClean="0"/>
          </a:p>
          <a:p>
            <a:r>
              <a:rPr lang="en-US" dirty="0" smtClean="0"/>
              <a:t>7</a:t>
            </a:r>
            <a:r>
              <a:rPr lang="en-US" dirty="0" smtClean="0"/>
              <a:t> </a:t>
            </a:r>
            <a:r>
              <a:rPr lang="en-US" dirty="0" smtClean="0"/>
              <a:t>day forecast daily</a:t>
            </a:r>
          </a:p>
          <a:p>
            <a:pPr>
              <a:buSzPct val="109000"/>
            </a:pPr>
            <a:r>
              <a:rPr lang="en-US" dirty="0" smtClean="0"/>
              <a:t>ACNFS consists of :</a:t>
            </a:r>
          </a:p>
          <a:p>
            <a:pPr lvl="1">
              <a:buSzPct val="109000"/>
            </a:pPr>
            <a:r>
              <a:rPr lang="en-US" dirty="0" smtClean="0"/>
              <a:t> Ice Model – </a:t>
            </a:r>
            <a:r>
              <a:rPr lang="en-US" dirty="0" smtClean="0"/>
              <a:t>CICE V4.0</a:t>
            </a:r>
            <a:endParaRPr lang="en-US" dirty="0" smtClean="0"/>
          </a:p>
          <a:p>
            <a:pPr lvl="1">
              <a:buSzPct val="109000"/>
            </a:pPr>
            <a:r>
              <a:rPr lang="en-US" dirty="0" smtClean="0"/>
              <a:t> Ocean Model – HYCOM</a:t>
            </a:r>
          </a:p>
          <a:p>
            <a:pPr lvl="1">
              <a:buSzPct val="109000"/>
            </a:pPr>
            <a:r>
              <a:rPr lang="en-US" dirty="0" smtClean="0"/>
              <a:t>Data assimilation – NCODA</a:t>
            </a:r>
          </a:p>
          <a:p>
            <a:pPr lvl="1">
              <a:buSzPct val="109000"/>
            </a:pPr>
            <a:r>
              <a:rPr lang="en-US" dirty="0" smtClean="0"/>
              <a:t>Forced with 0.5</a:t>
            </a:r>
            <a:r>
              <a:rPr lang="en-US" baseline="30000" dirty="0" smtClean="0"/>
              <a:t>o</a:t>
            </a:r>
            <a:r>
              <a:rPr lang="en-US" dirty="0" smtClean="0"/>
              <a:t> NOGAPS</a:t>
            </a:r>
          </a:p>
          <a:p>
            <a:pPr lvl="2">
              <a:buSzPct val="109000"/>
            </a:pPr>
            <a:r>
              <a:rPr lang="en-US" dirty="0" smtClean="0"/>
              <a:t>As of 28 AUG 2013, 0.5</a:t>
            </a:r>
            <a:r>
              <a:rPr lang="en-US" baseline="30000" dirty="0" smtClean="0"/>
              <a:t>o</a:t>
            </a:r>
            <a:r>
              <a:rPr lang="en-US" dirty="0" smtClean="0"/>
              <a:t> NAVGEM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CF88-C447-4D53-9B19-7F3FB36DA34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FAMOUS Meeting, Woods Hole, MA</a:t>
            </a:r>
            <a:endParaRPr lang="en-US"/>
          </a:p>
        </p:txBody>
      </p:sp>
      <p:pic>
        <p:nvPicPr>
          <p:cNvPr id="9" name="Picture 8" descr="ACNFS_grid_d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8454" y="1295400"/>
            <a:ext cx="3623146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599" y="304800"/>
            <a:ext cx="8229600" cy="1143000"/>
          </a:xfrm>
        </p:spPr>
        <p:txBody>
          <a:bodyPr/>
          <a:lstStyle/>
          <a:p>
            <a:r>
              <a:rPr lang="en-US" dirty="0" smtClean="0"/>
              <a:t>Ice Thickness 2013</a:t>
            </a:r>
            <a:endParaRPr lang="en-US" dirty="0"/>
          </a:p>
        </p:txBody>
      </p:sp>
      <p:grpSp>
        <p:nvGrpSpPr>
          <p:cNvPr id="2" name="Group 7"/>
          <p:cNvGrpSpPr/>
          <p:nvPr/>
        </p:nvGrpSpPr>
        <p:grpSpPr>
          <a:xfrm>
            <a:off x="228599" y="1808559"/>
            <a:ext cx="8785106" cy="4800600"/>
            <a:chOff x="228599" y="1808559"/>
            <a:chExt cx="8785106" cy="4800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8599" y="1808559"/>
              <a:ext cx="2917707" cy="48006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00400" y="1808559"/>
              <a:ext cx="2917707" cy="48006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96000" y="1808559"/>
              <a:ext cx="2917705" cy="4800600"/>
            </a:xfrm>
            <a:prstGeom prst="rect">
              <a:avLst/>
            </a:prstGeom>
          </p:spPr>
        </p:pic>
      </p:grpSp>
      <p:grpSp>
        <p:nvGrpSpPr>
          <p:cNvPr id="3" name="Group 11"/>
          <p:cNvGrpSpPr/>
          <p:nvPr/>
        </p:nvGrpSpPr>
        <p:grpSpPr>
          <a:xfrm>
            <a:off x="918747" y="1447800"/>
            <a:ext cx="7234653" cy="369332"/>
            <a:chOff x="918747" y="1547693"/>
            <a:chExt cx="7234653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918747" y="1547693"/>
              <a:ext cx="15374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March 1, 2013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72791" y="1547693"/>
              <a:ext cx="1391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April 1, 2013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97901" y="1547693"/>
              <a:ext cx="13554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May 1, 2013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968504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</a:t>
            </a:r>
            <a:r>
              <a:rPr lang="en-US" dirty="0" smtClean="0"/>
              <a:t>we looked 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Ice/Snow Thickness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Ice Bridge (NASA)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Ice Mass Balance Buoys (CRREL)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Beaufort Gyre Upward Looking Sonar (WHOI)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Ocean Data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Ice </a:t>
            </a:r>
            <a:r>
              <a:rPr lang="en-US" dirty="0" smtClean="0"/>
              <a:t>Tethered </a:t>
            </a:r>
            <a:r>
              <a:rPr lang="en-US" dirty="0" smtClean="0"/>
              <a:t>Profilers </a:t>
            </a:r>
            <a:r>
              <a:rPr lang="en-US" dirty="0" smtClean="0"/>
              <a:t>(T, S Profiles) (WHOI)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McLane Moored Profiles (</a:t>
            </a:r>
            <a:r>
              <a:rPr lang="en-US" dirty="0" smtClean="0"/>
              <a:t>T,S,U,V</a:t>
            </a:r>
            <a:r>
              <a:rPr lang="en-US" dirty="0" smtClean="0"/>
              <a:t>) (WHOI</a:t>
            </a:r>
            <a:r>
              <a:rPr lang="en-US" dirty="0" smtClean="0"/>
              <a:t>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GDEM4 – Climatology T/S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CF88-C447-4D53-9B19-7F3FB36DA34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FAMOUS Meeting, Woods Hole, MA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 t="3719"/>
          <a:stretch>
            <a:fillRect/>
          </a:stretch>
        </p:blipFill>
        <p:spPr>
          <a:xfrm>
            <a:off x="228600" y="1688123"/>
            <a:ext cx="4219760" cy="424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rcRect t="3400"/>
          <a:stretch>
            <a:fillRect/>
          </a:stretch>
        </p:blipFill>
        <p:spPr>
          <a:xfrm>
            <a:off x="4648200" y="1674055"/>
            <a:ext cx="4219760" cy="42633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Bridge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1211615"/>
            <a:ext cx="838200" cy="464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2012</a:t>
            </a:r>
            <a:endParaRPr lang="en-US" sz="2400" b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CF88-C447-4D53-9B19-7F3FB36DA34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FAMOUS Meeting, Woods Hole, MA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24600" y="1143000"/>
            <a:ext cx="1063893" cy="464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2013</a:t>
            </a:r>
            <a:endParaRPr lang="en-US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 t="3973"/>
          <a:stretch>
            <a:fillRect/>
          </a:stretch>
        </p:blipFill>
        <p:spPr>
          <a:xfrm>
            <a:off x="198491" y="1615101"/>
            <a:ext cx="4289809" cy="43223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rcRect t="3960"/>
          <a:stretch>
            <a:fillRect/>
          </a:stretch>
        </p:blipFill>
        <p:spPr>
          <a:xfrm>
            <a:off x="4611387" y="1600200"/>
            <a:ext cx="4304013" cy="43372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Bridge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1211615"/>
            <a:ext cx="838200" cy="464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2012</a:t>
            </a:r>
            <a:endParaRPr lang="en-US" sz="2400" b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CF88-C447-4D53-9B19-7F3FB36DA34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FAMOUS Meeting, Woods Hole, MA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24600" y="1143000"/>
            <a:ext cx="1063893" cy="464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2013</a:t>
            </a:r>
            <a:endParaRPr lang="en-US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Ice Bridge - Beaufort Sea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09600" y="1219200"/>
            <a:ext cx="7937446" cy="5221932"/>
            <a:chOff x="609600" y="1559868"/>
            <a:chExt cx="7937446" cy="5221932"/>
          </a:xfrm>
        </p:grpSpPr>
        <p:grpSp>
          <p:nvGrpSpPr>
            <p:cNvPr id="8" name="Group 7"/>
            <p:cNvGrpSpPr/>
            <p:nvPr/>
          </p:nvGrpSpPr>
          <p:grpSpPr>
            <a:xfrm>
              <a:off x="609600" y="1920240"/>
              <a:ext cx="7937446" cy="4861560"/>
              <a:chOff x="609600" y="1790128"/>
              <a:chExt cx="7937446" cy="486156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09600" y="1790128"/>
                <a:ext cx="3862725" cy="2423160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684321" y="1790128"/>
                <a:ext cx="3862725" cy="242316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11580" y="4267201"/>
                <a:ext cx="3858766" cy="2384487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686300" y="4267200"/>
                <a:ext cx="3858768" cy="2384487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1981200" y="1559868"/>
              <a:ext cx="5105400" cy="461665"/>
              <a:chOff x="1981200" y="1559868"/>
              <a:chExt cx="5105400" cy="46166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981200" y="1559868"/>
                <a:ext cx="8066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2012</a:t>
                </a:r>
                <a:endParaRPr lang="en-US" sz="2400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279969" y="1559868"/>
                <a:ext cx="8066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2013</a:t>
                </a:r>
                <a:endParaRPr lang="en-US" sz="2400" b="1" dirty="0"/>
              </a:p>
            </p:txBody>
          </p:sp>
        </p:grp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390" r="73188" b="47456"/>
          <a:stretch>
            <a:fillRect/>
          </a:stretch>
        </p:blipFill>
        <p:spPr>
          <a:xfrm>
            <a:off x="3581400" y="1319784"/>
            <a:ext cx="694666" cy="111861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375" r="73115" b="47456"/>
          <a:stretch>
            <a:fillRect/>
          </a:stretch>
        </p:blipFill>
        <p:spPr>
          <a:xfrm>
            <a:off x="7696200" y="1219200"/>
            <a:ext cx="742951" cy="9906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04800" y="3581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3132" y="1676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9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146566" y="267283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meters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6019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" y="4114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0.7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146566" y="511123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meters</a:t>
            </a:r>
            <a:endParaRPr lang="en-US" b="1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 2013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CF88-C447-4D53-9B19-7F3FB36DA34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FAMOUS Meeting, Woods Hole, 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774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Ice Bridge - Canadian Archipelago</a:t>
            </a:r>
            <a:endParaRPr lang="en-US" dirty="0"/>
          </a:p>
        </p:txBody>
      </p:sp>
      <p:grpSp>
        <p:nvGrpSpPr>
          <p:cNvPr id="7" name="Group 9"/>
          <p:cNvGrpSpPr/>
          <p:nvPr/>
        </p:nvGrpSpPr>
        <p:grpSpPr>
          <a:xfrm>
            <a:off x="785475" y="1578055"/>
            <a:ext cx="7799438" cy="4822744"/>
            <a:chOff x="785475" y="1666875"/>
            <a:chExt cx="7799438" cy="48227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475" y="1666875"/>
              <a:ext cx="3862725" cy="242315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7453" y="4105132"/>
              <a:ext cx="3858768" cy="238448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22188" y="1666875"/>
              <a:ext cx="3862725" cy="242315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24166" y="4105132"/>
              <a:ext cx="3858768" cy="2384487"/>
            </a:xfrm>
            <a:prstGeom prst="rect">
              <a:avLst/>
            </a:prstGeom>
          </p:spPr>
        </p:pic>
      </p:grpSp>
      <p:grpSp>
        <p:nvGrpSpPr>
          <p:cNvPr id="10" name="Group 6"/>
          <p:cNvGrpSpPr/>
          <p:nvPr/>
        </p:nvGrpSpPr>
        <p:grpSpPr>
          <a:xfrm>
            <a:off x="1905000" y="1143000"/>
            <a:ext cx="5105400" cy="461665"/>
            <a:chOff x="1981200" y="1559868"/>
            <a:chExt cx="5105400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1981200" y="1559868"/>
              <a:ext cx="806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2012</a:t>
              </a:r>
              <a:endParaRPr lang="en-US" sz="2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79969" y="1559868"/>
              <a:ext cx="806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2013</a:t>
              </a:r>
              <a:endParaRPr lang="en-US" sz="2400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57200" y="3505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1600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9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5834" y="259663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meters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" y="6096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4038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0.7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5834" y="503503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meters</a:t>
            </a:r>
            <a:endParaRPr lang="en-US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2544" r="20340" b="9491"/>
          <a:stretch>
            <a:fillRect/>
          </a:stretch>
        </p:blipFill>
        <p:spPr>
          <a:xfrm>
            <a:off x="2743200" y="1752600"/>
            <a:ext cx="1676400" cy="8382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79" t="54442" r="21336" b="9491"/>
          <a:stretch>
            <a:fillRect/>
          </a:stretch>
        </p:blipFill>
        <p:spPr>
          <a:xfrm>
            <a:off x="6858000" y="1808205"/>
            <a:ext cx="1524000" cy="78259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 2013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CF88-C447-4D53-9B19-7F3FB36DA34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FAMOUS Meeting, Woods Hole, 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25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Ice Bridge - Central Arctic</a:t>
            </a:r>
            <a:endParaRPr lang="en-US" dirty="0"/>
          </a:p>
        </p:txBody>
      </p:sp>
      <p:grpSp>
        <p:nvGrpSpPr>
          <p:cNvPr id="3" name="Group 7"/>
          <p:cNvGrpSpPr/>
          <p:nvPr/>
        </p:nvGrpSpPr>
        <p:grpSpPr>
          <a:xfrm>
            <a:off x="1905000" y="1295400"/>
            <a:ext cx="5105400" cy="461665"/>
            <a:chOff x="1981200" y="1559868"/>
            <a:chExt cx="5105400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1981200" y="1559868"/>
              <a:ext cx="806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2012</a:t>
              </a:r>
              <a:endParaRPr lang="en-US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79969" y="1559868"/>
              <a:ext cx="806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2013</a:t>
              </a:r>
              <a:endParaRPr lang="en-US" sz="2400" b="1" dirty="0"/>
            </a:p>
          </p:txBody>
        </p:sp>
      </p:grpSp>
      <p:grpSp>
        <p:nvGrpSpPr>
          <p:cNvPr id="4" name="Group 14"/>
          <p:cNvGrpSpPr/>
          <p:nvPr/>
        </p:nvGrpSpPr>
        <p:grpSpPr>
          <a:xfrm>
            <a:off x="709275" y="1676400"/>
            <a:ext cx="7825125" cy="4766023"/>
            <a:chOff x="533400" y="1874520"/>
            <a:chExt cx="7825125" cy="476602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5378" y="4256056"/>
              <a:ext cx="3858768" cy="238448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" y="1874520"/>
              <a:ext cx="3862725" cy="242315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95800" y="1874520"/>
              <a:ext cx="3862725" cy="242315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97778" y="4256056"/>
              <a:ext cx="3858768" cy="2384487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381000" y="3733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" y="1828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9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82034" y="282523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meters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6172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" y="426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0.7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-82034" y="526363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meters</a:t>
            </a:r>
            <a:endParaRPr lang="en-US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93" t="41154" r="9460" b="9491"/>
          <a:stretch>
            <a:fillRect/>
          </a:stretch>
        </p:blipFill>
        <p:spPr>
          <a:xfrm>
            <a:off x="3294184" y="838200"/>
            <a:ext cx="896816" cy="12954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749" t="41154" r="11378" b="17084"/>
          <a:stretch>
            <a:fillRect/>
          </a:stretch>
        </p:blipFill>
        <p:spPr>
          <a:xfrm>
            <a:off x="7467600" y="838200"/>
            <a:ext cx="883227" cy="12954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 2013</a:t>
            </a:r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CF88-C447-4D53-9B19-7F3FB36DA34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FAMOUS Meeting, Woods Hole, 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240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RL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1597</TotalTime>
  <Words>923</Words>
  <Application>Microsoft Office PowerPoint</Application>
  <PresentationFormat>On-screen Show (4:3)</PresentationFormat>
  <Paragraphs>238</Paragraphs>
  <Slides>30</Slides>
  <Notes>8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NRL1</vt:lpstr>
      <vt:lpstr>Assessing the U.S. Navy Coupled Ice-Ocean Model vs. Recent Arctic Observations</vt:lpstr>
      <vt:lpstr>Motivation Observations and Models</vt:lpstr>
      <vt:lpstr>ACNFS  (Arctic Cap Nowcast/Forecast System)</vt:lpstr>
      <vt:lpstr>Observations we looked at</vt:lpstr>
      <vt:lpstr>Ice Bridge</vt:lpstr>
      <vt:lpstr>Ice Bridge</vt:lpstr>
      <vt:lpstr>Ice Bridge - Beaufort Sea</vt:lpstr>
      <vt:lpstr>Ice Bridge - Canadian Archipelago</vt:lpstr>
      <vt:lpstr>Ice Bridge - Central Arctic</vt:lpstr>
      <vt:lpstr>IMBB Ice Thickness - CRREL</vt:lpstr>
      <vt:lpstr>MMP/ULS - WHOI</vt:lpstr>
      <vt:lpstr>ULS Ice Draft - WHOI</vt:lpstr>
      <vt:lpstr>MMP - Temperature</vt:lpstr>
      <vt:lpstr>MMP - Salinity</vt:lpstr>
      <vt:lpstr>MMP – U velocity</vt:lpstr>
      <vt:lpstr>MMP – V velocity</vt:lpstr>
      <vt:lpstr>MMP vs. ACNFS Temp 2010</vt:lpstr>
      <vt:lpstr>MMP vs. ACNFS Temp 2011</vt:lpstr>
      <vt:lpstr>MMP vs. ACNFS Salinity 2010</vt:lpstr>
      <vt:lpstr>MMP vs. ACNFS Salinity 2011</vt:lpstr>
      <vt:lpstr>GDEM - ACNFS - MMP T</vt:lpstr>
      <vt:lpstr>GDEM - ACNFS - MMP S</vt:lpstr>
      <vt:lpstr>ITP41 – WHOI </vt:lpstr>
      <vt:lpstr>ITP41- WHOI</vt:lpstr>
      <vt:lpstr>Summary</vt:lpstr>
      <vt:lpstr>Summary</vt:lpstr>
      <vt:lpstr>MMP Mooring D – 4 seasons</vt:lpstr>
      <vt:lpstr>Temp MMP, ACNFS, GDEM4</vt:lpstr>
      <vt:lpstr>Assimilated T/S</vt:lpstr>
      <vt:lpstr>Ice Thickness 2013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the U.S. Navy Coupled Ice-Ocean Model vs. Recent Arctic Observations</dc:title>
  <dc:creator>David Hebert</dc:creator>
  <cp:lastModifiedBy>David Hebert</cp:lastModifiedBy>
  <cp:revision>193</cp:revision>
  <dcterms:created xsi:type="dcterms:W3CDTF">2013-10-02T17:05:44Z</dcterms:created>
  <dcterms:modified xsi:type="dcterms:W3CDTF">2013-10-24T03:38:45Z</dcterms:modified>
</cp:coreProperties>
</file>