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313" r:id="rId2"/>
    <p:sldId id="317" r:id="rId3"/>
    <p:sldId id="277" r:id="rId4"/>
    <p:sldId id="314" r:id="rId5"/>
    <p:sldId id="293" r:id="rId6"/>
    <p:sldId id="286" r:id="rId7"/>
    <p:sldId id="280" r:id="rId8"/>
    <p:sldId id="315" r:id="rId9"/>
    <p:sldId id="316" r:id="rId10"/>
    <p:sldId id="298" r:id="rId11"/>
    <p:sldId id="281" r:id="rId12"/>
    <p:sldId id="308" r:id="rId13"/>
    <p:sldId id="311" r:id="rId14"/>
    <p:sldId id="312" r:id="rId15"/>
    <p:sldId id="268" r:id="rId16"/>
    <p:sldId id="302" r:id="rId17"/>
    <p:sldId id="304" r:id="rId18"/>
    <p:sldId id="306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054" autoAdjust="0"/>
  </p:normalViewPr>
  <p:slideViewPr>
    <p:cSldViewPr snapToGrid="0" snapToObjects="1">
      <p:cViewPr varScale="1">
        <p:scale>
          <a:sx n="55" d="100"/>
          <a:sy n="55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0D212A-B528-E543-9C54-6DD9038BC654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0110E-19FB-C244-9A39-325400F41A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50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3580FB1-1A0A-4FC1-937C-C75AFB62455E}" type="slidenum">
              <a:rPr lang="en-US" altLang="en-US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Siberian &amp; Beaufort High, Aleutian and Icelandic lows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110E-19FB-C244-9A39-325400F41A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654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</a:t>
            </a:r>
            <a:r>
              <a:rPr lang="en-US" altLang="zh-CN" dirty="0" smtClean="0"/>
              <a:t>resh</a:t>
            </a:r>
            <a:r>
              <a:rPr lang="zh-CN" altLang="en-US" dirty="0" smtClean="0"/>
              <a:t> </a:t>
            </a:r>
            <a:r>
              <a:rPr lang="en-US" altLang="zh-CN" dirty="0" smtClean="0"/>
              <a:t>water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is</a:t>
            </a:r>
            <a:r>
              <a:rPr lang="zh-CN" altLang="en-US" dirty="0" smtClean="0"/>
              <a:t> </a:t>
            </a:r>
            <a:r>
              <a:rPr lang="en-US" altLang="zh-CN" dirty="0" smtClean="0"/>
              <a:t>defined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salinity</a:t>
            </a:r>
            <a:r>
              <a:rPr lang="zh-CN" altLang="en-US" dirty="0" smtClean="0"/>
              <a:t> </a:t>
            </a:r>
            <a:r>
              <a:rPr lang="en-US" altLang="zh-CN" dirty="0" smtClean="0"/>
              <a:t>less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mean</a:t>
            </a:r>
            <a:r>
              <a:rPr lang="zh-CN" altLang="en-US" dirty="0" smtClean="0"/>
              <a:t> </a:t>
            </a:r>
            <a:r>
              <a:rPr lang="en-US" altLang="zh-CN" dirty="0" smtClean="0"/>
              <a:t>SSS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north</a:t>
            </a:r>
            <a:r>
              <a:rPr lang="zh-CN" altLang="en-US" dirty="0" smtClean="0"/>
              <a:t> </a:t>
            </a:r>
            <a:r>
              <a:rPr lang="en-US" altLang="zh-CN" dirty="0" smtClean="0"/>
              <a:t>of</a:t>
            </a:r>
            <a:r>
              <a:rPr lang="zh-CN" altLang="en-US" dirty="0" smtClean="0"/>
              <a:t> </a:t>
            </a:r>
            <a:r>
              <a:rPr lang="en-US" altLang="zh-CN" dirty="0" smtClean="0"/>
              <a:t>75N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110E-19FB-C244-9A39-325400F41A2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9633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Gfdl</a:t>
            </a:r>
            <a:r>
              <a:rPr lang="en-US" dirty="0" smtClean="0"/>
              <a:t> cm3 has +2Sv through</a:t>
            </a:r>
            <a:r>
              <a:rPr lang="en-US" baseline="0" dirty="0" smtClean="0"/>
              <a:t> CAA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110E-19FB-C244-9A39-325400F41A2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10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0110E-19FB-C244-9A39-325400F41A2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29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74A2-0A06-1548-9D86-C74C3C54F2F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9C78-1FDD-0246-ABAF-39065204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88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74A2-0A06-1548-9D86-C74C3C54F2F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9C78-1FDD-0246-ABAF-39065204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1824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74A2-0A06-1548-9D86-C74C3C54F2F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9C78-1FDD-0246-ABAF-39065204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519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74A2-0A06-1548-9D86-C74C3C54F2F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9C78-1FDD-0246-ABAF-39065204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422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74A2-0A06-1548-9D86-C74C3C54F2F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9C78-1FDD-0246-ABAF-39065204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407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74A2-0A06-1548-9D86-C74C3C54F2F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9C78-1FDD-0246-ABAF-39065204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462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74A2-0A06-1548-9D86-C74C3C54F2F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9C78-1FDD-0246-ABAF-39065204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06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74A2-0A06-1548-9D86-C74C3C54F2F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9C78-1FDD-0246-ABAF-39065204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339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74A2-0A06-1548-9D86-C74C3C54F2F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9C78-1FDD-0246-ABAF-39065204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146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74A2-0A06-1548-9D86-C74C3C54F2F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9C78-1FDD-0246-ABAF-39065204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43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7D74A2-0A06-1548-9D86-C74C3C54F2F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89C78-1FDD-0246-ABAF-39065204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10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7D74A2-0A06-1548-9D86-C74C3C54F2F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89C78-1FDD-0246-ABAF-3906520450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52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http://accsatellites.aeronomie.be/Pictures/ERS2-Envisat-Tandem-in-flight(big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540875" cy="733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BC44A47-6A65-4E02-9B02-73F61E4C0B1C}" type="datetime1">
              <a:rPr lang="en-US" altLang="en-US">
                <a:solidFill>
                  <a:srgbClr val="000000"/>
                </a:solidFill>
              </a:rPr>
              <a:pPr eaLnBrk="1" hangingPunct="1"/>
              <a:t>10/24/2013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2052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797872" y="5854545"/>
            <a:ext cx="1682678" cy="381000"/>
          </a:xfrm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rgbClr val="000000"/>
                </a:solidFill>
              </a:rPr>
              <a:t>FAMOS 2013</a:t>
            </a:r>
            <a:endParaRPr lang="en-US" altLang="en-US" dirty="0">
              <a:solidFill>
                <a:srgbClr val="000000"/>
              </a:solidFill>
            </a:endParaRPr>
          </a:p>
        </p:txBody>
      </p:sp>
      <p:sp>
        <p:nvSpPr>
          <p:cNvPr id="2053" name="Rectangle 12"/>
          <p:cNvSpPr>
            <a:spLocks noGrp="1" noChangeArrowheads="1"/>
          </p:cNvSpPr>
          <p:nvPr>
            <p:ph type="title"/>
          </p:nvPr>
        </p:nvSpPr>
        <p:spPr>
          <a:xfrm>
            <a:off x="261627" y="530058"/>
            <a:ext cx="5222488" cy="1600200"/>
          </a:xfrm>
          <a:solidFill>
            <a:schemeClr val="accent1"/>
          </a:solidFill>
          <a:ln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3600" b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The Arctic Ocean in CMIP5 Simulations</a:t>
            </a:r>
          </a:p>
        </p:txBody>
      </p:sp>
      <p:pic>
        <p:nvPicPr>
          <p:cNvPr id="2054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092" y="6175585"/>
            <a:ext cx="762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5" name="Text Box 14"/>
          <p:cNvSpPr txBox="1">
            <a:spLocks noChangeArrowheads="1"/>
          </p:cNvSpPr>
          <p:nvPr/>
        </p:nvSpPr>
        <p:spPr bwMode="auto">
          <a:xfrm>
            <a:off x="3493474" y="2810482"/>
            <a:ext cx="5399087" cy="861774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fontAlgn="base" hangingPunct="1">
              <a:spcAft>
                <a:spcPct val="0"/>
              </a:spcAft>
            </a:pPr>
            <a:r>
              <a:rPr lang="en-US" altLang="en-US" i="1" dirty="0" err="1" smtClean="0">
                <a:solidFill>
                  <a:srgbClr val="000000"/>
                </a:solidFill>
              </a:rPr>
              <a:t>Yanni</a:t>
            </a:r>
            <a:r>
              <a:rPr lang="en-US" altLang="en-US" i="1" dirty="0" smtClean="0">
                <a:solidFill>
                  <a:srgbClr val="000000"/>
                </a:solidFill>
              </a:rPr>
              <a:t> Ding</a:t>
            </a:r>
            <a:r>
              <a:rPr lang="en-US" altLang="en-US" i="1" baseline="30000" dirty="0" smtClean="0">
                <a:solidFill>
                  <a:srgbClr val="000000"/>
                </a:solidFill>
              </a:rPr>
              <a:t>1</a:t>
            </a:r>
            <a:r>
              <a:rPr lang="en-US" altLang="en-US" i="1" dirty="0" smtClean="0">
                <a:solidFill>
                  <a:srgbClr val="000000"/>
                </a:solidFill>
              </a:rPr>
              <a:t>, </a:t>
            </a:r>
            <a:r>
              <a:rPr lang="en-US" altLang="en-US" i="1" u="sng" dirty="0" smtClean="0">
                <a:solidFill>
                  <a:srgbClr val="000000"/>
                </a:solidFill>
              </a:rPr>
              <a:t>James Carton</a:t>
            </a:r>
            <a:r>
              <a:rPr lang="en-US" altLang="en-US" i="1" baseline="30000" dirty="0">
                <a:solidFill>
                  <a:srgbClr val="000000"/>
                </a:solidFill>
                <a:latin typeface="Calibri"/>
              </a:rPr>
              <a:t>1</a:t>
            </a:r>
            <a:r>
              <a:rPr lang="en-US" altLang="en-US" i="1" dirty="0" smtClean="0">
                <a:solidFill>
                  <a:srgbClr val="000000"/>
                </a:solidFill>
              </a:rPr>
              <a:t>, and Gennady Chepurin</a:t>
            </a:r>
            <a:r>
              <a:rPr lang="en-US" altLang="en-US" i="1" baseline="30000" dirty="0">
                <a:solidFill>
                  <a:srgbClr val="000000"/>
                </a:solidFill>
                <a:latin typeface="Calibri"/>
              </a:rPr>
              <a:t>1</a:t>
            </a:r>
            <a:r>
              <a:rPr lang="en-US" altLang="en-US" i="1" dirty="0" smtClean="0">
                <a:solidFill>
                  <a:srgbClr val="000000"/>
                </a:solidFill>
              </a:rPr>
              <a:t> (&amp; Mike Steele &amp; Sirpa H.)</a:t>
            </a:r>
          </a:p>
          <a:p>
            <a:pPr algn="ctr" defTabSz="914400" eaLnBrk="1" fontAlgn="base" hangingPunct="1">
              <a:spcAft>
                <a:spcPct val="0"/>
              </a:spcAft>
            </a:pPr>
            <a:r>
              <a:rPr lang="en-US" altLang="en-US" sz="1400" i="1" baseline="30000" dirty="0">
                <a:solidFill>
                  <a:srgbClr val="000000"/>
                </a:solidFill>
                <a:latin typeface="Calibri"/>
              </a:rPr>
              <a:t>1</a:t>
            </a:r>
            <a:r>
              <a:rPr lang="en-US" altLang="en-US" sz="1400" i="1" dirty="0" smtClean="0">
                <a:solidFill>
                  <a:srgbClr val="000000"/>
                </a:solidFill>
              </a:rPr>
              <a:t>Dept. Atmospheric and Ocean Science, UMD</a:t>
            </a:r>
          </a:p>
        </p:txBody>
      </p:sp>
      <p:sp>
        <p:nvSpPr>
          <p:cNvPr id="2056" name="Rectangle 17"/>
          <p:cNvSpPr>
            <a:spLocks noChangeArrowheads="1"/>
          </p:cNvSpPr>
          <p:nvPr/>
        </p:nvSpPr>
        <p:spPr bwMode="auto">
          <a:xfrm>
            <a:off x="3962400" y="6616545"/>
            <a:ext cx="39846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defTabSz="91440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1000" dirty="0" smtClean="0">
                <a:solidFill>
                  <a:srgbClr val="000000"/>
                </a:solidFill>
              </a:rPr>
              <a:t>ERS-2/</a:t>
            </a:r>
            <a:r>
              <a:rPr lang="en-US" altLang="en-US" sz="1000" dirty="0" err="1" smtClean="0">
                <a:solidFill>
                  <a:srgbClr val="000000"/>
                </a:solidFill>
              </a:rPr>
              <a:t>Envisat</a:t>
            </a:r>
            <a:r>
              <a:rPr lang="en-US" altLang="en-US" sz="1000" dirty="0" smtClean="0">
                <a:solidFill>
                  <a:srgbClr val="000000"/>
                </a:solidFill>
              </a:rPr>
              <a:t> tandem flight (from pictures kindly provided by ESA) </a:t>
            </a:r>
          </a:p>
        </p:txBody>
      </p:sp>
    </p:spTree>
    <p:extLst>
      <p:ext uri="{BB962C8B-B14F-4D97-AF65-F5344CB8AC3E}">
        <p14:creationId xmlns:p14="http://schemas.microsoft.com/office/powerpoint/2010/main" val="120042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7664" y="762000"/>
            <a:ext cx="1679388" cy="60226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GFDL</a:t>
            </a:r>
            <a:r>
              <a:rPr lang="en-US" altLang="zh-CN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-CM3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 descr="AWZ_prof_temp_2yrsmth_1950-2005_GFDL-CM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11982" r="7588" b="17647"/>
          <a:stretch/>
        </p:blipFill>
        <p:spPr>
          <a:xfrm>
            <a:off x="104587" y="1255059"/>
            <a:ext cx="4586937" cy="5633244"/>
          </a:xfrm>
          <a:prstGeom prst="rect">
            <a:avLst/>
          </a:prstGeom>
        </p:spPr>
      </p:pic>
      <p:pic>
        <p:nvPicPr>
          <p:cNvPr id="5" name="Picture 4" descr="AWZ_prof_temp_2yrsmth_1950-2005_CCSM4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2" t="10676" r="6391" b="4576"/>
          <a:stretch/>
        </p:blipFill>
        <p:spPr>
          <a:xfrm>
            <a:off x="4646707" y="209183"/>
            <a:ext cx="4512229" cy="667870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0023" y="-104587"/>
            <a:ext cx="1565837" cy="4976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rgbClr val="7F7F7F"/>
                </a:solidFill>
              </a:rPr>
              <a:t>CCSM</a:t>
            </a:r>
            <a:r>
              <a:rPr lang="en-US" altLang="zh-CN" sz="2400" dirty="0" smtClean="0">
                <a:solidFill>
                  <a:srgbClr val="7F7F7F"/>
                </a:solidFill>
              </a:rPr>
              <a:t>4</a:t>
            </a:r>
            <a:endParaRPr lang="en-US" sz="2400" dirty="0">
              <a:solidFill>
                <a:srgbClr val="7F7F7F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4587" y="144257"/>
            <a:ext cx="4586937" cy="7304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/>
              <a:t>AW Temperature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anomalies</a:t>
            </a:r>
          </a:p>
        </p:txBody>
      </p:sp>
    </p:spTree>
    <p:extLst>
      <p:ext uri="{BB962C8B-B14F-4D97-AF65-F5344CB8AC3E}">
        <p14:creationId xmlns:p14="http://schemas.microsoft.com/office/powerpoint/2010/main" val="23045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WZ_prof_salt_2yrsmth_1950-2005_GFDL-CM3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5" t="11818" r="6912" b="18254"/>
          <a:stretch/>
        </p:blipFill>
        <p:spPr>
          <a:xfrm>
            <a:off x="4467412" y="1105651"/>
            <a:ext cx="4676587" cy="5602939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-74708" y="69012"/>
            <a:ext cx="9218705" cy="6022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2800" dirty="0" smtClean="0"/>
              <a:t>Temperature/Salinity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relationship for GFDL-CM3</a:t>
            </a:r>
          </a:p>
        </p:txBody>
      </p:sp>
      <p:pic>
        <p:nvPicPr>
          <p:cNvPr id="8" name="Picture 7" descr="AWZ_prof_temp_2yrsmth_1950-2005_GFDL-CM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6" t="11982" r="7588" b="17647"/>
          <a:stretch/>
        </p:blipFill>
        <p:spPr>
          <a:xfrm>
            <a:off x="104587" y="1105649"/>
            <a:ext cx="4586937" cy="563324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0561" y="874816"/>
            <a:ext cx="17903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prstClr val="black"/>
                </a:solidFill>
              </a:rPr>
              <a:t>Temperature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691524" y="920985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400" dirty="0"/>
              <a:t>Salinity</a:t>
            </a:r>
            <a:endParaRPr lang="en-US" sz="2400" dirty="0"/>
          </a:p>
        </p:txBody>
      </p:sp>
      <p:pic>
        <p:nvPicPr>
          <p:cNvPr id="7" name="Picture 6" descr="coor_AWZ_sst_sss_1950-2005_GFDL-CM3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8" t="8279" r="11220" b="2832"/>
          <a:stretch/>
        </p:blipFill>
        <p:spPr>
          <a:xfrm>
            <a:off x="2451848" y="1619335"/>
            <a:ext cx="4165592" cy="4605872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265123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Arrow Connector 14"/>
          <p:cNvCxnSpPr/>
          <p:nvPr/>
        </p:nvCxnSpPr>
        <p:spPr>
          <a:xfrm flipV="1">
            <a:off x="4128852" y="3256480"/>
            <a:ext cx="554177" cy="6081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Freeform 5"/>
          <p:cNvSpPr/>
          <p:nvPr/>
        </p:nvSpPr>
        <p:spPr>
          <a:xfrm>
            <a:off x="7487728" y="3001994"/>
            <a:ext cx="311280" cy="448574"/>
          </a:xfrm>
          <a:custGeom>
            <a:avLst/>
            <a:gdLst>
              <a:gd name="connsiteX0" fmla="*/ 69012 w 311280"/>
              <a:gd name="connsiteY0" fmla="*/ 448574 h 448574"/>
              <a:gd name="connsiteX1" fmla="*/ 310551 w 311280"/>
              <a:gd name="connsiteY1" fmla="*/ 241540 h 448574"/>
              <a:gd name="connsiteX2" fmla="*/ 0 w 311280"/>
              <a:gd name="connsiteY2" fmla="*/ 0 h 448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1280" h="448574">
                <a:moveTo>
                  <a:pt x="69012" y="448574"/>
                </a:moveTo>
                <a:cubicBezTo>
                  <a:pt x="195532" y="382438"/>
                  <a:pt x="322053" y="316302"/>
                  <a:pt x="310551" y="241540"/>
                </a:cubicBezTo>
                <a:cubicBezTo>
                  <a:pt x="299049" y="166778"/>
                  <a:pt x="149524" y="83389"/>
                  <a:pt x="0" y="0"/>
                </a:cubicBezTo>
              </a:path>
            </a:pathLst>
          </a:custGeom>
          <a:noFill/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orr-hadcm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1217" y="593931"/>
            <a:ext cx="6188332" cy="5831206"/>
          </a:xfrm>
          <a:prstGeom prst="rect">
            <a:avLst/>
          </a:prstGeom>
        </p:spPr>
      </p:pic>
      <p:sp>
        <p:nvSpPr>
          <p:cNvPr id="5" name="Freeform 4"/>
          <p:cNvSpPr/>
          <p:nvPr/>
        </p:nvSpPr>
        <p:spPr>
          <a:xfrm>
            <a:off x="1016878" y="2915730"/>
            <a:ext cx="380601" cy="517585"/>
          </a:xfrm>
          <a:custGeom>
            <a:avLst/>
            <a:gdLst>
              <a:gd name="connsiteX0" fmla="*/ 380601 w 380601"/>
              <a:gd name="connsiteY0" fmla="*/ 0 h 517585"/>
              <a:gd name="connsiteX1" fmla="*/ 1039 w 380601"/>
              <a:gd name="connsiteY1" fmla="*/ 224287 h 517585"/>
              <a:gd name="connsiteX2" fmla="*/ 259831 w 380601"/>
              <a:gd name="connsiteY2" fmla="*/ 517585 h 517585"/>
              <a:gd name="connsiteX3" fmla="*/ 259831 w 380601"/>
              <a:gd name="connsiteY3" fmla="*/ 517585 h 517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0601" h="517585">
                <a:moveTo>
                  <a:pt x="380601" y="0"/>
                </a:moveTo>
                <a:cubicBezTo>
                  <a:pt x="200884" y="69011"/>
                  <a:pt x="21167" y="138023"/>
                  <a:pt x="1039" y="224287"/>
                </a:cubicBezTo>
                <a:cubicBezTo>
                  <a:pt x="-19089" y="310551"/>
                  <a:pt x="259831" y="517585"/>
                  <a:pt x="259831" y="517585"/>
                </a:cubicBezTo>
                <a:lnTo>
                  <a:pt x="259831" y="517585"/>
                </a:lnTo>
              </a:path>
            </a:pathLst>
          </a:custGeom>
          <a:noFill/>
          <a:ln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75260" y="1263896"/>
            <a:ext cx="1500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HadCM3   Run # 5</a:t>
            </a:r>
            <a:endParaRPr lang="en-US" dirty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0" y="3371384"/>
            <a:ext cx="9458713" cy="58644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2700" kern="1200" dirty="0" smtClean="0"/>
              <a:t>Local net surface </a:t>
            </a:r>
            <a:r>
              <a:rPr lang="en-US" altLang="zh-CN" sz="2700" kern="1200" dirty="0" smtClean="0"/>
              <a:t>heating</a:t>
            </a:r>
            <a:r>
              <a:rPr lang="zh-CN" altLang="en-US" sz="2700" kern="1200" dirty="0" smtClean="0"/>
              <a:t> </a:t>
            </a:r>
            <a:r>
              <a:rPr lang="en-US" altLang="zh-CN" sz="2700" kern="1200" dirty="0" smtClean="0"/>
              <a:t>rate</a:t>
            </a:r>
            <a:r>
              <a:rPr lang="zh-CN" altLang="en-US" sz="2700" kern="1200" dirty="0" smtClean="0"/>
              <a:t> </a:t>
            </a:r>
            <a:r>
              <a:rPr lang="en-US" altLang="zh-CN" sz="2700" kern="1200" dirty="0" err="1" smtClean="0"/>
              <a:t>vs</a:t>
            </a:r>
            <a:r>
              <a:rPr lang="en-US" altLang="zh-CN" sz="2700" kern="1200" dirty="0" smtClean="0"/>
              <a:t> heat</a:t>
            </a:r>
            <a:r>
              <a:rPr lang="zh-CN" altLang="en-US" sz="2700" kern="1200" dirty="0" smtClean="0"/>
              <a:t> </a:t>
            </a:r>
            <a:r>
              <a:rPr lang="en-US" altLang="zh-CN" sz="2700" kern="1200" dirty="0" smtClean="0"/>
              <a:t>storage</a:t>
            </a:r>
            <a:r>
              <a:rPr lang="zh-CN" altLang="en-US" sz="2700" kern="1200" dirty="0" smtClean="0"/>
              <a:t> </a:t>
            </a:r>
            <a:r>
              <a:rPr lang="en-US" altLang="zh-CN" sz="2700" kern="1200" dirty="0" smtClean="0"/>
              <a:t>anomalies</a:t>
            </a:r>
            <a:endParaRPr lang="en-US" sz="2700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2225615" y="2691440"/>
            <a:ext cx="362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055743" y="4691722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4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8412" y="2162998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3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797407" y="5153387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 smtClean="0">
                <a:solidFill>
                  <a:prstClr val="black"/>
                </a:solidFill>
              </a:rPr>
              <a:t>2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31607" y="5159781"/>
            <a:ext cx="3401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79562" y="22587"/>
            <a:ext cx="8395739" cy="766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Advection: lag c</a:t>
            </a:r>
            <a:r>
              <a:rPr lang="en-US" altLang="zh-CN" sz="2800" dirty="0" smtClean="0"/>
              <a:t>orrelation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between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SST’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and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AW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SST’</a:t>
            </a:r>
            <a:endParaRPr lang="en-US" sz="2800" dirty="0"/>
          </a:p>
        </p:txBody>
      </p:sp>
      <p:pic>
        <p:nvPicPr>
          <p:cNvPr id="14" name="Picture 13" descr="flux-hadcm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5" y="3940572"/>
            <a:ext cx="8284071" cy="24123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79562" y="3371384"/>
            <a:ext cx="8540151" cy="30537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27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ig_eof_nao_group_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0750" r="57667" b="53221"/>
          <a:stretch/>
        </p:blipFill>
        <p:spPr>
          <a:xfrm>
            <a:off x="4437529" y="666940"/>
            <a:ext cx="4415347" cy="288364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0017" y="3654102"/>
            <a:ext cx="4175185" cy="278256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950898" y="3402724"/>
            <a:ext cx="15182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OBSERVED</a:t>
            </a:r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57221" y="6221273"/>
            <a:ext cx="3974353" cy="436838"/>
          </a:xfrm>
        </p:spPr>
        <p:txBody>
          <a:bodyPr>
            <a:normAutofit/>
          </a:bodyPr>
          <a:lstStyle/>
          <a:p>
            <a:r>
              <a:rPr lang="en-US" sz="1200" i="1" dirty="0" smtClean="0"/>
              <a:t>(Dickson </a:t>
            </a:r>
            <a:r>
              <a:rPr lang="en-US" sz="1200" i="1" dirty="0"/>
              <a:t>et al.</a:t>
            </a:r>
            <a:r>
              <a:rPr lang="en-US" sz="1200" dirty="0"/>
              <a:t>, </a:t>
            </a:r>
            <a:r>
              <a:rPr lang="en-US" sz="1200" dirty="0" smtClean="0"/>
              <a:t>2000) </a:t>
            </a:r>
            <a:endParaRPr lang="en-US" sz="1200" dirty="0"/>
          </a:p>
        </p:txBody>
      </p:sp>
      <p:pic>
        <p:nvPicPr>
          <p:cNvPr id="7" name="Picture 6" descr="fig_eof_nao_group_1.p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99" t="9364" r="19763" b="53548"/>
          <a:stretch/>
        </p:blipFill>
        <p:spPr>
          <a:xfrm>
            <a:off x="-1" y="580675"/>
            <a:ext cx="4437529" cy="28220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24798" y="3393028"/>
            <a:ext cx="4465621" cy="32553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058366" y="111350"/>
            <a:ext cx="62603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NAO Forcing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17044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_hc_nao_win_AWZ200_HadCM3_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5" t="16558" r="11601" b="25708"/>
          <a:stretch/>
        </p:blipFill>
        <p:spPr>
          <a:xfrm>
            <a:off x="457200" y="1240119"/>
            <a:ext cx="8191868" cy="5214470"/>
          </a:xfrm>
          <a:prstGeom prst="rect">
            <a:avLst/>
          </a:prstGeom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3200" kern="1200" dirty="0" smtClean="0"/>
              <a:t>NAO index </a:t>
            </a:r>
            <a:r>
              <a:rPr lang="en-US" altLang="zh-CN" sz="3200" kern="1200" dirty="0" err="1" smtClean="0"/>
              <a:t>vs</a:t>
            </a:r>
            <a:r>
              <a:rPr lang="en-US" altLang="zh-CN" sz="3200" kern="1200" dirty="0" smtClean="0"/>
              <a:t> heat</a:t>
            </a:r>
            <a:r>
              <a:rPr lang="zh-CN" altLang="en-US" sz="3200" kern="1200" dirty="0" smtClean="0"/>
              <a:t> </a:t>
            </a:r>
            <a:r>
              <a:rPr lang="en-US" altLang="zh-CN" sz="3200" kern="1200" dirty="0" smtClean="0"/>
              <a:t>content</a:t>
            </a:r>
            <a:r>
              <a:rPr lang="zh-CN" altLang="en-US" sz="3200" kern="1200" dirty="0" smtClean="0"/>
              <a:t> </a:t>
            </a:r>
            <a:r>
              <a:rPr lang="en-US" altLang="zh-CN" sz="3200" kern="1200" dirty="0" smtClean="0"/>
              <a:t>for HadCM3</a:t>
            </a:r>
            <a:br>
              <a:rPr lang="en-US" altLang="zh-CN" sz="3200" kern="1200" dirty="0" smtClean="0"/>
            </a:br>
            <a:r>
              <a:rPr lang="en-US" altLang="zh-CN" sz="1800" dirty="0" smtClean="0"/>
              <a:t>[</a:t>
            </a:r>
            <a:r>
              <a:rPr lang="en-US" altLang="zh-CN" sz="1800" i="1" dirty="0" smtClean="0"/>
              <a:t>NAO index : 1</a:t>
            </a:r>
            <a:r>
              <a:rPr lang="en-US" altLang="zh-CN" sz="1800" i="1" baseline="30000" dirty="0" smtClean="0"/>
              <a:t>st</a:t>
            </a:r>
            <a:r>
              <a:rPr lang="en-US" altLang="zh-CN" sz="1800" i="1" dirty="0" smtClean="0"/>
              <a:t> PC of  winter SLP’</a:t>
            </a:r>
            <a:r>
              <a:rPr lang="en-US" altLang="zh-CN" sz="1800" dirty="0" smtClean="0"/>
              <a:t>]</a:t>
            </a:r>
            <a:endParaRPr lang="en-US" sz="1800" kern="1200" dirty="0"/>
          </a:p>
        </p:txBody>
      </p:sp>
      <p:sp>
        <p:nvSpPr>
          <p:cNvPr id="2" name="TextBox 1"/>
          <p:cNvSpPr txBox="1"/>
          <p:nvPr/>
        </p:nvSpPr>
        <p:spPr>
          <a:xfrm>
            <a:off x="8177839" y="1417638"/>
            <a:ext cx="6038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HC’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11683" y="1846051"/>
            <a:ext cx="672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NAO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210355" y="5503652"/>
            <a:ext cx="1846053" cy="75912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6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52" y="65464"/>
            <a:ext cx="9224682" cy="517244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A</a:t>
            </a:r>
            <a:r>
              <a:rPr lang="en-US" altLang="zh-CN" sz="2800" dirty="0" smtClean="0"/>
              <a:t>rctic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Ocean</a:t>
            </a:r>
            <a:r>
              <a:rPr lang="zh-CN" altLang="en-US" sz="2800" dirty="0" smtClean="0"/>
              <a:t> </a:t>
            </a:r>
            <a:r>
              <a:rPr lang="en-US" sz="2800" dirty="0" smtClean="0"/>
              <a:t>HC</a:t>
            </a:r>
            <a:r>
              <a:rPr lang="zh-CN" altLang="en-US" sz="2800" dirty="0" smtClean="0"/>
              <a:t> </a:t>
            </a:r>
            <a:r>
              <a:rPr lang="en-US" altLang="zh-CN" sz="2800" dirty="0" smtClean="0"/>
              <a:t>changes:</a:t>
            </a:r>
            <a:r>
              <a:rPr lang="zh-CN" altLang="en-US" sz="2800" dirty="0" smtClean="0"/>
              <a:t> </a:t>
            </a:r>
            <a:r>
              <a:rPr lang="en-US" sz="2400" dirty="0" smtClean="0"/>
              <a:t>1986</a:t>
            </a:r>
            <a:r>
              <a:rPr lang="en-US" sz="2400" dirty="0"/>
              <a:t>-</a:t>
            </a:r>
            <a:r>
              <a:rPr lang="en-US" sz="2400" dirty="0" smtClean="0"/>
              <a:t>2005</a:t>
            </a:r>
            <a:r>
              <a:rPr lang="en-US" altLang="zh-CN" sz="2400" dirty="0" smtClean="0"/>
              <a:t>mean</a:t>
            </a:r>
            <a:r>
              <a:rPr lang="en-US" sz="2400" dirty="0" smtClean="0"/>
              <a:t> – 1861</a:t>
            </a:r>
            <a:r>
              <a:rPr lang="en-US" sz="2400" dirty="0"/>
              <a:t>-</a:t>
            </a:r>
            <a:r>
              <a:rPr lang="en-US" sz="2400" dirty="0" smtClean="0"/>
              <a:t>1880</a:t>
            </a:r>
            <a:r>
              <a:rPr lang="en-US" altLang="zh-CN" sz="2400" dirty="0" smtClean="0"/>
              <a:t>mean</a:t>
            </a:r>
            <a:endParaRPr lang="en-US" sz="2800" dirty="0"/>
          </a:p>
        </p:txBody>
      </p:sp>
      <p:pic>
        <p:nvPicPr>
          <p:cNvPr id="4" name="Picture 3" descr="annual_HC_diff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" t="8321" r="6675" b="10831"/>
          <a:stretch/>
        </p:blipFill>
        <p:spPr>
          <a:xfrm>
            <a:off x="74708" y="571327"/>
            <a:ext cx="7619997" cy="63165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56556" y="6416636"/>
            <a:ext cx="20295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(e.g. </a:t>
            </a:r>
            <a:r>
              <a:rPr lang="en-US" sz="1200" dirty="0" err="1" smtClean="0"/>
              <a:t>Boe</a:t>
            </a:r>
            <a:r>
              <a:rPr lang="en-US" sz="1200" dirty="0" smtClean="0"/>
              <a:t> et al. 2009)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2980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39056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Some Points for Discussion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3944"/>
            <a:ext cx="8387976" cy="5610409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b="1" dirty="0" smtClean="0"/>
              <a:t>Time mean</a:t>
            </a:r>
          </a:p>
          <a:p>
            <a:r>
              <a:rPr lang="en-US" dirty="0" smtClean="0"/>
              <a:t>Time mean states  ~  in line with observations but transports are different. </a:t>
            </a:r>
          </a:p>
          <a:p>
            <a:r>
              <a:rPr lang="en-US" dirty="0" smtClean="0"/>
              <a:t>‘Atlantic Water’ is present, although its T/S characteristics vary</a:t>
            </a:r>
          </a:p>
          <a:p>
            <a:pPr marL="0" indent="0" algn="ctr">
              <a:buNone/>
            </a:pPr>
            <a:r>
              <a:rPr lang="en-US" b="1" dirty="0" smtClean="0"/>
              <a:t>Seasonal</a:t>
            </a:r>
          </a:p>
          <a:p>
            <a:r>
              <a:rPr lang="en-US" dirty="0" smtClean="0"/>
              <a:t>{see poster}</a:t>
            </a:r>
          </a:p>
          <a:p>
            <a:pPr marL="0" indent="0" algn="ctr">
              <a:buNone/>
            </a:pPr>
            <a:r>
              <a:rPr lang="en-US" b="1" dirty="0" smtClean="0"/>
              <a:t>Variability</a:t>
            </a:r>
          </a:p>
          <a:p>
            <a:r>
              <a:rPr lang="en-US" dirty="0" smtClean="0"/>
              <a:t>Active AW variability.  Both interactions with the atmosphere (e.g. surface heating) and exchanges with the Atlantic subpolar gyre are involved.  </a:t>
            </a:r>
          </a:p>
          <a:p>
            <a:r>
              <a:rPr lang="en-US" dirty="0" smtClean="0"/>
              <a:t>NAO in all models</a:t>
            </a:r>
            <a:r>
              <a:rPr lang="en-US" dirty="0"/>
              <a:t> </a:t>
            </a:r>
            <a:r>
              <a:rPr lang="en-US" dirty="0" smtClean="0"/>
              <a:t>but its centers are displaced. NAO not driving most AW variability.</a:t>
            </a:r>
          </a:p>
          <a:p>
            <a:r>
              <a:rPr lang="en-US" dirty="0" smtClean="0"/>
              <a:t>The way heating is being distributed in the Arctic on centennial </a:t>
            </a:r>
            <a:r>
              <a:rPr lang="en-US" smtClean="0"/>
              <a:t>timescales varies(we’re </a:t>
            </a:r>
            <a:r>
              <a:rPr lang="en-US" dirty="0" smtClean="0"/>
              <a:t>just beginning to look at this).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We’d be interested in a group organizing some comparative analysis of the CMIP5 results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76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9" y="2426167"/>
            <a:ext cx="8229600" cy="1143000"/>
          </a:xfrm>
        </p:spPr>
        <p:txBody>
          <a:bodyPr/>
          <a:lstStyle/>
          <a:p>
            <a:r>
              <a:rPr lang="en-US" dirty="0" smtClean="0"/>
              <a:t>Back up slides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141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4705" y="-98887"/>
            <a:ext cx="8229600" cy="7669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</a:t>
            </a:r>
            <a:r>
              <a:rPr lang="en-US" altLang="zh-CN" dirty="0" smtClean="0"/>
              <a:t>orrelation</a:t>
            </a:r>
            <a:r>
              <a:rPr lang="zh-CN" altLang="en-US" dirty="0" smtClean="0"/>
              <a:t> </a:t>
            </a:r>
            <a:r>
              <a:rPr lang="en-US" altLang="zh-CN" dirty="0" smtClean="0"/>
              <a:t>between</a:t>
            </a:r>
            <a:r>
              <a:rPr lang="zh-CN" altLang="en-US" dirty="0" smtClean="0"/>
              <a:t> </a:t>
            </a:r>
            <a:r>
              <a:rPr lang="en-US" altLang="zh-CN" dirty="0" smtClean="0"/>
              <a:t>SLP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AW</a:t>
            </a:r>
            <a:r>
              <a:rPr lang="zh-CN" altLang="en-US" dirty="0" smtClean="0"/>
              <a:t> </a:t>
            </a:r>
            <a:r>
              <a:rPr lang="en-US" altLang="zh-CN" dirty="0" smtClean="0"/>
              <a:t>SST</a:t>
            </a:r>
            <a:endParaRPr lang="en-US" dirty="0"/>
          </a:p>
        </p:txBody>
      </p:sp>
      <p:pic>
        <p:nvPicPr>
          <p:cNvPr id="16" name="Picture 15" descr="FAMOS-10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9" t="5446" r="5741" b="13067"/>
          <a:stretch/>
        </p:blipFill>
        <p:spPr>
          <a:xfrm>
            <a:off x="627528" y="668106"/>
            <a:ext cx="7085921" cy="587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34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553" y="35579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Arctic sea ice response to volcano</a:t>
            </a:r>
            <a:endParaRPr lang="en-US" sz="3200" dirty="0"/>
          </a:p>
        </p:txBody>
      </p:sp>
      <p:pic>
        <p:nvPicPr>
          <p:cNvPr id="4" name="Picture 3" descr="fig_simass_NH_1yrsmth_vol_sprt_2mo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07001"/>
            <a:ext cx="9144000" cy="4789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7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155197"/>
            <a:ext cx="8229600" cy="915807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>
                <a:solidFill>
                  <a:prstClr val="black"/>
                </a:solidFill>
              </a:rPr>
              <a:t>Outline</a:t>
            </a:r>
            <a:endParaRPr lang="en-US" sz="40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950234"/>
            <a:ext cx="8229600" cy="3175929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dirty="0" smtClean="0"/>
              <a:t>Mean state 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Seasonal cycle (POSTER)</a:t>
            </a:r>
          </a:p>
          <a:p>
            <a:pPr>
              <a:spcBef>
                <a:spcPts val="0"/>
              </a:spcBef>
            </a:pPr>
            <a:r>
              <a:rPr lang="en-US" altLang="zh-CN" dirty="0" smtClean="0">
                <a:solidFill>
                  <a:prstClr val="black"/>
                </a:solidFill>
              </a:rPr>
              <a:t>Decadal</a:t>
            </a:r>
            <a:r>
              <a:rPr lang="zh-CN" altLang="en-US" dirty="0" smtClean="0">
                <a:solidFill>
                  <a:prstClr val="black"/>
                </a:solidFill>
              </a:rPr>
              <a:t> </a:t>
            </a:r>
            <a:r>
              <a:rPr lang="en-US" altLang="zh-CN" dirty="0" smtClean="0">
                <a:solidFill>
                  <a:prstClr val="black"/>
                </a:solidFill>
              </a:rPr>
              <a:t>variability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62642" y="345057"/>
            <a:ext cx="70219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5138" indent="-465138"/>
            <a:r>
              <a:rPr lang="en-US" sz="2800" b="1" dirty="0" smtClean="0"/>
              <a:t>Goal:</a:t>
            </a:r>
            <a:r>
              <a:rPr lang="en-US" sz="2800" dirty="0" smtClean="0"/>
              <a:t> how does high </a:t>
            </a:r>
            <a:r>
              <a:rPr lang="en-US" sz="2800" dirty="0" err="1" smtClean="0"/>
              <a:t>lat</a:t>
            </a:r>
            <a:r>
              <a:rPr lang="en-US" sz="2800" dirty="0" smtClean="0"/>
              <a:t> ocean variability contribute to decadal climate variability?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91409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920219"/>
              </p:ext>
            </p:extLst>
          </p:nvPr>
        </p:nvGraphicFramePr>
        <p:xfrm>
          <a:off x="245322" y="1529387"/>
          <a:ext cx="8507505" cy="5166028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624108"/>
                <a:gridCol w="1388814"/>
                <a:gridCol w="2744061"/>
                <a:gridCol w="1875261"/>
                <a:gridCol w="1875261"/>
              </a:tblGrid>
              <a:tr h="26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Model Name 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Model Center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Ocean resolution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Grid</a:t>
                      </a:r>
                      <a:endParaRPr lang="en-US" sz="14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26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CanESM2</a:t>
                      </a:r>
                      <a:endParaRPr lang="en-US" sz="1000" b="1" dirty="0">
                        <a:solidFill>
                          <a:schemeClr val="tx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Canadian Centre for Climate </a:t>
                      </a:r>
                      <a:r>
                        <a:rPr lang="en-US" sz="1000" kern="1200" dirty="0" err="1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Modelling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 and Analysis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1.4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⁰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x0.9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⁰</a:t>
                      </a: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x40lev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regular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337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CCSM4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National Center for Atmospheric Research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1.1⁰x(0.27⁰-0.54⁰)x60lev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displaced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26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CNRM-CM5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CNRM, France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1⁰x(1/3⁰-1⁰)x42lev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tripolar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26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CSIRO-Mk3.6.0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CSIRO, Austrilia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1.875⁰x0.9375⁰x31lev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regular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26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GFDL-CM3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Geophysical Fluid Dynamics Laboratory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1⁰x(1/3⁰-1⁰)x50lev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tripolar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26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6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GFDL-ESM2M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Geophysical Fluid Dynamics Laboratory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1⁰x(1/3⁰-1⁰)x50lev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tripolar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26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7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GFDL-ESM2G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Geophysical Fluid Dynamics Laboratory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1⁰x(1/3⁰-1⁰)x50lev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tripolar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26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8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GISS-E2-H</a:t>
                      </a:r>
                      <a:endParaRPr lang="en-US" sz="1000" b="1" dirty="0">
                        <a:solidFill>
                          <a:schemeClr val="tx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NASA Goddard Institute for Space Studies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1⁰x1.25⁰x32lev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regular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26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9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GISS-E2-R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NASA Goddard Institute for Space Studies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1⁰x~1⁰x32lev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regular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26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10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HadCM3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Met Office Hadley Centre, U.K. 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1.25⁰x1.25⁰x20lev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regular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33737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2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11</a:t>
                      </a:r>
                      <a:endParaRPr lang="en-US" sz="1400" dirty="0">
                        <a:solidFill>
                          <a:schemeClr val="tx2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2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HadGEM2-ES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*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Met Office Hadley Centre, U.K. 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1⁰x(1/3⁰-1⁰)x40lev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regular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26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12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IPSL-CM5A-MR</a:t>
                      </a: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 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Institut Pierre-Simon Laplace, France 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2⁰x2⁰x39lev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tripolar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371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13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MPI-ESM-LR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*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Max Planck Institute for Meteorology, Germany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1.5⁰x1.5⁰x40lev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displaced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3711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14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MRI-CGCM3</a:t>
                      </a:r>
                      <a:r>
                        <a:rPr lang="en-US" sz="1600" kern="12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*</a:t>
                      </a:r>
                      <a:endParaRPr lang="en-US" sz="1600" dirty="0">
                        <a:solidFill>
                          <a:srgbClr val="FF0000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Meteorological Research Institute, Japan 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1⁰x0.5⁰x50lev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tripolar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  <a:tr h="26990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effectLst/>
                          <a:latin typeface="Cambria"/>
                          <a:ea typeface="ＭＳ 明朝"/>
                          <a:cs typeface="Times New Roman"/>
                        </a:rPr>
                        <a:t>15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NorESM1-M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Norwegian Climate Centre 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1⁰x1⁰x70lev</a:t>
                      </a:r>
                      <a:endParaRPr lang="en-US" sz="100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200" dirty="0">
                          <a:solidFill>
                            <a:srgbClr val="000000"/>
                          </a:solidFill>
                          <a:effectLst/>
                          <a:latin typeface="Calibri"/>
                          <a:ea typeface="ＭＳ 明朝"/>
                          <a:cs typeface="Times New Roman"/>
                        </a:rPr>
                        <a:t>displaced</a:t>
                      </a:r>
                      <a:endParaRPr lang="en-US" sz="1000" dirty="0">
                        <a:effectLst/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45322" y="6608101"/>
            <a:ext cx="30888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*Wang and Overland (2012) approved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1351" y="925511"/>
            <a:ext cx="31914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Historical ensembles full forcing</a:t>
            </a:r>
          </a:p>
          <a:p>
            <a:pPr algn="ctr"/>
            <a:r>
              <a:rPr lang="en-US" dirty="0" smtClean="0"/>
              <a:t>1860-2005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138774"/>
            <a:ext cx="5598543" cy="1143000"/>
          </a:xfrm>
        </p:spPr>
        <p:txBody>
          <a:bodyPr/>
          <a:lstStyle/>
          <a:p>
            <a:r>
              <a:rPr lang="en-US" dirty="0" smtClean="0"/>
              <a:t>Models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18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616" y="50523"/>
            <a:ext cx="6072094" cy="6068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Annual S</a:t>
            </a:r>
            <a:r>
              <a:rPr lang="en-US" altLang="zh-CN" sz="3200" dirty="0" smtClean="0"/>
              <a:t>ea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Level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Pressure</a:t>
            </a:r>
            <a:endParaRPr lang="en-US" sz="3200" dirty="0"/>
          </a:p>
        </p:txBody>
      </p:sp>
      <p:pic>
        <p:nvPicPr>
          <p:cNvPr id="6" name="Picture 5" descr="famos-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371" y="571827"/>
            <a:ext cx="7755218" cy="630111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258233" y="6648826"/>
            <a:ext cx="14194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7F7F7F"/>
                </a:solidFill>
              </a:rPr>
              <a:t>U</a:t>
            </a:r>
            <a:r>
              <a:rPr lang="en-US" altLang="zh-CN" sz="1200" dirty="0" smtClean="0">
                <a:solidFill>
                  <a:srgbClr val="7F7F7F"/>
                </a:solidFill>
              </a:rPr>
              <a:t>nit:</a:t>
            </a:r>
            <a:r>
              <a:rPr lang="zh-CN" altLang="en-US" sz="1200" dirty="0" smtClean="0">
                <a:solidFill>
                  <a:srgbClr val="7F7F7F"/>
                </a:solidFill>
              </a:rPr>
              <a:t> </a:t>
            </a:r>
            <a:r>
              <a:rPr lang="en-US" altLang="zh-CN" sz="1200" dirty="0" err="1" smtClean="0">
                <a:solidFill>
                  <a:srgbClr val="7F7F7F"/>
                </a:solidFill>
              </a:rPr>
              <a:t>mb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61838" y="6568282"/>
            <a:ext cx="18821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 smtClean="0">
                <a:solidFill>
                  <a:prstClr val="black"/>
                </a:solidFill>
              </a:rPr>
              <a:t>(</a:t>
            </a:r>
            <a:r>
              <a:rPr lang="en-US" sz="1200" i="1" dirty="0" smtClean="0">
                <a:solidFill>
                  <a:prstClr val="black"/>
                </a:solidFill>
              </a:rPr>
              <a:t>Allan</a:t>
            </a:r>
            <a:r>
              <a:rPr lang="zh-CN" altLang="en-US" sz="1200" i="1" dirty="0" smtClean="0">
                <a:solidFill>
                  <a:prstClr val="black"/>
                </a:solidFill>
              </a:rPr>
              <a:t> </a:t>
            </a:r>
            <a:r>
              <a:rPr lang="en-US" sz="1200" i="1" dirty="0" smtClean="0">
                <a:solidFill>
                  <a:prstClr val="black"/>
                </a:solidFill>
              </a:rPr>
              <a:t>and Ansell </a:t>
            </a:r>
            <a:r>
              <a:rPr lang="en-US" sz="1200" dirty="0" smtClean="0">
                <a:solidFill>
                  <a:prstClr val="black"/>
                </a:solidFill>
              </a:rPr>
              <a:t>2006</a:t>
            </a:r>
            <a:r>
              <a:rPr lang="en-US" altLang="zh-CN" sz="1200" dirty="0" smtClean="0">
                <a:solidFill>
                  <a:prstClr val="black"/>
                </a:solidFill>
              </a:rPr>
              <a:t>)</a:t>
            </a:r>
            <a:r>
              <a:rPr lang="zh-CN" altLang="en-US" sz="1200" dirty="0" smtClean="0">
                <a:solidFill>
                  <a:prstClr val="black"/>
                </a:solidFill>
              </a:rPr>
              <a:t>  </a:t>
            </a:r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04568" y="3508690"/>
            <a:ext cx="10534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HadSLP2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70710" y="79551"/>
            <a:ext cx="1787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1860-2004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08980" y="3553660"/>
            <a:ext cx="3349082" cy="28921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830482" y="3244334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777706" y="1794294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21853" y="1608616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57577" y="4562223"/>
            <a:ext cx="241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H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6935" y="1017916"/>
            <a:ext cx="37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L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519168" y="1087730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L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656935" y="3774944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L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374485" y="5763248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L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36421" y="2760150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L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457874" y="2875002"/>
            <a:ext cx="2824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dirty="0">
                <a:solidFill>
                  <a:srgbClr val="4F81BD">
                    <a:lumMod val="75000"/>
                  </a:srgbClr>
                </a:solidFill>
              </a:rPr>
              <a:t>L</a:t>
            </a:r>
          </a:p>
        </p:txBody>
      </p:sp>
    </p:spTree>
    <p:extLst>
      <p:ext uri="{BB962C8B-B14F-4D97-AF65-F5344CB8AC3E}">
        <p14:creationId xmlns:p14="http://schemas.microsoft.com/office/powerpoint/2010/main" val="500047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mos-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1" t="10975"/>
          <a:stretch/>
        </p:blipFill>
        <p:spPr>
          <a:xfrm>
            <a:off x="821765" y="388471"/>
            <a:ext cx="7248838" cy="646952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04964" y="-34506"/>
            <a:ext cx="6072094" cy="60689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F</a:t>
            </a:r>
            <a:r>
              <a:rPr lang="en-US" altLang="zh-CN" sz="3200" dirty="0" smtClean="0"/>
              <a:t>resh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Water</a:t>
            </a:r>
            <a:r>
              <a:rPr lang="zh-CN" altLang="en-US" sz="3200" dirty="0" smtClean="0"/>
              <a:t> </a:t>
            </a:r>
            <a:r>
              <a:rPr lang="en-US" altLang="zh-CN" sz="3200" dirty="0" smtClean="0"/>
              <a:t> storage </a:t>
            </a:r>
            <a:r>
              <a:rPr lang="en-US" altLang="zh-CN" sz="2400" dirty="0" smtClean="0"/>
              <a:t>(for </a:t>
            </a:r>
            <a:r>
              <a:rPr lang="en-US" altLang="zh-CN" sz="2400" dirty="0" err="1" smtClean="0"/>
              <a:t>Andrey</a:t>
            </a:r>
            <a:r>
              <a:rPr lang="en-US" altLang="zh-CN" sz="2400" dirty="0" smtClean="0"/>
              <a:t>)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2271053" y="6648826"/>
            <a:ext cx="9412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rgbClr val="7F7F7F"/>
                </a:solidFill>
              </a:rPr>
              <a:t>U</a:t>
            </a:r>
            <a:r>
              <a:rPr lang="en-US" altLang="zh-CN" sz="1200" dirty="0" smtClean="0">
                <a:solidFill>
                  <a:srgbClr val="7F7F7F"/>
                </a:solidFill>
              </a:rPr>
              <a:t>nit:</a:t>
            </a:r>
            <a:r>
              <a:rPr lang="zh-CN" altLang="en-US" sz="1200" dirty="0" smtClean="0">
                <a:solidFill>
                  <a:srgbClr val="7F7F7F"/>
                </a:solidFill>
              </a:rPr>
              <a:t> </a:t>
            </a:r>
            <a:r>
              <a:rPr lang="en-US" altLang="zh-CN" sz="1200" dirty="0" smtClean="0">
                <a:solidFill>
                  <a:srgbClr val="7F7F7F"/>
                </a:solidFill>
              </a:rPr>
              <a:t>m</a:t>
            </a:r>
            <a:endParaRPr lang="en-US" sz="1200" dirty="0">
              <a:solidFill>
                <a:srgbClr val="7F7F7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73456" y="6509959"/>
            <a:ext cx="17942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(</a:t>
            </a:r>
            <a:r>
              <a:rPr lang="en-US" sz="1200" i="1" dirty="0" err="1" smtClean="0"/>
              <a:t>Serreze</a:t>
            </a:r>
            <a:r>
              <a:rPr lang="en-US" sz="1200" i="1" dirty="0" smtClean="0"/>
              <a:t> </a:t>
            </a:r>
            <a:r>
              <a:rPr lang="en-US" sz="1200" i="1" dirty="0"/>
              <a:t>et al. </a:t>
            </a:r>
            <a:r>
              <a:rPr lang="en-US" sz="1200" dirty="0" smtClean="0"/>
              <a:t>2006)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5322939" y="3334672"/>
            <a:ext cx="17553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S Reference Sans Serif"/>
                <a:cs typeface="MS Reference Sans Serif"/>
              </a:rPr>
              <a:t>Observation</a:t>
            </a:r>
            <a:r>
              <a:rPr lang="zh-CN" altLang="en-US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S Reference Sans Serif"/>
                <a:cs typeface="MS Reference Sans Serif"/>
              </a:rPr>
              <a:t> 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MS Reference Sans Serif"/>
              <a:cs typeface="MS Reference Sans Serif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641011" y="3438190"/>
            <a:ext cx="3190533" cy="31293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728027" y="203053"/>
            <a:ext cx="1191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dirty="0">
                <a:solidFill>
                  <a:prstClr val="black"/>
                </a:solidFill>
              </a:rPr>
              <a:t>1950-2005</a:t>
            </a:r>
          </a:p>
        </p:txBody>
      </p:sp>
    </p:spTree>
    <p:extLst>
      <p:ext uri="{BB962C8B-B14F-4D97-AF65-F5344CB8AC3E}">
        <p14:creationId xmlns:p14="http://schemas.microsoft.com/office/powerpoint/2010/main" val="3759221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Mean ocean volume transport</a:t>
            </a:r>
            <a:br>
              <a:rPr lang="en-US" sz="3600" dirty="0" smtClean="0"/>
            </a:br>
            <a:r>
              <a:rPr lang="en-US" sz="2700" dirty="0" smtClean="0"/>
              <a:t>{still checking this}</a:t>
            </a:r>
            <a:endParaRPr lang="en-US" sz="27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3224480"/>
              </p:ext>
            </p:extLst>
          </p:nvPr>
        </p:nvGraphicFramePr>
        <p:xfrm>
          <a:off x="750498" y="1600200"/>
          <a:ext cx="7392839" cy="3571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3472"/>
                <a:gridCol w="1432819"/>
                <a:gridCol w="1717987"/>
                <a:gridCol w="2128561"/>
              </a:tblGrid>
              <a:tr h="600915"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CanESM2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GISS-E2-H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HadGEM2-ES</a:t>
                      </a:r>
                      <a:endParaRPr lang="en-US" sz="2400" dirty="0"/>
                    </a:p>
                  </a:txBody>
                  <a:tcPr/>
                </a:tc>
              </a:tr>
              <a:tr h="55103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Bering</a:t>
                      </a:r>
                      <a:r>
                        <a:rPr lang="en-US" sz="2400" baseline="0" dirty="0" smtClean="0"/>
                        <a:t> Strait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0.96Sv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u="sng" dirty="0" smtClean="0"/>
                        <a:t>0.16</a:t>
                      </a:r>
                      <a:r>
                        <a:rPr lang="en-US" altLang="zh-CN" sz="2400" u="none" dirty="0" smtClean="0"/>
                        <a:t>Sv</a:t>
                      </a:r>
                      <a:endParaRPr lang="en-US" sz="2400" u="non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0.66Sv</a:t>
                      </a:r>
                      <a:endParaRPr lang="en-US" sz="2400" dirty="0"/>
                    </a:p>
                  </a:txBody>
                  <a:tcPr/>
                </a:tc>
              </a:tr>
              <a:tr h="7733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Greenland-Iceland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-5.97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-4.16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-7.84</a:t>
                      </a:r>
                      <a:endParaRPr lang="en-US" sz="2400" dirty="0"/>
                    </a:p>
                  </a:txBody>
                  <a:tcPr/>
                </a:tc>
              </a:tr>
              <a:tr h="7733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East</a:t>
                      </a:r>
                      <a:r>
                        <a:rPr lang="en-US" sz="2400" baseline="0" dirty="0" smtClean="0"/>
                        <a:t> of Iceland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5.02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4.08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dirty="0" smtClean="0"/>
                        <a:t>7.72</a:t>
                      </a:r>
                      <a:endParaRPr lang="en-US" sz="2400" dirty="0"/>
                    </a:p>
                  </a:txBody>
                  <a:tcPr/>
                </a:tc>
              </a:tr>
              <a:tr h="773396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West of Greenland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-0.01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-0.2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u="sng" dirty="0" smtClean="0"/>
                        <a:t>-0.67</a:t>
                      </a:r>
                      <a:endParaRPr lang="en-US" sz="2400" u="sng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143336" y="3692106"/>
            <a:ext cx="1000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7-7.2Sv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143337" y="4537494"/>
            <a:ext cx="1138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-1.8-2.2Sv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212346" y="2260120"/>
            <a:ext cx="84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0.8Sv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98610" y="1065559"/>
            <a:ext cx="672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Obs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132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861" y="309143"/>
            <a:ext cx="4757270" cy="801127"/>
          </a:xfrm>
        </p:spPr>
        <p:txBody>
          <a:bodyPr>
            <a:noAutofit/>
          </a:bodyPr>
          <a:lstStyle/>
          <a:p>
            <a:r>
              <a:rPr lang="en-US" sz="2400" dirty="0" smtClean="0"/>
              <a:t>Salinity (colors), Temperature (contours) at 150m depth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134" y="1110270"/>
            <a:ext cx="6159260" cy="36025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0301" y="6479505"/>
            <a:ext cx="32183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i="1" dirty="0" smtClean="0"/>
              <a:t>(C</a:t>
            </a:r>
            <a:r>
              <a:rPr lang="en-US" altLang="zh-CN" sz="1200" i="1" dirty="0" smtClean="0"/>
              <a:t>arton</a:t>
            </a:r>
            <a:r>
              <a:rPr lang="zh-CN" altLang="en-US" sz="1200" i="1" dirty="0" smtClean="0"/>
              <a:t> </a:t>
            </a:r>
            <a:r>
              <a:rPr lang="en-US" altLang="zh-CN" sz="1200" i="1" dirty="0" smtClean="0"/>
              <a:t>et</a:t>
            </a:r>
            <a:r>
              <a:rPr lang="zh-CN" altLang="en-US" sz="1200" i="1" dirty="0" smtClean="0"/>
              <a:t> </a:t>
            </a:r>
            <a:r>
              <a:rPr lang="en-US" altLang="zh-CN" sz="1200" i="1" dirty="0" smtClean="0"/>
              <a:t>al.</a:t>
            </a:r>
            <a:r>
              <a:rPr lang="zh-CN" altLang="en-US" sz="1200" i="1" dirty="0" smtClean="0"/>
              <a:t> </a:t>
            </a:r>
            <a:r>
              <a:rPr lang="en-US" altLang="zh-CN" sz="1200" dirty="0" smtClean="0"/>
              <a:t>2011)</a:t>
            </a:r>
            <a:endParaRPr lang="en-US" sz="1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75"/>
          <a:stretch/>
        </p:blipFill>
        <p:spPr>
          <a:xfrm>
            <a:off x="6204545" y="862642"/>
            <a:ext cx="2704389" cy="22428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77"/>
          <a:stretch/>
        </p:blipFill>
        <p:spPr>
          <a:xfrm>
            <a:off x="6165504" y="3463913"/>
            <a:ext cx="2814638" cy="228128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54906" y="740938"/>
            <a:ext cx="2035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TEMPERATURE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554906" y="3329797"/>
            <a:ext cx="203583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SALINITY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451974" y="262501"/>
            <a:ext cx="2241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Annual climatology</a:t>
            </a:r>
            <a:endParaRPr lang="en-US" dirty="0"/>
          </a:p>
        </p:txBody>
      </p:sp>
      <p:sp>
        <p:nvSpPr>
          <p:cNvPr id="3" name="Freeform 2"/>
          <p:cNvSpPr/>
          <p:nvPr/>
        </p:nvSpPr>
        <p:spPr>
          <a:xfrm>
            <a:off x="1984072" y="2846721"/>
            <a:ext cx="1086928" cy="672860"/>
          </a:xfrm>
          <a:custGeom>
            <a:avLst/>
            <a:gdLst>
              <a:gd name="connsiteX0" fmla="*/ 0 w 1086928"/>
              <a:gd name="connsiteY0" fmla="*/ 0 h 672860"/>
              <a:gd name="connsiteX1" fmla="*/ 500332 w 1086928"/>
              <a:gd name="connsiteY1" fmla="*/ 517585 h 672860"/>
              <a:gd name="connsiteX2" fmla="*/ 1086928 w 1086928"/>
              <a:gd name="connsiteY2" fmla="*/ 672860 h 6728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6928" h="672860">
                <a:moveTo>
                  <a:pt x="0" y="0"/>
                </a:moveTo>
                <a:cubicBezTo>
                  <a:pt x="159588" y="202721"/>
                  <a:pt x="319177" y="405442"/>
                  <a:pt x="500332" y="517585"/>
                </a:cubicBezTo>
                <a:cubicBezTo>
                  <a:pt x="681487" y="629728"/>
                  <a:pt x="989162" y="652732"/>
                  <a:pt x="1086928" y="672860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13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0351"/>
            <a:ext cx="8229600" cy="795036"/>
          </a:xfrm>
        </p:spPr>
        <p:txBody>
          <a:bodyPr>
            <a:normAutofit fontScale="90000"/>
          </a:bodyPr>
          <a:lstStyle/>
          <a:p>
            <a:r>
              <a:rPr lang="en-US" sz="3100" dirty="0" smtClean="0"/>
              <a:t>Differences in Atlantic water along 68N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000" dirty="0" smtClean="0"/>
              <a:t>Salinity (colors), Temperature (contours) along 68N</a:t>
            </a:r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7484"/>
          <a:stretch/>
        </p:blipFill>
        <p:spPr>
          <a:xfrm>
            <a:off x="0" y="1069674"/>
            <a:ext cx="9144000" cy="565892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7253" y="1035168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0m</a:t>
            </a:r>
            <a:endParaRPr lang="en-US" sz="1000" dirty="0"/>
          </a:p>
        </p:txBody>
      </p:sp>
      <p:sp>
        <p:nvSpPr>
          <p:cNvPr id="3" name="TextBox 2"/>
          <p:cNvSpPr txBox="1"/>
          <p:nvPr/>
        </p:nvSpPr>
        <p:spPr>
          <a:xfrm>
            <a:off x="-69013" y="2639683"/>
            <a:ext cx="6038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600m</a:t>
            </a:r>
            <a:endParaRPr lang="en-US" sz="1000" dirty="0"/>
          </a:p>
        </p:txBody>
      </p:sp>
      <p:sp>
        <p:nvSpPr>
          <p:cNvPr id="6" name="TextBox 5"/>
          <p:cNvSpPr txBox="1"/>
          <p:nvPr/>
        </p:nvSpPr>
        <p:spPr>
          <a:xfrm>
            <a:off x="7159925" y="6629031"/>
            <a:ext cx="117319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-0.1           0.1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553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1003" y="345170"/>
            <a:ext cx="5046453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AW variability</a:t>
            </a:r>
            <a:endParaRPr lang="en-US" dirty="0"/>
          </a:p>
        </p:txBody>
      </p:sp>
      <p:pic>
        <p:nvPicPr>
          <p:cNvPr id="1026" name="Picture 2" descr="C:\Users\carton\Desktop\new_work\papers\cartonetal11-arctic\figs\fig2_1.g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91"/>
          <a:stretch/>
        </p:blipFill>
        <p:spPr bwMode="auto">
          <a:xfrm>
            <a:off x="1193321" y="2139349"/>
            <a:ext cx="7620000" cy="4489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76" y="345170"/>
            <a:ext cx="2423942" cy="141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590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674</Words>
  <Application>Microsoft Office PowerPoint</Application>
  <PresentationFormat>On-screen Show (4:3)</PresentationFormat>
  <Paragraphs>192</Paragraphs>
  <Slides>19</Slides>
  <Notes>5</Notes>
  <HiddenSlides>4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The Arctic Ocean in CMIP5 Simulations</vt:lpstr>
      <vt:lpstr>Outline</vt:lpstr>
      <vt:lpstr>Models</vt:lpstr>
      <vt:lpstr>Annual Sea Level Pressure</vt:lpstr>
      <vt:lpstr>Fresh Water  storage (for Andrey)</vt:lpstr>
      <vt:lpstr>Mean ocean volume transport {still checking this}</vt:lpstr>
      <vt:lpstr>Salinity (colors), Temperature (contours) at 150m depth</vt:lpstr>
      <vt:lpstr>Differences in Atlantic water along 68N Salinity (colors), Temperature (contours) along 68N</vt:lpstr>
      <vt:lpstr>AW variability</vt:lpstr>
      <vt:lpstr>GFDL-CM3</vt:lpstr>
      <vt:lpstr>PowerPoint Presentation</vt:lpstr>
      <vt:lpstr>PowerPoint Presentation</vt:lpstr>
      <vt:lpstr>(Dickson et al., 2000) </vt:lpstr>
      <vt:lpstr>NAO index vs heat content for HadCM3 [NAO index : 1st PC of  winter SLP’]</vt:lpstr>
      <vt:lpstr>Arctic Ocean HC changes: 1986-2005mean – 1861-1880mean</vt:lpstr>
      <vt:lpstr>Some Points for Discussion</vt:lpstr>
      <vt:lpstr>Back up slides</vt:lpstr>
      <vt:lpstr>Correlation between SLP and AW SST</vt:lpstr>
      <vt:lpstr>Arctic sea ice response to volcano</vt:lpstr>
    </vt:vector>
  </TitlesOfParts>
  <Company>UMD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Yanni Ding</dc:creator>
  <cp:lastModifiedBy>carton</cp:lastModifiedBy>
  <cp:revision>150</cp:revision>
  <dcterms:created xsi:type="dcterms:W3CDTF">2013-10-18T13:37:03Z</dcterms:created>
  <dcterms:modified xsi:type="dcterms:W3CDTF">2013-10-24T12:02:28Z</dcterms:modified>
</cp:coreProperties>
</file>