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4" r:id="rId2"/>
    <p:sldId id="346" r:id="rId3"/>
    <p:sldId id="349" r:id="rId4"/>
    <p:sldId id="336" r:id="rId5"/>
    <p:sldId id="358" r:id="rId6"/>
    <p:sldId id="343" r:id="rId7"/>
    <p:sldId id="344" r:id="rId8"/>
    <p:sldId id="337" r:id="rId9"/>
    <p:sldId id="368" r:id="rId10"/>
    <p:sldId id="342" r:id="rId11"/>
    <p:sldId id="350" r:id="rId12"/>
    <p:sldId id="351" r:id="rId13"/>
    <p:sldId id="339" r:id="rId14"/>
    <p:sldId id="366" r:id="rId15"/>
    <p:sldId id="367" r:id="rId16"/>
    <p:sldId id="365" r:id="rId17"/>
    <p:sldId id="347"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89310" autoAdjust="0"/>
  </p:normalViewPr>
  <p:slideViewPr>
    <p:cSldViewPr snapToGrid="0">
      <p:cViewPr varScale="1">
        <p:scale>
          <a:sx n="69" d="100"/>
          <a:sy n="69" d="100"/>
        </p:scale>
        <p:origin x="-13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089879-7393-417E-911D-E5F0EF4A8E03}" type="datetimeFigureOut">
              <a:rPr lang="en-US" smtClean="0"/>
              <a:pPr/>
              <a:t>11/2/2011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8E428-D992-49A0-AD4B-F537F811D3E7}" type="slidenum">
              <a:rPr lang="en-US" smtClean="0"/>
              <a:pPr/>
              <a:t>‹#›</a:t>
            </a:fld>
            <a:endParaRPr lang="en-US"/>
          </a:p>
        </p:txBody>
      </p:sp>
    </p:spTree>
    <p:extLst>
      <p:ext uri="{BB962C8B-B14F-4D97-AF65-F5344CB8AC3E}">
        <p14:creationId xmlns="" xmlns:p14="http://schemas.microsoft.com/office/powerpoint/2010/main" val="166778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D46C1-B303-474C-9693-7CA7692859A4}"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18709-C2C5-4C25-88C1-1CD09BA96123}" type="slidenum">
              <a:rPr lang="en-US" smtClean="0"/>
              <a:pPr/>
              <a:t>‹#›</a:t>
            </a:fld>
            <a:endParaRPr lang="en-US"/>
          </a:p>
        </p:txBody>
      </p:sp>
    </p:spTree>
    <p:extLst>
      <p:ext uri="{BB962C8B-B14F-4D97-AF65-F5344CB8AC3E}">
        <p14:creationId xmlns="" xmlns:p14="http://schemas.microsoft.com/office/powerpoint/2010/main" val="262162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18709-C2C5-4C25-88C1-1CD09BA9612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18709-C2C5-4C25-88C1-1CD09BA9612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resolution is 3 km in the horizontal and 8 m in the vertical. Well-developed mixed layer in the upper 100-150 m. Mixed layer base variations are due to vertical motions associated with mesoscale eddies in the</a:t>
            </a:r>
          </a:p>
          <a:p>
            <a:r>
              <a:rPr lang="en-US" sz="1200" kern="1200" baseline="0" dirty="0" smtClean="0">
                <a:solidFill>
                  <a:schemeClr val="tx1"/>
                </a:solidFill>
                <a:latin typeface="+mn-lt"/>
                <a:ea typeface="+mn-ea"/>
                <a:cs typeface="+mn-cs"/>
              </a:rPr>
              <a:t>ocean interior. mixed layer is not uniform in the horizontal: lateral density fronts are the result of the interactions among surface forcing, mesoscale motions, and vertical mixing.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temperature and salinity at 50 m. Nearly every feature in temperature is mirrored by one in salinity at all scales. Temperature and salinity structure compensate to produce very small density gradients.</a:t>
            </a:r>
          </a:p>
        </p:txBody>
      </p:sp>
      <p:sp>
        <p:nvSpPr>
          <p:cNvPr id="4" name="Slide Number Placeholder 3"/>
          <p:cNvSpPr>
            <a:spLocks noGrp="1"/>
          </p:cNvSpPr>
          <p:nvPr>
            <p:ph type="sldNum" sz="quarter" idx="10"/>
          </p:nvPr>
        </p:nvSpPr>
        <p:spPr/>
        <p:txBody>
          <a:bodyPr/>
          <a:lstStyle/>
          <a:p>
            <a:fld id="{9E418709-C2C5-4C25-88C1-1CD09BA9612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D24B73-F2C0-482B-8A97-BE6E3682D75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D24B73-F2C0-482B-8A97-BE6E3682D75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53ECCB-D98E-4037-9E7F-96509DB17466}"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3ECCB-D98E-4037-9E7F-96509DB17466}"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3ECCB-D98E-4037-9E7F-96509DB17466}"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3ECCB-D98E-4037-9E7F-96509DB17466}"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3ECCB-D98E-4037-9E7F-96509DB17466}"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53ECCB-D98E-4037-9E7F-96509DB17466}"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53ECCB-D98E-4037-9E7F-96509DB17466}" type="datetimeFigureOut">
              <a:rPr lang="en-US" smtClean="0"/>
              <a:pPr/>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53ECCB-D98E-4037-9E7F-96509DB17466}" type="datetimeFigureOut">
              <a:rPr lang="en-US" smtClean="0"/>
              <a:pPr/>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3ECCB-D98E-4037-9E7F-96509DB17466}" type="datetimeFigureOut">
              <a:rPr lang="en-US" smtClean="0"/>
              <a:pPr/>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3ECCB-D98E-4037-9E7F-96509DB17466}"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3ECCB-D98E-4037-9E7F-96509DB17466}"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E274-5F17-4EB3-AA15-EEB9D913F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3ECCB-D98E-4037-9E7F-96509DB17466}" type="datetimeFigureOut">
              <a:rPr lang="en-US" smtClean="0"/>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CE274-5F17-4EB3-AA15-EEB9D913F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7005.JPG"/>
          <p:cNvPicPr>
            <a:picLocks noGrp="1" noChangeAspect="1"/>
          </p:cNvPicPr>
          <p:nvPr isPhoto="1"/>
        </p:nvPicPr>
        <p:blipFill>
          <a:blip r:embed="rId2" cstate="print">
            <a:lum/>
          </a:blip>
          <a:stretch>
            <a:fillRect/>
          </a:stretch>
        </p:blipFill>
        <p:spPr>
          <a:xfrm>
            <a:off x="-714067" y="2540"/>
            <a:ext cx="10240521" cy="6855460"/>
          </a:xfrm>
          <a:prstGeom prst="rect">
            <a:avLst/>
          </a:prstGeom>
          <a:noFill/>
          <a:ln>
            <a:noFill/>
          </a:ln>
        </p:spPr>
      </p:pic>
      <p:sp>
        <p:nvSpPr>
          <p:cNvPr id="4" name="Rectangle 8"/>
          <p:cNvSpPr>
            <a:spLocks noChangeArrowheads="1"/>
          </p:cNvSpPr>
          <p:nvPr/>
        </p:nvSpPr>
        <p:spPr bwMode="auto">
          <a:xfrm>
            <a:off x="0" y="14871"/>
            <a:ext cx="9144001" cy="830997"/>
          </a:xfrm>
          <a:prstGeom prst="rect">
            <a:avLst/>
          </a:prstGeom>
          <a:noFill/>
          <a:ln w="9525">
            <a:noFill/>
            <a:miter lim="800000"/>
            <a:headEnd/>
            <a:tailEnd/>
          </a:ln>
          <a:effectLst/>
        </p:spPr>
        <p:txBody>
          <a:bodyPr wrap="square" anchor="ctr">
            <a:spAutoFit/>
          </a:bodyPr>
          <a:lstStyle/>
          <a:p>
            <a:pPr algn="ctr"/>
            <a:r>
              <a:rPr lang="en-US" sz="2400" b="1" dirty="0" smtClean="0">
                <a:solidFill>
                  <a:srgbClr val="002060"/>
                </a:solidFill>
              </a:rPr>
              <a:t>Horizontal density structure and </a:t>
            </a:r>
            <a:r>
              <a:rPr lang="en-US" sz="2400" b="1" dirty="0" err="1" smtClean="0">
                <a:solidFill>
                  <a:srgbClr val="002060"/>
                </a:solidFill>
              </a:rPr>
              <a:t>restratification</a:t>
            </a:r>
            <a:endParaRPr lang="en-US" sz="2400" b="1" dirty="0">
              <a:solidFill>
                <a:srgbClr val="002060"/>
              </a:solidFill>
            </a:endParaRPr>
          </a:p>
          <a:p>
            <a:pPr algn="ctr"/>
            <a:r>
              <a:rPr lang="en-US" sz="2400" b="1" dirty="0" smtClean="0">
                <a:solidFill>
                  <a:srgbClr val="002060"/>
                </a:solidFill>
              </a:rPr>
              <a:t>of the Arctic Ocean surface layer</a:t>
            </a:r>
            <a:endParaRPr lang="en-US" sz="2400" b="1" dirty="0">
              <a:solidFill>
                <a:srgbClr val="002060"/>
              </a:solidFill>
            </a:endParaRPr>
          </a:p>
        </p:txBody>
      </p:sp>
      <p:sp>
        <p:nvSpPr>
          <p:cNvPr id="5" name="Text Box 9"/>
          <p:cNvSpPr txBox="1">
            <a:spLocks noChangeArrowheads="1"/>
          </p:cNvSpPr>
          <p:nvPr/>
        </p:nvSpPr>
        <p:spPr bwMode="auto">
          <a:xfrm>
            <a:off x="2942962" y="5109356"/>
            <a:ext cx="5910073" cy="1323439"/>
          </a:xfrm>
          <a:prstGeom prst="rect">
            <a:avLst/>
          </a:prstGeom>
          <a:noFill/>
          <a:ln w="9525">
            <a:noFill/>
            <a:miter lim="800000"/>
            <a:headEnd/>
            <a:tailEnd/>
          </a:ln>
          <a:effectLst/>
        </p:spPr>
        <p:txBody>
          <a:bodyPr wrap="square">
            <a:spAutoFit/>
          </a:bodyPr>
          <a:lstStyle/>
          <a:p>
            <a:pPr algn="ctr">
              <a:spcBef>
                <a:spcPct val="50000"/>
              </a:spcBef>
              <a:defRPr/>
            </a:pPr>
            <a:r>
              <a:rPr lang="en-US" sz="2000" dirty="0" smtClean="0">
                <a:solidFill>
                  <a:prstClr val="black"/>
                </a:solidFill>
                <a:effectLst>
                  <a:outerShdw blurRad="38100" dist="38100" dir="2700000" algn="tl">
                    <a:srgbClr val="C0C0C0"/>
                  </a:outerShdw>
                </a:effectLst>
              </a:rPr>
              <a:t>Mary-Louise </a:t>
            </a:r>
            <a:r>
              <a:rPr lang="en-US" sz="2000" dirty="0" err="1" smtClean="0">
                <a:solidFill>
                  <a:prstClr val="black"/>
                </a:solidFill>
                <a:effectLst>
                  <a:outerShdw blurRad="38100" dist="38100" dir="2700000" algn="tl">
                    <a:srgbClr val="C0C0C0"/>
                  </a:outerShdw>
                </a:effectLst>
              </a:rPr>
              <a:t>Timmermans</a:t>
            </a:r>
            <a:r>
              <a:rPr lang="en-US" sz="2000" dirty="0" smtClean="0">
                <a:solidFill>
                  <a:prstClr val="black"/>
                </a:solidFill>
                <a:effectLst>
                  <a:outerShdw blurRad="38100" dist="38100" dir="2700000" algn="tl">
                    <a:srgbClr val="C0C0C0"/>
                  </a:outerShdw>
                </a:effectLst>
              </a:rPr>
              <a:t>, Sylvia Cole, John Toole</a:t>
            </a:r>
          </a:p>
          <a:p>
            <a:pPr algn="ctr">
              <a:spcBef>
                <a:spcPct val="50000"/>
              </a:spcBef>
              <a:defRPr/>
            </a:pPr>
            <a:r>
              <a:rPr lang="en-US" sz="2000" dirty="0" smtClean="0">
                <a:solidFill>
                  <a:prstClr val="black"/>
                </a:solidFill>
                <a:effectLst>
                  <a:outerShdw blurRad="38100" dist="38100" dir="2700000" algn="tl">
                    <a:srgbClr val="C0C0C0"/>
                  </a:outerShdw>
                </a:effectLst>
              </a:rPr>
              <a:t>Yale University                         </a:t>
            </a:r>
            <a:r>
              <a:rPr lang="en-US" sz="2000" dirty="0" smtClean="0">
                <a:solidFill>
                  <a:prstClr val="black"/>
                </a:solidFill>
                <a:effectLst>
                  <a:outerShdw blurRad="38100" dist="38100" dir="2700000" algn="tl">
                    <a:srgbClr val="C0C0C0"/>
                  </a:outerShdw>
                </a:effectLst>
              </a:rPr>
              <a:t>WHOI</a:t>
            </a:r>
          </a:p>
          <a:p>
            <a:pPr algn="ctr">
              <a:spcBef>
                <a:spcPct val="50000"/>
              </a:spcBef>
              <a:defRPr/>
            </a:pPr>
            <a:r>
              <a:rPr lang="en-US" sz="2000" dirty="0" smtClean="0">
                <a:solidFill>
                  <a:prstClr val="black"/>
                </a:solidFill>
                <a:effectLst>
                  <a:outerShdw blurRad="38100" dist="38100" dir="2700000" algn="tl">
                    <a:srgbClr val="C0C0C0"/>
                  </a:outerShdw>
                </a:effectLst>
              </a:rPr>
              <a:t>With thanks to Rick </a:t>
            </a:r>
            <a:r>
              <a:rPr lang="en-US" sz="2000" dirty="0" err="1" smtClean="0">
                <a:solidFill>
                  <a:prstClr val="black"/>
                </a:solidFill>
                <a:effectLst>
                  <a:outerShdw blurRad="38100" dist="38100" dir="2700000" algn="tl">
                    <a:srgbClr val="C0C0C0"/>
                  </a:outerShdw>
                </a:effectLst>
              </a:rPr>
              <a:t>Krishfield</a:t>
            </a:r>
            <a:r>
              <a:rPr lang="en-US" sz="2000" dirty="0" smtClean="0">
                <a:solidFill>
                  <a:prstClr val="black"/>
                </a:solidFill>
                <a:effectLst>
                  <a:outerShdw blurRad="38100" dist="38100" dir="2700000" algn="tl">
                    <a:srgbClr val="C0C0C0"/>
                  </a:outerShdw>
                </a:effectLst>
              </a:rPr>
              <a:t> and </a:t>
            </a:r>
            <a:r>
              <a:rPr lang="en-US" sz="2000" dirty="0" err="1" smtClean="0">
                <a:solidFill>
                  <a:prstClr val="black"/>
                </a:solidFill>
                <a:effectLst>
                  <a:outerShdw blurRad="38100" dist="38100" dir="2700000" algn="tl">
                    <a:srgbClr val="C0C0C0"/>
                  </a:outerShdw>
                </a:effectLst>
              </a:rPr>
              <a:t>Andrey</a:t>
            </a:r>
            <a:r>
              <a:rPr lang="en-US" sz="2000" dirty="0" smtClean="0">
                <a:solidFill>
                  <a:prstClr val="black"/>
                </a:solidFill>
                <a:effectLst>
                  <a:outerShdw blurRad="38100" dist="38100" dir="2700000" algn="tl">
                    <a:srgbClr val="C0C0C0"/>
                  </a:outerShdw>
                </a:effectLst>
              </a:rPr>
              <a:t> </a:t>
            </a:r>
            <a:r>
              <a:rPr lang="en-US" sz="2000" dirty="0" err="1" smtClean="0">
                <a:solidFill>
                  <a:prstClr val="black"/>
                </a:solidFill>
                <a:effectLst>
                  <a:outerShdw blurRad="38100" dist="38100" dir="2700000" algn="tl">
                    <a:srgbClr val="C0C0C0"/>
                  </a:outerShdw>
                </a:effectLst>
              </a:rPr>
              <a:t>Proshutinsky</a:t>
            </a:r>
            <a:endParaRPr lang="en-US" sz="2000" dirty="0" smtClean="0">
              <a:solidFill>
                <a:prstClr val="black"/>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p35spectra.png"/>
          <p:cNvPicPr>
            <a:picLocks noChangeAspect="1"/>
          </p:cNvPicPr>
          <p:nvPr/>
        </p:nvPicPr>
        <p:blipFill>
          <a:blip r:embed="rId2" cstate="print"/>
          <a:stretch>
            <a:fillRect/>
          </a:stretch>
        </p:blipFill>
        <p:spPr>
          <a:xfrm>
            <a:off x="947920" y="752850"/>
            <a:ext cx="7248159" cy="5352299"/>
          </a:xfrm>
          <a:prstGeom prst="rect">
            <a:avLst/>
          </a:prstGeom>
        </p:spPr>
      </p:pic>
      <p:sp>
        <p:nvSpPr>
          <p:cNvPr id="3" name="Rectangle 2"/>
          <p:cNvSpPr/>
          <p:nvPr/>
        </p:nvSpPr>
        <p:spPr>
          <a:xfrm>
            <a:off x="941273" y="161740"/>
            <a:ext cx="7261455" cy="461665"/>
          </a:xfrm>
          <a:prstGeom prst="rect">
            <a:avLst/>
          </a:prstGeom>
        </p:spPr>
        <p:txBody>
          <a:bodyPr wrap="square">
            <a:spAutoFit/>
          </a:bodyPr>
          <a:lstStyle/>
          <a:p>
            <a:r>
              <a:rPr lang="en-US" sz="2400" dirty="0" err="1" smtClean="0">
                <a:solidFill>
                  <a:schemeClr val="tx2">
                    <a:lumMod val="60000"/>
                    <a:lumOff val="40000"/>
                  </a:schemeClr>
                </a:solidFill>
                <a:latin typeface="Calibri" pitchFamily="34" charset="0"/>
                <a:cs typeface="Calibri" pitchFamily="34" charset="0"/>
              </a:rPr>
              <a:t>Wavenumber</a:t>
            </a:r>
            <a:r>
              <a:rPr lang="en-US" sz="2400" dirty="0" smtClean="0">
                <a:solidFill>
                  <a:schemeClr val="tx2">
                    <a:lumMod val="60000"/>
                    <a:lumOff val="40000"/>
                  </a:schemeClr>
                </a:solidFill>
                <a:latin typeface="Calibri" pitchFamily="34" charset="0"/>
                <a:cs typeface="Calibri" pitchFamily="34" charset="0"/>
              </a:rPr>
              <a:t> spectra of 10 m potential density variance</a:t>
            </a:r>
            <a:endParaRPr lang="en-US" sz="2400" dirty="0">
              <a:solidFill>
                <a:schemeClr val="tx2">
                  <a:lumMod val="60000"/>
                  <a:lumOff val="40000"/>
                </a:schemeClr>
              </a:solidFill>
              <a:latin typeface="Calibri" pitchFamily="34" charset="0"/>
              <a:cs typeface="Calibri" pitchFamily="34" charset="0"/>
            </a:endParaRPr>
          </a:p>
        </p:txBody>
      </p:sp>
      <p:sp>
        <p:nvSpPr>
          <p:cNvPr id="4" name="TextBox 3"/>
          <p:cNvSpPr txBox="1"/>
          <p:nvPr/>
        </p:nvSpPr>
        <p:spPr>
          <a:xfrm>
            <a:off x="4325112" y="2048256"/>
            <a:ext cx="633507"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k </a:t>
            </a:r>
            <a:r>
              <a:rPr lang="en-US" sz="2800" i="1" baseline="30000" dirty="0" smtClean="0">
                <a:latin typeface="Times New Roman" pitchFamily="18" charset="0"/>
                <a:cs typeface="Times New Roman" pitchFamily="18" charset="0"/>
              </a:rPr>
              <a:t>-3</a:t>
            </a:r>
            <a:endParaRPr lang="en-US" sz="2800" i="1"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tancesec.png"/>
          <p:cNvPicPr>
            <a:picLocks noChangeAspect="1"/>
          </p:cNvPicPr>
          <p:nvPr/>
        </p:nvPicPr>
        <p:blipFill>
          <a:blip r:embed="rId3" cstate="print"/>
          <a:stretch>
            <a:fillRect/>
          </a:stretch>
        </p:blipFill>
        <p:spPr>
          <a:xfrm>
            <a:off x="1458462" y="372278"/>
            <a:ext cx="6227077" cy="2947422"/>
          </a:xfrm>
          <a:prstGeom prst="rect">
            <a:avLst/>
          </a:prstGeom>
        </p:spPr>
      </p:pic>
      <p:sp>
        <p:nvSpPr>
          <p:cNvPr id="2" name="TextBox 1"/>
          <p:cNvSpPr txBox="1"/>
          <p:nvPr/>
        </p:nvSpPr>
        <p:spPr>
          <a:xfrm>
            <a:off x="1837450" y="9315"/>
            <a:ext cx="5469190" cy="461665"/>
          </a:xfrm>
          <a:prstGeom prst="rect">
            <a:avLst/>
          </a:prstGeom>
          <a:noFill/>
        </p:spPr>
        <p:txBody>
          <a:bodyPr wrap="none" rtlCol="0">
            <a:spAutoFit/>
          </a:bodyPr>
          <a:lstStyle/>
          <a:p>
            <a:pPr algn="ctr"/>
            <a:r>
              <a:rPr lang="en-US" sz="2400" dirty="0" err="1" smtClean="0">
                <a:solidFill>
                  <a:schemeClr val="tx2">
                    <a:lumMod val="60000"/>
                    <a:lumOff val="40000"/>
                  </a:schemeClr>
                </a:solidFill>
              </a:rPr>
              <a:t>Restratification</a:t>
            </a:r>
            <a:r>
              <a:rPr lang="en-US" sz="2400" dirty="0" smtClean="0">
                <a:solidFill>
                  <a:schemeClr val="tx2">
                    <a:lumMod val="60000"/>
                    <a:lumOff val="40000"/>
                  </a:schemeClr>
                </a:solidFill>
              </a:rPr>
              <a:t> by geostrophic adjustment</a:t>
            </a:r>
            <a:endParaRPr lang="en-US" sz="2400" dirty="0">
              <a:solidFill>
                <a:schemeClr val="tx2">
                  <a:lumMod val="60000"/>
                  <a:lumOff val="40000"/>
                </a:schemeClr>
              </a:solidFill>
            </a:endParaRPr>
          </a:p>
        </p:txBody>
      </p:sp>
      <p:sp>
        <p:nvSpPr>
          <p:cNvPr id="4" name="TextBox 3"/>
          <p:cNvSpPr txBox="1"/>
          <p:nvPr/>
        </p:nvSpPr>
        <p:spPr>
          <a:xfrm>
            <a:off x="1503211" y="3311202"/>
            <a:ext cx="6137578" cy="338554"/>
          </a:xfrm>
          <a:prstGeom prst="rect">
            <a:avLst/>
          </a:prstGeom>
          <a:noFill/>
        </p:spPr>
        <p:txBody>
          <a:bodyPr wrap="none" rtlCol="0">
            <a:spAutoFit/>
          </a:bodyPr>
          <a:lstStyle/>
          <a:p>
            <a:r>
              <a:rPr lang="en-US" sz="1600" dirty="0" smtClean="0"/>
              <a:t>South-north section in the central Canada Basin, 8-day drift shown here</a:t>
            </a:r>
            <a:endParaRPr lang="en-US" sz="1600" dirty="0"/>
          </a:p>
        </p:txBody>
      </p:sp>
      <p:pic>
        <p:nvPicPr>
          <p:cNvPr id="91138" name="Picture 2"/>
          <p:cNvPicPr>
            <a:picLocks noChangeAspect="1" noChangeArrowheads="1"/>
          </p:cNvPicPr>
          <p:nvPr/>
        </p:nvPicPr>
        <p:blipFill>
          <a:blip r:embed="rId4" cstate="print"/>
          <a:srcRect/>
          <a:stretch>
            <a:fillRect/>
          </a:stretch>
        </p:blipFill>
        <p:spPr bwMode="auto">
          <a:xfrm>
            <a:off x="3816215" y="3923397"/>
            <a:ext cx="3644180" cy="878197"/>
          </a:xfrm>
          <a:prstGeom prst="rect">
            <a:avLst/>
          </a:prstGeom>
          <a:noFill/>
          <a:ln w="9525">
            <a:noFill/>
            <a:miter lim="800000"/>
            <a:headEnd/>
            <a:tailEnd/>
          </a:ln>
        </p:spPr>
      </p:pic>
      <p:sp>
        <p:nvSpPr>
          <p:cNvPr id="7" name="TextBox 6"/>
          <p:cNvSpPr txBox="1"/>
          <p:nvPr/>
        </p:nvSpPr>
        <p:spPr>
          <a:xfrm>
            <a:off x="247650" y="4199373"/>
            <a:ext cx="3439339" cy="369332"/>
          </a:xfrm>
          <a:prstGeom prst="rect">
            <a:avLst/>
          </a:prstGeom>
          <a:noFill/>
        </p:spPr>
        <p:txBody>
          <a:bodyPr wrap="none" rtlCol="0">
            <a:spAutoFit/>
          </a:bodyPr>
          <a:lstStyle/>
          <a:p>
            <a:r>
              <a:rPr lang="en-US" dirty="0" smtClean="0"/>
              <a:t>Horizontal velocity (thermal wind):</a:t>
            </a:r>
            <a:endParaRPr lang="en-US" dirty="0"/>
          </a:p>
        </p:txBody>
      </p:sp>
      <p:pic>
        <p:nvPicPr>
          <p:cNvPr id="91139" name="Picture 3"/>
          <p:cNvPicPr>
            <a:picLocks noChangeAspect="1" noChangeArrowheads="1"/>
          </p:cNvPicPr>
          <p:nvPr/>
        </p:nvPicPr>
        <p:blipFill>
          <a:blip r:embed="rId5" cstate="print"/>
          <a:srcRect/>
          <a:stretch>
            <a:fillRect/>
          </a:stretch>
        </p:blipFill>
        <p:spPr bwMode="auto">
          <a:xfrm>
            <a:off x="4506849" y="5193040"/>
            <a:ext cx="1923888" cy="810639"/>
          </a:xfrm>
          <a:prstGeom prst="rect">
            <a:avLst/>
          </a:prstGeom>
          <a:noFill/>
          <a:ln w="9525">
            <a:noFill/>
            <a:miter lim="800000"/>
            <a:headEnd/>
            <a:tailEnd/>
          </a:ln>
        </p:spPr>
      </p:pic>
      <p:pic>
        <p:nvPicPr>
          <p:cNvPr id="91140" name="Picture 4"/>
          <p:cNvPicPr>
            <a:picLocks noChangeAspect="1" noChangeArrowheads="1"/>
          </p:cNvPicPr>
          <p:nvPr/>
        </p:nvPicPr>
        <p:blipFill>
          <a:blip r:embed="rId6" cstate="print"/>
          <a:srcRect/>
          <a:stretch>
            <a:fillRect/>
          </a:stretch>
        </p:blipFill>
        <p:spPr bwMode="auto">
          <a:xfrm>
            <a:off x="1727558" y="5281246"/>
            <a:ext cx="1806218" cy="634226"/>
          </a:xfrm>
          <a:prstGeom prst="rect">
            <a:avLst/>
          </a:prstGeom>
          <a:noFill/>
          <a:ln w="9525">
            <a:noFill/>
            <a:miter lim="800000"/>
            <a:headEnd/>
            <a:tailEnd/>
          </a:ln>
        </p:spPr>
      </p:pic>
      <p:sp>
        <p:nvSpPr>
          <p:cNvPr id="10" name="TextBox 9"/>
          <p:cNvSpPr txBox="1"/>
          <p:nvPr/>
        </p:nvSpPr>
        <p:spPr>
          <a:xfrm>
            <a:off x="247650" y="4832104"/>
            <a:ext cx="6995056" cy="369332"/>
          </a:xfrm>
          <a:prstGeom prst="rect">
            <a:avLst/>
          </a:prstGeom>
          <a:noFill/>
        </p:spPr>
        <p:txBody>
          <a:bodyPr wrap="none" rtlCol="0">
            <a:spAutoFit/>
          </a:bodyPr>
          <a:lstStyle/>
          <a:p>
            <a:r>
              <a:rPr lang="en-US" dirty="0" smtClean="0"/>
              <a:t>Vertical buoyancy gradient of the </a:t>
            </a:r>
            <a:r>
              <a:rPr lang="en-US" dirty="0" err="1" smtClean="0"/>
              <a:t>geostrophically</a:t>
            </a:r>
            <a:r>
              <a:rPr lang="en-US" dirty="0" smtClean="0"/>
              <a:t> adjusted state scales as:</a:t>
            </a:r>
            <a:endParaRPr lang="en-US" dirty="0"/>
          </a:p>
        </p:txBody>
      </p:sp>
      <p:sp>
        <p:nvSpPr>
          <p:cNvPr id="11" name="TextBox 10"/>
          <p:cNvSpPr txBox="1"/>
          <p:nvPr/>
        </p:nvSpPr>
        <p:spPr>
          <a:xfrm>
            <a:off x="1642544" y="6213229"/>
            <a:ext cx="5858912" cy="369332"/>
          </a:xfrm>
          <a:prstGeom prst="rect">
            <a:avLst/>
          </a:prstGeom>
          <a:noFill/>
        </p:spPr>
        <p:txBody>
          <a:bodyPr wrap="none" rtlCol="0">
            <a:spAutoFit/>
          </a:bodyPr>
          <a:lstStyle/>
          <a:p>
            <a:r>
              <a:rPr lang="en-US" dirty="0" smtClean="0">
                <a:solidFill>
                  <a:schemeClr val="tx2">
                    <a:lumMod val="60000"/>
                    <a:lumOff val="40000"/>
                  </a:schemeClr>
                </a:solidFill>
              </a:rPr>
              <a:t>This is an estimate of restratification caused by </a:t>
            </a:r>
            <a:r>
              <a:rPr lang="en-US" dirty="0" err="1" smtClean="0">
                <a:solidFill>
                  <a:schemeClr val="tx2">
                    <a:lumMod val="60000"/>
                    <a:lumOff val="40000"/>
                  </a:schemeClr>
                </a:solidFill>
              </a:rPr>
              <a:t>isopycnal</a:t>
            </a:r>
            <a:r>
              <a:rPr lang="en-US" dirty="0" smtClean="0">
                <a:solidFill>
                  <a:schemeClr val="tx2">
                    <a:lumMod val="60000"/>
                    <a:lumOff val="40000"/>
                  </a:schemeClr>
                </a:solidFill>
              </a:rPr>
              <a:t> tilt.</a:t>
            </a:r>
            <a:endParaRPr lang="en-US" dirty="0">
              <a:solidFill>
                <a:schemeClr val="tx2">
                  <a:lumMod val="60000"/>
                  <a:lumOff val="40000"/>
                </a:schemeClr>
              </a:solidFill>
            </a:endParaRPr>
          </a:p>
        </p:txBody>
      </p:sp>
      <p:sp>
        <p:nvSpPr>
          <p:cNvPr id="12" name="Rectangle 11"/>
          <p:cNvSpPr/>
          <p:nvPr/>
        </p:nvSpPr>
        <p:spPr>
          <a:xfrm>
            <a:off x="6466536" y="5390388"/>
            <a:ext cx="2396554" cy="338554"/>
          </a:xfrm>
          <a:prstGeom prst="rect">
            <a:avLst/>
          </a:prstGeom>
        </p:spPr>
        <p:txBody>
          <a:bodyPr wrap="none">
            <a:spAutoFit/>
          </a:bodyPr>
          <a:lstStyle/>
          <a:p>
            <a:r>
              <a:rPr lang="en-US" sz="1600" dirty="0" err="1" smtClean="0"/>
              <a:t>Tandon</a:t>
            </a:r>
            <a:r>
              <a:rPr lang="en-US" sz="1600" dirty="0" smtClean="0"/>
              <a:t> and Garrett (1994)</a:t>
            </a:r>
            <a:endParaRPr lang="en-US" sz="1600" dirty="0"/>
          </a:p>
        </p:txBody>
      </p:sp>
      <p:sp>
        <p:nvSpPr>
          <p:cNvPr id="13" name="TextBox 12"/>
          <p:cNvSpPr txBox="1"/>
          <p:nvPr/>
        </p:nvSpPr>
        <p:spPr>
          <a:xfrm>
            <a:off x="4982547" y="989046"/>
            <a:ext cx="1242648" cy="369332"/>
          </a:xfrm>
          <a:prstGeom prst="rect">
            <a:avLst/>
          </a:prstGeom>
          <a:noFill/>
        </p:spPr>
        <p:txBody>
          <a:bodyPr wrap="none" rtlCol="0">
            <a:spAutoFit/>
          </a:bodyPr>
          <a:lstStyle/>
          <a:p>
            <a:r>
              <a:rPr lang="en-US" dirty="0" smtClean="0"/>
              <a:t>1 – 2 cm s</a:t>
            </a:r>
            <a:r>
              <a:rPr lang="en-US" baseline="30000" dirty="0" smtClean="0"/>
              <a:t>-1</a:t>
            </a:r>
            <a:endParaRPr lang="en-US" baseline="30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2409" y="9315"/>
            <a:ext cx="5899244" cy="461665"/>
          </a:xfrm>
          <a:prstGeom prst="rect">
            <a:avLst/>
          </a:prstGeom>
          <a:noFill/>
        </p:spPr>
        <p:txBody>
          <a:bodyPr wrap="none" rtlCol="0">
            <a:spAutoFit/>
          </a:bodyPr>
          <a:lstStyle/>
          <a:p>
            <a:pPr algn="ctr"/>
            <a:r>
              <a:rPr lang="en-US" sz="2400" dirty="0" err="1" smtClean="0">
                <a:solidFill>
                  <a:schemeClr val="tx2">
                    <a:lumMod val="60000"/>
                    <a:lumOff val="40000"/>
                  </a:schemeClr>
                </a:solidFill>
              </a:rPr>
              <a:t>Restratification</a:t>
            </a:r>
            <a:r>
              <a:rPr lang="en-US" sz="2400" dirty="0" smtClean="0">
                <a:solidFill>
                  <a:schemeClr val="tx2">
                    <a:lumMod val="60000"/>
                    <a:lumOff val="40000"/>
                  </a:schemeClr>
                </a:solidFill>
              </a:rPr>
              <a:t> by </a:t>
            </a:r>
            <a:r>
              <a:rPr lang="en-US" sz="2400" dirty="0" err="1" smtClean="0">
                <a:solidFill>
                  <a:schemeClr val="tx2">
                    <a:lumMod val="60000"/>
                    <a:lumOff val="40000"/>
                  </a:schemeClr>
                </a:solidFill>
              </a:rPr>
              <a:t>submesoscale</a:t>
            </a:r>
            <a:r>
              <a:rPr lang="en-US" sz="2400" dirty="0" smtClean="0">
                <a:solidFill>
                  <a:schemeClr val="tx2">
                    <a:lumMod val="60000"/>
                    <a:lumOff val="40000"/>
                  </a:schemeClr>
                </a:solidFill>
              </a:rPr>
              <a:t> instabilities</a:t>
            </a:r>
            <a:endParaRPr lang="en-US" sz="2400" dirty="0">
              <a:solidFill>
                <a:schemeClr val="tx2">
                  <a:lumMod val="60000"/>
                  <a:lumOff val="40000"/>
                </a:schemeClr>
              </a:solidFill>
            </a:endParaRPr>
          </a:p>
        </p:txBody>
      </p:sp>
      <p:sp>
        <p:nvSpPr>
          <p:cNvPr id="14" name="TextBox 13"/>
          <p:cNvSpPr txBox="1"/>
          <p:nvPr/>
        </p:nvSpPr>
        <p:spPr>
          <a:xfrm>
            <a:off x="262532" y="1118083"/>
            <a:ext cx="4534678" cy="1138773"/>
          </a:xfrm>
          <a:prstGeom prst="rect">
            <a:avLst/>
          </a:prstGeom>
          <a:noFill/>
        </p:spPr>
        <p:txBody>
          <a:bodyPr wrap="square" rtlCol="0">
            <a:spAutoFit/>
          </a:bodyPr>
          <a:lstStyle/>
          <a:p>
            <a:r>
              <a:rPr lang="en-US" dirty="0" smtClean="0">
                <a:solidFill>
                  <a:prstClr val="black"/>
                </a:solidFill>
              </a:rPr>
              <a:t>Geostrophic adjustment of lateral density fronts is unstable to </a:t>
            </a:r>
            <a:r>
              <a:rPr lang="en-US" dirty="0" smtClean="0">
                <a:solidFill>
                  <a:srgbClr val="C00000"/>
                </a:solidFill>
              </a:rPr>
              <a:t>submesoscale baroclinic instabilities.</a:t>
            </a:r>
          </a:p>
          <a:p>
            <a:r>
              <a:rPr lang="en-US" sz="1400" dirty="0" smtClean="0">
                <a:solidFill>
                  <a:prstClr val="black"/>
                </a:solidFill>
              </a:rPr>
              <a:t>(e.g. </a:t>
            </a:r>
            <a:r>
              <a:rPr lang="it-IT" sz="1400" dirty="0" smtClean="0">
                <a:solidFill>
                  <a:prstClr val="black"/>
                </a:solidFill>
              </a:rPr>
              <a:t>Boccaletti et al., 2007)</a:t>
            </a:r>
            <a:endParaRPr lang="en-US" sz="1400" dirty="0">
              <a:solidFill>
                <a:prstClr val="black"/>
              </a:solidFill>
            </a:endParaRPr>
          </a:p>
        </p:txBody>
      </p:sp>
      <p:pic>
        <p:nvPicPr>
          <p:cNvPr id="3075" name="Picture 3"/>
          <p:cNvPicPr>
            <a:picLocks noChangeAspect="1" noChangeArrowheads="1"/>
          </p:cNvPicPr>
          <p:nvPr/>
        </p:nvPicPr>
        <p:blipFill>
          <a:blip r:embed="rId3" cstate="print"/>
          <a:srcRect l="55493" t="5577" r="1134" b="9693"/>
          <a:stretch>
            <a:fillRect/>
          </a:stretch>
        </p:blipFill>
        <p:spPr bwMode="auto">
          <a:xfrm>
            <a:off x="5085184" y="924476"/>
            <a:ext cx="3732244" cy="2612572"/>
          </a:xfrm>
          <a:prstGeom prst="rect">
            <a:avLst/>
          </a:prstGeom>
          <a:noFill/>
          <a:ln w="9525">
            <a:noFill/>
            <a:miter lim="800000"/>
            <a:headEnd/>
            <a:tailEnd/>
          </a:ln>
        </p:spPr>
      </p:pic>
      <p:sp>
        <p:nvSpPr>
          <p:cNvPr id="16" name="TextBox 15"/>
          <p:cNvSpPr txBox="1"/>
          <p:nvPr/>
        </p:nvSpPr>
        <p:spPr>
          <a:xfrm>
            <a:off x="6988628" y="3537049"/>
            <a:ext cx="1910523" cy="307777"/>
          </a:xfrm>
          <a:prstGeom prst="rect">
            <a:avLst/>
          </a:prstGeom>
          <a:noFill/>
        </p:spPr>
        <p:txBody>
          <a:bodyPr wrap="none" rtlCol="0">
            <a:spAutoFit/>
          </a:bodyPr>
          <a:lstStyle/>
          <a:p>
            <a:r>
              <a:rPr lang="en-US" sz="1400" dirty="0" smtClean="0"/>
              <a:t>Fox-Kemper et al., 2008</a:t>
            </a:r>
            <a:endParaRPr lang="en-US" sz="1400" dirty="0"/>
          </a:p>
        </p:txBody>
      </p:sp>
      <p:pic>
        <p:nvPicPr>
          <p:cNvPr id="3076" name="Picture 4"/>
          <p:cNvPicPr>
            <a:picLocks noChangeAspect="1" noChangeArrowheads="1"/>
          </p:cNvPicPr>
          <p:nvPr/>
        </p:nvPicPr>
        <p:blipFill>
          <a:blip r:embed="rId4" cstate="print"/>
          <a:srcRect/>
          <a:stretch>
            <a:fillRect/>
          </a:stretch>
        </p:blipFill>
        <p:spPr bwMode="auto">
          <a:xfrm>
            <a:off x="3223758" y="4281638"/>
            <a:ext cx="2607874" cy="44079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223758" y="4941755"/>
            <a:ext cx="823460" cy="360349"/>
          </a:xfrm>
          <a:prstGeom prst="rect">
            <a:avLst/>
          </a:prstGeom>
          <a:noFill/>
          <a:ln w="9525">
            <a:noFill/>
            <a:miter lim="800000"/>
            <a:headEnd/>
            <a:tailEnd/>
          </a:ln>
        </p:spPr>
      </p:pic>
      <p:sp>
        <p:nvSpPr>
          <p:cNvPr id="20" name="Rectangle 19"/>
          <p:cNvSpPr/>
          <p:nvPr/>
        </p:nvSpPr>
        <p:spPr>
          <a:xfrm>
            <a:off x="262532" y="4952741"/>
            <a:ext cx="2782420" cy="369332"/>
          </a:xfrm>
          <a:prstGeom prst="rect">
            <a:avLst/>
          </a:prstGeom>
        </p:spPr>
        <p:txBody>
          <a:bodyPr wrap="square">
            <a:spAutoFit/>
          </a:bodyPr>
          <a:lstStyle/>
          <a:p>
            <a:r>
              <a:rPr lang="en-US" dirty="0"/>
              <a:t>I</a:t>
            </a:r>
            <a:r>
              <a:rPr lang="en-US" dirty="0" smtClean="0"/>
              <a:t>nstability dominates when</a:t>
            </a:r>
            <a:endParaRPr lang="en-US" dirty="0"/>
          </a:p>
        </p:txBody>
      </p:sp>
      <p:sp>
        <p:nvSpPr>
          <p:cNvPr id="21" name="TextBox 20"/>
          <p:cNvSpPr txBox="1"/>
          <p:nvPr/>
        </p:nvSpPr>
        <p:spPr>
          <a:xfrm>
            <a:off x="262532" y="2828295"/>
            <a:ext cx="2588594" cy="830997"/>
          </a:xfrm>
          <a:prstGeom prst="rect">
            <a:avLst/>
          </a:prstGeom>
          <a:noFill/>
        </p:spPr>
        <p:txBody>
          <a:bodyPr wrap="none" rtlCol="0">
            <a:spAutoFit/>
          </a:bodyPr>
          <a:lstStyle/>
          <a:p>
            <a:r>
              <a:rPr lang="en-US" dirty="0" smtClean="0"/>
              <a:t>Lengthscales </a:t>
            </a:r>
            <a:r>
              <a:rPr lang="en-US" sz="2400" dirty="0" smtClean="0">
                <a:solidFill>
                  <a:schemeClr val="tx2">
                    <a:lumMod val="60000"/>
                    <a:lumOff val="40000"/>
                  </a:schemeClr>
                </a:solidFill>
              </a:rPr>
              <a:t>  ̴</a:t>
            </a:r>
            <a:r>
              <a:rPr lang="en-US" i="1" dirty="0" smtClean="0">
                <a:solidFill>
                  <a:schemeClr val="tx2">
                    <a:lumMod val="60000"/>
                    <a:lumOff val="40000"/>
                  </a:schemeClr>
                </a:solidFill>
              </a:rPr>
              <a:t> </a:t>
            </a:r>
            <a:r>
              <a:rPr lang="en-US" dirty="0" smtClean="0">
                <a:solidFill>
                  <a:schemeClr val="tx2">
                    <a:lumMod val="60000"/>
                    <a:lumOff val="40000"/>
                  </a:schemeClr>
                </a:solidFill>
              </a:rPr>
              <a:t>1 – 10 km</a:t>
            </a:r>
          </a:p>
          <a:p>
            <a:r>
              <a:rPr lang="en-US" dirty="0" err="1" smtClean="0"/>
              <a:t>Growthrates</a:t>
            </a:r>
            <a:r>
              <a:rPr lang="en-US" dirty="0" smtClean="0"/>
              <a:t> </a:t>
            </a:r>
            <a:r>
              <a:rPr lang="en-US" sz="2400" dirty="0" smtClean="0">
                <a:solidFill>
                  <a:schemeClr val="tx2">
                    <a:lumMod val="60000"/>
                    <a:lumOff val="40000"/>
                  </a:schemeClr>
                </a:solidFill>
              </a:rPr>
              <a:t>  ̴</a:t>
            </a:r>
            <a:r>
              <a:rPr lang="en-US" i="1" dirty="0" smtClean="0">
                <a:solidFill>
                  <a:schemeClr val="tx2">
                    <a:lumMod val="60000"/>
                    <a:lumOff val="40000"/>
                  </a:schemeClr>
                </a:solidFill>
              </a:rPr>
              <a:t> </a:t>
            </a:r>
            <a:r>
              <a:rPr lang="en-US" dirty="0" smtClean="0">
                <a:solidFill>
                  <a:schemeClr val="tx2">
                    <a:lumMod val="60000"/>
                    <a:lumOff val="40000"/>
                  </a:schemeClr>
                </a:solidFill>
              </a:rPr>
              <a:t>1 day</a:t>
            </a:r>
          </a:p>
        </p:txBody>
      </p:sp>
      <p:sp>
        <p:nvSpPr>
          <p:cNvPr id="22" name="TextBox 21"/>
          <p:cNvSpPr txBox="1"/>
          <p:nvPr/>
        </p:nvSpPr>
        <p:spPr>
          <a:xfrm>
            <a:off x="262532" y="4329413"/>
            <a:ext cx="2994794" cy="369332"/>
          </a:xfrm>
          <a:prstGeom prst="rect">
            <a:avLst/>
          </a:prstGeom>
          <a:noFill/>
        </p:spPr>
        <p:txBody>
          <a:bodyPr wrap="none" rtlCol="0">
            <a:spAutoFit/>
          </a:bodyPr>
          <a:lstStyle/>
          <a:p>
            <a:r>
              <a:rPr lang="en-US" dirty="0" smtClean="0"/>
              <a:t>Balanced Richardson number:</a:t>
            </a:r>
            <a:endParaRPr lang="en-US" dirty="0"/>
          </a:p>
        </p:txBody>
      </p:sp>
      <p:sp>
        <p:nvSpPr>
          <p:cNvPr id="23" name="TextBox 22"/>
          <p:cNvSpPr txBox="1"/>
          <p:nvPr/>
        </p:nvSpPr>
        <p:spPr>
          <a:xfrm>
            <a:off x="6736703" y="4833272"/>
            <a:ext cx="1915589" cy="738664"/>
          </a:xfrm>
          <a:prstGeom prst="rect">
            <a:avLst/>
          </a:prstGeom>
          <a:noFill/>
        </p:spPr>
        <p:txBody>
          <a:bodyPr wrap="none" rtlCol="0">
            <a:spAutoFit/>
          </a:bodyPr>
          <a:lstStyle/>
          <a:p>
            <a:r>
              <a:rPr lang="en-US" sz="1400" dirty="0" smtClean="0"/>
              <a:t>Stone, 1966 </a:t>
            </a:r>
          </a:p>
          <a:p>
            <a:r>
              <a:rPr lang="en-US" sz="1400" dirty="0" err="1" smtClean="0"/>
              <a:t>Molemaker</a:t>
            </a:r>
            <a:r>
              <a:rPr lang="en-US" sz="1400" dirty="0" smtClean="0"/>
              <a:t> et al., 2005 </a:t>
            </a:r>
          </a:p>
          <a:p>
            <a:r>
              <a:rPr lang="en-US" sz="1400" dirty="0" err="1" smtClean="0"/>
              <a:t>Boccaletti</a:t>
            </a:r>
            <a:r>
              <a:rPr lang="en-US" sz="1400" dirty="0" smtClean="0"/>
              <a:t> et al. 2007</a:t>
            </a:r>
          </a:p>
        </p:txBody>
      </p:sp>
      <p:sp>
        <p:nvSpPr>
          <p:cNvPr id="24" name="TextBox 23"/>
          <p:cNvSpPr txBox="1"/>
          <p:nvPr/>
        </p:nvSpPr>
        <p:spPr>
          <a:xfrm>
            <a:off x="572060" y="6101941"/>
            <a:ext cx="7999880" cy="369332"/>
          </a:xfrm>
          <a:prstGeom prst="rect">
            <a:avLst/>
          </a:prstGeom>
          <a:noFill/>
        </p:spPr>
        <p:txBody>
          <a:bodyPr wrap="square" rtlCol="0">
            <a:spAutoFit/>
          </a:bodyPr>
          <a:lstStyle/>
          <a:p>
            <a:r>
              <a:rPr lang="en-US" dirty="0" err="1" smtClean="0"/>
              <a:t>Restratification</a:t>
            </a:r>
            <a:r>
              <a:rPr lang="en-US" dirty="0" smtClean="0"/>
              <a:t> by </a:t>
            </a:r>
            <a:r>
              <a:rPr lang="en-US" dirty="0" err="1" smtClean="0"/>
              <a:t>submesoscale</a:t>
            </a:r>
            <a:r>
              <a:rPr lang="en-US" dirty="0" smtClean="0"/>
              <a:t> eddies increases the balanced Richardson number.</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P35front2profiles_rev.png"/>
          <p:cNvPicPr>
            <a:picLocks noChangeAspect="1"/>
          </p:cNvPicPr>
          <p:nvPr/>
        </p:nvPicPr>
        <p:blipFill>
          <a:blip r:embed="rId2" cstate="print"/>
          <a:stretch>
            <a:fillRect/>
          </a:stretch>
        </p:blipFill>
        <p:spPr>
          <a:xfrm>
            <a:off x="10191" y="680699"/>
            <a:ext cx="6024080" cy="5677696"/>
          </a:xfrm>
          <a:prstGeom prst="rect">
            <a:avLst/>
          </a:prstGeom>
        </p:spPr>
      </p:pic>
      <p:sp>
        <p:nvSpPr>
          <p:cNvPr id="3" name="TextBox 2"/>
          <p:cNvSpPr txBox="1"/>
          <p:nvPr/>
        </p:nvSpPr>
        <p:spPr>
          <a:xfrm>
            <a:off x="1429327" y="219034"/>
            <a:ext cx="3185809" cy="461665"/>
          </a:xfrm>
          <a:prstGeom prst="rect">
            <a:avLst/>
          </a:prstGeom>
          <a:noFill/>
        </p:spPr>
        <p:txBody>
          <a:bodyPr wrap="none" rtlCol="0">
            <a:spAutoFit/>
          </a:bodyPr>
          <a:lstStyle/>
          <a:p>
            <a:r>
              <a:rPr lang="en-US" sz="2400" dirty="0" smtClean="0"/>
              <a:t>Front sampled by ITP 35</a:t>
            </a:r>
            <a:endParaRPr lang="en-US" sz="2400" dirty="0"/>
          </a:p>
        </p:txBody>
      </p:sp>
      <p:pic>
        <p:nvPicPr>
          <p:cNvPr id="13" name="Picture 6"/>
          <p:cNvPicPr>
            <a:picLocks noChangeAspect="1" noChangeArrowheads="1"/>
          </p:cNvPicPr>
          <p:nvPr/>
        </p:nvPicPr>
        <p:blipFill>
          <a:blip r:embed="rId3" cstate="print"/>
          <a:srcRect/>
          <a:stretch>
            <a:fillRect/>
          </a:stretch>
        </p:blipFill>
        <p:spPr bwMode="auto">
          <a:xfrm>
            <a:off x="6581279" y="1324351"/>
            <a:ext cx="2130647" cy="927735"/>
          </a:xfrm>
          <a:prstGeom prst="rect">
            <a:avLst/>
          </a:prstGeom>
          <a:noFill/>
          <a:ln w="9525">
            <a:noFill/>
            <a:miter lim="800000"/>
            <a:headEnd/>
            <a:tailEnd/>
          </a:ln>
        </p:spPr>
      </p:pic>
      <p:sp>
        <p:nvSpPr>
          <p:cNvPr id="16" name="TextBox 15"/>
          <p:cNvSpPr txBox="1"/>
          <p:nvPr/>
        </p:nvSpPr>
        <p:spPr>
          <a:xfrm>
            <a:off x="6149206" y="955019"/>
            <a:ext cx="2994794" cy="369332"/>
          </a:xfrm>
          <a:prstGeom prst="rect">
            <a:avLst/>
          </a:prstGeom>
          <a:noFill/>
        </p:spPr>
        <p:txBody>
          <a:bodyPr wrap="none" rtlCol="0">
            <a:spAutoFit/>
          </a:bodyPr>
          <a:lstStyle/>
          <a:p>
            <a:r>
              <a:rPr lang="en-US" dirty="0" smtClean="0">
                <a:solidFill>
                  <a:schemeClr val="tx2">
                    <a:lumMod val="60000"/>
                    <a:lumOff val="40000"/>
                  </a:schemeClr>
                </a:solidFill>
              </a:rPr>
              <a:t>Balanced Richardson number:</a:t>
            </a:r>
            <a:endParaRPr lang="en-US" dirty="0">
              <a:solidFill>
                <a:schemeClr val="tx2">
                  <a:lumMod val="60000"/>
                  <a:lumOff val="40000"/>
                </a:schemeClr>
              </a:solidFill>
            </a:endParaRPr>
          </a:p>
        </p:txBody>
      </p:sp>
      <p:sp>
        <p:nvSpPr>
          <p:cNvPr id="17" name="TextBox 16"/>
          <p:cNvSpPr txBox="1"/>
          <p:nvPr/>
        </p:nvSpPr>
        <p:spPr>
          <a:xfrm>
            <a:off x="5018446" y="3537835"/>
            <a:ext cx="3951818" cy="646331"/>
          </a:xfrm>
          <a:prstGeom prst="rect">
            <a:avLst/>
          </a:prstGeom>
          <a:noFill/>
        </p:spPr>
        <p:txBody>
          <a:bodyPr wrap="square" rtlCol="0">
            <a:spAutoFit/>
          </a:bodyPr>
          <a:lstStyle/>
          <a:p>
            <a:r>
              <a:rPr lang="en-US" dirty="0" smtClean="0"/>
              <a:t>Considering all adjacent profiles with spacing &lt; 2km: </a:t>
            </a:r>
            <a:endParaRPr lang="en-US" dirty="0"/>
          </a:p>
        </p:txBody>
      </p:sp>
      <p:pic>
        <p:nvPicPr>
          <p:cNvPr id="18" name="Picture 4"/>
          <p:cNvPicPr>
            <a:picLocks noChangeAspect="1" noChangeArrowheads="1"/>
          </p:cNvPicPr>
          <p:nvPr/>
        </p:nvPicPr>
        <p:blipFill>
          <a:blip r:embed="rId4" cstate="print"/>
          <a:srcRect/>
          <a:stretch>
            <a:fillRect/>
          </a:stretch>
        </p:blipFill>
        <p:spPr bwMode="auto">
          <a:xfrm>
            <a:off x="6523273" y="4331877"/>
            <a:ext cx="951546" cy="386807"/>
          </a:xfrm>
          <a:prstGeom prst="rect">
            <a:avLst/>
          </a:prstGeom>
          <a:noFill/>
          <a:ln w="9525">
            <a:noFill/>
            <a:miter lim="800000"/>
            <a:headEnd/>
            <a:tailEnd/>
          </a:ln>
        </p:spPr>
      </p:pic>
      <p:sp>
        <p:nvSpPr>
          <p:cNvPr id="19" name="TextBox 18"/>
          <p:cNvSpPr txBox="1"/>
          <p:nvPr/>
        </p:nvSpPr>
        <p:spPr>
          <a:xfrm>
            <a:off x="5018446" y="4919472"/>
            <a:ext cx="4125553" cy="646331"/>
          </a:xfrm>
          <a:prstGeom prst="rect">
            <a:avLst/>
          </a:prstGeom>
          <a:noFill/>
        </p:spPr>
        <p:txBody>
          <a:bodyPr wrap="none" rtlCol="0">
            <a:spAutoFit/>
          </a:bodyPr>
          <a:lstStyle/>
          <a:p>
            <a:r>
              <a:rPr lang="en-US" dirty="0" smtClean="0"/>
              <a:t>consistent with the observed complicated</a:t>
            </a:r>
          </a:p>
          <a:p>
            <a:r>
              <a:rPr lang="en-US" dirty="0" smtClean="0"/>
              <a:t>structure (surface-layer instabilities).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2884.JPG"/>
          <p:cNvPicPr>
            <a:picLocks noGrp="1" noChangeAspect="1"/>
          </p:cNvPicPr>
          <p:nvPr isPhoto="1"/>
        </p:nvPicPr>
        <p:blipFill>
          <a:blip r:embed="rId2" cstate="print">
            <a:extLst>
              <a:ext uri="{BEBA8EAE-BF5A-486C-A8C5-ECC9F3942E4B}">
                <a14:imgProps xmlns="" xmlns:a14="http://schemas.microsoft.com/office/drawing/2010/main">
                  <a14:imgLayer r:embed="rId3">
                    <a14:imgEffect>
                      <a14:brightnessContrast bright="20000"/>
                    </a14:imgEffect>
                  </a14:imgLayer>
                </a14:imgProps>
              </a:ext>
            </a:extLst>
          </a:blip>
          <a:stretch>
            <a:fillRect/>
          </a:stretch>
        </p:blipFill>
        <p:spPr>
          <a:xfrm rot="-60000">
            <a:off x="-1153047" y="-243957"/>
            <a:ext cx="10717819" cy="7174985"/>
          </a:xfrm>
          <a:prstGeom prst="rect">
            <a:avLst/>
          </a:prstGeom>
          <a:noFill/>
          <a:ln>
            <a:noFill/>
          </a:ln>
        </p:spPr>
      </p:pic>
      <p:sp>
        <p:nvSpPr>
          <p:cNvPr id="3" name="Rectangle 1"/>
          <p:cNvSpPr>
            <a:spLocks noChangeArrowheads="1"/>
          </p:cNvSpPr>
          <p:nvPr/>
        </p:nvSpPr>
        <p:spPr bwMode="auto">
          <a:xfrm>
            <a:off x="945471" y="1364251"/>
            <a:ext cx="725305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Clr>
                <a:schemeClr val="tx2">
                  <a:lumMod val="60000"/>
                  <a:lumOff val="40000"/>
                </a:schemeClr>
              </a:buClr>
              <a:buSzPct val="105000"/>
            </a:pPr>
            <a:r>
              <a:rPr lang="en-US" b="1" dirty="0" smtClean="0">
                <a:solidFill>
                  <a:prstClr val="black"/>
                </a:solidFill>
              </a:rPr>
              <a:t>The sub-ice Arctic Ocean mixed layer has a complicated submesoscale structure and surface-layer stratification that appears to be attributable to lateral processes.</a:t>
            </a:r>
          </a:p>
          <a:p>
            <a:pPr lvl="0" algn="just" fontAlgn="base">
              <a:spcBef>
                <a:spcPct val="0"/>
              </a:spcBef>
              <a:spcAft>
                <a:spcPct val="0"/>
              </a:spcAft>
              <a:buClr>
                <a:schemeClr val="tx2">
                  <a:lumMod val="60000"/>
                  <a:lumOff val="40000"/>
                </a:schemeClr>
              </a:buClr>
              <a:buSzPct val="105000"/>
              <a:buFont typeface="Courier New" pitchFamily="49" charset="0"/>
              <a:buChar char="o"/>
            </a:pPr>
            <a:endParaRPr lang="en-US" b="1" dirty="0" smtClean="0">
              <a:solidFill>
                <a:prstClr val="black"/>
              </a:solidFill>
            </a:endParaRPr>
          </a:p>
          <a:p>
            <a:pPr lvl="0" algn="just" fontAlgn="base">
              <a:spcBef>
                <a:spcPct val="0"/>
              </a:spcBef>
              <a:spcAft>
                <a:spcPct val="0"/>
              </a:spcAft>
              <a:buClr>
                <a:schemeClr val="tx2">
                  <a:lumMod val="60000"/>
                  <a:lumOff val="40000"/>
                </a:schemeClr>
              </a:buClr>
              <a:buSzPct val="105000"/>
            </a:pPr>
            <a:r>
              <a:rPr lang="en-US" b="1" dirty="0" smtClean="0">
                <a:solidFill>
                  <a:prstClr val="black"/>
                </a:solidFill>
              </a:rPr>
              <a:t>The steeper spectral slope of horizontal potential density variance compared to in the mid-latitude ice-free oceans suggests different  mechanisms controlling horizontal structure.</a:t>
            </a:r>
          </a:p>
          <a:p>
            <a:pPr lvl="0" algn="just" fontAlgn="base">
              <a:spcBef>
                <a:spcPct val="0"/>
              </a:spcBef>
              <a:spcAft>
                <a:spcPct val="0"/>
              </a:spcAft>
              <a:buClr>
                <a:schemeClr val="tx2">
                  <a:lumMod val="60000"/>
                  <a:lumOff val="40000"/>
                </a:schemeClr>
              </a:buClr>
              <a:buSzPct val="105000"/>
              <a:buFont typeface="Courier New" pitchFamily="49" charset="0"/>
              <a:buChar char="o"/>
            </a:pPr>
            <a:endParaRPr lang="en-US" b="1" dirty="0" smtClean="0">
              <a:solidFill>
                <a:prstClr val="black"/>
              </a:solidFill>
            </a:endParaRPr>
          </a:p>
          <a:p>
            <a:pPr lvl="0" algn="just" fontAlgn="base">
              <a:spcBef>
                <a:spcPct val="0"/>
              </a:spcBef>
              <a:spcAft>
                <a:spcPct val="0"/>
              </a:spcAft>
              <a:buClr>
                <a:schemeClr val="tx2">
                  <a:lumMod val="60000"/>
                  <a:lumOff val="40000"/>
                </a:schemeClr>
              </a:buClr>
              <a:buSzPct val="105000"/>
            </a:pPr>
            <a:r>
              <a:rPr lang="en-US" b="1" dirty="0" smtClean="0">
                <a:solidFill>
                  <a:prstClr val="black"/>
                </a:solidFill>
              </a:rPr>
              <a:t>Balanced Richardson numbers O(1) in the vicinity of fronts suggests </a:t>
            </a:r>
            <a:r>
              <a:rPr lang="en-US" b="1" dirty="0" err="1" smtClean="0">
                <a:solidFill>
                  <a:prstClr val="black"/>
                </a:solidFill>
              </a:rPr>
              <a:t>ageostrophic</a:t>
            </a:r>
            <a:r>
              <a:rPr lang="en-US" b="1" dirty="0" smtClean="0">
                <a:solidFill>
                  <a:prstClr val="black"/>
                </a:solidFill>
              </a:rPr>
              <a:t> baroclinic instability is likely.</a:t>
            </a:r>
          </a:p>
          <a:p>
            <a:pPr lvl="0" algn="just" fontAlgn="base">
              <a:spcBef>
                <a:spcPct val="0"/>
              </a:spcBef>
              <a:spcAft>
                <a:spcPct val="0"/>
              </a:spcAft>
              <a:buClr>
                <a:schemeClr val="tx2">
                  <a:lumMod val="60000"/>
                  <a:lumOff val="40000"/>
                </a:schemeClr>
              </a:buClr>
              <a:buSzPct val="105000"/>
            </a:pPr>
            <a:endParaRPr lang="en-US" b="1" dirty="0">
              <a:solidFill>
                <a:prstClr val="black"/>
              </a:solidFill>
              <a:latin typeface="Calibri" pitchFamily="34" charset="0"/>
              <a:ea typeface="Calibri" pitchFamily="34" charset="0"/>
              <a:cs typeface="Calibri" pitchFamily="34" charset="0"/>
            </a:endParaRPr>
          </a:p>
          <a:p>
            <a:pPr lvl="0" algn="just" fontAlgn="base">
              <a:spcBef>
                <a:spcPct val="0"/>
              </a:spcBef>
              <a:spcAft>
                <a:spcPct val="0"/>
              </a:spcAft>
              <a:buClr>
                <a:schemeClr val="tx2">
                  <a:lumMod val="60000"/>
                  <a:lumOff val="40000"/>
                </a:schemeClr>
              </a:buClr>
              <a:buSzPct val="105000"/>
            </a:pPr>
            <a:r>
              <a:rPr lang="en-US" b="1" dirty="0" smtClean="0">
                <a:solidFill>
                  <a:prstClr val="black"/>
                </a:solidFill>
                <a:latin typeface="Calibri" pitchFamily="34" charset="0"/>
                <a:ea typeface="Calibri" pitchFamily="34" charset="0"/>
                <a:cs typeface="Calibri" pitchFamily="34" charset="0"/>
              </a:rPr>
              <a:t>While the impact of restratification on mixing penetration depth is minor, modification to surface by submesoscale restratification affects the heat budget and biological productivity.</a:t>
            </a:r>
            <a:endParaRPr lang="en-US" b="1" dirty="0" smtClean="0">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
                <a:schemeClr val="tx2">
                  <a:lumMod val="60000"/>
                  <a:lumOff val="40000"/>
                </a:schemeClr>
              </a:buClr>
              <a:buSzPct val="105000"/>
              <a:buFont typeface="Courier New" pitchFamily="49" charset="0"/>
              <a:buChar char="o"/>
              <a:tabLst/>
            </a:pPr>
            <a:endParaRPr lang="en-US" b="1" dirty="0" smtClean="0">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
                <a:schemeClr val="tx2">
                  <a:lumMod val="60000"/>
                  <a:lumOff val="40000"/>
                </a:schemeClr>
              </a:buClr>
              <a:buSzPct val="105000"/>
              <a:tabLst/>
            </a:pPr>
            <a:r>
              <a:rPr lang="en-US" b="1" dirty="0" smtClean="0">
                <a:latin typeface="Calibri" pitchFamily="34" charset="0"/>
                <a:ea typeface="Calibri" pitchFamily="34" charset="0"/>
                <a:cs typeface="Calibri" pitchFamily="34" charset="0"/>
              </a:rPr>
              <a:t>U</a:t>
            </a: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nderstanding the physics at submesoscales (not resolved in models) is necessary for accurate parameterizations.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356394" y="382539"/>
            <a:ext cx="2431213" cy="584775"/>
          </a:xfrm>
          <a:prstGeom prst="rect">
            <a:avLst/>
          </a:prstGeom>
          <a:noFill/>
        </p:spPr>
        <p:txBody>
          <a:bodyPr wrap="square" rtlCol="0">
            <a:spAutoFit/>
          </a:bodyPr>
          <a:lstStyle/>
          <a:p>
            <a:pPr algn="ctr"/>
            <a:r>
              <a:rPr lang="en-US" sz="3200" b="1" dirty="0" smtClean="0">
                <a:solidFill>
                  <a:schemeClr val="tx2">
                    <a:lumMod val="60000"/>
                    <a:lumOff val="40000"/>
                  </a:schemeClr>
                </a:solidFill>
              </a:rPr>
              <a:t>Summary</a:t>
            </a:r>
            <a:endParaRPr lang="en-US" sz="32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2200" dirty="0" smtClean="0">
                <a:solidFill>
                  <a:schemeClr val="tx2">
                    <a:lumMod val="75000"/>
                  </a:schemeClr>
                </a:solidFill>
              </a:rPr>
              <a:t>Can dynamical restratification oppose convective and mechanical processes </a:t>
            </a:r>
          </a:p>
          <a:p>
            <a:pPr algn="ctr"/>
            <a:r>
              <a:rPr lang="en-US" sz="2200" dirty="0" smtClean="0">
                <a:solidFill>
                  <a:schemeClr val="tx2">
                    <a:lumMod val="75000"/>
                  </a:schemeClr>
                </a:solidFill>
              </a:rPr>
              <a:t>that keep the layer vertically well mixed?</a:t>
            </a:r>
            <a:endParaRPr lang="en-US" sz="2200" dirty="0">
              <a:solidFill>
                <a:schemeClr val="tx2">
                  <a:lumMod val="75000"/>
                </a:schemeClr>
              </a:solidFill>
            </a:endParaRPr>
          </a:p>
        </p:txBody>
      </p:sp>
      <p:sp>
        <p:nvSpPr>
          <p:cNvPr id="3" name="TextBox 2"/>
          <p:cNvSpPr txBox="1"/>
          <p:nvPr/>
        </p:nvSpPr>
        <p:spPr>
          <a:xfrm>
            <a:off x="4873752" y="1929384"/>
            <a:ext cx="4014216" cy="1477328"/>
          </a:xfrm>
          <a:prstGeom prst="rect">
            <a:avLst/>
          </a:prstGeom>
          <a:noFill/>
        </p:spPr>
        <p:txBody>
          <a:bodyPr wrap="square" rtlCol="0">
            <a:spAutoFit/>
          </a:bodyPr>
          <a:lstStyle/>
          <a:p>
            <a:r>
              <a:rPr lang="en-US" dirty="0" smtClean="0"/>
              <a:t>Active turbulent mixing is confined to the mixing layer overlying a barrier layer.</a:t>
            </a:r>
          </a:p>
          <a:p>
            <a:endParaRPr lang="en-US" dirty="0"/>
          </a:p>
          <a:p>
            <a:r>
              <a:rPr lang="en-US" dirty="0" smtClean="0"/>
              <a:t>This prevents ocean heat from being entrained to the surface.</a:t>
            </a:r>
            <a:endParaRPr lang="en-US" dirty="0"/>
          </a:p>
        </p:txBody>
      </p:sp>
      <p:grpSp>
        <p:nvGrpSpPr>
          <p:cNvPr id="15" name="Group 14"/>
          <p:cNvGrpSpPr/>
          <p:nvPr/>
        </p:nvGrpSpPr>
        <p:grpSpPr>
          <a:xfrm>
            <a:off x="128016" y="1115564"/>
            <a:ext cx="4718314" cy="3419863"/>
            <a:chOff x="128016" y="1115564"/>
            <a:chExt cx="4718314" cy="3419863"/>
          </a:xfrm>
        </p:grpSpPr>
        <p:pic>
          <p:nvPicPr>
            <p:cNvPr id="5" name="Picture 4" descr="mixingLayer.png"/>
            <p:cNvPicPr>
              <a:picLocks noChangeAspect="1"/>
            </p:cNvPicPr>
            <p:nvPr/>
          </p:nvPicPr>
          <p:blipFill>
            <a:blip r:embed="rId2" cstate="print"/>
            <a:stretch>
              <a:fillRect/>
            </a:stretch>
          </p:blipFill>
          <p:spPr>
            <a:xfrm>
              <a:off x="128016" y="1115564"/>
              <a:ext cx="4718314" cy="3419863"/>
            </a:xfrm>
            <a:prstGeom prst="rect">
              <a:avLst/>
            </a:prstGeom>
          </p:spPr>
        </p:pic>
        <p:sp>
          <p:nvSpPr>
            <p:cNvPr id="10" name="Curved Left Arrow 9"/>
            <p:cNvSpPr/>
            <p:nvPr/>
          </p:nvSpPr>
          <p:spPr>
            <a:xfrm rot="10800000">
              <a:off x="1078992" y="1359407"/>
              <a:ext cx="283464" cy="5486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a:off x="1432560" y="1359408"/>
              <a:ext cx="283464" cy="5486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0800000">
              <a:off x="1798320" y="1359407"/>
              <a:ext cx="283464" cy="5486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2151888" y="1359408"/>
              <a:ext cx="283464" cy="5486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263652" y="4843272"/>
            <a:ext cx="8616696" cy="1754326"/>
          </a:xfrm>
          <a:prstGeom prst="rect">
            <a:avLst/>
          </a:prstGeom>
          <a:noFill/>
        </p:spPr>
        <p:txBody>
          <a:bodyPr wrap="square" rtlCol="0">
            <a:spAutoFit/>
          </a:bodyPr>
          <a:lstStyle/>
          <a:p>
            <a:pPr>
              <a:buClr>
                <a:schemeClr val="accent1">
                  <a:lumMod val="75000"/>
                </a:schemeClr>
              </a:buClr>
              <a:buFont typeface="Courier New" pitchFamily="49" charset="0"/>
              <a:buChar char="o"/>
            </a:pPr>
            <a:r>
              <a:rPr lang="en-US" dirty="0" smtClean="0"/>
              <a:t>  Homogenize each </a:t>
            </a:r>
            <a:r>
              <a:rPr lang="el-GR" dirty="0" smtClean="0"/>
              <a:t>θ</a:t>
            </a:r>
            <a:r>
              <a:rPr lang="en-US" dirty="0" smtClean="0"/>
              <a:t>/S profile until surface-layer temperature is 0.05</a:t>
            </a:r>
            <a:r>
              <a:rPr lang="en-US" baseline="30000" dirty="0" smtClean="0"/>
              <a:t>0</a:t>
            </a:r>
            <a:r>
              <a:rPr lang="en-US" dirty="0" smtClean="0"/>
              <a:t>C above freezing</a:t>
            </a:r>
          </a:p>
          <a:p>
            <a:pPr>
              <a:buClr>
                <a:schemeClr val="accent1">
                  <a:lumMod val="75000"/>
                </a:schemeClr>
              </a:buClr>
              <a:buFont typeface="Courier New" pitchFamily="49" charset="0"/>
              <a:buChar char="o"/>
            </a:pPr>
            <a:endParaRPr lang="en-US" dirty="0"/>
          </a:p>
          <a:p>
            <a:pPr>
              <a:buClr>
                <a:schemeClr val="accent1">
                  <a:lumMod val="75000"/>
                </a:schemeClr>
              </a:buClr>
              <a:buFont typeface="Courier New" pitchFamily="49" charset="0"/>
              <a:buChar char="o"/>
            </a:pPr>
            <a:r>
              <a:rPr lang="en-US" dirty="0" smtClean="0"/>
              <a:t>  PE increase is 10% more for profiles with mixing layers</a:t>
            </a:r>
          </a:p>
          <a:p>
            <a:pPr>
              <a:buClr>
                <a:schemeClr val="accent1">
                  <a:lumMod val="75000"/>
                </a:schemeClr>
              </a:buClr>
              <a:buFont typeface="Courier New" pitchFamily="49" charset="0"/>
              <a:buChar char="o"/>
            </a:pPr>
            <a:endParaRPr lang="en-US" dirty="0"/>
          </a:p>
          <a:p>
            <a:pPr>
              <a:buClr>
                <a:schemeClr val="accent1">
                  <a:lumMod val="75000"/>
                </a:schemeClr>
              </a:buClr>
              <a:buFont typeface="Courier New" pitchFamily="49" charset="0"/>
              <a:buChar char="o"/>
            </a:pPr>
            <a:r>
              <a:rPr lang="en-US" dirty="0" smtClean="0"/>
              <a:t>  Surface layer is stratified in 50% of profiles → this amounts to around 5% more turbulent KE required to achieve this final state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FerrariSpectra.png"/>
          <p:cNvPicPr>
            <a:picLocks noChangeAspect="1"/>
          </p:cNvPicPr>
          <p:nvPr/>
        </p:nvPicPr>
        <p:blipFill>
          <a:blip r:embed="rId2" cstate="print"/>
          <a:stretch>
            <a:fillRect/>
          </a:stretch>
        </p:blipFill>
        <p:spPr>
          <a:xfrm>
            <a:off x="2706622" y="827589"/>
            <a:ext cx="3730756" cy="4759401"/>
          </a:xfrm>
          <a:prstGeom prst="rect">
            <a:avLst/>
          </a:prstGeom>
        </p:spPr>
      </p:pic>
      <p:sp>
        <p:nvSpPr>
          <p:cNvPr id="4" name="Rectangle 3"/>
          <p:cNvSpPr/>
          <p:nvPr/>
        </p:nvSpPr>
        <p:spPr>
          <a:xfrm>
            <a:off x="1388955" y="5978897"/>
            <a:ext cx="6366090" cy="369332"/>
          </a:xfrm>
          <a:prstGeom prst="rect">
            <a:avLst/>
          </a:prstGeom>
        </p:spPr>
        <p:txBody>
          <a:bodyPr wrap="square">
            <a:spAutoFit/>
          </a:bodyPr>
          <a:lstStyle/>
          <a:p>
            <a:r>
              <a:rPr lang="en-US" dirty="0" smtClean="0"/>
              <a:t>Between a few kilometers and O(100) kilometers, spectra have </a:t>
            </a:r>
            <a:r>
              <a:rPr lang="en-US" i="1" dirty="0" smtClean="0">
                <a:latin typeface="Times New Roman" pitchFamily="18" charset="0"/>
                <a:cs typeface="Times New Roman" pitchFamily="18" charset="0"/>
              </a:rPr>
              <a:t>k</a:t>
            </a:r>
            <a:r>
              <a:rPr lang="en-US" i="1" baseline="30000" dirty="0" smtClean="0">
                <a:latin typeface="Times New Roman" pitchFamily="18" charset="0"/>
                <a:cs typeface="Times New Roman" pitchFamily="18" charset="0"/>
              </a:rPr>
              <a:t>-2</a:t>
            </a:r>
            <a:r>
              <a:rPr lang="en-US" dirty="0" smtClean="0"/>
              <a:t>.</a:t>
            </a:r>
            <a:endParaRPr lang="en-US" dirty="0"/>
          </a:p>
        </p:txBody>
      </p:sp>
      <p:sp>
        <p:nvSpPr>
          <p:cNvPr id="5" name="Rectangle 4"/>
          <p:cNvSpPr/>
          <p:nvPr/>
        </p:nvSpPr>
        <p:spPr>
          <a:xfrm>
            <a:off x="465785" y="161740"/>
            <a:ext cx="8212431" cy="461665"/>
          </a:xfrm>
          <a:prstGeom prst="rect">
            <a:avLst/>
          </a:prstGeom>
        </p:spPr>
        <p:txBody>
          <a:bodyPr wrap="square">
            <a:spAutoFit/>
          </a:bodyPr>
          <a:lstStyle/>
          <a:p>
            <a:r>
              <a:rPr lang="en-US" sz="2400" dirty="0" err="1" smtClean="0">
                <a:solidFill>
                  <a:schemeClr val="tx2">
                    <a:lumMod val="60000"/>
                    <a:lumOff val="40000"/>
                  </a:schemeClr>
                </a:solidFill>
                <a:latin typeface="Calibri" pitchFamily="34" charset="0"/>
                <a:cs typeface="Calibri" pitchFamily="34" charset="0"/>
              </a:rPr>
              <a:t>Wavenumber</a:t>
            </a:r>
            <a:r>
              <a:rPr lang="en-US" sz="2400" dirty="0" smtClean="0">
                <a:solidFill>
                  <a:schemeClr val="tx2">
                    <a:lumMod val="60000"/>
                    <a:lumOff val="40000"/>
                  </a:schemeClr>
                </a:solidFill>
                <a:latin typeface="Calibri" pitchFamily="34" charset="0"/>
                <a:cs typeface="Calibri" pitchFamily="34" charset="0"/>
              </a:rPr>
              <a:t> spectra of upper-ocean potential density variance</a:t>
            </a:r>
            <a:endParaRPr lang="en-US" sz="2400" dirty="0">
              <a:solidFill>
                <a:schemeClr val="tx2">
                  <a:lumMod val="60000"/>
                  <a:lumOff val="40000"/>
                </a:schemeClr>
              </a:solidFill>
              <a:latin typeface="Calibri" pitchFamily="34" charset="0"/>
              <a:cs typeface="Calibri" pitchFamily="34" charset="0"/>
            </a:endParaRPr>
          </a:p>
        </p:txBody>
      </p:sp>
      <p:sp>
        <p:nvSpPr>
          <p:cNvPr id="6" name="TextBox 5"/>
          <p:cNvSpPr txBox="1"/>
          <p:nvPr/>
        </p:nvSpPr>
        <p:spPr>
          <a:xfrm>
            <a:off x="6176101" y="5276088"/>
            <a:ext cx="2794163" cy="369332"/>
          </a:xfrm>
          <a:prstGeom prst="rect">
            <a:avLst/>
          </a:prstGeom>
          <a:noFill/>
        </p:spPr>
        <p:txBody>
          <a:bodyPr wrap="none" rtlCol="0">
            <a:spAutoFit/>
          </a:bodyPr>
          <a:lstStyle/>
          <a:p>
            <a:r>
              <a:rPr lang="en-US" dirty="0" smtClean="0"/>
              <a:t>See Fox-Kemper et al., 2011</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MixedLayerDepth.png"/>
          <p:cNvPicPr>
            <a:picLocks noChangeAspect="1"/>
          </p:cNvPicPr>
          <p:nvPr/>
        </p:nvPicPr>
        <p:blipFill>
          <a:blip r:embed="rId2" cstate="print"/>
          <a:stretch>
            <a:fillRect/>
          </a:stretch>
        </p:blipFill>
        <p:spPr>
          <a:xfrm>
            <a:off x="1746209" y="1417319"/>
            <a:ext cx="5651582" cy="5257801"/>
          </a:xfrm>
          <a:prstGeom prst="rect">
            <a:avLst/>
          </a:prstGeom>
        </p:spPr>
      </p:pic>
      <p:sp>
        <p:nvSpPr>
          <p:cNvPr id="5" name="TextBox 4"/>
          <p:cNvSpPr txBox="1"/>
          <p:nvPr/>
        </p:nvSpPr>
        <p:spPr>
          <a:xfrm>
            <a:off x="1750747" y="347472"/>
            <a:ext cx="5642507" cy="830997"/>
          </a:xfrm>
          <a:prstGeom prst="rect">
            <a:avLst/>
          </a:prstGeom>
          <a:noFill/>
        </p:spPr>
        <p:txBody>
          <a:bodyPr wrap="none" rtlCol="0">
            <a:spAutoFit/>
          </a:bodyPr>
          <a:lstStyle/>
          <a:p>
            <a:pPr algn="ctr"/>
            <a:r>
              <a:rPr lang="en-US" sz="2400" b="1" dirty="0" smtClean="0">
                <a:solidFill>
                  <a:schemeClr val="tx2">
                    <a:lumMod val="60000"/>
                    <a:lumOff val="40000"/>
                  </a:schemeClr>
                </a:solidFill>
              </a:rPr>
              <a:t>The Arctic Ocean surface-layer depth</a:t>
            </a:r>
          </a:p>
          <a:p>
            <a:pPr algn="ctr"/>
            <a:r>
              <a:rPr lang="en-US" sz="2400" dirty="0" smtClean="0">
                <a:solidFill>
                  <a:schemeClr val="tx2">
                    <a:lumMod val="60000"/>
                    <a:lumOff val="40000"/>
                  </a:schemeClr>
                </a:solidFill>
              </a:rPr>
              <a:t>ITP measurements (Nov. – Apr.) 2005 - 2011</a:t>
            </a:r>
            <a:endParaRPr lang="en-US" sz="2400" dirty="0">
              <a:solidFill>
                <a:schemeClr val="tx2">
                  <a:lumMod val="60000"/>
                  <a:lumOff val="40000"/>
                </a:schemeClr>
              </a:solidFill>
            </a:endParaRPr>
          </a:p>
        </p:txBody>
      </p:sp>
      <p:sp>
        <p:nvSpPr>
          <p:cNvPr id="6" name="TextBox 5"/>
          <p:cNvSpPr txBox="1"/>
          <p:nvPr/>
        </p:nvSpPr>
        <p:spPr>
          <a:xfrm rot="-5400000">
            <a:off x="6504822" y="3948344"/>
            <a:ext cx="2380973" cy="369332"/>
          </a:xfrm>
          <a:prstGeom prst="rect">
            <a:avLst/>
          </a:prstGeom>
          <a:noFill/>
        </p:spPr>
        <p:txBody>
          <a:bodyPr wrap="none" rtlCol="0">
            <a:spAutoFit/>
          </a:bodyPr>
          <a:lstStyle/>
          <a:p>
            <a:r>
              <a:rPr lang="en-US" dirty="0" smtClean="0"/>
              <a:t>surface-layer depth (m)</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810000" y="609605"/>
            <a:ext cx="164179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FFFFFF"/>
                </a:solidFill>
                <a:latin typeface="Comic Sans MS" pitchFamily="66" charset="0"/>
              </a:rPr>
              <a:t>OUTLINE</a:t>
            </a:r>
          </a:p>
        </p:txBody>
      </p:sp>
      <p:pic>
        <p:nvPicPr>
          <p:cNvPr id="6" name="Picture 5" descr="ITP6.png"/>
          <p:cNvPicPr>
            <a:picLocks noChangeAspect="1"/>
          </p:cNvPicPr>
          <p:nvPr/>
        </p:nvPicPr>
        <p:blipFill>
          <a:blip r:embed="rId2" cstate="print"/>
          <a:stretch>
            <a:fillRect/>
          </a:stretch>
        </p:blipFill>
        <p:spPr>
          <a:xfrm>
            <a:off x="394649" y="665753"/>
            <a:ext cx="6727070" cy="5808526"/>
          </a:xfrm>
          <a:prstGeom prst="rect">
            <a:avLst/>
          </a:prstGeom>
        </p:spPr>
      </p:pic>
      <p:sp>
        <p:nvSpPr>
          <p:cNvPr id="19" name="TextBox 18"/>
          <p:cNvSpPr txBox="1"/>
          <p:nvPr/>
        </p:nvSpPr>
        <p:spPr>
          <a:xfrm>
            <a:off x="430991" y="130617"/>
            <a:ext cx="6654386"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rgbClr val="1F497D">
                    <a:lumMod val="60000"/>
                    <a:lumOff val="40000"/>
                  </a:srgbClr>
                </a:solidFill>
                <a:effectLst/>
                <a:uLnTx/>
                <a:uFillTx/>
                <a:latin typeface="Calibri" pitchFamily="34" charset="0"/>
                <a:cs typeface="Calibri" pitchFamily="34" charset="0"/>
              </a:rPr>
              <a:t>Upper Arctic Ocean temperature/salinity structure</a:t>
            </a:r>
          </a:p>
        </p:txBody>
      </p:sp>
      <p:pic>
        <p:nvPicPr>
          <p:cNvPr id="11" name="Picture 10" descr="itp sketchup.png"/>
          <p:cNvPicPr>
            <a:picLocks noChangeAspect="1"/>
          </p:cNvPicPr>
          <p:nvPr/>
        </p:nvPicPr>
        <p:blipFill>
          <a:blip r:embed="rId3" cstate="print"/>
          <a:srcRect l="38207" r="37594"/>
          <a:stretch>
            <a:fillRect/>
          </a:stretch>
        </p:blipFill>
        <p:spPr>
          <a:xfrm>
            <a:off x="7528996" y="270008"/>
            <a:ext cx="1625168" cy="6496551"/>
          </a:xfrm>
          <a:prstGeom prst="rect">
            <a:avLst/>
          </a:prstGeom>
        </p:spPr>
      </p:pic>
      <p:cxnSp>
        <p:nvCxnSpPr>
          <p:cNvPr id="13" name="Straight Arrow Connector 12"/>
          <p:cNvCxnSpPr/>
          <p:nvPr/>
        </p:nvCxnSpPr>
        <p:spPr>
          <a:xfrm rot="10800000">
            <a:off x="5049437" y="1042714"/>
            <a:ext cx="419100"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20899" y="858841"/>
            <a:ext cx="1391343" cy="369332"/>
          </a:xfrm>
          <a:prstGeom prst="rect">
            <a:avLst/>
          </a:prstGeom>
          <a:noFill/>
        </p:spPr>
        <p:txBody>
          <a:bodyPr wrap="none" rtlCol="0">
            <a:spAutoFit/>
          </a:bodyPr>
          <a:lstStyle/>
          <a:p>
            <a:r>
              <a:rPr lang="en-US" dirty="0" smtClean="0">
                <a:solidFill>
                  <a:schemeClr val="accent5">
                    <a:lumMod val="75000"/>
                  </a:schemeClr>
                </a:solidFill>
              </a:rPr>
              <a:t>Surface layer</a:t>
            </a:r>
            <a:endParaRPr lang="en-US" dirty="0">
              <a:solidFill>
                <a:schemeClr val="accent5">
                  <a:lumMod val="75000"/>
                </a:schemeClr>
              </a:solidFill>
            </a:endParaRPr>
          </a:p>
        </p:txBody>
      </p:sp>
      <p:sp>
        <p:nvSpPr>
          <p:cNvPr id="4" name="TextBox 3"/>
          <p:cNvSpPr txBox="1"/>
          <p:nvPr/>
        </p:nvSpPr>
        <p:spPr>
          <a:xfrm>
            <a:off x="8065008" y="98873"/>
            <a:ext cx="473206" cy="369332"/>
          </a:xfrm>
          <a:prstGeom prst="rect">
            <a:avLst/>
          </a:prstGeom>
          <a:noFill/>
        </p:spPr>
        <p:txBody>
          <a:bodyPr wrap="none" rtlCol="0">
            <a:spAutoFit/>
          </a:bodyPr>
          <a:lstStyle/>
          <a:p>
            <a:r>
              <a:rPr lang="en-US" dirty="0" smtClean="0"/>
              <a:t>ITP</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19271" y="2440251"/>
            <a:ext cx="4075045" cy="3279914"/>
            <a:chOff x="119268" y="2554356"/>
            <a:chExt cx="4075045" cy="3279914"/>
          </a:xfrm>
        </p:grpSpPr>
        <p:pic>
          <p:nvPicPr>
            <p:cNvPr id="9217" name="Picture 1"/>
            <p:cNvPicPr>
              <a:picLocks noChangeAspect="1" noChangeArrowheads="1"/>
            </p:cNvPicPr>
            <p:nvPr/>
          </p:nvPicPr>
          <p:blipFill>
            <a:blip r:embed="rId3" cstate="print"/>
            <a:srcRect l="12636" r="17459" b="10326"/>
            <a:stretch>
              <a:fillRect/>
            </a:stretch>
          </p:blipFill>
          <p:spPr bwMode="auto">
            <a:xfrm>
              <a:off x="785191" y="2554356"/>
              <a:ext cx="3409122" cy="3279914"/>
            </a:xfrm>
            <a:prstGeom prst="rect">
              <a:avLst/>
            </a:prstGeom>
            <a:noFill/>
            <a:ln w="9525">
              <a:noFill/>
              <a:miter lim="800000"/>
              <a:headEnd/>
              <a:tailEnd/>
            </a:ln>
          </p:spPr>
        </p:pic>
        <p:sp>
          <p:nvSpPr>
            <p:cNvPr id="5" name="TextBox 4"/>
            <p:cNvSpPr txBox="1"/>
            <p:nvPr/>
          </p:nvSpPr>
          <p:spPr>
            <a:xfrm rot="16200000">
              <a:off x="-77229" y="3906078"/>
              <a:ext cx="762325" cy="369332"/>
            </a:xfrm>
            <a:prstGeom prst="rect">
              <a:avLst/>
            </a:prstGeom>
            <a:noFill/>
          </p:spPr>
          <p:txBody>
            <a:bodyPr wrap="none" rtlCol="0">
              <a:spAutoFit/>
            </a:bodyPr>
            <a:lstStyle/>
            <a:p>
              <a:r>
                <a:rPr lang="en-US" dirty="0" smtClean="0">
                  <a:solidFill>
                    <a:prstClr val="black"/>
                  </a:solidFill>
                </a:rPr>
                <a:t>Depth</a:t>
              </a:r>
              <a:endParaRPr lang="en-US" dirty="0">
                <a:solidFill>
                  <a:prstClr val="black"/>
                </a:solidFill>
              </a:endParaRPr>
            </a:p>
          </p:txBody>
        </p:sp>
        <p:sp>
          <p:nvSpPr>
            <p:cNvPr id="8" name="TextBox 7"/>
            <p:cNvSpPr txBox="1"/>
            <p:nvPr/>
          </p:nvSpPr>
          <p:spPr>
            <a:xfrm flipV="1">
              <a:off x="564278" y="2705028"/>
              <a:ext cx="301686" cy="369332"/>
            </a:xfrm>
            <a:prstGeom prst="rect">
              <a:avLst/>
            </a:prstGeom>
            <a:noFill/>
          </p:spPr>
          <p:txBody>
            <a:bodyPr wrap="square" rtlCol="0">
              <a:spAutoFit/>
            </a:bodyPr>
            <a:lstStyle/>
            <a:p>
              <a:r>
                <a:rPr lang="en-US" dirty="0" smtClean="0">
                  <a:solidFill>
                    <a:prstClr val="black"/>
                  </a:solidFill>
                </a:rPr>
                <a:t>0</a:t>
              </a:r>
              <a:endParaRPr lang="en-US" dirty="0">
                <a:solidFill>
                  <a:prstClr val="black"/>
                </a:solidFill>
              </a:endParaRPr>
            </a:p>
          </p:txBody>
        </p:sp>
        <p:sp>
          <p:nvSpPr>
            <p:cNvPr id="9" name="TextBox 8"/>
            <p:cNvSpPr txBox="1"/>
            <p:nvPr/>
          </p:nvSpPr>
          <p:spPr>
            <a:xfrm>
              <a:off x="447260" y="3220279"/>
              <a:ext cx="418704" cy="369332"/>
            </a:xfrm>
            <a:prstGeom prst="rect">
              <a:avLst/>
            </a:prstGeom>
            <a:noFill/>
          </p:spPr>
          <p:txBody>
            <a:bodyPr wrap="none" rtlCol="0">
              <a:spAutoFit/>
            </a:bodyPr>
            <a:lstStyle/>
            <a:p>
              <a:r>
                <a:rPr lang="en-US" dirty="0" smtClean="0">
                  <a:solidFill>
                    <a:prstClr val="black"/>
                  </a:solidFill>
                </a:rPr>
                <a:t>20</a:t>
              </a:r>
              <a:endParaRPr lang="en-US" dirty="0">
                <a:solidFill>
                  <a:prstClr val="black"/>
                </a:solidFill>
              </a:endParaRPr>
            </a:p>
          </p:txBody>
        </p:sp>
        <p:sp>
          <p:nvSpPr>
            <p:cNvPr id="10" name="TextBox 9"/>
            <p:cNvSpPr txBox="1"/>
            <p:nvPr/>
          </p:nvSpPr>
          <p:spPr>
            <a:xfrm>
              <a:off x="447260" y="3756991"/>
              <a:ext cx="418704" cy="369332"/>
            </a:xfrm>
            <a:prstGeom prst="rect">
              <a:avLst/>
            </a:prstGeom>
            <a:noFill/>
          </p:spPr>
          <p:txBody>
            <a:bodyPr wrap="none" rtlCol="0">
              <a:spAutoFit/>
            </a:bodyPr>
            <a:lstStyle/>
            <a:p>
              <a:r>
                <a:rPr lang="en-US" dirty="0" smtClean="0">
                  <a:solidFill>
                    <a:prstClr val="black"/>
                  </a:solidFill>
                </a:rPr>
                <a:t>40</a:t>
              </a:r>
              <a:endParaRPr lang="en-US" dirty="0">
                <a:solidFill>
                  <a:prstClr val="black"/>
                </a:solidFill>
              </a:endParaRPr>
            </a:p>
          </p:txBody>
        </p:sp>
        <p:sp>
          <p:nvSpPr>
            <p:cNvPr id="11" name="TextBox 10"/>
            <p:cNvSpPr txBox="1"/>
            <p:nvPr/>
          </p:nvSpPr>
          <p:spPr>
            <a:xfrm>
              <a:off x="447260" y="4383157"/>
              <a:ext cx="418704" cy="369332"/>
            </a:xfrm>
            <a:prstGeom prst="rect">
              <a:avLst/>
            </a:prstGeom>
            <a:noFill/>
          </p:spPr>
          <p:txBody>
            <a:bodyPr wrap="none" rtlCol="0">
              <a:spAutoFit/>
            </a:bodyPr>
            <a:lstStyle/>
            <a:p>
              <a:r>
                <a:rPr lang="en-US" dirty="0" smtClean="0">
                  <a:solidFill>
                    <a:prstClr val="black"/>
                  </a:solidFill>
                </a:rPr>
                <a:t>60</a:t>
              </a:r>
              <a:endParaRPr lang="en-US" dirty="0">
                <a:solidFill>
                  <a:prstClr val="black"/>
                </a:solidFill>
              </a:endParaRPr>
            </a:p>
          </p:txBody>
        </p:sp>
        <p:sp>
          <p:nvSpPr>
            <p:cNvPr id="12" name="TextBox 11"/>
            <p:cNvSpPr txBox="1"/>
            <p:nvPr/>
          </p:nvSpPr>
          <p:spPr>
            <a:xfrm>
              <a:off x="447260" y="5068956"/>
              <a:ext cx="418704" cy="369332"/>
            </a:xfrm>
            <a:prstGeom prst="rect">
              <a:avLst/>
            </a:prstGeom>
            <a:noFill/>
          </p:spPr>
          <p:txBody>
            <a:bodyPr wrap="none" rtlCol="0">
              <a:spAutoFit/>
            </a:bodyPr>
            <a:lstStyle/>
            <a:p>
              <a:r>
                <a:rPr lang="en-US" dirty="0" smtClean="0">
                  <a:solidFill>
                    <a:prstClr val="black"/>
                  </a:solidFill>
                </a:rPr>
                <a:t>80</a:t>
              </a:r>
              <a:endParaRPr lang="en-US" dirty="0">
                <a:solidFill>
                  <a:prstClr val="black"/>
                </a:solidFill>
              </a:endParaRPr>
            </a:p>
          </p:txBody>
        </p:sp>
      </p:grpSp>
      <p:grpSp>
        <p:nvGrpSpPr>
          <p:cNvPr id="3" name="Group 26"/>
          <p:cNvGrpSpPr/>
          <p:nvPr/>
        </p:nvGrpSpPr>
        <p:grpSpPr>
          <a:xfrm>
            <a:off x="4363284" y="2440256"/>
            <a:ext cx="4564667" cy="3410707"/>
            <a:chOff x="4363284" y="2534477"/>
            <a:chExt cx="4564667" cy="3410707"/>
          </a:xfrm>
        </p:grpSpPr>
        <p:pic>
          <p:nvPicPr>
            <p:cNvPr id="9218" name="Picture 2"/>
            <p:cNvPicPr>
              <a:picLocks noChangeAspect="1" noChangeArrowheads="1"/>
            </p:cNvPicPr>
            <p:nvPr/>
          </p:nvPicPr>
          <p:blipFill>
            <a:blip r:embed="rId4" cstate="print"/>
            <a:srcRect l="12568" r="11821" b="10326"/>
            <a:stretch>
              <a:fillRect/>
            </a:stretch>
          </p:blipFill>
          <p:spPr bwMode="auto">
            <a:xfrm>
              <a:off x="4363284" y="2534477"/>
              <a:ext cx="3687411" cy="3279914"/>
            </a:xfrm>
            <a:prstGeom prst="rect">
              <a:avLst/>
            </a:prstGeom>
            <a:noFill/>
            <a:ln w="9525">
              <a:noFill/>
              <a:miter lim="800000"/>
              <a:headEnd/>
              <a:tailEnd/>
            </a:ln>
          </p:spPr>
        </p:pic>
        <p:sp>
          <p:nvSpPr>
            <p:cNvPr id="6" name="TextBox 5"/>
            <p:cNvSpPr txBox="1"/>
            <p:nvPr/>
          </p:nvSpPr>
          <p:spPr>
            <a:xfrm rot="16200000">
              <a:off x="8048992" y="4167811"/>
              <a:ext cx="1388585" cy="369332"/>
            </a:xfrm>
            <a:prstGeom prst="rect">
              <a:avLst/>
            </a:prstGeom>
            <a:noFill/>
          </p:spPr>
          <p:txBody>
            <a:bodyPr wrap="none" rtlCol="0">
              <a:spAutoFit/>
            </a:bodyPr>
            <a:lstStyle/>
            <a:p>
              <a:r>
                <a:rPr lang="en-US" dirty="0" smtClean="0">
                  <a:solidFill>
                    <a:prstClr val="black"/>
                  </a:solidFill>
                </a:rPr>
                <a:t>Temperature</a:t>
              </a:r>
              <a:endParaRPr lang="en-US" dirty="0">
                <a:solidFill>
                  <a:prstClr val="black"/>
                </a:solidFill>
              </a:endParaRPr>
            </a:p>
          </p:txBody>
        </p:sp>
        <p:sp>
          <p:nvSpPr>
            <p:cNvPr id="14" name="TextBox 13"/>
            <p:cNvSpPr txBox="1"/>
            <p:nvPr/>
          </p:nvSpPr>
          <p:spPr>
            <a:xfrm>
              <a:off x="7999879" y="5575852"/>
              <a:ext cx="546945" cy="369332"/>
            </a:xfrm>
            <a:prstGeom prst="rect">
              <a:avLst/>
            </a:prstGeom>
            <a:noFill/>
          </p:spPr>
          <p:txBody>
            <a:bodyPr wrap="none" rtlCol="0">
              <a:spAutoFit/>
            </a:bodyPr>
            <a:lstStyle/>
            <a:p>
              <a:r>
                <a:rPr lang="en-US" dirty="0" smtClean="0">
                  <a:solidFill>
                    <a:prstClr val="black"/>
                  </a:solidFill>
                </a:rPr>
                <a:t>-1.6</a:t>
              </a:r>
              <a:endParaRPr lang="en-US" dirty="0">
                <a:solidFill>
                  <a:prstClr val="black"/>
                </a:solidFill>
              </a:endParaRPr>
            </a:p>
          </p:txBody>
        </p:sp>
        <p:sp>
          <p:nvSpPr>
            <p:cNvPr id="15" name="TextBox 14"/>
            <p:cNvSpPr txBox="1"/>
            <p:nvPr/>
          </p:nvSpPr>
          <p:spPr>
            <a:xfrm>
              <a:off x="7941369" y="4830417"/>
              <a:ext cx="663964" cy="369332"/>
            </a:xfrm>
            <a:prstGeom prst="rect">
              <a:avLst/>
            </a:prstGeom>
            <a:noFill/>
          </p:spPr>
          <p:txBody>
            <a:bodyPr wrap="none" rtlCol="0">
              <a:spAutoFit/>
            </a:bodyPr>
            <a:lstStyle/>
            <a:p>
              <a:r>
                <a:rPr lang="en-US" dirty="0" smtClean="0">
                  <a:solidFill>
                    <a:prstClr val="black"/>
                  </a:solidFill>
                </a:rPr>
                <a:t>-1.05</a:t>
              </a:r>
              <a:endParaRPr lang="en-US" dirty="0">
                <a:solidFill>
                  <a:prstClr val="black"/>
                </a:solidFill>
              </a:endParaRPr>
            </a:p>
          </p:txBody>
        </p:sp>
        <p:sp>
          <p:nvSpPr>
            <p:cNvPr id="16" name="TextBox 15"/>
            <p:cNvSpPr txBox="1"/>
            <p:nvPr/>
          </p:nvSpPr>
          <p:spPr>
            <a:xfrm>
              <a:off x="7999879" y="4124740"/>
              <a:ext cx="546945" cy="369332"/>
            </a:xfrm>
            <a:prstGeom prst="rect">
              <a:avLst/>
            </a:prstGeom>
            <a:noFill/>
          </p:spPr>
          <p:txBody>
            <a:bodyPr wrap="none" rtlCol="0">
              <a:spAutoFit/>
            </a:bodyPr>
            <a:lstStyle/>
            <a:p>
              <a:r>
                <a:rPr lang="en-US" dirty="0" smtClean="0">
                  <a:solidFill>
                    <a:prstClr val="black"/>
                  </a:solidFill>
                </a:rPr>
                <a:t>-0.5</a:t>
              </a:r>
              <a:endParaRPr lang="en-US" dirty="0">
                <a:solidFill>
                  <a:prstClr val="black"/>
                </a:solidFill>
              </a:endParaRPr>
            </a:p>
          </p:txBody>
        </p:sp>
        <p:sp>
          <p:nvSpPr>
            <p:cNvPr id="17" name="TextBox 16"/>
            <p:cNvSpPr txBox="1"/>
            <p:nvPr/>
          </p:nvSpPr>
          <p:spPr>
            <a:xfrm>
              <a:off x="7976635" y="3399183"/>
              <a:ext cx="593432" cy="369332"/>
            </a:xfrm>
            <a:prstGeom prst="rect">
              <a:avLst/>
            </a:prstGeom>
            <a:noFill/>
          </p:spPr>
          <p:txBody>
            <a:bodyPr wrap="none" rtlCol="0">
              <a:spAutoFit/>
            </a:bodyPr>
            <a:lstStyle/>
            <a:p>
              <a:r>
                <a:rPr lang="en-US" dirty="0" smtClean="0">
                  <a:solidFill>
                    <a:prstClr val="black"/>
                  </a:solidFill>
                </a:rPr>
                <a:t>0.05</a:t>
              </a:r>
              <a:endParaRPr lang="en-US" dirty="0">
                <a:solidFill>
                  <a:prstClr val="black"/>
                </a:solidFill>
              </a:endParaRPr>
            </a:p>
          </p:txBody>
        </p:sp>
        <p:sp>
          <p:nvSpPr>
            <p:cNvPr id="18" name="TextBox 17"/>
            <p:cNvSpPr txBox="1"/>
            <p:nvPr/>
          </p:nvSpPr>
          <p:spPr>
            <a:xfrm>
              <a:off x="8035145" y="2643809"/>
              <a:ext cx="476412" cy="369332"/>
            </a:xfrm>
            <a:prstGeom prst="rect">
              <a:avLst/>
            </a:prstGeom>
            <a:noFill/>
          </p:spPr>
          <p:txBody>
            <a:bodyPr wrap="none" rtlCol="0">
              <a:spAutoFit/>
            </a:bodyPr>
            <a:lstStyle/>
            <a:p>
              <a:r>
                <a:rPr lang="en-US" dirty="0" smtClean="0">
                  <a:solidFill>
                    <a:prstClr val="black"/>
                  </a:solidFill>
                </a:rPr>
                <a:t>0.6</a:t>
              </a:r>
              <a:endParaRPr lang="en-US" dirty="0">
                <a:solidFill>
                  <a:prstClr val="black"/>
                </a:solidFill>
              </a:endParaRPr>
            </a:p>
          </p:txBody>
        </p:sp>
      </p:grpSp>
      <p:sp>
        <p:nvSpPr>
          <p:cNvPr id="20" name="TextBox 19"/>
          <p:cNvSpPr txBox="1"/>
          <p:nvPr/>
        </p:nvSpPr>
        <p:spPr>
          <a:xfrm>
            <a:off x="1192699" y="5703603"/>
            <a:ext cx="966931" cy="338554"/>
          </a:xfrm>
          <a:prstGeom prst="rect">
            <a:avLst/>
          </a:prstGeom>
          <a:noFill/>
        </p:spPr>
        <p:txBody>
          <a:bodyPr wrap="none" rtlCol="0">
            <a:spAutoFit/>
          </a:bodyPr>
          <a:lstStyle/>
          <a:p>
            <a:r>
              <a:rPr lang="en-US" sz="1600" dirty="0" smtClean="0">
                <a:solidFill>
                  <a:prstClr val="black"/>
                </a:solidFill>
              </a:rPr>
              <a:t>07/01/07</a:t>
            </a:r>
            <a:endParaRPr lang="en-US" sz="1600" dirty="0">
              <a:solidFill>
                <a:prstClr val="black"/>
              </a:solidFill>
            </a:endParaRPr>
          </a:p>
        </p:txBody>
      </p:sp>
      <p:sp>
        <p:nvSpPr>
          <p:cNvPr id="21" name="TextBox 20"/>
          <p:cNvSpPr txBox="1"/>
          <p:nvPr/>
        </p:nvSpPr>
        <p:spPr>
          <a:xfrm>
            <a:off x="2196552" y="5703603"/>
            <a:ext cx="966931" cy="338554"/>
          </a:xfrm>
          <a:prstGeom prst="rect">
            <a:avLst/>
          </a:prstGeom>
          <a:noFill/>
        </p:spPr>
        <p:txBody>
          <a:bodyPr wrap="none" rtlCol="0">
            <a:spAutoFit/>
          </a:bodyPr>
          <a:lstStyle/>
          <a:p>
            <a:r>
              <a:rPr lang="en-US" sz="1600" dirty="0" smtClean="0">
                <a:solidFill>
                  <a:prstClr val="black"/>
                </a:solidFill>
              </a:rPr>
              <a:t>08/01/07</a:t>
            </a:r>
            <a:endParaRPr lang="en-US" sz="1600" dirty="0">
              <a:solidFill>
                <a:prstClr val="black"/>
              </a:solidFill>
            </a:endParaRPr>
          </a:p>
        </p:txBody>
      </p:sp>
      <p:sp>
        <p:nvSpPr>
          <p:cNvPr id="22" name="TextBox 21"/>
          <p:cNvSpPr txBox="1"/>
          <p:nvPr/>
        </p:nvSpPr>
        <p:spPr>
          <a:xfrm>
            <a:off x="3160646" y="5703603"/>
            <a:ext cx="966931" cy="338554"/>
          </a:xfrm>
          <a:prstGeom prst="rect">
            <a:avLst/>
          </a:prstGeom>
          <a:noFill/>
        </p:spPr>
        <p:txBody>
          <a:bodyPr wrap="none" rtlCol="0">
            <a:spAutoFit/>
          </a:bodyPr>
          <a:lstStyle/>
          <a:p>
            <a:r>
              <a:rPr lang="en-US" sz="1600" dirty="0" smtClean="0">
                <a:solidFill>
                  <a:prstClr val="black"/>
                </a:solidFill>
              </a:rPr>
              <a:t>09/01/07</a:t>
            </a:r>
            <a:endParaRPr lang="en-US" sz="1600" dirty="0">
              <a:solidFill>
                <a:prstClr val="black"/>
              </a:solidFill>
            </a:endParaRPr>
          </a:p>
        </p:txBody>
      </p:sp>
      <p:sp>
        <p:nvSpPr>
          <p:cNvPr id="23" name="TextBox 22"/>
          <p:cNvSpPr txBox="1"/>
          <p:nvPr/>
        </p:nvSpPr>
        <p:spPr>
          <a:xfrm>
            <a:off x="4803915" y="5703603"/>
            <a:ext cx="966931" cy="338554"/>
          </a:xfrm>
          <a:prstGeom prst="rect">
            <a:avLst/>
          </a:prstGeom>
          <a:noFill/>
        </p:spPr>
        <p:txBody>
          <a:bodyPr wrap="none" rtlCol="0">
            <a:spAutoFit/>
          </a:bodyPr>
          <a:lstStyle/>
          <a:p>
            <a:r>
              <a:rPr lang="en-US" sz="1600" dirty="0" smtClean="0">
                <a:solidFill>
                  <a:prstClr val="black"/>
                </a:solidFill>
              </a:rPr>
              <a:t>07/01/07</a:t>
            </a:r>
            <a:endParaRPr lang="en-US" sz="1600" dirty="0">
              <a:solidFill>
                <a:prstClr val="black"/>
              </a:solidFill>
            </a:endParaRPr>
          </a:p>
        </p:txBody>
      </p:sp>
      <p:sp>
        <p:nvSpPr>
          <p:cNvPr id="24" name="TextBox 23"/>
          <p:cNvSpPr txBox="1"/>
          <p:nvPr/>
        </p:nvSpPr>
        <p:spPr>
          <a:xfrm>
            <a:off x="5807769" y="5703603"/>
            <a:ext cx="966931" cy="338554"/>
          </a:xfrm>
          <a:prstGeom prst="rect">
            <a:avLst/>
          </a:prstGeom>
          <a:noFill/>
        </p:spPr>
        <p:txBody>
          <a:bodyPr wrap="none" rtlCol="0">
            <a:spAutoFit/>
          </a:bodyPr>
          <a:lstStyle/>
          <a:p>
            <a:r>
              <a:rPr lang="en-US" sz="1600" dirty="0" smtClean="0">
                <a:solidFill>
                  <a:prstClr val="black"/>
                </a:solidFill>
              </a:rPr>
              <a:t>08/01/07</a:t>
            </a:r>
            <a:endParaRPr lang="en-US" sz="1600" dirty="0">
              <a:solidFill>
                <a:prstClr val="black"/>
              </a:solidFill>
            </a:endParaRPr>
          </a:p>
        </p:txBody>
      </p:sp>
      <p:sp>
        <p:nvSpPr>
          <p:cNvPr id="25" name="TextBox 24"/>
          <p:cNvSpPr txBox="1"/>
          <p:nvPr/>
        </p:nvSpPr>
        <p:spPr>
          <a:xfrm>
            <a:off x="6771864" y="5703603"/>
            <a:ext cx="966931" cy="338554"/>
          </a:xfrm>
          <a:prstGeom prst="rect">
            <a:avLst/>
          </a:prstGeom>
          <a:noFill/>
        </p:spPr>
        <p:txBody>
          <a:bodyPr wrap="none" rtlCol="0">
            <a:spAutoFit/>
          </a:bodyPr>
          <a:lstStyle/>
          <a:p>
            <a:r>
              <a:rPr lang="en-US" sz="1600" dirty="0" smtClean="0">
                <a:solidFill>
                  <a:prstClr val="black"/>
                </a:solidFill>
              </a:rPr>
              <a:t>09/01/07</a:t>
            </a:r>
            <a:endParaRPr lang="en-US" sz="1600" dirty="0">
              <a:solidFill>
                <a:prstClr val="black"/>
              </a:solidFill>
            </a:endParaRPr>
          </a:p>
        </p:txBody>
      </p:sp>
      <p:sp>
        <p:nvSpPr>
          <p:cNvPr id="29" name="TextBox 28"/>
          <p:cNvSpPr txBox="1"/>
          <p:nvPr/>
        </p:nvSpPr>
        <p:spPr>
          <a:xfrm>
            <a:off x="4729038" y="2369888"/>
            <a:ext cx="2861296" cy="369332"/>
          </a:xfrm>
          <a:prstGeom prst="rect">
            <a:avLst/>
          </a:prstGeom>
          <a:noFill/>
        </p:spPr>
        <p:txBody>
          <a:bodyPr wrap="none" rtlCol="0">
            <a:spAutoFit/>
          </a:bodyPr>
          <a:lstStyle/>
          <a:p>
            <a:r>
              <a:rPr lang="en-US" dirty="0" smtClean="0">
                <a:solidFill>
                  <a:prstClr val="black"/>
                </a:solidFill>
              </a:rPr>
              <a:t>1D ocean mixed-layer model</a:t>
            </a:r>
            <a:endParaRPr lang="en-US" dirty="0">
              <a:solidFill>
                <a:prstClr val="black"/>
              </a:solidFill>
            </a:endParaRPr>
          </a:p>
        </p:txBody>
      </p:sp>
      <p:sp>
        <p:nvSpPr>
          <p:cNvPr id="30" name="TextBox 29"/>
          <p:cNvSpPr txBox="1"/>
          <p:nvPr/>
        </p:nvSpPr>
        <p:spPr>
          <a:xfrm>
            <a:off x="1605374" y="2300312"/>
            <a:ext cx="1791131" cy="369332"/>
          </a:xfrm>
          <a:prstGeom prst="rect">
            <a:avLst/>
          </a:prstGeom>
          <a:noFill/>
        </p:spPr>
        <p:txBody>
          <a:bodyPr wrap="none" rtlCol="0">
            <a:spAutoFit/>
          </a:bodyPr>
          <a:lstStyle/>
          <a:p>
            <a:r>
              <a:rPr lang="en-US" b="1" dirty="0" smtClean="0">
                <a:solidFill>
                  <a:prstClr val="black"/>
                </a:solidFill>
              </a:rPr>
              <a:t>ITP </a:t>
            </a:r>
            <a:r>
              <a:rPr lang="en-US" dirty="0" smtClean="0">
                <a:solidFill>
                  <a:prstClr val="black"/>
                </a:solidFill>
              </a:rPr>
              <a:t>observations</a:t>
            </a:r>
            <a:endParaRPr lang="en-US" dirty="0">
              <a:solidFill>
                <a:prstClr val="black"/>
              </a:solidFill>
            </a:endParaRPr>
          </a:p>
        </p:txBody>
      </p:sp>
      <p:sp>
        <p:nvSpPr>
          <p:cNvPr id="31" name="Rectangle 30"/>
          <p:cNvSpPr/>
          <p:nvPr/>
        </p:nvSpPr>
        <p:spPr>
          <a:xfrm>
            <a:off x="6461500" y="6051156"/>
            <a:ext cx="1670131" cy="338554"/>
          </a:xfrm>
          <a:prstGeom prst="rect">
            <a:avLst/>
          </a:prstGeom>
        </p:spPr>
        <p:txBody>
          <a:bodyPr wrap="square">
            <a:spAutoFit/>
          </a:bodyPr>
          <a:lstStyle/>
          <a:p>
            <a:r>
              <a:rPr lang="en-US" sz="1600" dirty="0" smtClean="0">
                <a:solidFill>
                  <a:prstClr val="black"/>
                </a:solidFill>
              </a:rPr>
              <a:t>Toole et al. (2010)</a:t>
            </a:r>
            <a:endParaRPr lang="en-US" sz="1600" dirty="0">
              <a:solidFill>
                <a:prstClr val="black"/>
              </a:solidFill>
            </a:endParaRPr>
          </a:p>
        </p:txBody>
      </p:sp>
      <p:sp>
        <p:nvSpPr>
          <p:cNvPr id="32" name="TextBox 31"/>
          <p:cNvSpPr txBox="1"/>
          <p:nvPr/>
        </p:nvSpPr>
        <p:spPr>
          <a:xfrm>
            <a:off x="2301507" y="175329"/>
            <a:ext cx="4540987" cy="369332"/>
          </a:xfrm>
          <a:prstGeom prst="rect">
            <a:avLst/>
          </a:prstGeom>
          <a:noFill/>
        </p:spPr>
        <p:txBody>
          <a:bodyPr wrap="none" rtlCol="0">
            <a:spAutoFit/>
          </a:bodyPr>
          <a:lstStyle/>
          <a:p>
            <a:r>
              <a:rPr lang="en-US" dirty="0">
                <a:solidFill>
                  <a:srgbClr val="1F497D">
                    <a:lumMod val="60000"/>
                    <a:lumOff val="40000"/>
                  </a:srgbClr>
                </a:solidFill>
              </a:rPr>
              <a:t>U</a:t>
            </a:r>
            <a:r>
              <a:rPr lang="en-US" dirty="0" smtClean="0">
                <a:solidFill>
                  <a:srgbClr val="1F497D">
                    <a:lumMod val="60000"/>
                    <a:lumOff val="40000"/>
                  </a:srgbClr>
                </a:solidFill>
              </a:rPr>
              <a:t>pper-ocean stratification in the Canada Basin</a:t>
            </a:r>
            <a:endParaRPr lang="en-US" dirty="0">
              <a:solidFill>
                <a:srgbClr val="1F497D">
                  <a:lumMod val="60000"/>
                  <a:lumOff val="40000"/>
                </a:srgbClr>
              </a:solidFill>
            </a:endParaRPr>
          </a:p>
        </p:txBody>
      </p:sp>
      <p:sp>
        <p:nvSpPr>
          <p:cNvPr id="34" name="TextBox 33"/>
          <p:cNvSpPr txBox="1"/>
          <p:nvPr/>
        </p:nvSpPr>
        <p:spPr>
          <a:xfrm>
            <a:off x="183874" y="900094"/>
            <a:ext cx="8776252" cy="1200329"/>
          </a:xfrm>
          <a:prstGeom prst="rect">
            <a:avLst/>
          </a:prstGeom>
          <a:noFill/>
        </p:spPr>
        <p:txBody>
          <a:bodyPr wrap="square" rtlCol="0">
            <a:spAutoFit/>
          </a:bodyPr>
          <a:lstStyle/>
          <a:p>
            <a:pPr>
              <a:buFont typeface="Arial" pitchFamily="34" charset="0"/>
              <a:buChar char="•"/>
            </a:pPr>
            <a:r>
              <a:rPr lang="en-US" dirty="0" smtClean="0">
                <a:solidFill>
                  <a:prstClr val="black"/>
                </a:solidFill>
              </a:rPr>
              <a:t>Stratification barriers at 30-40 m depth isolate the surface waters and sea ice in the central</a:t>
            </a:r>
            <a:r>
              <a:rPr lang="en-US" i="1" dirty="0" smtClean="0">
                <a:solidFill>
                  <a:prstClr val="black"/>
                </a:solidFill>
              </a:rPr>
              <a:t> </a:t>
            </a:r>
            <a:r>
              <a:rPr lang="en-US" dirty="0" smtClean="0">
                <a:solidFill>
                  <a:prstClr val="black"/>
                </a:solidFill>
              </a:rPr>
              <a:t>Canada Basin from the influence of deeper heat.</a:t>
            </a:r>
          </a:p>
          <a:p>
            <a:endParaRPr lang="en-US" dirty="0" smtClean="0">
              <a:solidFill>
                <a:prstClr val="black"/>
              </a:solidFill>
            </a:endParaRPr>
          </a:p>
          <a:p>
            <a:pPr>
              <a:buFont typeface="Arial" pitchFamily="34" charset="0"/>
              <a:buChar char="•"/>
            </a:pPr>
            <a:r>
              <a:rPr lang="en-US" dirty="0" smtClean="0">
                <a:solidFill>
                  <a:prstClr val="black"/>
                </a:solidFill>
              </a:rPr>
              <a:t>The 1D model could not predict the observed variability in mixed-layer properties.</a:t>
            </a:r>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Section.png"/>
          <p:cNvPicPr>
            <a:picLocks noChangeAspect="1"/>
          </p:cNvPicPr>
          <p:nvPr/>
        </p:nvPicPr>
        <p:blipFill>
          <a:blip r:embed="rId3" cstate="print"/>
          <a:stretch>
            <a:fillRect/>
          </a:stretch>
        </p:blipFill>
        <p:spPr>
          <a:xfrm>
            <a:off x="2054346" y="1164331"/>
            <a:ext cx="5364491" cy="4529337"/>
          </a:xfrm>
          <a:prstGeom prst="rect">
            <a:avLst/>
          </a:prstGeom>
        </p:spPr>
      </p:pic>
      <p:sp>
        <p:nvSpPr>
          <p:cNvPr id="3" name="TextBox 2"/>
          <p:cNvSpPr txBox="1"/>
          <p:nvPr/>
        </p:nvSpPr>
        <p:spPr>
          <a:xfrm>
            <a:off x="4895249" y="5865193"/>
            <a:ext cx="2762166" cy="369332"/>
          </a:xfrm>
          <a:prstGeom prst="rect">
            <a:avLst/>
          </a:prstGeom>
          <a:noFill/>
        </p:spPr>
        <p:txBody>
          <a:bodyPr wrap="none" rtlCol="0">
            <a:spAutoFit/>
          </a:bodyPr>
          <a:lstStyle/>
          <a:p>
            <a:r>
              <a:rPr lang="en-US" dirty="0" smtClean="0"/>
              <a:t>Ferrari and </a:t>
            </a:r>
            <a:r>
              <a:rPr lang="en-US" dirty="0" err="1" smtClean="0"/>
              <a:t>Boccaletti</a:t>
            </a:r>
            <a:r>
              <a:rPr lang="en-US" dirty="0" smtClean="0"/>
              <a:t>, 2008</a:t>
            </a:r>
            <a:endParaRPr lang="en-US" dirty="0"/>
          </a:p>
        </p:txBody>
      </p:sp>
      <p:sp>
        <p:nvSpPr>
          <p:cNvPr id="4" name="Rectangle 3"/>
          <p:cNvSpPr/>
          <p:nvPr/>
        </p:nvSpPr>
        <p:spPr>
          <a:xfrm>
            <a:off x="1094994" y="353491"/>
            <a:ext cx="6954012" cy="461665"/>
          </a:xfrm>
          <a:prstGeom prst="rect">
            <a:avLst/>
          </a:prstGeom>
        </p:spPr>
        <p:txBody>
          <a:bodyPr wrap="square">
            <a:spAutoFit/>
          </a:bodyPr>
          <a:lstStyle/>
          <a:p>
            <a:r>
              <a:rPr lang="en-US" sz="2400" dirty="0" smtClean="0">
                <a:solidFill>
                  <a:schemeClr val="bg1">
                    <a:lumMod val="50000"/>
                  </a:schemeClr>
                </a:solidFill>
              </a:rPr>
              <a:t>Dynamical </a:t>
            </a:r>
            <a:r>
              <a:rPr lang="en-US" sz="2400" dirty="0">
                <a:solidFill>
                  <a:schemeClr val="bg1">
                    <a:lumMod val="50000"/>
                  </a:schemeClr>
                </a:solidFill>
              </a:rPr>
              <a:t>processes </a:t>
            </a:r>
            <a:r>
              <a:rPr lang="en-US" sz="2400" dirty="0" smtClean="0">
                <a:solidFill>
                  <a:schemeClr val="bg1">
                    <a:lumMod val="50000"/>
                  </a:schemeClr>
                </a:solidFill>
              </a:rPr>
              <a:t>acting in </a:t>
            </a:r>
            <a:r>
              <a:rPr lang="en-US" sz="2400" dirty="0">
                <a:solidFill>
                  <a:schemeClr val="bg1">
                    <a:lumMod val="50000"/>
                  </a:schemeClr>
                </a:solidFill>
              </a:rPr>
              <a:t>the </a:t>
            </a:r>
            <a:r>
              <a:rPr lang="en-US" sz="2400" dirty="0" smtClean="0">
                <a:solidFill>
                  <a:schemeClr val="bg1">
                    <a:lumMod val="50000"/>
                  </a:schemeClr>
                </a:solidFill>
              </a:rPr>
              <a:t>ocean surface </a:t>
            </a:r>
            <a:r>
              <a:rPr lang="en-US" sz="2400" dirty="0">
                <a:solidFill>
                  <a:schemeClr val="bg1">
                    <a:lumMod val="50000"/>
                  </a:schemeClr>
                </a:solidFill>
              </a:rPr>
              <a:t>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rrariBoccalettiScience.png"/>
          <p:cNvPicPr>
            <a:picLocks noChangeAspect="1"/>
          </p:cNvPicPr>
          <p:nvPr/>
        </p:nvPicPr>
        <p:blipFill>
          <a:blip r:embed="rId3" cstate="print"/>
          <a:stretch>
            <a:fillRect/>
          </a:stretch>
        </p:blipFill>
        <p:spPr>
          <a:xfrm>
            <a:off x="1454493" y="343040"/>
            <a:ext cx="6702566" cy="4139192"/>
          </a:xfrm>
          <a:prstGeom prst="rect">
            <a:avLst/>
          </a:prstGeom>
        </p:spPr>
      </p:pic>
      <p:pic>
        <p:nvPicPr>
          <p:cNvPr id="4" name="Picture 3" descr="TSmidLat.png"/>
          <p:cNvPicPr>
            <a:picLocks noChangeAspect="1"/>
          </p:cNvPicPr>
          <p:nvPr/>
        </p:nvPicPr>
        <p:blipFill>
          <a:blip r:embed="rId4" cstate="print"/>
          <a:stretch>
            <a:fillRect/>
          </a:stretch>
        </p:blipFill>
        <p:spPr>
          <a:xfrm>
            <a:off x="1504188" y="4190278"/>
            <a:ext cx="6135624" cy="2478029"/>
          </a:xfrm>
          <a:prstGeom prst="rect">
            <a:avLst/>
          </a:prstGeom>
        </p:spPr>
      </p:pic>
      <p:sp>
        <p:nvSpPr>
          <p:cNvPr id="3" name="TextBox 2"/>
          <p:cNvSpPr txBox="1"/>
          <p:nvPr/>
        </p:nvSpPr>
        <p:spPr>
          <a:xfrm rot="-5400000">
            <a:off x="7084654" y="4673663"/>
            <a:ext cx="2585836" cy="369332"/>
          </a:xfrm>
          <a:prstGeom prst="rect">
            <a:avLst/>
          </a:prstGeom>
          <a:noFill/>
        </p:spPr>
        <p:txBody>
          <a:bodyPr wrap="none" rtlCol="0">
            <a:spAutoFit/>
          </a:bodyPr>
          <a:lstStyle/>
          <a:p>
            <a:r>
              <a:rPr lang="en-US" dirty="0" smtClean="0"/>
              <a:t>Rudnick and Ferrari, 1999</a:t>
            </a:r>
            <a:endParaRPr lang="en-US" dirty="0"/>
          </a:p>
        </p:txBody>
      </p:sp>
      <p:sp>
        <p:nvSpPr>
          <p:cNvPr id="5" name="Rectangle 4"/>
          <p:cNvSpPr/>
          <p:nvPr/>
        </p:nvSpPr>
        <p:spPr>
          <a:xfrm>
            <a:off x="548640" y="0"/>
            <a:ext cx="8046720" cy="369332"/>
          </a:xfrm>
          <a:prstGeom prst="rect">
            <a:avLst/>
          </a:prstGeom>
        </p:spPr>
        <p:txBody>
          <a:bodyPr wrap="square">
            <a:spAutoFit/>
          </a:bodyPr>
          <a:lstStyle/>
          <a:p>
            <a:r>
              <a:rPr lang="en-US" dirty="0"/>
              <a:t>Potential density section of the upper ocean from the Northeast </a:t>
            </a:r>
            <a:r>
              <a:rPr lang="en-US" dirty="0" smtClean="0"/>
              <a:t>Pacific </a:t>
            </a:r>
            <a:r>
              <a:rPr lang="en-US" dirty="0"/>
              <a:t>along 140°W</a:t>
            </a:r>
          </a:p>
        </p:txBody>
      </p:sp>
      <p:sp>
        <p:nvSpPr>
          <p:cNvPr id="7" name="TextBox 6"/>
          <p:cNvSpPr txBox="1"/>
          <p:nvPr/>
        </p:nvSpPr>
        <p:spPr>
          <a:xfrm>
            <a:off x="0" y="4645152"/>
            <a:ext cx="1655064" cy="1200329"/>
          </a:xfrm>
          <a:prstGeom prst="rect">
            <a:avLst/>
          </a:prstGeom>
          <a:noFill/>
        </p:spPr>
        <p:txBody>
          <a:bodyPr wrap="square" rtlCol="0">
            <a:spAutoFit/>
          </a:bodyPr>
          <a:lstStyle/>
          <a:p>
            <a:r>
              <a:rPr lang="en-US" dirty="0" smtClean="0"/>
              <a:t>A tendency towards compensation at all scales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P33&amp;35map.png"/>
          <p:cNvPicPr>
            <a:picLocks noChangeAspect="1"/>
          </p:cNvPicPr>
          <p:nvPr/>
        </p:nvPicPr>
        <p:blipFill>
          <a:blip r:embed="rId2" cstate="print"/>
          <a:stretch>
            <a:fillRect/>
          </a:stretch>
        </p:blipFill>
        <p:spPr>
          <a:xfrm>
            <a:off x="18288" y="865773"/>
            <a:ext cx="4550673" cy="2727966"/>
          </a:xfrm>
          <a:prstGeom prst="rect">
            <a:avLst/>
          </a:prstGeom>
        </p:spPr>
      </p:pic>
      <p:pic>
        <p:nvPicPr>
          <p:cNvPr id="3" name="Picture 2" descr="saltTrack.png"/>
          <p:cNvPicPr>
            <a:picLocks noChangeAspect="1"/>
          </p:cNvPicPr>
          <p:nvPr/>
        </p:nvPicPr>
        <p:blipFill>
          <a:blip r:embed="rId3" cstate="print"/>
          <a:stretch>
            <a:fillRect/>
          </a:stretch>
        </p:blipFill>
        <p:spPr>
          <a:xfrm>
            <a:off x="3743179" y="2962656"/>
            <a:ext cx="5386966" cy="3763191"/>
          </a:xfrm>
          <a:prstGeom prst="rect">
            <a:avLst/>
          </a:prstGeom>
        </p:spPr>
      </p:pic>
      <p:sp>
        <p:nvSpPr>
          <p:cNvPr id="4" name="Rectangle 3"/>
          <p:cNvSpPr/>
          <p:nvPr/>
        </p:nvSpPr>
        <p:spPr>
          <a:xfrm>
            <a:off x="0" y="6019"/>
            <a:ext cx="9144000" cy="461665"/>
          </a:xfrm>
          <a:prstGeom prst="rect">
            <a:avLst/>
          </a:prstGeom>
        </p:spPr>
        <p:txBody>
          <a:bodyPr wrap="square">
            <a:spAutoFit/>
          </a:bodyPr>
          <a:lstStyle/>
          <a:p>
            <a:pPr algn="ctr"/>
            <a:r>
              <a:rPr lang="en-US" sz="2400" dirty="0" smtClean="0">
                <a:solidFill>
                  <a:schemeClr val="tx2">
                    <a:lumMod val="75000"/>
                  </a:schemeClr>
                </a:solidFill>
              </a:rPr>
              <a:t>Ice-Tethered Profiler measurements in the Canada Basin surface layer</a:t>
            </a:r>
            <a:endParaRPr lang="en-US" sz="2000" dirty="0">
              <a:solidFill>
                <a:schemeClr val="tx2">
                  <a:lumMod val="75000"/>
                </a:schemeClr>
              </a:solidFill>
            </a:endParaRPr>
          </a:p>
        </p:txBody>
      </p:sp>
      <p:sp>
        <p:nvSpPr>
          <p:cNvPr id="5" name="Rectangle 4"/>
          <p:cNvSpPr/>
          <p:nvPr/>
        </p:nvSpPr>
        <p:spPr>
          <a:xfrm>
            <a:off x="5193792" y="1357991"/>
            <a:ext cx="2953512" cy="1200329"/>
          </a:xfrm>
          <a:prstGeom prst="rect">
            <a:avLst/>
          </a:prstGeom>
        </p:spPr>
        <p:txBody>
          <a:bodyPr wrap="square">
            <a:spAutoFit/>
          </a:bodyPr>
          <a:lstStyle/>
          <a:p>
            <a:r>
              <a:rPr lang="en-US" dirty="0" smtClean="0"/>
              <a:t>Drift tracks and profile locations of ITPs 33 and 35 and salinity at 10 m between Nov. 1 2009 and Apr. 1, 2010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t10m33&amp;35.png"/>
          <p:cNvPicPr>
            <a:picLocks noChangeAspect="1"/>
          </p:cNvPicPr>
          <p:nvPr/>
        </p:nvPicPr>
        <p:blipFill>
          <a:blip r:embed="rId2" cstate="print"/>
          <a:stretch>
            <a:fillRect/>
          </a:stretch>
        </p:blipFill>
        <p:spPr>
          <a:xfrm>
            <a:off x="0" y="1714828"/>
            <a:ext cx="9144000" cy="3428343"/>
          </a:xfrm>
          <a:prstGeom prst="rect">
            <a:avLst/>
          </a:prstGeom>
        </p:spPr>
      </p:pic>
      <p:sp>
        <p:nvSpPr>
          <p:cNvPr id="3" name="Rectangle 2"/>
          <p:cNvSpPr/>
          <p:nvPr/>
        </p:nvSpPr>
        <p:spPr>
          <a:xfrm>
            <a:off x="786384" y="353491"/>
            <a:ext cx="7571232" cy="461665"/>
          </a:xfrm>
          <a:prstGeom prst="rect">
            <a:avLst/>
          </a:prstGeom>
        </p:spPr>
        <p:txBody>
          <a:bodyPr wrap="square">
            <a:spAutoFit/>
          </a:bodyPr>
          <a:lstStyle/>
          <a:p>
            <a:r>
              <a:rPr lang="en-US" sz="2400" dirty="0" smtClean="0"/>
              <a:t>Time series of salinity at 10 m measured by ITPs 33 and 35</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S33&amp;35.png"/>
          <p:cNvPicPr>
            <a:picLocks noChangeAspect="1"/>
          </p:cNvPicPr>
          <p:nvPr/>
        </p:nvPicPr>
        <p:blipFill>
          <a:blip r:embed="rId2" cstate="print"/>
          <a:stretch>
            <a:fillRect/>
          </a:stretch>
        </p:blipFill>
        <p:spPr>
          <a:xfrm>
            <a:off x="1988815" y="1324351"/>
            <a:ext cx="5166371" cy="4209297"/>
          </a:xfrm>
          <a:prstGeom prst="rect">
            <a:avLst/>
          </a:prstGeom>
        </p:spPr>
      </p:pic>
      <p:sp>
        <p:nvSpPr>
          <p:cNvPr id="4" name="TextBox 3"/>
          <p:cNvSpPr txBox="1"/>
          <p:nvPr/>
        </p:nvSpPr>
        <p:spPr>
          <a:xfrm>
            <a:off x="1094479" y="9315"/>
            <a:ext cx="6955045" cy="461665"/>
          </a:xfrm>
          <a:prstGeom prst="rect">
            <a:avLst/>
          </a:prstGeom>
          <a:noFill/>
        </p:spPr>
        <p:txBody>
          <a:bodyPr wrap="none" rtlCol="0">
            <a:spAutoFit/>
          </a:bodyPr>
          <a:lstStyle/>
          <a:p>
            <a:pPr algn="ctr"/>
            <a:r>
              <a:rPr lang="en-US" sz="2400" b="1" dirty="0" smtClean="0">
                <a:solidFill>
                  <a:schemeClr val="tx2">
                    <a:lumMod val="60000"/>
                    <a:lumOff val="40000"/>
                  </a:schemeClr>
                </a:solidFill>
              </a:rPr>
              <a:t>Temperature-Salinity relationship in the surface layer</a:t>
            </a:r>
            <a:endParaRPr lang="en-US" sz="24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LmethodcompareITP35.png"/>
          <p:cNvPicPr>
            <a:picLocks noChangeAspect="1"/>
          </p:cNvPicPr>
          <p:nvPr/>
        </p:nvPicPr>
        <p:blipFill>
          <a:blip r:embed="rId2" cstate="print"/>
          <a:stretch>
            <a:fillRect/>
          </a:stretch>
        </p:blipFill>
        <p:spPr>
          <a:xfrm>
            <a:off x="0" y="1571014"/>
            <a:ext cx="9144000" cy="4922980"/>
          </a:xfrm>
          <a:prstGeom prst="rect">
            <a:avLst/>
          </a:prstGeom>
        </p:spPr>
      </p:pic>
      <p:sp>
        <p:nvSpPr>
          <p:cNvPr id="3" name="TextBox 2"/>
          <p:cNvSpPr txBox="1"/>
          <p:nvPr/>
        </p:nvSpPr>
        <p:spPr>
          <a:xfrm>
            <a:off x="1907264" y="777240"/>
            <a:ext cx="5329472" cy="461665"/>
          </a:xfrm>
          <a:prstGeom prst="rect">
            <a:avLst/>
          </a:prstGeom>
          <a:noFill/>
        </p:spPr>
        <p:txBody>
          <a:bodyPr wrap="none" rtlCol="0">
            <a:spAutoFit/>
          </a:bodyPr>
          <a:lstStyle/>
          <a:p>
            <a:r>
              <a:rPr lang="en-US" sz="2400" dirty="0" smtClean="0">
                <a:solidFill>
                  <a:schemeClr val="tx2">
                    <a:lumMod val="75000"/>
                  </a:schemeClr>
                </a:solidFill>
              </a:rPr>
              <a:t>Time series of surface-layer depth, ITP 35</a:t>
            </a:r>
            <a:endParaRPr lang="en-US" sz="2400" dirty="0">
              <a:solidFill>
                <a:schemeClr val="tx2">
                  <a:lumMod val="75000"/>
                </a:schemeClr>
              </a:solidFill>
            </a:endParaRPr>
          </a:p>
        </p:txBody>
      </p:sp>
    </p:spTree>
    <p:extLst>
      <p:ext uri="{BB962C8B-B14F-4D97-AF65-F5344CB8AC3E}">
        <p14:creationId xmlns="" xmlns:p14="http://schemas.microsoft.com/office/powerpoint/2010/main" val="2810053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7616</TotalTime>
  <Words>737</Words>
  <Application>Microsoft Office PowerPoint</Application>
  <PresentationFormat>On-screen Show (4:3)</PresentationFormat>
  <Paragraphs>105</Paragraphs>
  <Slides>17</Slides>
  <Notes>5</Notes>
  <HiddenSlides>3</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Mary-Louise</dc:creator>
  <cp:lastModifiedBy>Mary-Louise</cp:lastModifiedBy>
  <cp:revision>363</cp:revision>
  <cp:lastPrinted>2011-10-31T15:38:54Z</cp:lastPrinted>
  <dcterms:created xsi:type="dcterms:W3CDTF">2011-10-17T15:04:02Z</dcterms:created>
  <dcterms:modified xsi:type="dcterms:W3CDTF">2011-11-02T15:46:25Z</dcterms:modified>
</cp:coreProperties>
</file>