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Lst>
  <p:notesMasterIdLst>
    <p:notesMasterId r:id="rId16"/>
  </p:notesMasterIdLst>
  <p:sldIdLst>
    <p:sldId id="299" r:id="rId5"/>
    <p:sldId id="420" r:id="rId6"/>
    <p:sldId id="423" r:id="rId7"/>
    <p:sldId id="424" r:id="rId8"/>
    <p:sldId id="435" r:id="rId9"/>
    <p:sldId id="434" r:id="rId10"/>
    <p:sldId id="429" r:id="rId11"/>
    <p:sldId id="427" r:id="rId12"/>
    <p:sldId id="436" r:id="rId13"/>
    <p:sldId id="432" r:id="rId14"/>
    <p:sldId id="327" r:id="rId1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21FB"/>
    <a:srgbClr val="A1976D"/>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56" autoAdjust="0"/>
    <p:restoredTop sz="99128" autoAdjust="0"/>
  </p:normalViewPr>
  <p:slideViewPr>
    <p:cSldViewPr>
      <p:cViewPr varScale="1">
        <p:scale>
          <a:sx n="108" d="100"/>
          <a:sy n="108" d="100"/>
        </p:scale>
        <p:origin x="-96" y="-3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F4CED7-542C-4E35-93AD-BCFBFD86A987}" type="datetimeFigureOut">
              <a:rPr kumimoji="1" lang="ja-JP" altLang="en-US" smtClean="0"/>
              <a:pPr/>
              <a:t>11/30/12</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2DBDD6-3333-40FC-820E-859780D8D87B}" type="slidenum">
              <a:rPr kumimoji="1" lang="ja-JP" altLang="en-US" smtClean="0"/>
              <a:pPr/>
              <a:t>‹#›</a:t>
            </a:fld>
            <a:endParaRPr kumimoji="1" lang="ja-JP" altLang="en-US"/>
          </a:p>
        </p:txBody>
      </p:sp>
    </p:spTree>
    <p:extLst>
      <p:ext uri="{BB962C8B-B14F-4D97-AF65-F5344CB8AC3E}">
        <p14:creationId xmlns:p14="http://schemas.microsoft.com/office/powerpoint/2010/main" val="21348435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82DBDD6-3333-40FC-820E-859780D8D87B}" type="slidenum">
              <a:rPr kumimoji="1" lang="ja-JP" altLang="en-US" smtClean="0"/>
              <a:pPr/>
              <a:t>1</a:t>
            </a:fld>
            <a:endParaRPr kumimoji="1" lang="ja-JP" altLang="en-US"/>
          </a:p>
        </p:txBody>
      </p:sp>
    </p:spTree>
    <p:extLst>
      <p:ext uri="{BB962C8B-B14F-4D97-AF65-F5344CB8AC3E}">
        <p14:creationId xmlns:p14="http://schemas.microsoft.com/office/powerpoint/2010/main" val="345381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CE49B7C-4BF0-4CA0-B7A3-65A0EEAB5ABA}"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fld id="{3AD9A1F2-E2ED-4C7E-B00C-46850D4E4E08}" type="slidenum">
              <a:rPr lang="en-US" altLang="ja-JP" sz="1200" smtClean="0"/>
              <a:pPr eaLnBrk="1" hangingPunct="1"/>
              <a:t>10</a:t>
            </a:fld>
            <a:endParaRPr lang="en-US" altLang="ja-JP" sz="120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EB7B567-84E7-48EB-8A9E-2074F1B096D4}" type="slidenum">
              <a:rPr kumimoji="1" lang="ja-JP" altLang="en-US" smtClean="0"/>
              <a:pPr/>
              <a:t>11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3051FAB-92B4-4DF9-B06A-D5D892DE1632}" type="datetimeFigureOut">
              <a:rPr kumimoji="1" lang="ja-JP" altLang="en-US" smtClean="0"/>
              <a:pPr/>
              <a:t>11/30/12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68A0ACD-75D0-40F4-AA50-DE4144E3B65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051FAB-92B4-4DF9-B06A-D5D892DE1632}" type="datetimeFigureOut">
              <a:rPr kumimoji="1" lang="ja-JP" altLang="en-US" smtClean="0"/>
              <a:pPr/>
              <a:t>11/30/12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68A0ACD-75D0-40F4-AA50-DE4144E3B65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051FAB-92B4-4DF9-B06A-D5D892DE1632}" type="datetimeFigureOut">
              <a:rPr kumimoji="1" lang="ja-JP" altLang="en-US" smtClean="0"/>
              <a:pPr/>
              <a:t>11/30/12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68A0ACD-75D0-40F4-AA50-DE4144E3B656}"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524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62299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463178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31149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44048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384740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841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94497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051FAB-92B4-4DF9-B06A-D5D892DE1632}" type="datetimeFigureOut">
              <a:rPr kumimoji="1" lang="ja-JP" altLang="en-US" smtClean="0"/>
              <a:pPr/>
              <a:t>11/30/12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68A0ACD-75D0-40F4-AA50-DE4144E3B656}"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581283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21480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18658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CCE12-2721-4F4C-AFD9-C9D5316DC22B}" type="datetimeFigureOut">
              <a:rPr lang="en-US">
                <a:solidFill>
                  <a:prstClr val="black">
                    <a:tint val="75000"/>
                  </a:prstClr>
                </a:solidFill>
              </a:rPr>
              <a:pPr>
                <a:defRPr/>
              </a:pPr>
              <a:t>11/30/12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1A29B3-CA4A-4F11-8FFA-A8039EFD216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4417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978C30-CD94-4F30-8F1B-9F3B30D665D7}" type="datetimeFigureOut">
              <a:rPr lang="en-US">
                <a:solidFill>
                  <a:prstClr val="black">
                    <a:tint val="75000"/>
                  </a:prstClr>
                </a:solidFill>
              </a:rPr>
              <a:pPr>
                <a:defRPr/>
              </a:pPr>
              <a:t>11/30/12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83B347-C31C-4D39-8AFC-D4636A7DCA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042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351505D-393E-40FE-9B11-AC08C59FFAC8}" type="datetimeFigureOut">
              <a:rPr lang="en-US">
                <a:solidFill>
                  <a:prstClr val="black">
                    <a:tint val="75000"/>
                  </a:prstClr>
                </a:solidFill>
              </a:rPr>
              <a:pPr>
                <a:defRPr/>
              </a:pPr>
              <a:t>11/30/12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3BE6E4-50DF-4047-AA87-0738967E87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4726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35ADF1-3CFF-4D31-9610-D6340756C6B8}" type="datetimeFigureOut">
              <a:rPr lang="en-US">
                <a:solidFill>
                  <a:prstClr val="black">
                    <a:tint val="75000"/>
                  </a:prstClr>
                </a:solidFill>
              </a:rPr>
              <a:pPr>
                <a:defRPr/>
              </a:pPr>
              <a:t>11/30/12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03DC0B-81F9-4FB2-AC94-8877561A193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76299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08F111-9999-4C55-9756-7AFC6D53D162}" type="datetimeFigureOut">
              <a:rPr lang="en-US">
                <a:solidFill>
                  <a:prstClr val="black">
                    <a:tint val="75000"/>
                  </a:prstClr>
                </a:solidFill>
              </a:rPr>
              <a:pPr>
                <a:defRPr/>
              </a:pPr>
              <a:t>11/30/12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A61B2E6-3724-486A-9745-6C16F8BA7E4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121731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5729E33-C5CE-4BB3-8111-8441EBD3F4A4}" type="datetimeFigureOut">
              <a:rPr lang="en-US">
                <a:solidFill>
                  <a:prstClr val="black">
                    <a:tint val="75000"/>
                  </a:prstClr>
                </a:solidFill>
              </a:rPr>
              <a:pPr>
                <a:defRPr/>
              </a:pPr>
              <a:t>11/30/12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AD6611E-1FA0-4664-89C5-DF59408B45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5516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AD5C82-7E1E-4915-9525-9C0E08A5D95D}" type="datetimeFigureOut">
              <a:rPr lang="en-US">
                <a:solidFill>
                  <a:prstClr val="black">
                    <a:tint val="75000"/>
                  </a:prstClr>
                </a:solidFill>
              </a:rPr>
              <a:pPr>
                <a:defRPr/>
              </a:pPr>
              <a:t>11/30/12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19D2402-DCB2-4803-9C06-664D827197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5103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3051FAB-92B4-4DF9-B06A-D5D892DE1632}" type="datetimeFigureOut">
              <a:rPr kumimoji="1" lang="ja-JP" altLang="en-US" smtClean="0"/>
              <a:pPr/>
              <a:t>11/30/12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68A0ACD-75D0-40F4-AA50-DE4144E3B656}"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0F65F6-C1A3-4A54-A30B-EF966D1CC3AB}" type="datetimeFigureOut">
              <a:rPr lang="en-US">
                <a:solidFill>
                  <a:prstClr val="black">
                    <a:tint val="75000"/>
                  </a:prstClr>
                </a:solidFill>
              </a:rPr>
              <a:pPr>
                <a:defRPr/>
              </a:pPr>
              <a:t>11/30/12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EB2BF25-E081-46E8-8AD5-FF51B835DC1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03357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9178D2-3F92-458D-ADEB-7F6619CB48CC}" type="datetimeFigureOut">
              <a:rPr lang="en-US">
                <a:solidFill>
                  <a:prstClr val="black">
                    <a:tint val="75000"/>
                  </a:prstClr>
                </a:solidFill>
              </a:rPr>
              <a:pPr>
                <a:defRPr/>
              </a:pPr>
              <a:t>11/30/12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117A5C-0D3D-4141-9E05-E18795244FB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3946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2BDCA9-4579-4253-AAAC-AACCC17F5DEF}" type="datetimeFigureOut">
              <a:rPr lang="en-US">
                <a:solidFill>
                  <a:prstClr val="black">
                    <a:tint val="75000"/>
                  </a:prstClr>
                </a:solidFill>
              </a:rPr>
              <a:pPr>
                <a:defRPr/>
              </a:pPr>
              <a:t>11/30/12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2A321D-3877-48D3-A3D7-6E151CDBD96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1765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804E71-6058-498E-9D06-FAB677104D71}" type="datetimeFigureOut">
              <a:rPr lang="en-US">
                <a:solidFill>
                  <a:prstClr val="black">
                    <a:tint val="75000"/>
                  </a:prstClr>
                </a:solidFill>
              </a:rPr>
              <a:pPr>
                <a:defRPr/>
              </a:pPr>
              <a:t>11/30/12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307C62B-FD8D-4174-8085-F37D94BA74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0734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17816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953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31575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66532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7691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300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3051FAB-92B4-4DF9-B06A-D5D892DE1632}" type="datetimeFigureOut">
              <a:rPr kumimoji="1" lang="ja-JP" altLang="en-US" smtClean="0"/>
              <a:pPr/>
              <a:t>11/30/12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68A0ACD-75D0-40F4-AA50-DE4144E3B656}" type="slidenum">
              <a:rPr kumimoji="1" lang="ja-JP" altLang="en-US" smtClean="0"/>
              <a:pPr/>
              <a:t>‹#›</a:t>
            </a:fld>
            <a:endParaRPr kumimoji="1"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09682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9396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8571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0330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4337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3051FAB-92B4-4DF9-B06A-D5D892DE1632}" type="datetimeFigureOut">
              <a:rPr kumimoji="1" lang="ja-JP" altLang="en-US" smtClean="0"/>
              <a:pPr/>
              <a:t>11/30/12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68A0ACD-75D0-40F4-AA50-DE4144E3B65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3051FAB-92B4-4DF9-B06A-D5D892DE1632}" type="datetimeFigureOut">
              <a:rPr kumimoji="1" lang="ja-JP" altLang="en-US" smtClean="0"/>
              <a:pPr/>
              <a:t>11/30/12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68A0ACD-75D0-40F4-AA50-DE4144E3B65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3051FAB-92B4-4DF9-B06A-D5D892DE1632}" type="datetimeFigureOut">
              <a:rPr kumimoji="1" lang="ja-JP" altLang="en-US" smtClean="0"/>
              <a:pPr/>
              <a:t>11/30/12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68A0ACD-75D0-40F4-AA50-DE4144E3B65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3051FAB-92B4-4DF9-B06A-D5D892DE1632}" type="datetimeFigureOut">
              <a:rPr kumimoji="1" lang="ja-JP" altLang="en-US" smtClean="0"/>
              <a:pPr/>
              <a:t>11/30/12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68A0ACD-75D0-40F4-AA50-DE4144E3B65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3051FAB-92B4-4DF9-B06A-D5D892DE1632}" type="datetimeFigureOut">
              <a:rPr kumimoji="1" lang="ja-JP" altLang="en-US" smtClean="0"/>
              <a:pPr/>
              <a:t>11/30/12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68A0ACD-75D0-40F4-AA50-DE4144E3B65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51FAB-92B4-4DF9-B06A-D5D892DE1632}" type="datetimeFigureOut">
              <a:rPr kumimoji="1" lang="ja-JP" altLang="en-US" smtClean="0"/>
              <a:pPr/>
              <a:t>11/30/12</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A0ACD-75D0-40F4-AA50-DE4144E3B65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100000">
              <a:srgbClr val="000066"/>
            </a:gs>
          </a:gsLst>
          <a:path path="rect">
            <a:fillToRect r="100000" b="10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477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18" charset="0"/>
        </a:defRPr>
      </a:lvl2pPr>
      <a:lvl3pPr algn="ctr" rtl="0" fontAlgn="base">
        <a:spcBef>
          <a:spcPct val="0"/>
        </a:spcBef>
        <a:spcAft>
          <a:spcPct val="0"/>
        </a:spcAft>
        <a:defRPr sz="4400">
          <a:solidFill>
            <a:schemeClr val="tx2"/>
          </a:solidFill>
          <a:latin typeface="Times" pitchFamily="18" charset="0"/>
        </a:defRPr>
      </a:lvl3pPr>
      <a:lvl4pPr algn="ctr" rtl="0" fontAlgn="base">
        <a:spcBef>
          <a:spcPct val="0"/>
        </a:spcBef>
        <a:spcAft>
          <a:spcPct val="0"/>
        </a:spcAft>
        <a:defRPr sz="4400">
          <a:solidFill>
            <a:schemeClr val="tx2"/>
          </a:solidFill>
          <a:latin typeface="Times" pitchFamily="18" charset="0"/>
        </a:defRPr>
      </a:lvl4pPr>
      <a:lvl5pPr algn="ctr" rtl="0" fontAlgn="base">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39BC538-A56E-4857-8CC0-1AF0C43765B7}" type="datetimeFigureOut">
              <a:rPr kumimoji="0" lang="en-US">
                <a:solidFill>
                  <a:prstClr val="black">
                    <a:tint val="75000"/>
                  </a:prstClr>
                </a:solidFill>
              </a:rPr>
              <a:pPr>
                <a:defRPr/>
              </a:pPr>
              <a:t>11/30/12</a:t>
            </a:fld>
            <a:endParaRPr kumimoji="0"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kumimoji="0"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3B8CB3E-E58C-4458-91E5-B078C93C5BA0}" type="slidenum">
              <a:rPr kumimoji="0" lang="en-US">
                <a:solidFill>
                  <a:prstClr val="black">
                    <a:tint val="75000"/>
                  </a:prstClr>
                </a:solidFill>
              </a:rPr>
              <a:pPr>
                <a:defRPr/>
              </a:pPr>
              <a:t>‹#›</a:t>
            </a:fld>
            <a:endParaRPr kumimoji="0" lang="en-US">
              <a:solidFill>
                <a:prstClr val="black">
                  <a:tint val="75000"/>
                </a:prstClr>
              </a:solidFill>
            </a:endParaRPr>
          </a:p>
        </p:txBody>
      </p:sp>
    </p:spTree>
    <p:extLst>
      <p:ext uri="{BB962C8B-B14F-4D97-AF65-F5344CB8AC3E}">
        <p14:creationId xmlns:p14="http://schemas.microsoft.com/office/powerpoint/2010/main" val="13907980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51FAB-92B4-4DF9-B06A-D5D892DE1632}" type="datetimeFigureOut">
              <a:rPr lang="ja-JP" altLang="en-US" smtClean="0">
                <a:solidFill>
                  <a:prstClr val="black">
                    <a:tint val="75000"/>
                  </a:prstClr>
                </a:solidFill>
              </a:rPr>
              <a:pPr/>
              <a:t>11/30/12</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A0ACD-75D0-40F4-AA50-DE4144E3B656}"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65581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23.emf"/><Relationship Id="rId1" Type="http://schemas.openxmlformats.org/officeDocument/2006/relationships/vmlDrawing" Target="../drawings/vmlDrawing1.vml"/><Relationship Id="rId2"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jpeg"/><Relationship Id="rId6" Type="http://schemas.openxmlformats.org/officeDocument/2006/relationships/image" Target="../media/image9.jpeg"/><Relationship Id="rId1" Type="http://schemas.openxmlformats.org/officeDocument/2006/relationships/slideLayout" Target="../slideLayouts/slideLayout35.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 Type="http://schemas.openxmlformats.org/officeDocument/2006/relationships/slideLayout" Target="../slideLayouts/slideLayout18.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s>
</file>

<file path=ppt/slides/_rels/slide9.xml.rels><?xml version="1.0" encoding="UTF-8" standalone="yes"?>
<Relationships xmlns="http://schemas.openxmlformats.org/package/2006/relationships"><Relationship Id="rId11" Type="http://schemas.openxmlformats.org/officeDocument/2006/relationships/image" Target="../media/image21.jpeg"/><Relationship Id="rId12" Type="http://schemas.openxmlformats.org/officeDocument/2006/relationships/image" Target="../media/image22.jpeg"/><Relationship Id="rId1" Type="http://schemas.openxmlformats.org/officeDocument/2006/relationships/slideLayout" Target="../slideLayouts/slideLayout18.xml"/><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0" y="0"/>
            <a:ext cx="9180512" cy="6885384"/>
          </a:xfrm>
          <a:prstGeom prst="rect">
            <a:avLst/>
          </a:prstGeom>
        </p:spPr>
      </p:pic>
      <p:sp>
        <p:nvSpPr>
          <p:cNvPr id="5" name="テキスト ボックス 4"/>
          <p:cNvSpPr txBox="1"/>
          <p:nvPr/>
        </p:nvSpPr>
        <p:spPr>
          <a:xfrm>
            <a:off x="323528" y="6041750"/>
            <a:ext cx="2084738" cy="646331"/>
          </a:xfrm>
          <a:prstGeom prst="rect">
            <a:avLst/>
          </a:prstGeom>
          <a:noFill/>
        </p:spPr>
        <p:txBody>
          <a:bodyPr wrap="none" rtlCol="0">
            <a:spAutoFit/>
          </a:bodyPr>
          <a:lstStyle/>
          <a:p>
            <a:r>
              <a:rPr lang="ja-JP" altLang="en-US" dirty="0">
                <a:solidFill>
                  <a:schemeClr val="bg1"/>
                </a:solidFill>
              </a:rPr>
              <a:t>写真：石丸</a:t>
            </a:r>
            <a:r>
              <a:rPr lang="ja-JP" altLang="en-US" dirty="0" smtClean="0">
                <a:solidFill>
                  <a:schemeClr val="bg1"/>
                </a:solidFill>
              </a:rPr>
              <a:t>隆</a:t>
            </a:r>
            <a:endParaRPr lang="en-US" altLang="ja-JP" dirty="0" smtClean="0">
              <a:solidFill>
                <a:schemeClr val="bg1"/>
              </a:solidFill>
            </a:endParaRPr>
          </a:p>
          <a:p>
            <a:r>
              <a:rPr kumimoji="1" lang="en-US" altLang="ja-JP" dirty="0" smtClean="0">
                <a:solidFill>
                  <a:schemeClr val="bg1"/>
                </a:solidFill>
              </a:rPr>
              <a:t>Photo: T. </a:t>
            </a:r>
            <a:r>
              <a:rPr kumimoji="1" lang="en-US" altLang="ja-JP" dirty="0" err="1" smtClean="0">
                <a:solidFill>
                  <a:schemeClr val="bg1"/>
                </a:solidFill>
              </a:rPr>
              <a:t>Ishimaru</a:t>
            </a:r>
            <a:r>
              <a:rPr kumimoji="1" lang="ja-JP" altLang="en-US" dirty="0" smtClean="0">
                <a:solidFill>
                  <a:schemeClr val="bg1"/>
                </a:solidFill>
              </a:rPr>
              <a:t>　</a:t>
            </a:r>
            <a:endParaRPr kumimoji="1" lang="ja-JP" altLang="en-US" dirty="0">
              <a:solidFill>
                <a:schemeClr val="bg1"/>
              </a:solidFill>
            </a:endParaRPr>
          </a:p>
        </p:txBody>
      </p:sp>
      <p:sp>
        <p:nvSpPr>
          <p:cNvPr id="6" name="テキスト ボックス 5"/>
          <p:cNvSpPr txBox="1"/>
          <p:nvPr/>
        </p:nvSpPr>
        <p:spPr>
          <a:xfrm>
            <a:off x="35496" y="84102"/>
            <a:ext cx="9069423" cy="7017306"/>
          </a:xfrm>
          <a:prstGeom prst="rect">
            <a:avLst/>
          </a:prstGeom>
          <a:noFill/>
        </p:spPr>
        <p:txBody>
          <a:bodyPr wrap="square" rtlCol="0">
            <a:spAutoFit/>
          </a:bodyPr>
          <a:lstStyle/>
          <a:p>
            <a:pPr algn="r"/>
            <a:r>
              <a:rPr lang="en-US" altLang="ja-JP" dirty="0">
                <a:solidFill>
                  <a:schemeClr val="bg1"/>
                </a:solidFill>
              </a:rPr>
              <a:t>2012</a:t>
            </a:r>
            <a:r>
              <a:rPr lang="ja-JP" altLang="en-US" dirty="0">
                <a:solidFill>
                  <a:schemeClr val="bg1"/>
                </a:solidFill>
              </a:rPr>
              <a:t>年</a:t>
            </a:r>
            <a:r>
              <a:rPr lang="en-US" altLang="ja-JP" dirty="0">
                <a:solidFill>
                  <a:schemeClr val="bg1"/>
                </a:solidFill>
              </a:rPr>
              <a:t>11</a:t>
            </a:r>
            <a:r>
              <a:rPr lang="ja-JP" altLang="en-US" dirty="0">
                <a:solidFill>
                  <a:schemeClr val="bg1"/>
                </a:solidFill>
              </a:rPr>
              <a:t>月</a:t>
            </a:r>
            <a:r>
              <a:rPr lang="en-US" altLang="ja-JP" dirty="0">
                <a:solidFill>
                  <a:schemeClr val="bg1"/>
                </a:solidFill>
              </a:rPr>
              <a:t>14</a:t>
            </a:r>
            <a:r>
              <a:rPr lang="ja-JP" altLang="en-US" dirty="0">
                <a:solidFill>
                  <a:schemeClr val="bg1"/>
                </a:solidFill>
              </a:rPr>
              <a:t>日</a:t>
            </a:r>
            <a:endParaRPr lang="en-US" altLang="ja-JP" dirty="0">
              <a:solidFill>
                <a:schemeClr val="bg1"/>
              </a:solidFill>
            </a:endParaRPr>
          </a:p>
          <a:p>
            <a:pPr algn="r"/>
            <a:r>
              <a:rPr lang="ja-JP" altLang="en-US" dirty="0">
                <a:solidFill>
                  <a:schemeClr val="bg1"/>
                </a:solidFill>
              </a:rPr>
              <a:t>東京大学伊藤謝恩</a:t>
            </a:r>
            <a:r>
              <a:rPr lang="ja-JP" altLang="en-US" dirty="0" smtClean="0">
                <a:solidFill>
                  <a:schemeClr val="bg1"/>
                </a:solidFill>
              </a:rPr>
              <a:t>ホール　　　　　　　　　　　　　　　　　　　　　　　　　　　　　　　　　　</a:t>
            </a:r>
            <a:endParaRPr lang="en-US" altLang="ja-JP" dirty="0" smtClean="0">
              <a:solidFill>
                <a:schemeClr val="bg1"/>
              </a:solidFill>
            </a:endParaRPr>
          </a:p>
          <a:p>
            <a:pPr algn="r"/>
            <a:r>
              <a:rPr lang="en-US" altLang="ja-JP" dirty="0" smtClean="0">
                <a:solidFill>
                  <a:schemeClr val="bg1"/>
                </a:solidFill>
              </a:rPr>
              <a:t>Nov. 14, 2012</a:t>
            </a:r>
          </a:p>
          <a:p>
            <a:pPr algn="r"/>
            <a:r>
              <a:rPr lang="en-US" altLang="ja-JP" dirty="0" smtClean="0">
                <a:solidFill>
                  <a:schemeClr val="bg1"/>
                </a:solidFill>
              </a:rPr>
              <a:t>Ito Hall, University of Tokyo</a:t>
            </a:r>
          </a:p>
          <a:p>
            <a:r>
              <a:rPr lang="ja-JP" altLang="en-US" dirty="0" smtClean="0">
                <a:solidFill>
                  <a:schemeClr val="bg1"/>
                </a:solidFill>
              </a:rPr>
              <a:t>　　　　　　　　　　　　　　　　　　　</a:t>
            </a:r>
            <a:endParaRPr lang="en-US" altLang="ja-JP" dirty="0" smtClean="0">
              <a:solidFill>
                <a:schemeClr val="bg1"/>
              </a:solidFill>
            </a:endParaRPr>
          </a:p>
          <a:p>
            <a:endParaRPr lang="en-US" altLang="ja-JP" sz="2800" dirty="0" smtClean="0">
              <a:solidFill>
                <a:schemeClr val="accent6">
                  <a:lumMod val="20000"/>
                  <a:lumOff val="80000"/>
                </a:schemeClr>
              </a:solidFill>
              <a:effectLst>
                <a:outerShdw blurRad="38100" dist="38100" dir="2700000" algn="tl">
                  <a:srgbClr val="000000">
                    <a:alpha val="43137"/>
                  </a:srgbClr>
                </a:outerShdw>
              </a:effectLst>
            </a:endParaRPr>
          </a:p>
          <a:p>
            <a:r>
              <a:rPr lang="ja-JP" altLang="en-US" sz="2800" i="1" dirty="0">
                <a:solidFill>
                  <a:schemeClr val="accent6">
                    <a:lumMod val="20000"/>
                    <a:lumOff val="80000"/>
                  </a:schemeClr>
                </a:solidFill>
                <a:effectLst>
                  <a:outerShdw blurRad="38100" dist="38100" dir="2700000" algn="tl">
                    <a:srgbClr val="000000">
                      <a:alpha val="43137"/>
                    </a:srgbClr>
                  </a:outerShdw>
                </a:effectLst>
              </a:rPr>
              <a:t>海洋生物の放射性核種</a:t>
            </a:r>
            <a:endParaRPr lang="en-US" altLang="ja-JP" sz="2800" i="1" dirty="0" smtClean="0">
              <a:solidFill>
                <a:schemeClr val="accent6">
                  <a:lumMod val="20000"/>
                  <a:lumOff val="80000"/>
                </a:schemeClr>
              </a:solidFill>
              <a:effectLst>
                <a:outerShdw blurRad="38100" dist="38100" dir="2700000" algn="tl">
                  <a:srgbClr val="000000">
                    <a:alpha val="43137"/>
                  </a:srgbClr>
                </a:outerShdw>
              </a:effectLst>
            </a:endParaRPr>
          </a:p>
          <a:p>
            <a:r>
              <a:rPr lang="en-US" altLang="ja-JP" sz="2800" i="1" dirty="0" smtClean="0">
                <a:solidFill>
                  <a:schemeClr val="accent6">
                    <a:lumMod val="20000"/>
                    <a:lumOff val="80000"/>
                  </a:schemeClr>
                </a:solidFill>
                <a:effectLst>
                  <a:outerShdw blurRad="38100" dist="38100" dir="2700000" algn="tl">
                    <a:srgbClr val="000000">
                      <a:alpha val="43137"/>
                    </a:srgbClr>
                  </a:outerShdw>
                </a:effectLst>
              </a:rPr>
              <a:t>Radionuclides </a:t>
            </a:r>
            <a:r>
              <a:rPr lang="en-US" altLang="ja-JP" sz="2800" i="1" dirty="0">
                <a:solidFill>
                  <a:schemeClr val="accent6">
                    <a:lumMod val="20000"/>
                    <a:lumOff val="80000"/>
                  </a:schemeClr>
                </a:solidFill>
                <a:effectLst>
                  <a:outerShdw blurRad="38100" dist="38100" dir="2700000" algn="tl">
                    <a:srgbClr val="000000">
                      <a:alpha val="43137"/>
                    </a:srgbClr>
                  </a:outerShdw>
                </a:effectLst>
              </a:rPr>
              <a:t>in </a:t>
            </a:r>
            <a:r>
              <a:rPr lang="en-US" altLang="ja-JP" sz="2800" i="1" dirty="0" smtClean="0">
                <a:solidFill>
                  <a:schemeClr val="accent6">
                    <a:lumMod val="20000"/>
                    <a:lumOff val="80000"/>
                  </a:schemeClr>
                </a:solidFill>
                <a:effectLst>
                  <a:outerShdw blurRad="38100" dist="38100" dir="2700000" algn="tl">
                    <a:srgbClr val="000000">
                      <a:alpha val="43137"/>
                    </a:srgbClr>
                  </a:outerShdw>
                </a:effectLst>
              </a:rPr>
              <a:t>Biota</a:t>
            </a:r>
          </a:p>
          <a:p>
            <a:endParaRPr lang="en-US" altLang="ja-JP" sz="1400" dirty="0" smtClean="0">
              <a:solidFill>
                <a:schemeClr val="accent6">
                  <a:lumMod val="20000"/>
                  <a:lumOff val="80000"/>
                </a:schemeClr>
              </a:solidFill>
              <a:effectLst>
                <a:outerShdw blurRad="38100" dist="38100" dir="2700000" algn="tl">
                  <a:srgbClr val="000000">
                    <a:alpha val="43137"/>
                  </a:srgbClr>
                </a:outerShdw>
              </a:effectLst>
            </a:endParaRPr>
          </a:p>
          <a:p>
            <a:endParaRPr lang="en-US" altLang="ja-JP" sz="2800" dirty="0" smtClean="0">
              <a:solidFill>
                <a:schemeClr val="accent6">
                  <a:lumMod val="20000"/>
                  <a:lumOff val="80000"/>
                </a:schemeClr>
              </a:solidFill>
              <a:effectLst>
                <a:outerShdw blurRad="38100" dist="38100" dir="2700000" algn="tl">
                  <a:srgbClr val="000000">
                    <a:alpha val="43137"/>
                  </a:srgbClr>
                </a:outerShdw>
              </a:effectLst>
            </a:endParaRPr>
          </a:p>
          <a:p>
            <a:endParaRPr lang="en-US" altLang="ja-JP" sz="2800" dirty="0">
              <a:solidFill>
                <a:schemeClr val="accent6">
                  <a:lumMod val="20000"/>
                  <a:lumOff val="80000"/>
                </a:schemeClr>
              </a:solidFill>
              <a:effectLst>
                <a:outerShdw blurRad="38100" dist="38100" dir="2700000" algn="tl">
                  <a:srgbClr val="000000">
                    <a:alpha val="43137"/>
                  </a:srgbClr>
                </a:outerShdw>
              </a:effectLst>
            </a:endParaRPr>
          </a:p>
          <a:p>
            <a:endParaRPr lang="en-US" altLang="ja-JP" sz="2800" dirty="0" smtClean="0">
              <a:solidFill>
                <a:schemeClr val="accent6">
                  <a:lumMod val="20000"/>
                  <a:lumOff val="80000"/>
                </a:schemeClr>
              </a:solidFill>
              <a:effectLst>
                <a:outerShdw blurRad="38100" dist="38100" dir="2700000" algn="tl">
                  <a:srgbClr val="000000">
                    <a:alpha val="43137"/>
                  </a:srgbClr>
                </a:outerShdw>
              </a:effectLst>
            </a:endParaRPr>
          </a:p>
          <a:p>
            <a:endParaRPr lang="en-US" altLang="ja-JP" sz="2800" dirty="0" smtClean="0">
              <a:solidFill>
                <a:schemeClr val="accent6">
                  <a:lumMod val="20000"/>
                  <a:lumOff val="80000"/>
                </a:schemeClr>
              </a:solidFill>
              <a:effectLst>
                <a:outerShdw blurRad="38100" dist="38100" dir="2700000" algn="tl">
                  <a:srgbClr val="000000">
                    <a:alpha val="43137"/>
                  </a:srgbClr>
                </a:outerShdw>
              </a:effectLst>
            </a:endParaRPr>
          </a:p>
          <a:p>
            <a:pPr algn="r"/>
            <a:r>
              <a:rPr lang="en-US" altLang="ja-JP" sz="2200" i="1" dirty="0" smtClean="0">
                <a:solidFill>
                  <a:schemeClr val="bg1"/>
                </a:solidFill>
              </a:rPr>
              <a:t>					</a:t>
            </a:r>
          </a:p>
          <a:p>
            <a:pPr algn="r"/>
            <a:r>
              <a:rPr lang="ja-JP" altLang="en-US" sz="2200" i="1" dirty="0" smtClean="0">
                <a:solidFill>
                  <a:schemeClr val="bg1"/>
                </a:solidFill>
              </a:rPr>
              <a:t>東京</a:t>
            </a:r>
            <a:r>
              <a:rPr lang="ja-JP" altLang="en-US" sz="2200" i="1" dirty="0">
                <a:solidFill>
                  <a:schemeClr val="bg1"/>
                </a:solidFill>
              </a:rPr>
              <a:t>海洋大学</a:t>
            </a:r>
          </a:p>
          <a:p>
            <a:pPr algn="r"/>
            <a:r>
              <a:rPr lang="en-US" altLang="ja-JP" sz="2800" i="1" dirty="0" smtClean="0">
                <a:solidFill>
                  <a:schemeClr val="bg1"/>
                </a:solidFill>
              </a:rPr>
              <a:t>					</a:t>
            </a:r>
            <a:r>
              <a:rPr lang="ja-JP" altLang="en-US" sz="2800" i="1" dirty="0" smtClean="0">
                <a:solidFill>
                  <a:schemeClr val="bg1"/>
                </a:solidFill>
              </a:rPr>
              <a:t>　神田</a:t>
            </a:r>
            <a:r>
              <a:rPr lang="ja-JP" altLang="en-US" sz="2800" i="1" dirty="0">
                <a:solidFill>
                  <a:schemeClr val="bg1"/>
                </a:solidFill>
              </a:rPr>
              <a:t>穣</a:t>
            </a:r>
            <a:r>
              <a:rPr lang="ja-JP" altLang="en-US" sz="2800" i="1" dirty="0" smtClean="0">
                <a:solidFill>
                  <a:schemeClr val="bg1"/>
                </a:solidFill>
              </a:rPr>
              <a:t>太</a:t>
            </a:r>
            <a:endParaRPr lang="en-US" altLang="ja-JP" sz="2800" i="1" dirty="0" smtClean="0">
              <a:solidFill>
                <a:schemeClr val="bg1"/>
              </a:solidFill>
            </a:endParaRPr>
          </a:p>
          <a:p>
            <a:pPr algn="r"/>
            <a:endParaRPr lang="en-US" altLang="ja-JP" sz="800" dirty="0" smtClean="0">
              <a:solidFill>
                <a:schemeClr val="accent6">
                  <a:lumMod val="20000"/>
                  <a:lumOff val="80000"/>
                </a:schemeClr>
              </a:solidFill>
              <a:effectLst>
                <a:outerShdw blurRad="38100" dist="38100" dir="2700000" algn="tl">
                  <a:srgbClr val="000000">
                    <a:alpha val="43137"/>
                  </a:srgbClr>
                </a:outerShdw>
              </a:effectLst>
            </a:endParaRPr>
          </a:p>
          <a:p>
            <a:pPr algn="r"/>
            <a:r>
              <a:rPr kumimoji="1" lang="ja-JP" altLang="en-US" sz="800" i="1" dirty="0" smtClean="0">
                <a:solidFill>
                  <a:schemeClr val="bg1"/>
                </a:solidFill>
              </a:rPr>
              <a:t>                            </a:t>
            </a:r>
            <a:r>
              <a:rPr kumimoji="1" lang="en-US" altLang="ja-JP" sz="800" i="1" dirty="0" smtClean="0">
                <a:solidFill>
                  <a:schemeClr val="bg1"/>
                </a:solidFill>
              </a:rPr>
              <a:t>			</a:t>
            </a:r>
            <a:r>
              <a:rPr kumimoji="1" lang="ja-JP" altLang="en-US" sz="800" i="1" dirty="0" smtClean="0">
                <a:solidFill>
                  <a:schemeClr val="bg1"/>
                </a:solidFill>
              </a:rPr>
              <a:t>　 </a:t>
            </a:r>
            <a:r>
              <a:rPr kumimoji="1" lang="en-US" altLang="ja-JP" sz="2600" i="1" dirty="0" smtClean="0">
                <a:solidFill>
                  <a:schemeClr val="bg1"/>
                </a:solidFill>
              </a:rPr>
              <a:t>Jota Kanda</a:t>
            </a:r>
          </a:p>
          <a:p>
            <a:pPr algn="r"/>
            <a:r>
              <a:rPr lang="en-US" altLang="ja-JP" sz="2400" i="1" dirty="0" smtClean="0">
                <a:solidFill>
                  <a:schemeClr val="bg1"/>
                </a:solidFill>
              </a:rPr>
              <a:t>		 	</a:t>
            </a:r>
            <a:r>
              <a:rPr lang="en-US" altLang="ja-JP" sz="2200" i="1" dirty="0" smtClean="0">
                <a:solidFill>
                  <a:schemeClr val="bg1"/>
                </a:solidFill>
              </a:rPr>
              <a:t>Tokyo </a:t>
            </a:r>
            <a:r>
              <a:rPr lang="en-US" altLang="ja-JP" sz="2200" i="1" dirty="0">
                <a:solidFill>
                  <a:schemeClr val="bg1"/>
                </a:solidFill>
              </a:rPr>
              <a:t>University </a:t>
            </a:r>
            <a:r>
              <a:rPr lang="en-US" altLang="ja-JP" sz="2200" i="1" dirty="0" smtClean="0">
                <a:solidFill>
                  <a:schemeClr val="bg1"/>
                </a:solidFill>
              </a:rPr>
              <a:t>of </a:t>
            </a:r>
            <a:r>
              <a:rPr lang="en-US" altLang="ja-JP" sz="2000" i="1" dirty="0">
                <a:solidFill>
                  <a:schemeClr val="bg1"/>
                </a:solidFill>
              </a:rPr>
              <a:t>Marine Science </a:t>
            </a:r>
            <a:r>
              <a:rPr lang="en-US" altLang="ja-JP" sz="2000" i="1" dirty="0" smtClean="0">
                <a:solidFill>
                  <a:schemeClr val="bg1"/>
                </a:solidFill>
              </a:rPr>
              <a:t>and </a:t>
            </a:r>
            <a:r>
              <a:rPr lang="en-US" altLang="ja-JP" sz="2000" i="1" dirty="0">
                <a:solidFill>
                  <a:schemeClr val="bg1"/>
                </a:solidFill>
              </a:rPr>
              <a:t>Technology</a:t>
            </a:r>
            <a:endParaRPr lang="ja-JP" altLang="en-US" sz="2000" i="1" dirty="0">
              <a:solidFill>
                <a:schemeClr val="bg1"/>
              </a:solidFill>
            </a:endParaRPr>
          </a:p>
          <a:p>
            <a:pPr algn="r"/>
            <a:endParaRPr kumimoji="1" lang="ja-JP" altLang="en-US" sz="2000" i="1" dirty="0">
              <a:solidFill>
                <a:schemeClr val="bg1"/>
              </a:solidFill>
            </a:endParaRPr>
          </a:p>
        </p:txBody>
      </p:sp>
    </p:spTree>
    <p:extLst>
      <p:ext uri="{BB962C8B-B14F-4D97-AF65-F5344CB8AC3E}">
        <p14:creationId xmlns:p14="http://schemas.microsoft.com/office/powerpoint/2010/main" val="25894967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3"/>
          <p:cNvGraphicFramePr>
            <a:graphicFrameLocks noChangeAspect="1"/>
          </p:cNvGraphicFramePr>
          <p:nvPr>
            <p:extLst>
              <p:ext uri="{D42A27DB-BD31-4B8C-83A1-F6EECF244321}">
                <p14:modId xmlns:p14="http://schemas.microsoft.com/office/powerpoint/2010/main" val="682777102"/>
              </p:ext>
            </p:extLst>
          </p:nvPr>
        </p:nvGraphicFramePr>
        <p:xfrm>
          <a:off x="142365" y="1293093"/>
          <a:ext cx="5183188" cy="3648075"/>
        </p:xfrm>
        <a:graphic>
          <a:graphicData uri="http://schemas.openxmlformats.org/presentationml/2006/ole">
            <mc:AlternateContent xmlns:mc="http://schemas.openxmlformats.org/markup-compatibility/2006">
              <mc:Choice xmlns:v="urn:schemas-microsoft-com:vml" Requires="v">
                <p:oleObj spid="_x0000_s1036" name="ワークシート" r:id="rId5" imgW="6200843" imgH="4362540" progId="Excel.Sheet.8">
                  <p:embed/>
                </p:oleObj>
              </mc:Choice>
              <mc:Fallback>
                <p:oleObj name="ワークシート" r:id="rId5" imgW="6200843" imgH="4362540" progId="Excel.Sheet.8">
                  <p:embed/>
                  <p:pic>
                    <p:nvPicPr>
                      <p:cNvPr id="0" name=""/>
                      <p:cNvPicPr>
                        <a:picLocks noChangeAspect="1" noChangeArrowheads="1"/>
                      </p:cNvPicPr>
                      <p:nvPr/>
                    </p:nvPicPr>
                    <p:blipFill>
                      <a:blip r:embed="rId6"/>
                      <a:srcRect/>
                      <a:stretch>
                        <a:fillRect/>
                      </a:stretch>
                    </p:blipFill>
                    <p:spPr bwMode="auto">
                      <a:xfrm>
                        <a:off x="142365" y="1293093"/>
                        <a:ext cx="5183188" cy="364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7" name="Text Box 14"/>
          <p:cNvSpPr txBox="1">
            <a:spLocks noChangeArrowheads="1"/>
          </p:cNvSpPr>
          <p:nvPr/>
        </p:nvSpPr>
        <p:spPr bwMode="auto">
          <a:xfrm>
            <a:off x="107950" y="386661"/>
            <a:ext cx="90091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en-US" altLang="ja-JP" sz="2800" dirty="0">
                <a:latin typeface="Comic Sans MS" pitchFamily="80" charset="0"/>
              </a:rPr>
              <a:t>Comparison of regulatory limits for fishery </a:t>
            </a:r>
            <a:r>
              <a:rPr lang="en-US" altLang="ja-JP" sz="2800" dirty="0" smtClean="0">
                <a:latin typeface="Comic Sans MS" pitchFamily="80" charset="0"/>
              </a:rPr>
              <a:t>products</a:t>
            </a:r>
          </a:p>
          <a:p>
            <a:pPr eaLnBrk="1" hangingPunct="1"/>
            <a:r>
              <a:rPr lang="ja-JP" altLang="en-US" sz="2800" dirty="0">
                <a:latin typeface="Comic Sans MS" pitchFamily="80" charset="0"/>
              </a:rPr>
              <a:t>水産食品</a:t>
            </a:r>
            <a:r>
              <a:rPr lang="ja-JP" altLang="en-US" sz="2800" dirty="0" smtClean="0">
                <a:latin typeface="Comic Sans MS" pitchFamily="80" charset="0"/>
              </a:rPr>
              <a:t>の基準値の国際比較</a:t>
            </a:r>
            <a:r>
              <a:rPr lang="en-US" altLang="ja-JP" sz="2800" dirty="0" smtClean="0">
                <a:latin typeface="Comic Sans MS" pitchFamily="80" charset="0"/>
              </a:rPr>
              <a:t> </a:t>
            </a:r>
            <a:endParaRPr lang="en-US" altLang="ja-JP" sz="2800" dirty="0">
              <a:latin typeface="Comic Sans MS" pitchFamily="80" charset="0"/>
            </a:endParaRPr>
          </a:p>
        </p:txBody>
      </p:sp>
      <p:sp>
        <p:nvSpPr>
          <p:cNvPr id="1029" name="Text Box 19"/>
          <p:cNvSpPr txBox="1">
            <a:spLocks noChangeArrowheads="1"/>
          </p:cNvSpPr>
          <p:nvPr/>
        </p:nvSpPr>
        <p:spPr bwMode="auto">
          <a:xfrm>
            <a:off x="142365" y="4941168"/>
            <a:ext cx="31873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marL="171450" indent="-171450" eaLnBrk="1" hangingPunct="1">
              <a:buFont typeface="Arial" charset="0"/>
              <a:buChar char="•"/>
            </a:pPr>
            <a:r>
              <a:rPr lang="en-US" altLang="ja-JP" sz="1200" dirty="0" smtClean="0">
                <a:latin typeface="Times New Roman" pitchFamily="80" charset="0"/>
              </a:rPr>
              <a:t>This </a:t>
            </a:r>
            <a:r>
              <a:rPr lang="en-US" altLang="ja-JP" sz="1200" dirty="0">
                <a:latin typeface="Times New Roman" pitchFamily="80" charset="0"/>
              </a:rPr>
              <a:t>index includes </a:t>
            </a:r>
            <a:r>
              <a:rPr lang="ja-JP" altLang="en-US" sz="1200" dirty="0" smtClean="0">
                <a:latin typeface="Times New Roman" pitchFamily="80" charset="0"/>
              </a:rPr>
              <a:t>以下の核種を含む</a:t>
            </a:r>
            <a:endParaRPr lang="en-US" altLang="ja-JP" sz="1200" dirty="0" smtClean="0">
              <a:latin typeface="Times New Roman" pitchFamily="80" charset="0"/>
            </a:endParaRPr>
          </a:p>
          <a:p>
            <a:pPr eaLnBrk="1" hangingPunct="1"/>
            <a:r>
              <a:rPr lang="ja-JP" altLang="en-US" sz="1200" dirty="0">
                <a:latin typeface="Times New Roman" pitchFamily="80" charset="0"/>
              </a:rPr>
              <a:t>　</a:t>
            </a:r>
            <a:r>
              <a:rPr lang="ja-JP" altLang="en-US" sz="1200" dirty="0" smtClean="0">
                <a:latin typeface="Times New Roman" pitchFamily="80" charset="0"/>
              </a:rPr>
              <a:t>　</a:t>
            </a:r>
            <a:r>
              <a:rPr lang="en-US" altLang="ja-JP" sz="1200" dirty="0" smtClean="0">
                <a:latin typeface="Times New Roman" pitchFamily="80" charset="0"/>
              </a:rPr>
              <a:t>S-35</a:t>
            </a:r>
            <a:r>
              <a:rPr lang="en-US" altLang="ja-JP" sz="1200" dirty="0">
                <a:latin typeface="Times New Roman" pitchFamily="80" charset="0"/>
              </a:rPr>
              <a:t>, Co-60, Sr-89, Ru-103, Ce-144, Ir-192</a:t>
            </a:r>
          </a:p>
        </p:txBody>
      </p:sp>
      <p:sp>
        <p:nvSpPr>
          <p:cNvPr id="1031" name="Text Box 22"/>
          <p:cNvSpPr txBox="1">
            <a:spLocks noChangeArrowheads="1"/>
          </p:cNvSpPr>
          <p:nvPr/>
        </p:nvSpPr>
        <p:spPr bwMode="auto">
          <a:xfrm>
            <a:off x="5436096" y="1275482"/>
            <a:ext cx="36805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85763" indent="-385763" eaLnBrk="0" hangingPunct="0">
              <a:defRPr kumimoji="1" sz="2400">
                <a:solidFill>
                  <a:schemeClr val="tx1"/>
                </a:solidFill>
                <a:latin typeface="Arial" charset="0"/>
                <a:ea typeface="ＭＳ Ｐゴシック" charset="-128"/>
              </a:defRPr>
            </a:lvl1pPr>
            <a:lvl2pPr marL="742950" indent="-285750" eaLnBrk="0" hangingPunct="0">
              <a:defRPr kumimoji="1" sz="2400">
                <a:solidFill>
                  <a:schemeClr val="tx1"/>
                </a:solidFill>
                <a:latin typeface="Arial" charset="0"/>
                <a:ea typeface="ＭＳ Ｐゴシック" charset="-128"/>
              </a:defRPr>
            </a:lvl2pPr>
            <a:lvl3pPr marL="1143000" indent="-228600" eaLnBrk="0" hangingPunct="0">
              <a:defRPr kumimoji="1" sz="2400">
                <a:solidFill>
                  <a:schemeClr val="tx1"/>
                </a:solidFill>
                <a:latin typeface="Arial" charset="0"/>
                <a:ea typeface="ＭＳ Ｐゴシック" charset="-128"/>
              </a:defRPr>
            </a:lvl3pPr>
            <a:lvl4pPr marL="1600200" indent="-228600" eaLnBrk="0" hangingPunct="0">
              <a:defRPr kumimoji="1" sz="2400">
                <a:solidFill>
                  <a:schemeClr val="tx1"/>
                </a:solidFill>
                <a:latin typeface="Arial" charset="0"/>
                <a:ea typeface="ＭＳ Ｐゴシック" charset="-128"/>
              </a:defRPr>
            </a:lvl4pPr>
            <a:lvl5pPr marL="2057400" indent="-228600" eaLnBrk="0" hangingPunct="0">
              <a:defRPr kumimoji="1" sz="2400">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charset="-128"/>
              </a:defRPr>
            </a:lvl9pPr>
          </a:lstStyle>
          <a:p>
            <a:pPr eaLnBrk="1" hangingPunct="1"/>
            <a:r>
              <a:rPr lang="ja-JP" altLang="en-US" sz="1800" dirty="0">
                <a:solidFill>
                  <a:srgbClr val="0000FF"/>
                </a:solidFill>
                <a:latin typeface="Comic Sans MS" pitchFamily="80" charset="0"/>
              </a:rPr>
              <a:t>＊</a:t>
            </a:r>
            <a:r>
              <a:rPr lang="en-US" altLang="ja-JP" sz="1800" dirty="0">
                <a:solidFill>
                  <a:srgbClr val="0000FF"/>
                </a:solidFill>
                <a:latin typeface="Comic Sans MS" pitchFamily="80" charset="0"/>
              </a:rPr>
              <a:t>The regulatory limit, even the provisional regulation values, of Japan is lower.</a:t>
            </a:r>
            <a:r>
              <a:rPr lang="en-US" altLang="ja-JP" sz="1800" u="sng" dirty="0">
                <a:solidFill>
                  <a:srgbClr val="0000FF"/>
                </a:solidFill>
                <a:latin typeface="Comic Sans MS" pitchFamily="80" charset="0"/>
              </a:rPr>
              <a:t> </a:t>
            </a:r>
            <a:endParaRPr lang="en-US" altLang="ja-JP" sz="1800" u="sng" dirty="0" smtClean="0">
              <a:solidFill>
                <a:srgbClr val="0000FF"/>
              </a:solidFill>
              <a:latin typeface="Comic Sans MS" pitchFamily="80" charset="0"/>
            </a:endParaRPr>
          </a:p>
          <a:p>
            <a:pPr eaLnBrk="1" hangingPunct="1"/>
            <a:endParaRPr lang="en-US" altLang="ja-JP" sz="1800" u="sng" dirty="0">
              <a:solidFill>
                <a:srgbClr val="0000FF"/>
              </a:solidFill>
              <a:latin typeface="Comic Sans MS" pitchFamily="80" charset="0"/>
            </a:endParaRPr>
          </a:p>
          <a:p>
            <a:pPr eaLnBrk="1" hangingPunct="1"/>
            <a:r>
              <a:rPr lang="ja-JP" altLang="en-US" sz="1800" u="sng" dirty="0" smtClean="0">
                <a:solidFill>
                  <a:srgbClr val="0000FF"/>
                </a:solidFill>
                <a:latin typeface="Comic Sans MS" pitchFamily="80" charset="0"/>
              </a:rPr>
              <a:t>日本の基準（暫定規制値でも）</a:t>
            </a:r>
            <a:endParaRPr lang="en-US" altLang="ja-JP" sz="1800" u="sng" dirty="0" smtClean="0">
              <a:solidFill>
                <a:srgbClr val="0000FF"/>
              </a:solidFill>
              <a:latin typeface="Comic Sans MS" pitchFamily="80" charset="0"/>
            </a:endParaRPr>
          </a:p>
          <a:p>
            <a:pPr eaLnBrk="1" hangingPunct="1"/>
            <a:r>
              <a:rPr lang="ja-JP" altLang="en-US" sz="1800" u="sng" dirty="0" smtClean="0">
                <a:solidFill>
                  <a:srgbClr val="0000FF"/>
                </a:solidFill>
                <a:latin typeface="Comic Sans MS" pitchFamily="80" charset="0"/>
              </a:rPr>
              <a:t>は非常に低い</a:t>
            </a:r>
            <a:endParaRPr lang="en-US" altLang="ja-JP" sz="1800" u="sng" dirty="0">
              <a:solidFill>
                <a:srgbClr val="0000FF"/>
              </a:solidFill>
              <a:latin typeface="Comic Sans MS" pitchFamily="80" charset="0"/>
            </a:endParaRPr>
          </a:p>
        </p:txBody>
      </p:sp>
      <p:sp>
        <p:nvSpPr>
          <p:cNvPr id="9" name="テキスト ボックス 8"/>
          <p:cNvSpPr txBox="1"/>
          <p:nvPr/>
        </p:nvSpPr>
        <p:spPr>
          <a:xfrm>
            <a:off x="3149948" y="0"/>
            <a:ext cx="5886548" cy="369332"/>
          </a:xfrm>
          <a:prstGeom prst="rect">
            <a:avLst/>
          </a:prstGeom>
          <a:solidFill>
            <a:srgbClr val="FFFFFF"/>
          </a:solidFill>
          <a:ln w="25400" cap="flat" cmpd="sng" algn="ctr">
            <a:solidFill>
              <a:srgbClr val="333399"/>
            </a:solidFill>
            <a:prstDash val="solid"/>
          </a:ln>
          <a:effectLst/>
        </p:spPr>
        <p:txBody>
          <a:bodyPr wrap="none" rtlCol="0">
            <a:spAutoFit/>
          </a:bodyPr>
          <a:lstStyle/>
          <a:p>
            <a:pPr lvl="0"/>
            <a:r>
              <a:rPr kumimoji="0" lang="en-US" altLang="ja-JP" sz="1800" b="0" i="0" u="none" strike="noStrike" kern="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Dr. </a:t>
            </a:r>
            <a:r>
              <a:rPr kumimoji="0" lang="en-US" altLang="ja-JP" sz="1800" b="0" i="0" u="none" strike="noStrike" kern="0" cap="none" spc="0" normalizeH="0" baseline="0" noProof="0" dirty="0" err="1" smtClean="0">
                <a:ln>
                  <a:noFill/>
                </a:ln>
                <a:solidFill>
                  <a:srgbClr val="000000"/>
                </a:solidFill>
                <a:effectLst/>
                <a:uLnTx/>
                <a:uFillTx/>
                <a:latin typeface="ＭＳ Ｐゴシック" pitchFamily="50" charset="-128"/>
                <a:ea typeface="ＭＳ Ｐゴシック" pitchFamily="50" charset="-128"/>
                <a:cs typeface="+mn-cs"/>
              </a:rPr>
              <a:t>Takami</a:t>
            </a:r>
            <a:r>
              <a:rPr kumimoji="0" lang="en-US" altLang="ja-JP" sz="1800" b="0" i="0" u="none" strike="noStrike" kern="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 Morita </a:t>
            </a:r>
            <a:r>
              <a:rPr kumimoji="0" lang="ja-JP" altLang="en-US" sz="1800" b="0" i="0" u="none" strike="noStrike" kern="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森田貴己博士（水産庁水産研究専門官）</a:t>
            </a:r>
            <a:endParaRPr kumimoji="0" lang="en-US" altLang="ja-JP" sz="1800" b="0" i="0" u="none" strike="noStrike" kern="0" cap="none" spc="0" normalizeH="0" baseline="0" noProof="0" dirty="0" smtClean="0">
              <a:ln>
                <a:noFill/>
              </a:ln>
              <a:solidFill>
                <a:srgbClr val="FFFFFF"/>
              </a:solidFill>
              <a:effectLst/>
              <a:uLnTx/>
              <a:uFillTx/>
              <a:latin typeface="ＭＳ Ｐゴシック" pitchFamily="50" charset="-128"/>
              <a:ea typeface="ＭＳ Ｐゴシック" pitchFamily="50" charset="-128"/>
              <a:cs typeface="+mn-cs"/>
            </a:endParaRPr>
          </a:p>
        </p:txBody>
      </p:sp>
    </p:spTree>
    <p:extLst>
      <p:ext uri="{BB962C8B-B14F-4D97-AF65-F5344CB8AC3E}">
        <p14:creationId xmlns:p14="http://schemas.microsoft.com/office/powerpoint/2010/main" val="19346825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SN3E0075.JPG"/>
          <p:cNvPicPr>
            <a:picLocks noChangeAspect="1"/>
          </p:cNvPicPr>
          <p:nvPr/>
        </p:nvPicPr>
        <p:blipFill>
          <a:blip r:embed="rId3" cstate="print"/>
          <a:stretch>
            <a:fillRect/>
          </a:stretch>
        </p:blipFill>
        <p:spPr>
          <a:xfrm>
            <a:off x="-468560" y="0"/>
            <a:ext cx="9787006" cy="7340255"/>
          </a:xfrm>
          <a:prstGeom prst="rect">
            <a:avLst/>
          </a:prstGeom>
        </p:spPr>
      </p:pic>
    </p:spTree>
    <p:extLst>
      <p:ext uri="{BB962C8B-B14F-4D97-AF65-F5344CB8AC3E}">
        <p14:creationId xmlns:p14="http://schemas.microsoft.com/office/powerpoint/2010/main" val="28377645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Text Box 2"/>
          <p:cNvSpPr txBox="1">
            <a:spLocks noChangeArrowheads="1"/>
          </p:cNvSpPr>
          <p:nvPr/>
        </p:nvSpPr>
        <p:spPr bwMode="auto">
          <a:xfrm>
            <a:off x="4352925" y="766763"/>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fontAlgn="base" hangingPunct="0">
              <a:spcBef>
                <a:spcPct val="0"/>
              </a:spcBef>
              <a:spcAft>
                <a:spcPct val="0"/>
              </a:spcAft>
            </a:pPr>
            <a:endParaRPr kumimoji="0" lang="en-US" sz="2000" smtClean="0">
              <a:solidFill>
                <a:srgbClr val="FFFFFF"/>
              </a:solidFill>
              <a:effectLst>
                <a:outerShdw blurRad="38100" dist="38100" dir="2700000" algn="tl">
                  <a:srgbClr val="000000"/>
                </a:outerShdw>
              </a:effectLst>
            </a:endParaRPr>
          </a:p>
        </p:txBody>
      </p:sp>
      <p:sp>
        <p:nvSpPr>
          <p:cNvPr id="676867" name="Text Box 3"/>
          <p:cNvSpPr txBox="1">
            <a:spLocks noChangeArrowheads="1"/>
          </p:cNvSpPr>
          <p:nvPr/>
        </p:nvSpPr>
        <p:spPr bwMode="auto">
          <a:xfrm>
            <a:off x="1893" y="404664"/>
            <a:ext cx="9270487" cy="6494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eaLnBrk="0" fontAlgn="base" hangingPunct="0">
              <a:spcBef>
                <a:spcPct val="0"/>
              </a:spcBef>
              <a:spcAft>
                <a:spcPct val="0"/>
              </a:spcAft>
            </a:pPr>
            <a:r>
              <a:rPr kumimoji="0" lang="en-US" sz="2800" b="1" dirty="0" smtClean="0">
                <a:solidFill>
                  <a:srgbClr val="FFFF00"/>
                </a:solidFill>
                <a:effectLst>
                  <a:outerShdw blurRad="38100" dist="38100" dir="2700000" algn="tl">
                    <a:srgbClr val="000000"/>
                  </a:outerShdw>
                </a:effectLst>
              </a:rPr>
              <a:t>How Are Radionuclides Taken Up By Marine Organisms?</a:t>
            </a:r>
          </a:p>
          <a:p>
            <a:pPr eaLnBrk="0" fontAlgn="base" hangingPunct="0">
              <a:spcBef>
                <a:spcPct val="0"/>
              </a:spcBef>
              <a:spcAft>
                <a:spcPct val="0"/>
              </a:spcAft>
            </a:pPr>
            <a:r>
              <a:rPr kumimoji="0" lang="en-US" sz="2800" b="1" dirty="0">
                <a:solidFill>
                  <a:srgbClr val="FFFF00"/>
                </a:solidFill>
                <a:effectLst>
                  <a:outerShdw blurRad="38100" dist="38100" dir="2700000" algn="tl">
                    <a:srgbClr val="000000"/>
                  </a:outerShdw>
                </a:effectLst>
              </a:rPr>
              <a:t> </a:t>
            </a:r>
            <a:r>
              <a:rPr kumimoji="0" lang="en-US" sz="2800" b="1" dirty="0" smtClean="0">
                <a:solidFill>
                  <a:srgbClr val="FFFF00"/>
                </a:solidFill>
                <a:effectLst>
                  <a:outerShdw blurRad="38100" dist="38100" dir="2700000" algn="tl">
                    <a:srgbClr val="000000"/>
                  </a:outerShdw>
                </a:effectLst>
              </a:rPr>
              <a:t> </a:t>
            </a:r>
            <a:r>
              <a:rPr kumimoji="0" lang="ja-JP" altLang="en-US" sz="28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放射性核種は生物へどうやって取り込まれるか？</a:t>
            </a:r>
            <a:endParaRPr kumimoji="0" lang="en-US" sz="28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endParaRPr>
          </a:p>
          <a:p>
            <a:pPr eaLnBrk="0" fontAlgn="base" hangingPunct="0">
              <a:spcBef>
                <a:spcPct val="0"/>
              </a:spcBef>
              <a:spcAft>
                <a:spcPct val="0"/>
              </a:spcAft>
            </a:pPr>
            <a:r>
              <a:rPr kumimoji="0" lang="en-US" sz="2400" i="1" dirty="0" smtClean="0">
                <a:solidFill>
                  <a:srgbClr val="FFFFFF"/>
                </a:solidFill>
              </a:rPr>
              <a:t> From water:	</a:t>
            </a:r>
            <a:r>
              <a:rPr kumimoji="0" lang="ja-JP" altLang="en-US" sz="2400" i="1" dirty="0">
                <a:solidFill>
                  <a:srgbClr val="FFFFFF"/>
                </a:solidFill>
              </a:rPr>
              <a:t> </a:t>
            </a:r>
            <a:r>
              <a:rPr kumimoji="0" lang="ja-JP" altLang="en-US" sz="2400" i="1" dirty="0" smtClean="0">
                <a:solidFill>
                  <a:srgbClr val="FFFFFF"/>
                </a:solidFill>
              </a:rPr>
              <a:t>  </a:t>
            </a:r>
            <a:r>
              <a:rPr kumimoji="0" lang="en-US" altLang="ja-JP" sz="2400" dirty="0" smtClean="0">
                <a:solidFill>
                  <a:srgbClr val="FFFFFF"/>
                </a:solidFill>
              </a:rPr>
              <a:t> </a:t>
            </a:r>
            <a:r>
              <a:rPr kumimoji="0" lang="en-US" altLang="ja-JP" sz="2400" dirty="0">
                <a:solidFill>
                  <a:srgbClr val="FFFFFF"/>
                </a:solidFill>
              </a:rPr>
              <a:t>- Adsorption to Cell/Body </a:t>
            </a:r>
            <a:r>
              <a:rPr kumimoji="0" lang="en-US" altLang="ja-JP" sz="2400" dirty="0" smtClean="0">
                <a:solidFill>
                  <a:srgbClr val="FFFFFF"/>
                </a:solidFill>
              </a:rPr>
              <a:t>Surfaces</a:t>
            </a:r>
            <a:r>
              <a:rPr kumimoji="0" lang="ja-JP" altLang="en-US" sz="2400" dirty="0" smtClean="0">
                <a:solidFill>
                  <a:srgbClr val="FFFFFF"/>
                </a:solidFill>
                <a:latin typeface="ＭＳ Ｐゴシック" pitchFamily="50" charset="-128"/>
                <a:ea typeface="ＭＳ Ｐゴシック" pitchFamily="50" charset="-128"/>
              </a:rPr>
              <a:t>（吸着）</a:t>
            </a:r>
            <a:endParaRPr kumimoji="0" lang="en-US" sz="2400" i="1" dirty="0" smtClean="0">
              <a:solidFill>
                <a:srgbClr val="FFFFFF"/>
              </a:solidFill>
              <a:latin typeface="ＭＳ Ｐゴシック" pitchFamily="50" charset="-128"/>
              <a:ea typeface="ＭＳ Ｐゴシック" pitchFamily="50" charset="-128"/>
            </a:endParaRPr>
          </a:p>
          <a:p>
            <a:pPr eaLnBrk="0" fontAlgn="base" hangingPunct="0">
              <a:spcBef>
                <a:spcPct val="0"/>
              </a:spcBef>
              <a:spcAft>
                <a:spcPct val="0"/>
              </a:spcAft>
            </a:pPr>
            <a:r>
              <a:rPr kumimoji="0" lang="ja-JP" altLang="en-US" sz="2400" dirty="0" smtClean="0">
                <a:solidFill>
                  <a:srgbClr val="FFFFFF"/>
                </a:solidFill>
                <a:latin typeface="ＭＳ Ｐゴシック" pitchFamily="50" charset="-128"/>
                <a:ea typeface="ＭＳ Ｐゴシック" pitchFamily="50" charset="-128"/>
              </a:rPr>
              <a:t>水から</a:t>
            </a:r>
            <a:r>
              <a:rPr kumimoji="0" lang="en-US" sz="2400" dirty="0" smtClean="0">
                <a:solidFill>
                  <a:srgbClr val="FFFFFF"/>
                </a:solidFill>
              </a:rPr>
              <a:t>	                - Absorption across Cell/Body surfaces</a:t>
            </a:r>
            <a:r>
              <a:rPr kumimoji="0" lang="ja-JP" altLang="en-US" sz="2400" dirty="0" smtClean="0">
                <a:solidFill>
                  <a:srgbClr val="FFFFFF"/>
                </a:solidFill>
                <a:latin typeface="ＭＳ Ｐゴシック" pitchFamily="50" charset="-128"/>
                <a:ea typeface="ＭＳ Ｐゴシック" pitchFamily="50" charset="-128"/>
              </a:rPr>
              <a:t>（吸収）</a:t>
            </a:r>
            <a:endParaRPr kumimoji="0" lang="en-US" sz="2400" dirty="0" smtClean="0">
              <a:solidFill>
                <a:srgbClr val="FFFFFF"/>
              </a:solidFill>
              <a:latin typeface="ＭＳ Ｐゴシック" pitchFamily="50" charset="-128"/>
              <a:ea typeface="ＭＳ Ｐゴシック" pitchFamily="50" charset="-128"/>
            </a:endParaRPr>
          </a:p>
          <a:p>
            <a:pPr eaLnBrk="0" fontAlgn="base" hangingPunct="0">
              <a:spcBef>
                <a:spcPct val="0"/>
              </a:spcBef>
              <a:spcAft>
                <a:spcPct val="0"/>
              </a:spcAft>
            </a:pPr>
            <a:r>
              <a:rPr kumimoji="0" lang="en-US" sz="2400" dirty="0" smtClean="0">
                <a:solidFill>
                  <a:srgbClr val="FFFFFF"/>
                </a:solidFill>
              </a:rPr>
              <a:t>		    - Combination of Both </a:t>
            </a:r>
            <a:r>
              <a:rPr kumimoji="0" lang="en-US" sz="2400" dirty="0" err="1" smtClean="0">
                <a:solidFill>
                  <a:srgbClr val="FFFFFF"/>
                </a:solidFill>
              </a:rPr>
              <a:t>Sorptive</a:t>
            </a:r>
            <a:r>
              <a:rPr kumimoji="0" lang="en-US" sz="2400" dirty="0" smtClean="0">
                <a:solidFill>
                  <a:srgbClr val="FFFFFF"/>
                </a:solidFill>
              </a:rPr>
              <a:t> Processes</a:t>
            </a:r>
            <a:r>
              <a:rPr kumimoji="0" lang="ja-JP" altLang="en-US" sz="2400" dirty="0" smtClean="0">
                <a:solidFill>
                  <a:srgbClr val="FFFFFF"/>
                </a:solidFill>
                <a:latin typeface="ＭＳ Ｐゴシック" pitchFamily="50" charset="-128"/>
                <a:ea typeface="ＭＳ Ｐゴシック" pitchFamily="50" charset="-128"/>
              </a:rPr>
              <a:t>（その両方）</a:t>
            </a:r>
            <a:endParaRPr kumimoji="0" lang="en-US" sz="2400" dirty="0" smtClean="0">
              <a:solidFill>
                <a:srgbClr val="FFFFFF"/>
              </a:solidFill>
              <a:latin typeface="ＭＳ Ｐゴシック" pitchFamily="50" charset="-128"/>
              <a:ea typeface="ＭＳ Ｐゴシック" pitchFamily="50" charset="-128"/>
            </a:endParaRPr>
          </a:p>
          <a:p>
            <a:pPr eaLnBrk="0" fontAlgn="base" hangingPunct="0">
              <a:spcBef>
                <a:spcPct val="0"/>
              </a:spcBef>
              <a:spcAft>
                <a:spcPct val="0"/>
              </a:spcAft>
            </a:pPr>
            <a:endParaRPr kumimoji="0" lang="en-US" sz="2400" dirty="0" smtClean="0">
              <a:solidFill>
                <a:srgbClr val="FFFFFF"/>
              </a:solidFill>
            </a:endParaRPr>
          </a:p>
          <a:p>
            <a:pPr eaLnBrk="0" fontAlgn="base" hangingPunct="0">
              <a:spcBef>
                <a:spcPct val="0"/>
              </a:spcBef>
              <a:spcAft>
                <a:spcPct val="0"/>
              </a:spcAft>
            </a:pPr>
            <a:r>
              <a:rPr kumimoji="0" lang="en-US" sz="2400" i="1" dirty="0" smtClean="0">
                <a:solidFill>
                  <a:srgbClr val="FFFFFF"/>
                </a:solidFill>
              </a:rPr>
              <a:t> From Food:</a:t>
            </a:r>
            <a:r>
              <a:rPr kumimoji="0" lang="en-US" sz="2400" dirty="0" smtClean="0">
                <a:solidFill>
                  <a:srgbClr val="FFFFFF"/>
                </a:solidFill>
              </a:rPr>
              <a:t>  	    - Ingestion of Contaminated Prey Organisms</a:t>
            </a:r>
          </a:p>
          <a:p>
            <a:pPr eaLnBrk="0" fontAlgn="base" hangingPunct="0">
              <a:spcBef>
                <a:spcPct val="0"/>
              </a:spcBef>
              <a:spcAft>
                <a:spcPct val="0"/>
              </a:spcAft>
            </a:pPr>
            <a:r>
              <a:rPr kumimoji="0" lang="ja-JP" altLang="en-US" sz="2400" dirty="0" smtClean="0">
                <a:solidFill>
                  <a:srgbClr val="FFFFFF"/>
                </a:solidFill>
                <a:latin typeface="ＭＳ Ｐゴシック" pitchFamily="50" charset="-128"/>
                <a:ea typeface="ＭＳ Ｐゴシック" pitchFamily="50" charset="-128"/>
              </a:rPr>
              <a:t>エサから</a:t>
            </a:r>
            <a:r>
              <a:rPr kumimoji="0" lang="en-US" sz="2400" dirty="0" smtClean="0">
                <a:solidFill>
                  <a:srgbClr val="FFFFFF"/>
                </a:solidFill>
              </a:rPr>
              <a:t>	      followed by Assimilation of Radionuclide across </a:t>
            </a:r>
          </a:p>
          <a:p>
            <a:pPr eaLnBrk="0" fontAlgn="base" hangingPunct="0">
              <a:spcBef>
                <a:spcPct val="0"/>
              </a:spcBef>
              <a:spcAft>
                <a:spcPct val="0"/>
              </a:spcAft>
            </a:pPr>
            <a:r>
              <a:rPr kumimoji="0" lang="en-US" sz="2400" dirty="0" smtClean="0">
                <a:solidFill>
                  <a:srgbClr val="FFFFFF"/>
                </a:solidFill>
              </a:rPr>
              <a:t>		      the Gut Wall</a:t>
            </a:r>
            <a:r>
              <a:rPr kumimoji="0" lang="ja-JP" altLang="en-US" sz="2400" dirty="0" smtClean="0">
                <a:solidFill>
                  <a:srgbClr val="FFFFFF"/>
                </a:solidFill>
                <a:latin typeface="ＭＳ Ｐゴシック" pitchFamily="50" charset="-128"/>
                <a:ea typeface="ＭＳ Ｐゴシック" pitchFamily="50" charset="-128"/>
              </a:rPr>
              <a:t>（汚染されたエサを食べることで、</a:t>
            </a:r>
            <a:endParaRPr kumimoji="0" lang="en-US" altLang="ja-JP" sz="2400" dirty="0" smtClean="0">
              <a:solidFill>
                <a:srgbClr val="FFFFFF"/>
              </a:solidFill>
              <a:latin typeface="ＭＳ Ｐゴシック" pitchFamily="50" charset="-128"/>
              <a:ea typeface="ＭＳ Ｐゴシック" pitchFamily="50" charset="-128"/>
            </a:endParaRPr>
          </a:p>
          <a:p>
            <a:pPr eaLnBrk="0" fontAlgn="base" hangingPunct="0">
              <a:spcBef>
                <a:spcPct val="0"/>
              </a:spcBef>
              <a:spcAft>
                <a:spcPct val="0"/>
              </a:spcAft>
            </a:pPr>
            <a:r>
              <a:rPr kumimoji="0" lang="ja-JP" altLang="en-US" sz="2400" dirty="0" smtClean="0">
                <a:solidFill>
                  <a:srgbClr val="FFFFFF"/>
                </a:solidFill>
                <a:latin typeface="ＭＳ Ｐゴシック" pitchFamily="50" charset="-128"/>
                <a:ea typeface="ＭＳ Ｐゴシック" pitchFamily="50" charset="-128"/>
              </a:rPr>
              <a:t>　　　　　　　         消化管壁から放射性核種が同化される）</a:t>
            </a:r>
            <a:endParaRPr kumimoji="0" lang="en-US" altLang="ja-JP" sz="2400" dirty="0" smtClean="0">
              <a:solidFill>
                <a:srgbClr val="FFFFFF"/>
              </a:solidFill>
              <a:latin typeface="ＭＳ Ｐゴシック" pitchFamily="50" charset="-128"/>
              <a:ea typeface="ＭＳ Ｐゴシック" pitchFamily="50" charset="-128"/>
            </a:endParaRPr>
          </a:p>
          <a:p>
            <a:pPr eaLnBrk="0" fontAlgn="base" hangingPunct="0">
              <a:spcBef>
                <a:spcPct val="0"/>
              </a:spcBef>
              <a:spcAft>
                <a:spcPct val="0"/>
              </a:spcAft>
            </a:pPr>
            <a:endParaRPr kumimoji="0" lang="en-US" sz="2400" dirty="0" smtClean="0">
              <a:solidFill>
                <a:srgbClr val="FFFFFF"/>
              </a:solidFill>
              <a:latin typeface="ＭＳ Ｐゴシック" pitchFamily="50" charset="-128"/>
              <a:ea typeface="ＭＳ Ｐゴシック" pitchFamily="50" charset="-128"/>
            </a:endParaRPr>
          </a:p>
          <a:p>
            <a:pPr eaLnBrk="0" fontAlgn="base" hangingPunct="0">
              <a:spcBef>
                <a:spcPct val="0"/>
              </a:spcBef>
              <a:spcAft>
                <a:spcPct val="0"/>
              </a:spcAft>
            </a:pPr>
            <a:r>
              <a:rPr kumimoji="0" lang="en-US" sz="2400" i="1" dirty="0" smtClean="0">
                <a:solidFill>
                  <a:srgbClr val="FFFFFF"/>
                </a:solidFill>
              </a:rPr>
              <a:t> From Sediment:</a:t>
            </a:r>
            <a:r>
              <a:rPr kumimoji="0" lang="en-US" sz="2400" dirty="0" smtClean="0">
                <a:solidFill>
                  <a:srgbClr val="FFFFFF"/>
                </a:solidFill>
              </a:rPr>
              <a:t> - Ingestion of Contaminated Sediments</a:t>
            </a:r>
          </a:p>
          <a:p>
            <a:pPr eaLnBrk="0" fontAlgn="base" hangingPunct="0">
              <a:spcBef>
                <a:spcPct val="0"/>
              </a:spcBef>
              <a:spcAft>
                <a:spcPct val="0"/>
              </a:spcAft>
            </a:pPr>
            <a:r>
              <a:rPr kumimoji="0" lang="ja-JP" altLang="en-US" sz="2400" dirty="0" smtClean="0">
                <a:solidFill>
                  <a:srgbClr val="FFFFFF"/>
                </a:solidFill>
                <a:latin typeface="ＭＳ Ｐゴシック" pitchFamily="50" charset="-128"/>
                <a:ea typeface="ＭＳ Ｐゴシック" pitchFamily="50" charset="-128"/>
              </a:rPr>
              <a:t>堆積物 </a:t>
            </a:r>
            <a:r>
              <a:rPr kumimoji="0" lang="en-US" altLang="ja-JP" sz="2400" dirty="0">
                <a:solidFill>
                  <a:srgbClr val="FFFFFF"/>
                </a:solidFill>
                <a:latin typeface="ＭＳ Ｐゴシック" pitchFamily="50" charset="-128"/>
                <a:ea typeface="ＭＳ Ｐゴシック" pitchFamily="50" charset="-128"/>
              </a:rPr>
              <a:t>(</a:t>
            </a:r>
            <a:r>
              <a:rPr kumimoji="0" lang="ja-JP" altLang="en-US" sz="2400" dirty="0">
                <a:solidFill>
                  <a:srgbClr val="FFFFFF"/>
                </a:solidFill>
                <a:latin typeface="ＭＳ Ｐゴシック" pitchFamily="50" charset="-128"/>
                <a:ea typeface="ＭＳ Ｐゴシック" pitchFamily="50" charset="-128"/>
              </a:rPr>
              <a:t>底泥</a:t>
            </a:r>
            <a:r>
              <a:rPr kumimoji="0" lang="ja-JP" altLang="en-US" sz="2400" dirty="0" smtClean="0">
                <a:solidFill>
                  <a:srgbClr val="FFFFFF"/>
                </a:solidFill>
                <a:latin typeface="ＭＳ Ｐゴシック" pitchFamily="50" charset="-128"/>
                <a:ea typeface="ＭＳ Ｐゴシック" pitchFamily="50" charset="-128"/>
              </a:rPr>
              <a:t>、　 （汚染された堆積物</a:t>
            </a:r>
            <a:r>
              <a:rPr kumimoji="0" lang="en-US" altLang="ja-JP" sz="2400" dirty="0" smtClean="0">
                <a:solidFill>
                  <a:srgbClr val="FFFFFF"/>
                </a:solidFill>
                <a:latin typeface="ＭＳ Ｐゴシック" pitchFamily="50" charset="-128"/>
                <a:ea typeface="ＭＳ Ｐゴシック" pitchFamily="50" charset="-128"/>
              </a:rPr>
              <a:t>[</a:t>
            </a:r>
            <a:r>
              <a:rPr kumimoji="0" lang="ja-JP" altLang="en-US" sz="2400" dirty="0" smtClean="0">
                <a:solidFill>
                  <a:srgbClr val="FFFFFF"/>
                </a:solidFill>
                <a:latin typeface="ＭＳ Ｐゴシック" pitchFamily="50" charset="-128"/>
                <a:ea typeface="ＭＳ Ｐゴシック" pitchFamily="50" charset="-128"/>
              </a:rPr>
              <a:t>の中の有機物</a:t>
            </a:r>
            <a:r>
              <a:rPr kumimoji="0" lang="en-US" altLang="ja-JP" sz="2400" dirty="0" smtClean="0">
                <a:solidFill>
                  <a:srgbClr val="FFFFFF"/>
                </a:solidFill>
                <a:latin typeface="ＭＳ Ｐゴシック" pitchFamily="50" charset="-128"/>
                <a:ea typeface="ＭＳ Ｐゴシック" pitchFamily="50" charset="-128"/>
              </a:rPr>
              <a:t>]</a:t>
            </a:r>
            <a:r>
              <a:rPr kumimoji="0" lang="ja-JP" altLang="en-US" sz="2400" dirty="0" smtClean="0">
                <a:solidFill>
                  <a:srgbClr val="FFFFFF"/>
                </a:solidFill>
                <a:latin typeface="ＭＳ Ｐゴシック" pitchFamily="50" charset="-128"/>
                <a:ea typeface="ＭＳ Ｐゴシック" pitchFamily="50" charset="-128"/>
              </a:rPr>
              <a:t>を食べる）</a:t>
            </a:r>
            <a:endParaRPr kumimoji="0" lang="en-US" altLang="ja-JP" sz="2400" dirty="0">
              <a:solidFill>
                <a:srgbClr val="FFFFFF"/>
              </a:solidFill>
              <a:latin typeface="ＭＳ Ｐゴシック" pitchFamily="50" charset="-128"/>
              <a:ea typeface="ＭＳ Ｐゴシック" pitchFamily="50" charset="-128"/>
            </a:endParaRPr>
          </a:p>
          <a:p>
            <a:pPr eaLnBrk="0" fontAlgn="base" hangingPunct="0">
              <a:spcBef>
                <a:spcPct val="0"/>
              </a:spcBef>
              <a:spcAft>
                <a:spcPct val="0"/>
              </a:spcAft>
            </a:pPr>
            <a:r>
              <a:rPr kumimoji="0" lang="ja-JP" altLang="en-US" sz="2400" dirty="0" smtClean="0">
                <a:solidFill>
                  <a:srgbClr val="FFFFFF"/>
                </a:solidFill>
                <a:latin typeface="ＭＳ Ｐゴシック" pitchFamily="50" charset="-128"/>
                <a:ea typeface="ＭＳ Ｐゴシック" pitchFamily="50" charset="-128"/>
              </a:rPr>
              <a:t>海底土</a:t>
            </a:r>
            <a:r>
              <a:rPr kumimoji="0" lang="en-US" altLang="ja-JP" sz="2400" dirty="0" smtClean="0">
                <a:solidFill>
                  <a:srgbClr val="FFFFFF"/>
                </a:solidFill>
                <a:latin typeface="ＭＳ Ｐゴシック" pitchFamily="50" charset="-128"/>
                <a:ea typeface="ＭＳ Ｐゴシック" pitchFamily="50" charset="-128"/>
              </a:rPr>
              <a:t>) </a:t>
            </a:r>
            <a:r>
              <a:rPr kumimoji="0" lang="ja-JP" altLang="en-US" sz="2400" dirty="0" smtClean="0">
                <a:solidFill>
                  <a:srgbClr val="FFFFFF"/>
                </a:solidFill>
                <a:latin typeface="ＭＳ Ｐゴシック" pitchFamily="50" charset="-128"/>
                <a:ea typeface="ＭＳ Ｐゴシック" pitchFamily="50" charset="-128"/>
              </a:rPr>
              <a:t>から     </a:t>
            </a:r>
            <a:r>
              <a:rPr kumimoji="0" lang="en-US" altLang="ja-JP" sz="2400" dirty="0" smtClean="0">
                <a:solidFill>
                  <a:srgbClr val="FFFFFF"/>
                </a:solidFill>
              </a:rPr>
              <a:t>-Adsorption </a:t>
            </a:r>
            <a:r>
              <a:rPr kumimoji="0" lang="en-US" altLang="ja-JP" sz="2400" dirty="0">
                <a:solidFill>
                  <a:srgbClr val="FFFFFF"/>
                </a:solidFill>
              </a:rPr>
              <a:t>and/or Absorption of the Soluble</a:t>
            </a:r>
          </a:p>
          <a:p>
            <a:pPr eaLnBrk="0" fontAlgn="base" hangingPunct="0">
              <a:spcBef>
                <a:spcPct val="0"/>
              </a:spcBef>
              <a:spcAft>
                <a:spcPct val="0"/>
              </a:spcAft>
            </a:pPr>
            <a:r>
              <a:rPr kumimoji="0" lang="en-US" altLang="ja-JP" sz="2400" dirty="0" smtClean="0">
                <a:solidFill>
                  <a:srgbClr val="FFFFFF"/>
                </a:solidFill>
              </a:rPr>
              <a:t>                             Radionuclide </a:t>
            </a:r>
            <a:r>
              <a:rPr kumimoji="0" lang="en-US" altLang="ja-JP" sz="2400" dirty="0">
                <a:solidFill>
                  <a:srgbClr val="FFFFFF"/>
                </a:solidFill>
              </a:rPr>
              <a:t>present in Pore Water between</a:t>
            </a:r>
          </a:p>
          <a:p>
            <a:pPr eaLnBrk="0" fontAlgn="base" hangingPunct="0">
              <a:spcBef>
                <a:spcPct val="0"/>
              </a:spcBef>
              <a:spcAft>
                <a:spcPct val="0"/>
              </a:spcAft>
            </a:pPr>
            <a:r>
              <a:rPr kumimoji="0" lang="en-US" sz="2400" dirty="0" smtClean="0">
                <a:solidFill>
                  <a:srgbClr val="FFFFFF"/>
                </a:solidFill>
              </a:rPr>
              <a:t>		</a:t>
            </a:r>
            <a:r>
              <a:rPr kumimoji="0" lang="en-US" sz="2400" dirty="0">
                <a:solidFill>
                  <a:srgbClr val="FFFFFF"/>
                </a:solidFill>
              </a:rPr>
              <a:t> </a:t>
            </a:r>
            <a:r>
              <a:rPr kumimoji="0" lang="en-US" sz="2400" dirty="0" smtClean="0">
                <a:solidFill>
                  <a:srgbClr val="FFFFFF"/>
                </a:solidFill>
              </a:rPr>
              <a:t>    the Sediment Grains</a:t>
            </a:r>
            <a:r>
              <a:rPr kumimoji="0" lang="ja-JP" altLang="en-US" sz="2400" dirty="0" smtClean="0">
                <a:solidFill>
                  <a:srgbClr val="FFFFFF"/>
                </a:solidFill>
                <a:latin typeface="ＭＳ Ｐゴシック" pitchFamily="50" charset="-128"/>
                <a:ea typeface="ＭＳ Ｐゴシック" pitchFamily="50" charset="-128"/>
              </a:rPr>
              <a:t>（間隙水［堆積物の粒子の隙間</a:t>
            </a:r>
            <a:endParaRPr kumimoji="0" lang="en-US" altLang="ja-JP" sz="2400" dirty="0" smtClean="0">
              <a:solidFill>
                <a:srgbClr val="FFFFFF"/>
              </a:solidFill>
              <a:latin typeface="ＭＳ Ｐゴシック" pitchFamily="50" charset="-128"/>
              <a:ea typeface="ＭＳ Ｐゴシック" pitchFamily="50" charset="-128"/>
            </a:endParaRPr>
          </a:p>
          <a:p>
            <a:pPr eaLnBrk="0" fontAlgn="base" hangingPunct="0">
              <a:spcBef>
                <a:spcPct val="0"/>
              </a:spcBef>
              <a:spcAft>
                <a:spcPct val="0"/>
              </a:spcAft>
            </a:pPr>
            <a:r>
              <a:rPr kumimoji="0" lang="ja-JP" altLang="en-US" sz="2400" dirty="0">
                <a:solidFill>
                  <a:srgbClr val="FFFFFF"/>
                </a:solidFill>
                <a:latin typeface="ＭＳ Ｐゴシック" pitchFamily="50" charset="-128"/>
                <a:ea typeface="ＭＳ Ｐゴシック" pitchFamily="50" charset="-128"/>
              </a:rPr>
              <a:t>　</a:t>
            </a:r>
            <a:r>
              <a:rPr kumimoji="0" lang="ja-JP" altLang="en-US" sz="2400" dirty="0" smtClean="0">
                <a:solidFill>
                  <a:srgbClr val="FFFFFF"/>
                </a:solidFill>
                <a:latin typeface="ＭＳ Ｐゴシック" pitchFamily="50" charset="-128"/>
                <a:ea typeface="ＭＳ Ｐゴシック" pitchFamily="50" charset="-128"/>
              </a:rPr>
              <a:t>　　　　　　　　　　にある水］に溶けている放射性核種の吸着・吸収）</a:t>
            </a:r>
            <a:endParaRPr kumimoji="0" lang="en-US" sz="2400" dirty="0" smtClean="0">
              <a:solidFill>
                <a:srgbClr val="FFFFFF"/>
              </a:solidFill>
            </a:endParaRPr>
          </a:p>
        </p:txBody>
      </p:sp>
      <p:sp>
        <p:nvSpPr>
          <p:cNvPr id="2" name="テキスト ボックス 1"/>
          <p:cNvSpPr txBox="1"/>
          <p:nvPr/>
        </p:nvSpPr>
        <p:spPr>
          <a:xfrm>
            <a:off x="4776869" y="55314"/>
            <a:ext cx="43316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dirty="0" smtClean="0"/>
              <a:t>Prof. Scott Fowler   </a:t>
            </a:r>
            <a:r>
              <a:rPr lang="ja-JP" altLang="en-US" dirty="0" smtClean="0">
                <a:latin typeface="ＭＳ Ｐゴシック" pitchFamily="50" charset="-128"/>
                <a:ea typeface="ＭＳ Ｐゴシック" pitchFamily="50" charset="-128"/>
              </a:rPr>
              <a:t>スコット・ファウラー教授</a:t>
            </a:r>
            <a:endParaRPr kumimoji="0" lang="en-US" altLang="ja-JP" dirty="0" smtClean="0">
              <a:solidFill>
                <a:srgbClr val="FFFFFF"/>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6479172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Text Box 2"/>
          <p:cNvSpPr txBox="1">
            <a:spLocks noChangeArrowheads="1"/>
          </p:cNvSpPr>
          <p:nvPr/>
        </p:nvSpPr>
        <p:spPr bwMode="auto">
          <a:xfrm>
            <a:off x="4352925" y="766763"/>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endParaRPr lang="en-US" sz="2000">
              <a:effectLst>
                <a:outerShdw blurRad="38100" dist="38100" dir="2700000" algn="tl">
                  <a:srgbClr val="000000"/>
                </a:outerShdw>
              </a:effectLst>
            </a:endParaRPr>
          </a:p>
        </p:txBody>
      </p:sp>
      <p:pic>
        <p:nvPicPr>
          <p:cNvPr id="675843"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8838" y="544513"/>
            <a:ext cx="6105525" cy="5091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46" name="Text Box 6"/>
          <p:cNvSpPr txBox="1">
            <a:spLocks noChangeArrowheads="1"/>
          </p:cNvSpPr>
          <p:nvPr/>
        </p:nvSpPr>
        <p:spPr bwMode="auto">
          <a:xfrm>
            <a:off x="58738" y="5791200"/>
            <a:ext cx="908526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n-US" sz="3000" b="1" dirty="0">
                <a:solidFill>
                  <a:srgbClr val="FFFF00"/>
                </a:solidFill>
                <a:effectLst>
                  <a:outerShdw blurRad="38100" dist="38100" dir="2700000" algn="tl">
                    <a:srgbClr val="000000"/>
                  </a:outerShdw>
                </a:effectLst>
              </a:rPr>
              <a:t>Uptake of </a:t>
            </a:r>
            <a:r>
              <a:rPr lang="en-US" sz="3000" b="1" baseline="30000" dirty="0">
                <a:solidFill>
                  <a:srgbClr val="FFFF00"/>
                </a:solidFill>
                <a:effectLst>
                  <a:outerShdw blurRad="38100" dist="38100" dir="2700000" algn="tl">
                    <a:srgbClr val="000000"/>
                  </a:outerShdw>
                </a:effectLst>
              </a:rPr>
              <a:t>134</a:t>
            </a:r>
            <a:r>
              <a:rPr lang="en-US" sz="3000" b="1" dirty="0">
                <a:solidFill>
                  <a:srgbClr val="FFFF00"/>
                </a:solidFill>
                <a:effectLst>
                  <a:outerShdw blurRad="38100" dist="38100" dir="2700000" algn="tl">
                    <a:srgbClr val="000000"/>
                  </a:outerShdw>
                </a:effectLst>
              </a:rPr>
              <a:t>Cs from sea water by flatfish (plaice) of different weights (from </a:t>
            </a:r>
            <a:r>
              <a:rPr lang="en-US" sz="3000" b="1" dirty="0" err="1">
                <a:solidFill>
                  <a:srgbClr val="FFFF00"/>
                </a:solidFill>
                <a:effectLst>
                  <a:outerShdw blurRad="38100" dist="38100" dir="2700000" algn="tl">
                    <a:srgbClr val="000000"/>
                  </a:outerShdw>
                </a:effectLst>
              </a:rPr>
              <a:t>Pentreath</a:t>
            </a:r>
            <a:r>
              <a:rPr lang="en-US" sz="3000" b="1" dirty="0">
                <a:solidFill>
                  <a:srgbClr val="FFFF00"/>
                </a:solidFill>
                <a:effectLst>
                  <a:outerShdw blurRad="38100" dist="38100" dir="2700000" algn="tl">
                    <a:srgbClr val="000000"/>
                  </a:outerShdw>
                </a:effectLst>
              </a:rPr>
              <a:t>, 1975)</a:t>
            </a:r>
          </a:p>
        </p:txBody>
      </p:sp>
      <p:sp>
        <p:nvSpPr>
          <p:cNvPr id="5" name="テキスト ボックス 4"/>
          <p:cNvSpPr txBox="1"/>
          <p:nvPr/>
        </p:nvSpPr>
        <p:spPr>
          <a:xfrm>
            <a:off x="4776869" y="55314"/>
            <a:ext cx="43316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dirty="0" smtClean="0"/>
              <a:t>Prof. Scott Fowler   </a:t>
            </a:r>
            <a:r>
              <a:rPr lang="ja-JP" altLang="en-US" dirty="0" smtClean="0">
                <a:latin typeface="ＭＳ Ｐゴシック" pitchFamily="50" charset="-128"/>
                <a:ea typeface="ＭＳ Ｐゴシック" pitchFamily="50" charset="-128"/>
              </a:rPr>
              <a:t>スコット・ファウラー教授</a:t>
            </a:r>
            <a:endParaRPr kumimoji="0" lang="en-US" altLang="ja-JP" dirty="0" smtClean="0">
              <a:solidFill>
                <a:srgbClr val="FFFFFF"/>
              </a:solidFill>
              <a:latin typeface="ＭＳ Ｐゴシック" pitchFamily="50" charset="-128"/>
              <a:ea typeface="ＭＳ Ｐゴシック" pitchFamily="50" charset="-128"/>
            </a:endParaRPr>
          </a:p>
        </p:txBody>
      </p:sp>
      <p:sp>
        <p:nvSpPr>
          <p:cNvPr id="6" name="Text Box 6"/>
          <p:cNvSpPr txBox="1">
            <a:spLocks noChangeArrowheads="1"/>
          </p:cNvSpPr>
          <p:nvPr/>
        </p:nvSpPr>
        <p:spPr bwMode="auto">
          <a:xfrm>
            <a:off x="-15619" y="553776"/>
            <a:ext cx="2070100"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ja-JP" altLang="en-US" sz="2400" b="1" dirty="0">
                <a:solidFill>
                  <a:srgbClr val="FFFF00"/>
                </a:solidFill>
                <a:effectLst>
                  <a:outerShdw blurRad="38100" dist="38100" dir="2700000" algn="tl">
                    <a:srgbClr val="000000"/>
                  </a:outerShdw>
                </a:effectLst>
                <a:latin typeface="ＭＳ Ｐゴシック" pitchFamily="50" charset="-128"/>
                <a:ea typeface="ＭＳ Ｐゴシック" pitchFamily="50" charset="-128"/>
              </a:rPr>
              <a:t>海水から</a:t>
            </a:r>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の</a:t>
            </a:r>
            <a:endPar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endParaRPr>
          </a:p>
          <a:p>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セシウム</a:t>
            </a:r>
            <a:r>
              <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134</a:t>
            </a:r>
          </a:p>
          <a:p>
            <a:r>
              <a:rPr lang="ja-JP" altLang="en-US" sz="2400" b="1" dirty="0">
                <a:solidFill>
                  <a:srgbClr val="FFFF00"/>
                </a:solidFill>
                <a:effectLst>
                  <a:outerShdw blurRad="38100" dist="38100" dir="2700000" algn="tl">
                    <a:srgbClr val="000000"/>
                  </a:outerShdw>
                </a:effectLst>
                <a:latin typeface="ＭＳ Ｐゴシック" pitchFamily="50" charset="-128"/>
                <a:ea typeface="ＭＳ Ｐゴシック" pitchFamily="50" charset="-128"/>
              </a:rPr>
              <a:t>の</a:t>
            </a:r>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取り込み</a:t>
            </a:r>
            <a:endPar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endParaRPr>
          </a:p>
          <a:p>
            <a:endParaRPr lang="en-US" sz="2400" b="1" dirty="0">
              <a:solidFill>
                <a:srgbClr val="FFFF00"/>
              </a:solidFill>
              <a:effectLst>
                <a:outerShdw blurRad="38100" dist="38100" dir="2700000" algn="tl">
                  <a:srgbClr val="000000"/>
                </a:outerShdw>
              </a:effectLst>
              <a:latin typeface="ＭＳ Ｐゴシック" pitchFamily="50" charset="-128"/>
              <a:ea typeface="ＭＳ Ｐゴシック" pitchFamily="50" charset="-128"/>
            </a:endParaRPr>
          </a:p>
          <a:p>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カレイの一種</a:t>
            </a:r>
            <a:endPar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endParaRPr>
          </a:p>
          <a:p>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体重別</a:t>
            </a:r>
            <a:endPar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endParaRPr>
          </a:p>
          <a:p>
            <a:endPar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endParaRPr>
          </a:p>
          <a:p>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ペントリース</a:t>
            </a:r>
            <a:endPar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endParaRPr>
          </a:p>
          <a:p>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a:t>
            </a:r>
            <a:r>
              <a:rPr 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1975</a:t>
            </a:r>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）から</a:t>
            </a:r>
            <a:endParaRPr lang="en-US" sz="2400" b="1" dirty="0">
              <a:solidFill>
                <a:srgbClr val="FFFF00"/>
              </a:solidFill>
              <a:effectLst>
                <a:outerShdw blurRad="38100" dist="38100" dir="2700000" algn="tl">
                  <a:srgbClr val="000000"/>
                </a:outerShdw>
              </a:effectLst>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7142418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Text Box 2"/>
          <p:cNvSpPr txBox="1">
            <a:spLocks noChangeArrowheads="1"/>
          </p:cNvSpPr>
          <p:nvPr/>
        </p:nvSpPr>
        <p:spPr bwMode="auto">
          <a:xfrm>
            <a:off x="4352925" y="766763"/>
            <a:ext cx="184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endParaRPr lang="en-US" sz="2000">
              <a:effectLst>
                <a:outerShdw blurRad="38100" dist="38100" dir="2700000" algn="tl">
                  <a:srgbClr val="000000"/>
                </a:outerShdw>
              </a:effectLst>
            </a:endParaRPr>
          </a:p>
        </p:txBody>
      </p:sp>
      <p:sp>
        <p:nvSpPr>
          <p:cNvPr id="666627" name="Text Box 3"/>
          <p:cNvSpPr txBox="1">
            <a:spLocks noChangeArrowheads="1"/>
          </p:cNvSpPr>
          <p:nvPr/>
        </p:nvSpPr>
        <p:spPr bwMode="auto">
          <a:xfrm>
            <a:off x="4241800" y="3486150"/>
            <a:ext cx="1841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endParaRPr lang="en-US" sz="1200"/>
          </a:p>
        </p:txBody>
      </p:sp>
      <p:pic>
        <p:nvPicPr>
          <p:cNvPr id="66662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5536" y="519409"/>
            <a:ext cx="8274124" cy="4781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6630" name="Text Box 6"/>
          <p:cNvSpPr txBox="1">
            <a:spLocks noChangeArrowheads="1"/>
          </p:cNvSpPr>
          <p:nvPr/>
        </p:nvSpPr>
        <p:spPr bwMode="auto">
          <a:xfrm>
            <a:off x="35496" y="5524500"/>
            <a:ext cx="5286255"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sz="2400" b="1" dirty="0">
                <a:solidFill>
                  <a:srgbClr val="FFFF00"/>
                </a:solidFill>
              </a:rPr>
              <a:t>Loss of </a:t>
            </a:r>
            <a:r>
              <a:rPr lang="en-US" sz="2400" b="1" baseline="30000" dirty="0">
                <a:solidFill>
                  <a:srgbClr val="FFFF00"/>
                </a:solidFill>
              </a:rPr>
              <a:t>241</a:t>
            </a:r>
            <a:r>
              <a:rPr lang="en-US" sz="2400" b="1" dirty="0">
                <a:solidFill>
                  <a:srgbClr val="FFFF00"/>
                </a:solidFill>
              </a:rPr>
              <a:t>Am and </a:t>
            </a:r>
            <a:r>
              <a:rPr lang="en-US" sz="2400" b="1" baseline="30000" dirty="0">
                <a:solidFill>
                  <a:srgbClr val="FFFF00"/>
                </a:solidFill>
              </a:rPr>
              <a:t>134</a:t>
            </a:r>
            <a:r>
              <a:rPr lang="en-US" sz="2400" b="1" dirty="0">
                <a:solidFill>
                  <a:srgbClr val="FFFF00"/>
                </a:solidFill>
              </a:rPr>
              <a:t>Cs from scallops </a:t>
            </a:r>
          </a:p>
          <a:p>
            <a:r>
              <a:rPr lang="en-US" sz="2400" b="1" dirty="0">
                <a:solidFill>
                  <a:srgbClr val="FFFF00"/>
                </a:solidFill>
              </a:rPr>
              <a:t>following 7 day uptake from sea water</a:t>
            </a:r>
          </a:p>
          <a:p>
            <a:r>
              <a:rPr lang="en-US" sz="2400" b="1" dirty="0">
                <a:solidFill>
                  <a:srgbClr val="FFFF00"/>
                </a:solidFill>
              </a:rPr>
              <a:t>(From </a:t>
            </a:r>
            <a:r>
              <a:rPr lang="en-US" sz="2400" b="1" dirty="0" err="1">
                <a:solidFill>
                  <a:srgbClr val="FFFF00"/>
                </a:solidFill>
              </a:rPr>
              <a:t>Metian</a:t>
            </a:r>
            <a:r>
              <a:rPr lang="en-US" sz="2400" b="1" dirty="0">
                <a:solidFill>
                  <a:srgbClr val="FFFF00"/>
                </a:solidFill>
              </a:rPr>
              <a:t> et al. 2011)</a:t>
            </a:r>
          </a:p>
        </p:txBody>
      </p:sp>
      <p:sp>
        <p:nvSpPr>
          <p:cNvPr id="6" name="テキスト ボックス 5"/>
          <p:cNvSpPr txBox="1"/>
          <p:nvPr/>
        </p:nvSpPr>
        <p:spPr>
          <a:xfrm>
            <a:off x="4776869" y="107340"/>
            <a:ext cx="43316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dirty="0" smtClean="0"/>
              <a:t>Prof. Scott Fowler   </a:t>
            </a:r>
            <a:r>
              <a:rPr lang="ja-JP" altLang="en-US" dirty="0" smtClean="0">
                <a:latin typeface="ＭＳ Ｐゴシック" pitchFamily="50" charset="-128"/>
                <a:ea typeface="ＭＳ Ｐゴシック" pitchFamily="50" charset="-128"/>
              </a:rPr>
              <a:t>スコット・ファウラー教授</a:t>
            </a:r>
            <a:endParaRPr kumimoji="0" lang="en-US" altLang="ja-JP" dirty="0" smtClean="0">
              <a:solidFill>
                <a:srgbClr val="FFFFFF"/>
              </a:solidFill>
              <a:latin typeface="ＭＳ Ｐゴシック" pitchFamily="50" charset="-128"/>
              <a:ea typeface="ＭＳ Ｐゴシック" pitchFamily="50" charset="-128"/>
            </a:endParaRPr>
          </a:p>
        </p:txBody>
      </p:sp>
      <p:sp>
        <p:nvSpPr>
          <p:cNvPr id="7" name="Text Box 6"/>
          <p:cNvSpPr txBox="1">
            <a:spLocks noChangeArrowheads="1"/>
          </p:cNvSpPr>
          <p:nvPr/>
        </p:nvSpPr>
        <p:spPr bwMode="auto">
          <a:xfrm>
            <a:off x="5163695" y="5273806"/>
            <a:ext cx="4376857"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r>
              <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7</a:t>
            </a:r>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日間海水から取り込ませた</a:t>
            </a:r>
            <a:endPar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endParaRPr>
          </a:p>
          <a:p>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後のｱﾒﾘｼｳﾑ</a:t>
            </a:r>
            <a:r>
              <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241</a:t>
            </a:r>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とｾｼｳﾑ</a:t>
            </a:r>
            <a:r>
              <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134</a:t>
            </a:r>
          </a:p>
          <a:p>
            <a:r>
              <a:rPr lang="ja-JP" altLang="en-US" sz="2400" b="1" dirty="0" err="1"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の排</a:t>
            </a:r>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出</a:t>
            </a:r>
            <a:r>
              <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a:t>
            </a:r>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ホタテガイ</a:t>
            </a:r>
            <a:r>
              <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a:t>
            </a:r>
          </a:p>
          <a:p>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メティアン他（</a:t>
            </a:r>
            <a:r>
              <a:rPr lang="en-US" altLang="ja-JP"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2011</a:t>
            </a:r>
            <a:r>
              <a:rPr lang="ja-JP" altLang="en-US" sz="2400" b="1" dirty="0" smtClean="0">
                <a:solidFill>
                  <a:srgbClr val="FFFF00"/>
                </a:solidFill>
                <a:effectLst>
                  <a:outerShdw blurRad="38100" dist="38100" dir="2700000" algn="tl">
                    <a:srgbClr val="000000"/>
                  </a:outerShdw>
                </a:effectLst>
                <a:latin typeface="ＭＳ Ｐゴシック" pitchFamily="50" charset="-128"/>
                <a:ea typeface="ＭＳ Ｐゴシック" pitchFamily="50" charset="-128"/>
              </a:rPr>
              <a:t>）から</a:t>
            </a:r>
            <a:endParaRPr lang="en-US" sz="2400" b="1" dirty="0">
              <a:solidFill>
                <a:srgbClr val="FFFF00"/>
              </a:solidFill>
              <a:effectLst>
                <a:outerShdw blurRad="38100" dist="38100" dir="2700000" algn="tl">
                  <a:srgbClr val="000000"/>
                </a:outerShdw>
              </a:effectLst>
              <a:latin typeface="ＭＳ Ｐゴシック" pitchFamily="50" charset="-128"/>
              <a:ea typeface="ＭＳ Ｐゴシック" pitchFamily="50" charset="-128"/>
            </a:endParaRPr>
          </a:p>
        </p:txBody>
      </p:sp>
      <p:sp>
        <p:nvSpPr>
          <p:cNvPr id="2" name="テキスト ボックス 1"/>
          <p:cNvSpPr txBox="1"/>
          <p:nvPr/>
        </p:nvSpPr>
        <p:spPr>
          <a:xfrm rot="16200000">
            <a:off x="-463551" y="2488612"/>
            <a:ext cx="1223412" cy="369332"/>
          </a:xfrm>
          <a:prstGeom prst="rect">
            <a:avLst/>
          </a:prstGeom>
          <a:solidFill>
            <a:schemeClr val="bg1"/>
          </a:solidFill>
        </p:spPr>
        <p:txBody>
          <a:bodyPr wrap="none" rtlCol="0">
            <a:spAutoFit/>
          </a:bodyPr>
          <a:lstStyle/>
          <a:p>
            <a:r>
              <a:rPr kumimoji="1" lang="ja-JP" altLang="en-US" dirty="0" smtClean="0">
                <a:latin typeface="ＭＳ Ｐゴシック" pitchFamily="50" charset="-128"/>
                <a:ea typeface="ＭＳ Ｐゴシック" pitchFamily="50" charset="-128"/>
              </a:rPr>
              <a:t>残存量（</a:t>
            </a:r>
            <a:r>
              <a:rPr kumimoji="1" lang="en-US" altLang="ja-JP" dirty="0" smtClean="0">
                <a:latin typeface="ＭＳ Ｐゴシック" pitchFamily="50" charset="-128"/>
                <a:ea typeface="ＭＳ Ｐゴシック" pitchFamily="50" charset="-128"/>
              </a:rPr>
              <a:t>%</a:t>
            </a:r>
            <a:r>
              <a:rPr kumimoji="1" lang="ja-JP" altLang="en-US" dirty="0" smtClean="0">
                <a:latin typeface="ＭＳ Ｐゴシック" pitchFamily="50" charset="-128"/>
                <a:ea typeface="ＭＳ Ｐゴシック" pitchFamily="50" charset="-128"/>
              </a:rPr>
              <a:t>）</a:t>
            </a:r>
            <a:endParaRPr kumimoji="1" lang="ja-JP" altLang="en-US" dirty="0">
              <a:latin typeface="ＭＳ Ｐゴシック" pitchFamily="50" charset="-128"/>
              <a:ea typeface="ＭＳ Ｐゴシック" pitchFamily="50" charset="-128"/>
            </a:endParaRPr>
          </a:p>
        </p:txBody>
      </p:sp>
      <p:sp>
        <p:nvSpPr>
          <p:cNvPr id="9" name="テキスト ボックス 8"/>
          <p:cNvSpPr txBox="1"/>
          <p:nvPr/>
        </p:nvSpPr>
        <p:spPr>
          <a:xfrm>
            <a:off x="5436820" y="4931876"/>
            <a:ext cx="1107996" cy="369332"/>
          </a:xfrm>
          <a:prstGeom prst="rect">
            <a:avLst/>
          </a:prstGeom>
          <a:solidFill>
            <a:schemeClr val="bg1"/>
          </a:solidFill>
        </p:spPr>
        <p:txBody>
          <a:bodyPr wrap="none" rtlCol="0">
            <a:spAutoFit/>
          </a:bodyPr>
          <a:lstStyle/>
          <a:p>
            <a:r>
              <a:rPr kumimoji="1" lang="ja-JP" altLang="en-US" dirty="0" smtClean="0">
                <a:latin typeface="ＭＳ Ｐゴシック" pitchFamily="50" charset="-128"/>
                <a:ea typeface="ＭＳ Ｐゴシック" pitchFamily="50" charset="-128"/>
              </a:rPr>
              <a:t>時間（日）</a:t>
            </a:r>
            <a:endParaRPr kumimoji="1" lang="ja-JP" altLang="en-US"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6991597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950" y="123825"/>
            <a:ext cx="900112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3106540" y="35332"/>
            <a:ext cx="6001964" cy="369332"/>
          </a:xfrm>
          <a:prstGeom prst="rect">
            <a:avLst/>
          </a:prstGeom>
          <a:solidFill>
            <a:srgbClr val="FFFFFF"/>
          </a:solidFill>
          <a:ln w="25400" cap="flat" cmpd="sng" algn="ctr">
            <a:solidFill>
              <a:srgbClr val="333399"/>
            </a:solidFill>
            <a:prstDash val="solid"/>
          </a:ln>
          <a:effectLst/>
        </p:spPr>
        <p:txBody>
          <a:bodyPr wrap="none" rtlCol="0">
            <a:spAutoFit/>
          </a:bodyPr>
          <a:lstStyle/>
          <a:p>
            <a:pPr lvl="0"/>
            <a:r>
              <a:rPr kumimoji="0" lang="en-US" altLang="ja-JP" sz="1800" b="0" i="0" u="none" strike="noStrike" kern="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Dr. </a:t>
            </a:r>
            <a:r>
              <a:rPr kumimoji="0" lang="en-US" altLang="ja-JP" sz="1800" b="0" i="0" u="none" strike="noStrike" kern="0" cap="none" spc="0" normalizeH="0" baseline="0" noProof="0" dirty="0" err="1" smtClean="0">
                <a:ln>
                  <a:noFill/>
                </a:ln>
                <a:solidFill>
                  <a:srgbClr val="000000"/>
                </a:solidFill>
                <a:effectLst/>
                <a:uLnTx/>
                <a:uFillTx/>
                <a:latin typeface="ＭＳ Ｐゴシック" pitchFamily="50" charset="-128"/>
                <a:ea typeface="ＭＳ Ｐゴシック" pitchFamily="50" charset="-128"/>
                <a:cs typeface="+mn-cs"/>
              </a:rPr>
              <a:t>Takami</a:t>
            </a:r>
            <a:r>
              <a:rPr kumimoji="0" lang="en-US" altLang="ja-JP" sz="1800" b="0" i="0" u="none" strike="noStrike" kern="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 Morita </a:t>
            </a:r>
            <a:r>
              <a:rPr kumimoji="0" lang="ja-JP" altLang="en-US" sz="1800" b="0" i="0" u="none" strike="noStrike" kern="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森田貴己博士（水産庁・水産研究専門官）</a:t>
            </a:r>
            <a:endParaRPr kumimoji="0" lang="en-US" altLang="ja-JP" sz="1800" b="0" i="0" u="none" strike="noStrike" kern="0" cap="none" spc="0" normalizeH="0" baseline="0" noProof="0" dirty="0" smtClean="0">
              <a:ln>
                <a:noFill/>
              </a:ln>
              <a:solidFill>
                <a:srgbClr val="FFFFFF"/>
              </a:solidFill>
              <a:effectLst/>
              <a:uLnTx/>
              <a:uFillTx/>
              <a:latin typeface="ＭＳ Ｐゴシック" pitchFamily="50" charset="-128"/>
              <a:ea typeface="ＭＳ Ｐゴシック" pitchFamily="50" charset="-128"/>
              <a:cs typeface="+mn-cs"/>
            </a:endParaRPr>
          </a:p>
        </p:txBody>
      </p:sp>
      <p:sp>
        <p:nvSpPr>
          <p:cNvPr id="2" name="テキスト ボックス 1"/>
          <p:cNvSpPr txBox="1"/>
          <p:nvPr/>
        </p:nvSpPr>
        <p:spPr>
          <a:xfrm>
            <a:off x="4283968" y="879103"/>
            <a:ext cx="4402167" cy="461665"/>
          </a:xfrm>
          <a:prstGeom prst="rect">
            <a:avLst/>
          </a:prstGeom>
          <a:solidFill>
            <a:schemeClr val="bg1"/>
          </a:solidFill>
        </p:spPr>
        <p:txBody>
          <a:bodyPr wrap="none" rtlCol="0">
            <a:spAutoFit/>
          </a:bodyPr>
          <a:lstStyle/>
          <a:p>
            <a:r>
              <a:rPr kumimoji="1" lang="ja-JP" altLang="en-US" sz="2400" dirty="0" smtClean="0"/>
              <a:t>海産魚</a:t>
            </a:r>
            <a:r>
              <a:rPr lang="ja-JP" altLang="en-US" sz="2400" dirty="0"/>
              <a:t>の</a:t>
            </a:r>
            <a:r>
              <a:rPr kumimoji="1" lang="ja-JP" altLang="en-US" sz="2400" dirty="0" smtClean="0"/>
              <a:t>体における塩類の流れ</a:t>
            </a:r>
            <a:endParaRPr kumimoji="1" lang="ja-JP" altLang="en-US" sz="2400" dirty="0"/>
          </a:p>
        </p:txBody>
      </p:sp>
      <p:sp>
        <p:nvSpPr>
          <p:cNvPr id="4" name="テキスト ボックス 3"/>
          <p:cNvSpPr txBox="1"/>
          <p:nvPr/>
        </p:nvSpPr>
        <p:spPr>
          <a:xfrm>
            <a:off x="467544" y="2564904"/>
            <a:ext cx="800219" cy="461665"/>
          </a:xfrm>
          <a:prstGeom prst="rect">
            <a:avLst/>
          </a:prstGeom>
          <a:noFill/>
        </p:spPr>
        <p:txBody>
          <a:bodyPr wrap="none" rtlCol="0">
            <a:spAutoFit/>
          </a:bodyPr>
          <a:lstStyle/>
          <a:p>
            <a:r>
              <a:rPr kumimoji="1" lang="ja-JP" altLang="en-US" sz="2400" dirty="0" smtClean="0">
                <a:solidFill>
                  <a:srgbClr val="2121FB"/>
                </a:solidFill>
              </a:rPr>
              <a:t>海水</a:t>
            </a:r>
            <a:endParaRPr kumimoji="1" lang="ja-JP" altLang="en-US" sz="2400" dirty="0">
              <a:solidFill>
                <a:srgbClr val="2121FB"/>
              </a:solidFill>
            </a:endParaRPr>
          </a:p>
        </p:txBody>
      </p:sp>
      <p:sp>
        <p:nvSpPr>
          <p:cNvPr id="6" name="テキスト ボックス 5"/>
          <p:cNvSpPr txBox="1"/>
          <p:nvPr/>
        </p:nvSpPr>
        <p:spPr>
          <a:xfrm>
            <a:off x="1907704" y="3789040"/>
            <a:ext cx="768159" cy="461665"/>
          </a:xfrm>
          <a:prstGeom prst="rect">
            <a:avLst/>
          </a:prstGeom>
          <a:noFill/>
        </p:spPr>
        <p:txBody>
          <a:bodyPr wrap="none" rtlCol="0">
            <a:spAutoFit/>
          </a:bodyPr>
          <a:lstStyle/>
          <a:p>
            <a:r>
              <a:rPr kumimoji="1" lang="ja-JP" altLang="en-US" sz="2400" dirty="0" smtClean="0">
                <a:solidFill>
                  <a:srgbClr val="2121FB"/>
                </a:solidFill>
              </a:rPr>
              <a:t>エサ</a:t>
            </a:r>
            <a:endParaRPr kumimoji="1" lang="ja-JP" altLang="en-US" sz="2400" dirty="0">
              <a:solidFill>
                <a:srgbClr val="2121FB"/>
              </a:solidFill>
            </a:endParaRPr>
          </a:p>
        </p:txBody>
      </p:sp>
      <p:sp>
        <p:nvSpPr>
          <p:cNvPr id="5" name="テキスト ボックス 4"/>
          <p:cNvSpPr txBox="1"/>
          <p:nvPr/>
        </p:nvSpPr>
        <p:spPr>
          <a:xfrm>
            <a:off x="6228184" y="3604374"/>
            <a:ext cx="2095445" cy="369332"/>
          </a:xfrm>
          <a:prstGeom prst="rect">
            <a:avLst/>
          </a:prstGeom>
          <a:noFill/>
        </p:spPr>
        <p:txBody>
          <a:bodyPr wrap="none" rtlCol="0">
            <a:spAutoFit/>
          </a:bodyPr>
          <a:lstStyle/>
          <a:p>
            <a:r>
              <a:rPr kumimoji="1" lang="ja-JP" altLang="en-US" dirty="0" smtClean="0"/>
              <a:t>排泄物とともに排出</a:t>
            </a:r>
            <a:endParaRPr kumimoji="1" lang="ja-JP" altLang="en-US" dirty="0"/>
          </a:p>
        </p:txBody>
      </p:sp>
      <p:sp>
        <p:nvSpPr>
          <p:cNvPr id="8" name="テキスト ボックス 7"/>
          <p:cNvSpPr txBox="1"/>
          <p:nvPr/>
        </p:nvSpPr>
        <p:spPr>
          <a:xfrm>
            <a:off x="1644811" y="4437112"/>
            <a:ext cx="1293944" cy="369332"/>
          </a:xfrm>
          <a:prstGeom prst="rect">
            <a:avLst/>
          </a:prstGeom>
          <a:noFill/>
        </p:spPr>
        <p:txBody>
          <a:bodyPr wrap="none" rtlCol="0">
            <a:spAutoFit/>
          </a:bodyPr>
          <a:lstStyle/>
          <a:p>
            <a:r>
              <a:rPr kumimoji="1" lang="ja-JP" altLang="en-US" dirty="0" smtClean="0"/>
              <a:t>鰓から排出</a:t>
            </a:r>
            <a:endParaRPr kumimoji="1" lang="ja-JP" altLang="en-US" dirty="0"/>
          </a:p>
        </p:txBody>
      </p:sp>
    </p:spTree>
    <p:extLst>
      <p:ext uri="{BB962C8B-B14F-4D97-AF65-F5344CB8AC3E}">
        <p14:creationId xmlns:p14="http://schemas.microsoft.com/office/powerpoint/2010/main" val="265542816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7384"/>
            <a:ext cx="4444687" cy="6858000"/>
          </a:xfrm>
          <a:prstGeom prst="rect">
            <a:avLst/>
          </a:prstGeom>
          <a:effectLst>
            <a:reflection endPos="0" dist="50800" dir="5400000" sy="-100000" algn="bl" rotWithShape="0"/>
          </a:effectLst>
        </p:spPr>
      </p:pic>
      <p:pic>
        <p:nvPicPr>
          <p:cNvPr id="20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91680" y="2204864"/>
            <a:ext cx="4183436"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02930" y="2224822"/>
            <a:ext cx="4183434" cy="33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1333339" y="5662989"/>
            <a:ext cx="7760516" cy="646331"/>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ja-JP" sz="2400" baseline="30000" dirty="0" smtClean="0">
                <a:solidFill>
                  <a:srgbClr val="2121FB"/>
                </a:solidFill>
              </a:rPr>
              <a:t>134</a:t>
            </a:r>
            <a:r>
              <a:rPr lang="en-US" altLang="ja-JP" sz="2400" dirty="0" smtClean="0">
                <a:solidFill>
                  <a:srgbClr val="2121FB"/>
                </a:solidFill>
              </a:rPr>
              <a:t>Cs+</a:t>
            </a:r>
            <a:r>
              <a:rPr lang="ja-JP" altLang="en-US" sz="2400" dirty="0" smtClean="0">
                <a:solidFill>
                  <a:srgbClr val="2121FB"/>
                </a:solidFill>
              </a:rPr>
              <a:t> </a:t>
            </a:r>
            <a:r>
              <a:rPr lang="en-US" altLang="ja-JP" sz="2400" baseline="30000" dirty="0" smtClean="0">
                <a:solidFill>
                  <a:srgbClr val="2121FB"/>
                </a:solidFill>
              </a:rPr>
              <a:t>137</a:t>
            </a:r>
            <a:r>
              <a:rPr lang="en-US" altLang="ja-JP" sz="2400" dirty="0" smtClean="0">
                <a:solidFill>
                  <a:srgbClr val="2121FB"/>
                </a:solidFill>
              </a:rPr>
              <a:t>Cs radioactivity in two fish species</a:t>
            </a:r>
            <a:r>
              <a:rPr lang="ja-JP" altLang="en-US" sz="2400" dirty="0">
                <a:solidFill>
                  <a:srgbClr val="2121FB"/>
                </a:solidFill>
              </a:rPr>
              <a:t> </a:t>
            </a:r>
            <a:r>
              <a:rPr lang="en-US" altLang="ja-JP" sz="2400" dirty="0" smtClean="0">
                <a:solidFill>
                  <a:srgbClr val="2121FB"/>
                </a:solidFill>
              </a:rPr>
              <a:t>from Fukushima </a:t>
            </a:r>
          </a:p>
          <a:p>
            <a:r>
              <a:rPr lang="en-US" altLang="ja-JP" sz="1200" i="1" dirty="0" smtClean="0">
                <a:solidFill>
                  <a:prstClr val="black"/>
                </a:solidFill>
              </a:rPr>
              <a:t>Data source</a:t>
            </a:r>
            <a:r>
              <a:rPr lang="en-US" altLang="ja-JP" sz="1200" dirty="0" smtClean="0">
                <a:solidFill>
                  <a:prstClr val="black"/>
                </a:solidFill>
              </a:rPr>
              <a:t>: Fisheries Agency of Japan</a:t>
            </a:r>
            <a:endParaRPr lang="ja-JP" altLang="en-US" sz="1200" dirty="0">
              <a:solidFill>
                <a:prstClr val="black"/>
              </a:solidFill>
            </a:endParaRPr>
          </a:p>
        </p:txBody>
      </p:sp>
      <p:sp>
        <p:nvSpPr>
          <p:cNvPr id="17" name="乗算記号 16"/>
          <p:cNvSpPr>
            <a:spLocks noChangeAspect="1"/>
          </p:cNvSpPr>
          <p:nvPr/>
        </p:nvSpPr>
        <p:spPr>
          <a:xfrm>
            <a:off x="827584" y="3538874"/>
            <a:ext cx="269737" cy="269748"/>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テキスト ボックス 19"/>
          <p:cNvSpPr txBox="1"/>
          <p:nvPr/>
        </p:nvSpPr>
        <p:spPr>
          <a:xfrm>
            <a:off x="35496" y="683985"/>
            <a:ext cx="184731" cy="584775"/>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endParaRPr lang="ja-JP" altLang="en-US" sz="3200" i="1" dirty="0">
              <a:solidFill>
                <a:prstClr val="white"/>
              </a:solidFill>
            </a:endParaRPr>
          </a:p>
        </p:txBody>
      </p:sp>
      <p:pic>
        <p:nvPicPr>
          <p:cNvPr id="11" name="Picture 11" descr="http://www.otsuko.or.jp/marumura/nama_shirasu.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25509" y="2758545"/>
            <a:ext cx="1535493" cy="1151620"/>
          </a:xfrm>
          <a:prstGeom prst="rect">
            <a:avLst/>
          </a:prstGeom>
          <a:noFill/>
        </p:spPr>
      </p:pic>
      <p:pic>
        <p:nvPicPr>
          <p:cNvPr id="14" name="Picture 13" descr="http://tsuriyoubi.jp/essay/0021/0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82641" y="2646752"/>
            <a:ext cx="1368152" cy="541999"/>
          </a:xfrm>
          <a:prstGeom prst="rect">
            <a:avLst/>
          </a:prstGeom>
          <a:noFill/>
        </p:spPr>
      </p:pic>
      <p:sp>
        <p:nvSpPr>
          <p:cNvPr id="12" name="テキスト ボックス 11"/>
          <p:cNvSpPr txBox="1"/>
          <p:nvPr/>
        </p:nvSpPr>
        <p:spPr>
          <a:xfrm>
            <a:off x="36000" y="36000"/>
            <a:ext cx="7495322" cy="1077218"/>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altLang="ja-JP" sz="3200" i="1" dirty="0" smtClean="0">
                <a:solidFill>
                  <a:prstClr val="white"/>
                </a:solidFill>
              </a:rPr>
              <a:t>Rapid flushing of contaminated </a:t>
            </a:r>
            <a:r>
              <a:rPr lang="en-US" altLang="ja-JP" sz="3200" i="1" dirty="0">
                <a:solidFill>
                  <a:prstClr val="white"/>
                </a:solidFill>
              </a:rPr>
              <a:t>water </a:t>
            </a:r>
            <a:endParaRPr lang="en-US" altLang="ja-JP" sz="3200" i="1" dirty="0" smtClean="0">
              <a:solidFill>
                <a:prstClr val="white"/>
              </a:solidFill>
            </a:endParaRPr>
          </a:p>
          <a:p>
            <a:r>
              <a:rPr lang="en-US" altLang="ja-JP" sz="3200" i="1" dirty="0" smtClean="0">
                <a:solidFill>
                  <a:prstClr val="white"/>
                </a:solidFill>
              </a:rPr>
              <a:t>vs</a:t>
            </a:r>
            <a:r>
              <a:rPr lang="en-US" altLang="ja-JP" sz="3200" i="1" dirty="0">
                <a:solidFill>
                  <a:prstClr val="white"/>
                </a:solidFill>
              </a:rPr>
              <a:t>. Mysterious resilience of fish </a:t>
            </a:r>
            <a:r>
              <a:rPr lang="en-US" altLang="ja-JP" sz="3200" i="1" dirty="0" smtClean="0">
                <a:solidFill>
                  <a:prstClr val="white"/>
                </a:solidFill>
              </a:rPr>
              <a:t>radioactivity</a:t>
            </a:r>
            <a:endParaRPr lang="ja-JP" altLang="en-US" sz="3200" i="1" dirty="0">
              <a:solidFill>
                <a:prstClr val="white"/>
              </a:solidFill>
            </a:endParaRPr>
          </a:p>
        </p:txBody>
      </p:sp>
      <p:sp>
        <p:nvSpPr>
          <p:cNvPr id="13" name="テキスト ボックス 12"/>
          <p:cNvSpPr txBox="1"/>
          <p:nvPr/>
        </p:nvSpPr>
        <p:spPr>
          <a:xfrm>
            <a:off x="0" y="1196752"/>
            <a:ext cx="7531322" cy="95410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ja-JP" altLang="en-US" sz="2800" i="1" dirty="0">
                <a:solidFill>
                  <a:prstClr val="white"/>
                </a:solidFill>
              </a:rPr>
              <a:t>海水は急速</a:t>
            </a:r>
            <a:r>
              <a:rPr lang="ja-JP" altLang="en-US" sz="2800" i="1" dirty="0" smtClean="0">
                <a:solidFill>
                  <a:prstClr val="white"/>
                </a:solidFill>
              </a:rPr>
              <a:t>にきれいになったのに、なぜか一部</a:t>
            </a:r>
            <a:r>
              <a:rPr lang="ja-JP" altLang="en-US" sz="2800" i="1" dirty="0">
                <a:solidFill>
                  <a:prstClr val="white"/>
                </a:solidFill>
              </a:rPr>
              <a:t>の魚</a:t>
            </a:r>
            <a:r>
              <a:rPr lang="ja-JP" altLang="en-US" sz="2800" i="1" dirty="0" smtClean="0">
                <a:solidFill>
                  <a:prstClr val="white"/>
                </a:solidFill>
              </a:rPr>
              <a:t>の放射能低下は遅い</a:t>
            </a:r>
            <a:endParaRPr lang="ja-JP" altLang="en-US" sz="2800" i="1" dirty="0">
              <a:solidFill>
                <a:prstClr val="white"/>
              </a:solidFill>
            </a:endParaRPr>
          </a:p>
        </p:txBody>
      </p:sp>
      <p:sp>
        <p:nvSpPr>
          <p:cNvPr id="15" name="テキスト ボックス 14"/>
          <p:cNvSpPr txBox="1"/>
          <p:nvPr/>
        </p:nvSpPr>
        <p:spPr>
          <a:xfrm>
            <a:off x="1347988" y="6351711"/>
            <a:ext cx="7760516" cy="461665"/>
          </a:xfrm>
          <a:prstGeom prst="rect">
            <a:avLst/>
          </a:prstGeom>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2400" dirty="0" smtClean="0">
                <a:solidFill>
                  <a:srgbClr val="2121FB"/>
                </a:solidFill>
              </a:rPr>
              <a:t>福島県産</a:t>
            </a:r>
            <a:r>
              <a:rPr lang="en-US" altLang="ja-JP" sz="2400" dirty="0" smtClean="0">
                <a:solidFill>
                  <a:srgbClr val="2121FB"/>
                </a:solidFill>
              </a:rPr>
              <a:t>2</a:t>
            </a:r>
            <a:r>
              <a:rPr lang="ja-JP" altLang="en-US" sz="2400" dirty="0" smtClean="0">
                <a:solidFill>
                  <a:srgbClr val="2121FB"/>
                </a:solidFill>
              </a:rPr>
              <a:t>魚種の放射能推移（</a:t>
            </a:r>
            <a:r>
              <a:rPr lang="en-US" altLang="ja-JP" sz="2400" baseline="30000" dirty="0" smtClean="0">
                <a:solidFill>
                  <a:srgbClr val="2121FB"/>
                </a:solidFill>
              </a:rPr>
              <a:t>134</a:t>
            </a:r>
            <a:r>
              <a:rPr lang="en-US" altLang="ja-JP" sz="2400" dirty="0" smtClean="0">
                <a:solidFill>
                  <a:srgbClr val="2121FB"/>
                </a:solidFill>
              </a:rPr>
              <a:t>Cs+</a:t>
            </a:r>
            <a:r>
              <a:rPr lang="ja-JP" altLang="en-US" sz="2400" dirty="0" smtClean="0">
                <a:solidFill>
                  <a:srgbClr val="2121FB"/>
                </a:solidFill>
              </a:rPr>
              <a:t> </a:t>
            </a:r>
            <a:r>
              <a:rPr lang="en-US" altLang="ja-JP" sz="2400" baseline="30000" dirty="0" smtClean="0">
                <a:solidFill>
                  <a:srgbClr val="2121FB"/>
                </a:solidFill>
              </a:rPr>
              <a:t>137</a:t>
            </a:r>
            <a:r>
              <a:rPr lang="en-US" altLang="ja-JP" sz="2400" dirty="0" smtClean="0">
                <a:solidFill>
                  <a:srgbClr val="2121FB"/>
                </a:solidFill>
              </a:rPr>
              <a:t>Cs</a:t>
            </a:r>
            <a:r>
              <a:rPr lang="ja-JP" altLang="en-US" sz="2400" dirty="0" smtClean="0">
                <a:solidFill>
                  <a:srgbClr val="2121FB"/>
                </a:solidFill>
              </a:rPr>
              <a:t>）　</a:t>
            </a:r>
            <a:r>
              <a:rPr lang="ja-JP" altLang="en-US" sz="2000" i="1" dirty="0" smtClean="0">
                <a:solidFill>
                  <a:prstClr val="black"/>
                </a:solidFill>
              </a:rPr>
              <a:t>ﾃﾞｰﾀ</a:t>
            </a:r>
            <a:r>
              <a:rPr lang="ja-JP" altLang="en-US" sz="2000" dirty="0" smtClean="0">
                <a:solidFill>
                  <a:prstClr val="black"/>
                </a:solidFill>
              </a:rPr>
              <a:t>： 水産庁</a:t>
            </a:r>
            <a:endParaRPr lang="ja-JP" altLang="en-US" sz="2000" dirty="0">
              <a:solidFill>
                <a:prstClr val="black"/>
              </a:solidFill>
            </a:endParaRPr>
          </a:p>
        </p:txBody>
      </p:sp>
      <p:sp>
        <p:nvSpPr>
          <p:cNvPr id="2" name="テキスト ボックス 1"/>
          <p:cNvSpPr txBox="1"/>
          <p:nvPr/>
        </p:nvSpPr>
        <p:spPr>
          <a:xfrm>
            <a:off x="8028384" y="3192064"/>
            <a:ext cx="966931" cy="369332"/>
          </a:xfrm>
          <a:prstGeom prst="rect">
            <a:avLst/>
          </a:prstGeom>
          <a:solidFill>
            <a:schemeClr val="bg1"/>
          </a:solidFill>
        </p:spPr>
        <p:txBody>
          <a:bodyPr wrap="none" rtlCol="0">
            <a:spAutoFit/>
          </a:bodyPr>
          <a:lstStyle/>
          <a:p>
            <a:r>
              <a:rPr kumimoji="1" lang="ja-JP" altLang="en-US" dirty="0" smtClean="0"/>
              <a:t>アイナメ</a:t>
            </a:r>
            <a:endParaRPr kumimoji="1" lang="ja-JP" altLang="en-US" dirty="0"/>
          </a:p>
        </p:txBody>
      </p:sp>
      <p:sp>
        <p:nvSpPr>
          <p:cNvPr id="18" name="テキスト ボックス 17"/>
          <p:cNvSpPr txBox="1"/>
          <p:nvPr/>
        </p:nvSpPr>
        <p:spPr>
          <a:xfrm>
            <a:off x="4355976" y="3933056"/>
            <a:ext cx="785793" cy="369332"/>
          </a:xfrm>
          <a:prstGeom prst="rect">
            <a:avLst/>
          </a:prstGeom>
          <a:solidFill>
            <a:schemeClr val="bg1"/>
          </a:solidFill>
        </p:spPr>
        <p:txBody>
          <a:bodyPr wrap="none" rtlCol="0">
            <a:spAutoFit/>
          </a:bodyPr>
          <a:lstStyle/>
          <a:p>
            <a:r>
              <a:rPr kumimoji="1" lang="ja-JP" altLang="en-US" dirty="0" smtClean="0"/>
              <a:t>シラス</a:t>
            </a:r>
            <a:endParaRPr kumimoji="1" lang="ja-JP" altLang="en-US" dirty="0"/>
          </a:p>
        </p:txBody>
      </p:sp>
    </p:spTree>
    <p:extLst>
      <p:ext uri="{BB962C8B-B14F-4D97-AF65-F5344CB8AC3E}">
        <p14:creationId xmlns:p14="http://schemas.microsoft.com/office/powerpoint/2010/main" val="15177067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5841" name="Picture 2" descr="hot tuna fig1 curren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1981200"/>
            <a:ext cx="8534400" cy="2819400"/>
          </a:xfrm>
          <a:prstGeom prst="rect">
            <a:avLst/>
          </a:prstGeom>
          <a:noFill/>
          <a:ln w="44450">
            <a:solidFill>
              <a:schemeClr val="tx1"/>
            </a:solidFill>
            <a:miter lim="800000"/>
            <a:headEnd/>
            <a:tailEnd/>
          </a:ln>
        </p:spPr>
      </p:pic>
      <p:sp>
        <p:nvSpPr>
          <p:cNvPr id="35842" name="Rectangle 3"/>
          <p:cNvSpPr>
            <a:spLocks noChangeArrowheads="1"/>
          </p:cNvSpPr>
          <p:nvPr/>
        </p:nvSpPr>
        <p:spPr bwMode="auto">
          <a:xfrm>
            <a:off x="304800" y="381000"/>
            <a:ext cx="8534400" cy="1200329"/>
          </a:xfrm>
          <a:prstGeom prst="rect">
            <a:avLst/>
          </a:prstGeom>
          <a:noFill/>
          <a:ln w="9525">
            <a:noFill/>
            <a:miter lim="800000"/>
            <a:headEnd/>
            <a:tailEnd/>
          </a:ln>
        </p:spPr>
        <p:txBody>
          <a:bodyPr wrap="square">
            <a:spAutoFit/>
          </a:bodyPr>
          <a:lstStyle/>
          <a:p>
            <a:pPr algn="ctr" fontAlgn="base">
              <a:spcBef>
                <a:spcPct val="0"/>
              </a:spcBef>
              <a:spcAft>
                <a:spcPct val="0"/>
              </a:spcAft>
            </a:pPr>
            <a:r>
              <a:rPr kumimoji="0" lang="en-US" sz="2400" b="1" dirty="0">
                <a:solidFill>
                  <a:prstClr val="black"/>
                </a:solidFill>
                <a:cs typeface="Arial" charset="0"/>
              </a:rPr>
              <a:t>Simplified movement patterns for juvenile Pacific </a:t>
            </a:r>
            <a:r>
              <a:rPr kumimoji="0" lang="en-US" sz="2400" b="1" dirty="0" err="1">
                <a:solidFill>
                  <a:prstClr val="black"/>
                </a:solidFill>
                <a:cs typeface="Arial" charset="0"/>
              </a:rPr>
              <a:t>bluefin</a:t>
            </a:r>
            <a:r>
              <a:rPr kumimoji="0" lang="en-US" sz="2400" b="1" dirty="0">
                <a:solidFill>
                  <a:prstClr val="black"/>
                </a:solidFill>
                <a:cs typeface="Arial" charset="0"/>
              </a:rPr>
              <a:t> tuna </a:t>
            </a:r>
            <a:r>
              <a:rPr kumimoji="0" lang="en-US" sz="2400" b="1" dirty="0" smtClean="0">
                <a:solidFill>
                  <a:prstClr val="black"/>
                </a:solidFill>
                <a:cs typeface="Arial" charset="0"/>
              </a:rPr>
              <a:t>(blue </a:t>
            </a:r>
            <a:r>
              <a:rPr kumimoji="0" lang="en-US" sz="2400" b="1" dirty="0">
                <a:solidFill>
                  <a:prstClr val="black"/>
                </a:solidFill>
                <a:cs typeface="Arial" charset="0"/>
              </a:rPr>
              <a:t>arrows) from Japan to the California </a:t>
            </a:r>
            <a:r>
              <a:rPr kumimoji="0" lang="en-US" sz="2400" b="1" dirty="0" smtClean="0">
                <a:solidFill>
                  <a:prstClr val="black"/>
                </a:solidFill>
                <a:cs typeface="Arial" charset="0"/>
              </a:rPr>
              <a:t>and </a:t>
            </a:r>
            <a:r>
              <a:rPr kumimoji="0" lang="en-US" sz="2400" b="1" dirty="0">
                <a:solidFill>
                  <a:prstClr val="black"/>
                </a:solidFill>
                <a:cs typeface="Arial" charset="0"/>
              </a:rPr>
              <a:t>juvenile </a:t>
            </a:r>
            <a:r>
              <a:rPr kumimoji="0" lang="en-US" sz="2400" b="1" dirty="0" err="1">
                <a:solidFill>
                  <a:prstClr val="black"/>
                </a:solidFill>
                <a:cs typeface="Arial" charset="0"/>
              </a:rPr>
              <a:t>yellowfin</a:t>
            </a:r>
            <a:r>
              <a:rPr kumimoji="0" lang="en-US" sz="2400" b="1" dirty="0">
                <a:solidFill>
                  <a:prstClr val="black"/>
                </a:solidFill>
                <a:cs typeface="Arial" charset="0"/>
              </a:rPr>
              <a:t> tuna </a:t>
            </a:r>
            <a:r>
              <a:rPr kumimoji="0" lang="en-US" sz="2400" b="1" dirty="0" smtClean="0">
                <a:solidFill>
                  <a:prstClr val="black"/>
                </a:solidFill>
                <a:cs typeface="Arial" charset="0"/>
              </a:rPr>
              <a:t>(yellow </a:t>
            </a:r>
            <a:r>
              <a:rPr kumimoji="0" lang="en-US" sz="2400" b="1" dirty="0">
                <a:solidFill>
                  <a:prstClr val="black"/>
                </a:solidFill>
                <a:cs typeface="Arial" charset="0"/>
              </a:rPr>
              <a:t>arrows</a:t>
            </a:r>
            <a:r>
              <a:rPr kumimoji="0" lang="en-US" sz="2400" b="1" dirty="0" smtClean="0">
                <a:solidFill>
                  <a:prstClr val="black"/>
                </a:solidFill>
                <a:cs typeface="Arial" charset="0"/>
              </a:rPr>
              <a:t>)</a:t>
            </a:r>
            <a:endParaRPr kumimoji="0" lang="en-US" sz="2400" b="1" dirty="0">
              <a:solidFill>
                <a:prstClr val="black"/>
              </a:solidFill>
              <a:cs typeface="Arial" charset="0"/>
            </a:endParaRPr>
          </a:p>
        </p:txBody>
      </p:sp>
      <p:sp>
        <p:nvSpPr>
          <p:cNvPr id="5" name="テキスト ボックス 4"/>
          <p:cNvSpPr txBox="1"/>
          <p:nvPr/>
        </p:nvSpPr>
        <p:spPr>
          <a:xfrm>
            <a:off x="4283968" y="55314"/>
            <a:ext cx="4812536" cy="369332"/>
          </a:xfrm>
          <a:prstGeom prst="rect">
            <a:avLst/>
          </a:prstGeom>
          <a:solidFill>
            <a:srgbClr val="FFFFFF"/>
          </a:solidFill>
          <a:ln w="25400" cap="flat" cmpd="sng" algn="ctr">
            <a:solidFill>
              <a:srgbClr val="333399"/>
            </a:solidFill>
            <a:prstDash val="solid"/>
          </a:ln>
          <a:effectLst/>
        </p:spPr>
        <p:txBody>
          <a:bodyPr wrap="none" rtlCol="0">
            <a:spAutoFit/>
          </a:bodyPr>
          <a:lstStyle/>
          <a:p>
            <a:pPr lvl="0"/>
            <a:r>
              <a:rPr kumimoji="0" lang="en-US" altLang="ja-JP" sz="1800" b="0" i="0" u="none" strike="noStrike" kern="0" cap="none" spc="0" normalizeH="0" baseline="0" noProof="0" dirty="0" smtClean="0">
                <a:ln>
                  <a:noFill/>
                </a:ln>
                <a:solidFill>
                  <a:srgbClr val="000000"/>
                </a:solidFill>
                <a:effectLst/>
                <a:uLnTx/>
                <a:uFillTx/>
                <a:latin typeface="Times"/>
                <a:ea typeface="+mn-ea"/>
                <a:cs typeface="+mn-cs"/>
              </a:rPr>
              <a:t>Prof</a:t>
            </a:r>
            <a:r>
              <a:rPr kumimoji="0" lang="en-US" altLang="ja-JP" kern="0" dirty="0">
                <a:solidFill>
                  <a:srgbClr val="000000"/>
                </a:solidFill>
                <a:latin typeface="Times"/>
              </a:rPr>
              <a:t>. Nicholas </a:t>
            </a:r>
            <a:r>
              <a:rPr kumimoji="0" lang="en-US" altLang="ja-JP" kern="0" dirty="0" smtClean="0">
                <a:solidFill>
                  <a:srgbClr val="000000"/>
                </a:solidFill>
                <a:latin typeface="Times"/>
              </a:rPr>
              <a:t>Fisher</a:t>
            </a:r>
            <a:r>
              <a:rPr kumimoji="0" lang="en-US" altLang="ja-JP" sz="1800" b="0" i="0" u="none" strike="noStrike" kern="0" cap="none" spc="0" normalizeH="0" baseline="0" noProof="0" dirty="0" smtClean="0">
                <a:ln>
                  <a:noFill/>
                </a:ln>
                <a:solidFill>
                  <a:srgbClr val="000000"/>
                </a:solidFill>
                <a:effectLst/>
                <a:uLnTx/>
                <a:uFillTx/>
                <a:latin typeface="Times"/>
                <a:ea typeface="+mn-ea"/>
                <a:cs typeface="+mn-cs"/>
              </a:rPr>
              <a:t>   </a:t>
            </a:r>
            <a:r>
              <a:rPr kumimoji="0" lang="ja-JP" altLang="en-US" sz="1800" b="0" i="0" u="none" strike="noStrike" kern="0" cap="none" spc="0" normalizeH="0" baseline="0" noProof="0" dirty="0" smtClean="0">
                <a:ln>
                  <a:noFill/>
                </a:ln>
                <a:solidFill>
                  <a:srgbClr val="000000"/>
                </a:solidFill>
                <a:effectLst/>
                <a:uLnTx/>
                <a:uFillTx/>
                <a:latin typeface="ＭＳ Ｐゴシック" pitchFamily="50" charset="-128"/>
                <a:ea typeface="ＭＳ Ｐゴシック" pitchFamily="50" charset="-128"/>
                <a:cs typeface="+mn-cs"/>
              </a:rPr>
              <a:t>ニコラス・フィッシャー教授</a:t>
            </a:r>
            <a:endParaRPr kumimoji="0" lang="en-US" altLang="ja-JP" sz="1800" b="0" i="0" u="none" strike="noStrike" kern="0" cap="none" spc="0" normalizeH="0" baseline="0" noProof="0" dirty="0" smtClean="0">
              <a:ln>
                <a:noFill/>
              </a:ln>
              <a:solidFill>
                <a:srgbClr val="FFFFFF"/>
              </a:solidFill>
              <a:effectLst/>
              <a:uLnTx/>
              <a:uFillTx/>
              <a:latin typeface="ＭＳ Ｐゴシック" pitchFamily="50" charset="-128"/>
              <a:ea typeface="ＭＳ Ｐゴシック" pitchFamily="50" charset="-128"/>
              <a:cs typeface="+mn-cs"/>
            </a:endParaRPr>
          </a:p>
        </p:txBody>
      </p:sp>
      <p:sp>
        <p:nvSpPr>
          <p:cNvPr id="3" name="テキスト ボックス 2"/>
          <p:cNvSpPr txBox="1"/>
          <p:nvPr/>
        </p:nvSpPr>
        <p:spPr>
          <a:xfrm>
            <a:off x="323528" y="5013176"/>
            <a:ext cx="8343951" cy="1754326"/>
          </a:xfrm>
          <a:prstGeom prst="rect">
            <a:avLst/>
          </a:prstGeom>
          <a:solidFill>
            <a:schemeClr val="bg1"/>
          </a:solidFill>
        </p:spPr>
        <p:txBody>
          <a:bodyPr wrap="none" rtlCol="0">
            <a:spAutoFit/>
          </a:bodyPr>
          <a:lstStyle/>
          <a:p>
            <a:r>
              <a:rPr kumimoji="1" lang="ja-JP" altLang="en-US" dirty="0" smtClean="0">
                <a:latin typeface="ＭＳ Ｐゴシック" pitchFamily="50" charset="-128"/>
                <a:ea typeface="ＭＳ Ｐゴシック" pitchFamily="50" charset="-128"/>
              </a:rPr>
              <a:t>カリフォルニアで捕獲されたクロマグロからセシウム</a:t>
            </a:r>
            <a:r>
              <a:rPr kumimoji="1" lang="en-US" altLang="ja-JP" dirty="0" smtClean="0">
                <a:latin typeface="ＭＳ Ｐゴシック" pitchFamily="50" charset="-128"/>
                <a:ea typeface="ＭＳ Ｐゴシック" pitchFamily="50" charset="-128"/>
              </a:rPr>
              <a:t>134</a:t>
            </a:r>
            <a:r>
              <a:rPr kumimoji="1" lang="ja-JP" altLang="en-US" dirty="0" smtClean="0">
                <a:latin typeface="ＭＳ Ｐゴシック" pitchFamily="50" charset="-128"/>
                <a:ea typeface="ＭＳ Ｐゴシック" pitchFamily="50" charset="-128"/>
              </a:rPr>
              <a:t>とセシウム</a:t>
            </a:r>
            <a:r>
              <a:rPr kumimoji="1" lang="en-US" altLang="ja-JP" dirty="0" smtClean="0">
                <a:latin typeface="ＭＳ Ｐゴシック" pitchFamily="50" charset="-128"/>
                <a:ea typeface="ＭＳ Ｐゴシック" pitchFamily="50" charset="-128"/>
              </a:rPr>
              <a:t>137</a:t>
            </a:r>
            <a:r>
              <a:rPr kumimoji="1" lang="ja-JP" altLang="en-US" dirty="0" err="1" smtClean="0">
                <a:latin typeface="ＭＳ Ｐゴシック" pitchFamily="50" charset="-128"/>
                <a:ea typeface="ＭＳ Ｐゴシック" pitchFamily="50" charset="-128"/>
              </a:rPr>
              <a:t>が検</a:t>
            </a:r>
            <a:r>
              <a:rPr kumimoji="1" lang="ja-JP" altLang="en-US" dirty="0" smtClean="0">
                <a:latin typeface="ＭＳ Ｐゴシック" pitchFamily="50" charset="-128"/>
                <a:ea typeface="ＭＳ Ｐゴシック" pitchFamily="50" charset="-128"/>
              </a:rPr>
              <a:t>出された。</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セシウム</a:t>
            </a:r>
            <a:r>
              <a:rPr lang="en-US" altLang="ja-JP" dirty="0" smtClean="0">
                <a:latin typeface="ＭＳ Ｐゴシック" pitchFamily="50" charset="-128"/>
                <a:ea typeface="ＭＳ Ｐゴシック" pitchFamily="50" charset="-128"/>
              </a:rPr>
              <a:t>134</a:t>
            </a:r>
            <a:r>
              <a:rPr lang="ja-JP" altLang="en-US" dirty="0" smtClean="0">
                <a:latin typeface="ＭＳ Ｐゴシック" pitchFamily="50" charset="-128"/>
                <a:ea typeface="ＭＳ Ｐゴシック" pitchFamily="50" charset="-128"/>
              </a:rPr>
              <a:t>は</a:t>
            </a:r>
            <a:r>
              <a:rPr kumimoji="1" lang="ja-JP" altLang="en-US" dirty="0" smtClean="0">
                <a:latin typeface="ＭＳ Ｐゴシック" pitchFamily="50" charset="-128"/>
                <a:ea typeface="ＭＳ Ｐゴシック" pitchFamily="50" charset="-128"/>
              </a:rPr>
              <a:t>福島由来と判断された。同じ場所で捕獲されたキハダマグロからは</a:t>
            </a:r>
            <a:endParaRPr kumimoji="1"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セシウム</a:t>
            </a:r>
            <a:r>
              <a:rPr lang="en-US" altLang="ja-JP" dirty="0" smtClean="0">
                <a:latin typeface="ＭＳ Ｐゴシック" pitchFamily="50" charset="-128"/>
                <a:ea typeface="ＭＳ Ｐゴシック" pitchFamily="50" charset="-128"/>
              </a:rPr>
              <a:t>137</a:t>
            </a:r>
            <a:r>
              <a:rPr lang="ja-JP" altLang="en-US" dirty="0" smtClean="0">
                <a:latin typeface="ＭＳ Ｐゴシック" pitchFamily="50" charset="-128"/>
                <a:ea typeface="ＭＳ Ｐゴシック" pitchFamily="50" charset="-128"/>
              </a:rPr>
              <a:t>のみ（過去の核実験由来）。</a:t>
            </a:r>
            <a:endParaRPr lang="en-US" altLang="ja-JP" dirty="0" smtClean="0">
              <a:latin typeface="ＭＳ Ｐゴシック" pitchFamily="50" charset="-128"/>
              <a:ea typeface="ＭＳ Ｐゴシック" pitchFamily="50" charset="-128"/>
            </a:endParaRPr>
          </a:p>
          <a:p>
            <a:endParaRPr kumimoji="1" lang="en-US" altLang="ja-JP" dirty="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１～４ヶ月かけて日本近海からカリフォルニア沖に回遊する間に体外排出で</a:t>
            </a:r>
            <a:r>
              <a:rPr lang="en-US" altLang="ja-JP" dirty="0" smtClean="0">
                <a:latin typeface="ＭＳ Ｐゴシック" pitchFamily="50" charset="-128"/>
                <a:ea typeface="ＭＳ Ｐゴシック" pitchFamily="50" charset="-128"/>
              </a:rPr>
              <a:t>10</a:t>
            </a:r>
            <a:r>
              <a:rPr lang="ja-JP" altLang="en-US" dirty="0" smtClean="0">
                <a:latin typeface="ＭＳ Ｐゴシック" pitchFamily="50" charset="-128"/>
                <a:ea typeface="ＭＳ Ｐゴシック" pitchFamily="50" charset="-128"/>
              </a:rPr>
              <a:t>分の１</a:t>
            </a:r>
            <a:endParaRPr lang="en-US" altLang="ja-JP" dirty="0" smtClean="0">
              <a:latin typeface="ＭＳ Ｐゴシック" pitchFamily="50" charset="-128"/>
              <a:ea typeface="ＭＳ Ｐゴシック" pitchFamily="50" charset="-128"/>
            </a:endParaRPr>
          </a:p>
          <a:p>
            <a:r>
              <a:rPr lang="ja-JP" altLang="en-US" dirty="0" smtClean="0">
                <a:latin typeface="ＭＳ Ｐゴシック" pitchFamily="50" charset="-128"/>
                <a:ea typeface="ＭＳ Ｐゴシック" pitchFamily="50" charset="-128"/>
              </a:rPr>
              <a:t>程度に減少した。日本近海ではそれぞれ６０～８０</a:t>
            </a:r>
            <a:r>
              <a:rPr lang="en-US" altLang="ja-JP" dirty="0" err="1" smtClean="0">
                <a:latin typeface="ＭＳ Ｐゴシック" pitchFamily="50" charset="-128"/>
                <a:ea typeface="ＭＳ Ｐゴシック" pitchFamily="50" charset="-128"/>
              </a:rPr>
              <a:t>Bq</a:t>
            </a:r>
            <a:r>
              <a:rPr lang="en-US" altLang="ja-JP" dirty="0" smtClean="0">
                <a:latin typeface="ＭＳ Ｐゴシック" pitchFamily="50" charset="-128"/>
                <a:ea typeface="ＭＳ Ｐゴシック" pitchFamily="50" charset="-128"/>
              </a:rPr>
              <a:t>/kg</a:t>
            </a:r>
            <a:r>
              <a:rPr lang="ja-JP" altLang="en-US" dirty="0" smtClean="0">
                <a:latin typeface="ＭＳ Ｐゴシック" pitchFamily="50" charset="-128"/>
                <a:ea typeface="ＭＳ Ｐゴシック" pitchFamily="50" charset="-128"/>
              </a:rPr>
              <a:t>程度だったと推定</a:t>
            </a:r>
            <a:endParaRPr kumimoji="1" lang="ja-JP" altLang="en-US" dirty="0">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4775122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5" name="Text Box 3"/>
          <p:cNvSpPr txBox="1">
            <a:spLocks noChangeArrowheads="1"/>
          </p:cNvSpPr>
          <p:nvPr/>
        </p:nvSpPr>
        <p:spPr bwMode="auto">
          <a:xfrm>
            <a:off x="-36512" y="-27384"/>
            <a:ext cx="51990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rgbClr val="FFFF00"/>
                </a:solidFill>
                <a:effectLst>
                  <a:outerShdw blurRad="38100" dist="38100" dir="2700000" algn="tl">
                    <a:srgbClr val="000000"/>
                  </a:outerShdw>
                </a:effectLst>
                <a:latin typeface="Arial" charset="0"/>
              </a:rPr>
              <a:t>Zooplankton Fecal Pellet </a:t>
            </a:r>
            <a:r>
              <a:rPr lang="en-US" sz="2400" b="1" dirty="0" smtClean="0">
                <a:solidFill>
                  <a:srgbClr val="FFFF00"/>
                </a:solidFill>
                <a:effectLst>
                  <a:outerShdw blurRad="38100" dist="38100" dir="2700000" algn="tl">
                    <a:srgbClr val="000000"/>
                  </a:outerShdw>
                </a:effectLst>
                <a:latin typeface="Arial" charset="0"/>
              </a:rPr>
              <a:t>Types</a:t>
            </a:r>
            <a:r>
              <a:rPr lang="ja-JP" altLang="en-US" sz="2400" b="1" dirty="0" smtClean="0">
                <a:solidFill>
                  <a:srgbClr val="FFFF00"/>
                </a:solidFill>
                <a:effectLst>
                  <a:outerShdw blurRad="38100" dist="38100" dir="2700000" algn="tl">
                    <a:srgbClr val="000000"/>
                  </a:outerShdw>
                </a:effectLst>
                <a:latin typeface="Arial" charset="0"/>
              </a:rPr>
              <a:t>　動物プランクトンと糞粒</a:t>
            </a:r>
            <a:endParaRPr lang="en-US" sz="2400" b="1" dirty="0">
              <a:solidFill>
                <a:srgbClr val="FFFF00"/>
              </a:solidFill>
              <a:latin typeface="Arial" charset="0"/>
            </a:endParaRPr>
          </a:p>
        </p:txBody>
      </p:sp>
      <p:sp>
        <p:nvSpPr>
          <p:cNvPr id="617476" name="Text Box 4"/>
          <p:cNvSpPr txBox="1">
            <a:spLocks noChangeArrowheads="1"/>
          </p:cNvSpPr>
          <p:nvPr/>
        </p:nvSpPr>
        <p:spPr bwMode="auto">
          <a:xfrm>
            <a:off x="3821113" y="836712"/>
            <a:ext cx="2143125" cy="938719"/>
          </a:xfrm>
          <a:prstGeom prst="rect">
            <a:avLst/>
          </a:prstGeom>
          <a:solidFill>
            <a:schemeClr val="bg1"/>
          </a:solidFill>
          <a:ln>
            <a:noFill/>
          </a:ln>
          <a:effectLst/>
          <a:extLst/>
        </p:spPr>
        <p:txBody>
          <a:bodyPr>
            <a:spAutoFit/>
          </a:bodyPr>
          <a:lstStyle/>
          <a:p>
            <a:pPr algn="ctr">
              <a:spcBef>
                <a:spcPct val="50000"/>
              </a:spcBef>
            </a:pPr>
            <a:r>
              <a:rPr lang="en-GB" sz="2200" b="1" dirty="0" err="1" smtClean="0">
                <a:effectLst>
                  <a:outerShdw blurRad="38100" dist="38100" dir="2700000" algn="tl">
                    <a:srgbClr val="000000"/>
                  </a:outerShdw>
                </a:effectLst>
                <a:latin typeface="Arial" charset="0"/>
              </a:rPr>
              <a:t>Salps</a:t>
            </a:r>
            <a:endParaRPr lang="en-GB" sz="2200" b="1" dirty="0" smtClean="0">
              <a:effectLst>
                <a:outerShdw blurRad="38100" dist="38100" dir="2700000" algn="tl">
                  <a:srgbClr val="000000">
                    <a:alpha val="43137"/>
                  </a:srgbClr>
                </a:outerShdw>
              </a:effectLst>
              <a:latin typeface="ＭＳ Ｐゴシック" pitchFamily="50" charset="-128"/>
              <a:ea typeface="ＭＳ Ｐゴシック" pitchFamily="50" charset="-128"/>
            </a:endParaRPr>
          </a:p>
          <a:p>
            <a:pPr algn="ctr">
              <a:spcBef>
                <a:spcPct val="50000"/>
              </a:spcBef>
            </a:pPr>
            <a:r>
              <a:rPr lang="ja-JP" altLang="en-US" sz="2200" b="1" dirty="0">
                <a:effectLst>
                  <a:outerShdw blurRad="38100" dist="38100" dir="2700000" algn="tl">
                    <a:srgbClr val="000000">
                      <a:alpha val="43137"/>
                    </a:srgbClr>
                  </a:outerShdw>
                </a:effectLst>
                <a:latin typeface="ＭＳ Ｐゴシック" pitchFamily="50" charset="-128"/>
                <a:ea typeface="ＭＳ Ｐゴシック" pitchFamily="50" charset="-128"/>
                <a:cs typeface="Times New Roman" pitchFamily="18" charset="0"/>
              </a:rPr>
              <a:t>サルパ類</a:t>
            </a:r>
            <a:endParaRPr lang="en-US" sz="2200" b="1" dirty="0">
              <a:effectLst>
                <a:outerShdw blurRad="38100" dist="38100" dir="2700000" algn="tl">
                  <a:srgbClr val="000000">
                    <a:alpha val="43137"/>
                  </a:srgbClr>
                </a:outerShdw>
              </a:effectLst>
              <a:latin typeface="ＭＳ Ｐゴシック" pitchFamily="50" charset="-128"/>
              <a:ea typeface="ＭＳ Ｐゴシック" pitchFamily="50" charset="-128"/>
              <a:cs typeface="Times New Roman" pitchFamily="18" charset="0"/>
            </a:endParaRPr>
          </a:p>
        </p:txBody>
      </p:sp>
      <p:pic>
        <p:nvPicPr>
          <p:cNvPr id="617477" name="Picture 5" descr="salps_3_O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9650" y="904875"/>
            <a:ext cx="2060575" cy="1377950"/>
          </a:xfrm>
          <a:prstGeom prst="rect">
            <a:avLst/>
          </a:prstGeom>
          <a:noFill/>
          <a:extLst>
            <a:ext uri="{909E8E84-426E-40dd-AFC4-6F175D3DCCD1}">
              <a14:hiddenFill xmlns:a14="http://schemas.microsoft.com/office/drawing/2010/main">
                <a:solidFill>
                  <a:srgbClr val="FFFFFF"/>
                </a:solidFill>
              </a14:hiddenFill>
            </a:ext>
          </a:extLst>
        </p:spPr>
      </p:pic>
      <p:pic>
        <p:nvPicPr>
          <p:cNvPr id="617478" name="Picture 6" descr="cavolinia_pai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73288" y="2371725"/>
            <a:ext cx="1482725" cy="1252538"/>
          </a:xfrm>
          <a:prstGeom prst="rect">
            <a:avLst/>
          </a:prstGeom>
          <a:noFill/>
          <a:extLst>
            <a:ext uri="{909E8E84-426E-40dd-AFC4-6F175D3DCCD1}">
              <a14:hiddenFill xmlns:a14="http://schemas.microsoft.com/office/drawing/2010/main">
                <a:solidFill>
                  <a:srgbClr val="FFFFFF"/>
                </a:solidFill>
              </a14:hiddenFill>
            </a:ext>
          </a:extLst>
        </p:spPr>
      </p:pic>
      <p:pic>
        <p:nvPicPr>
          <p:cNvPr id="617479" name="Picture 7" descr="krill_2"/>
          <p:cNvPicPr>
            <a:picLocks noChangeAspect="1" noChangeArrowheads="1"/>
          </p:cNvPicPr>
          <p:nvPr/>
        </p:nvPicPr>
        <p:blipFill>
          <a:blip r:embed="rId4" cstate="screen">
            <a:extLst>
              <a:ext uri="{28A0092B-C50C-407E-A947-70E740481C1C}">
                <a14:useLocalDpi xmlns:a14="http://schemas.microsoft.com/office/drawing/2010/main"/>
              </a:ext>
            </a:extLst>
          </a:blip>
          <a:srcRect t="-2303"/>
          <a:stretch>
            <a:fillRect/>
          </a:stretch>
        </p:blipFill>
        <p:spPr bwMode="auto">
          <a:xfrm>
            <a:off x="828675" y="3681413"/>
            <a:ext cx="2422525" cy="1692275"/>
          </a:xfrm>
          <a:prstGeom prst="rect">
            <a:avLst/>
          </a:prstGeom>
          <a:noFill/>
          <a:extLst>
            <a:ext uri="{909E8E84-426E-40dd-AFC4-6F175D3DCCD1}">
              <a14:hiddenFill xmlns:a14="http://schemas.microsoft.com/office/drawing/2010/main">
                <a:solidFill>
                  <a:srgbClr val="FFFFFF"/>
                </a:solidFill>
              </a14:hiddenFill>
            </a:ext>
          </a:extLst>
        </p:spPr>
      </p:pic>
      <p:pic>
        <p:nvPicPr>
          <p:cNvPr id="617480" name="Picture 8" descr="Calanus propinquus-2 (with spermatophore)-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4250" y="5481638"/>
            <a:ext cx="21018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17481" name="Text Box 9"/>
          <p:cNvSpPr txBox="1">
            <a:spLocks noChangeArrowheads="1"/>
          </p:cNvSpPr>
          <p:nvPr/>
        </p:nvSpPr>
        <p:spPr bwMode="auto">
          <a:xfrm>
            <a:off x="3821113" y="2204864"/>
            <a:ext cx="2143125" cy="938719"/>
          </a:xfrm>
          <a:prstGeom prst="rect">
            <a:avLst/>
          </a:prstGeom>
          <a:solidFill>
            <a:schemeClr val="bg1"/>
          </a:solidFill>
          <a:ln>
            <a:noFill/>
          </a:ln>
          <a:effectLst/>
          <a:extLst/>
        </p:spPr>
        <p:txBody>
          <a:bodyPr>
            <a:spAutoFit/>
          </a:bodyPr>
          <a:lstStyle/>
          <a:p>
            <a:pPr algn="ctr">
              <a:spcBef>
                <a:spcPct val="50000"/>
              </a:spcBef>
            </a:pPr>
            <a:r>
              <a:rPr lang="en-GB" sz="2200" b="1" dirty="0" err="1" smtClean="0">
                <a:effectLst>
                  <a:outerShdw blurRad="38100" dist="38100" dir="2700000" algn="tl">
                    <a:srgbClr val="000000"/>
                  </a:outerShdw>
                </a:effectLst>
                <a:latin typeface="Arial" charset="0"/>
              </a:rPr>
              <a:t>Pteropods</a:t>
            </a:r>
            <a:endParaRPr lang="en-GB" sz="2200" b="1" dirty="0" smtClean="0">
              <a:effectLst>
                <a:outerShdw blurRad="38100" dist="38100" dir="2700000" algn="tl">
                  <a:srgbClr val="000000"/>
                </a:outerShdw>
              </a:effectLst>
              <a:latin typeface="Arial" charset="0"/>
            </a:endParaRPr>
          </a:p>
          <a:p>
            <a:pPr algn="ctr">
              <a:spcBef>
                <a:spcPct val="50000"/>
              </a:spcBef>
            </a:pPr>
            <a:r>
              <a:rPr lang="ja-JP" altLang="en-US" sz="2200" b="1" dirty="0" smtClean="0">
                <a:effectLst>
                  <a:outerShdw blurRad="38100" dist="38100" dir="2700000" algn="tl">
                    <a:srgbClr val="000000"/>
                  </a:outerShdw>
                </a:effectLst>
                <a:latin typeface="Arial" charset="0"/>
              </a:rPr>
              <a:t>翼足類</a:t>
            </a:r>
            <a:endParaRPr lang="en-US" i="1" dirty="0">
              <a:solidFill>
                <a:srgbClr val="FFFF00"/>
              </a:solidFill>
              <a:effectLst>
                <a:outerShdw blurRad="38100" dist="38100" dir="2700000" algn="tl">
                  <a:srgbClr val="000000"/>
                </a:outerShdw>
              </a:effectLst>
              <a:latin typeface="Arial" charset="0"/>
              <a:cs typeface="Times New Roman" pitchFamily="18" charset="0"/>
            </a:endParaRPr>
          </a:p>
        </p:txBody>
      </p:sp>
      <p:sp>
        <p:nvSpPr>
          <p:cNvPr id="617482" name="Text Box 10"/>
          <p:cNvSpPr txBox="1">
            <a:spLocks noChangeArrowheads="1"/>
          </p:cNvSpPr>
          <p:nvPr/>
        </p:nvSpPr>
        <p:spPr bwMode="auto">
          <a:xfrm>
            <a:off x="3821113" y="4578513"/>
            <a:ext cx="2143125" cy="938719"/>
          </a:xfrm>
          <a:prstGeom prst="rect">
            <a:avLst/>
          </a:prstGeom>
          <a:solidFill>
            <a:schemeClr val="bg1"/>
          </a:solidFill>
          <a:ln>
            <a:noFill/>
          </a:ln>
          <a:effectLst/>
          <a:extLst/>
        </p:spPr>
        <p:txBody>
          <a:bodyPr>
            <a:spAutoFit/>
          </a:bodyPr>
          <a:lstStyle/>
          <a:p>
            <a:pPr algn="ctr">
              <a:spcBef>
                <a:spcPct val="50000"/>
              </a:spcBef>
            </a:pPr>
            <a:r>
              <a:rPr lang="en-GB" sz="2200" b="1" dirty="0" err="1" smtClean="0">
                <a:effectLst>
                  <a:outerShdw blurRad="38100" dist="38100" dir="2700000" algn="tl">
                    <a:srgbClr val="000000"/>
                  </a:outerShdw>
                </a:effectLst>
                <a:latin typeface="Arial" charset="0"/>
              </a:rPr>
              <a:t>Euphausiid</a:t>
            </a:r>
            <a:endParaRPr lang="en-GB" sz="2200" b="1" dirty="0" smtClean="0">
              <a:effectLst>
                <a:outerShdw blurRad="38100" dist="38100" dir="2700000" algn="tl">
                  <a:srgbClr val="000000"/>
                </a:outerShdw>
              </a:effectLst>
              <a:latin typeface="Arial" charset="0"/>
            </a:endParaRPr>
          </a:p>
          <a:p>
            <a:pPr algn="ctr">
              <a:spcBef>
                <a:spcPct val="50000"/>
              </a:spcBef>
            </a:pPr>
            <a:r>
              <a:rPr lang="ja-JP" altLang="en-US" sz="2200" dirty="0" smtClean="0">
                <a:effectLst>
                  <a:outerShdw blurRad="38100" dist="38100" dir="2700000" algn="tl">
                    <a:srgbClr val="000000">
                      <a:alpha val="43137"/>
                    </a:srgbClr>
                  </a:outerShdw>
                </a:effectLst>
                <a:latin typeface="ＭＳ Ｐゴシック" pitchFamily="50" charset="-128"/>
                <a:ea typeface="ＭＳ Ｐゴシック" pitchFamily="50" charset="-128"/>
                <a:cs typeface="Times New Roman" pitchFamily="18" charset="0"/>
              </a:rPr>
              <a:t>オキアミ</a:t>
            </a:r>
            <a:endParaRPr lang="en-US" sz="2200" dirty="0">
              <a:effectLst>
                <a:outerShdw blurRad="38100" dist="38100" dir="2700000" algn="tl">
                  <a:srgbClr val="000000">
                    <a:alpha val="43137"/>
                  </a:srgbClr>
                </a:outerShdw>
              </a:effectLst>
              <a:latin typeface="ＭＳ Ｐゴシック" pitchFamily="50" charset="-128"/>
              <a:ea typeface="ＭＳ Ｐゴシック" pitchFamily="50" charset="-128"/>
              <a:cs typeface="Times New Roman" pitchFamily="18" charset="0"/>
            </a:endParaRPr>
          </a:p>
        </p:txBody>
      </p:sp>
      <p:sp>
        <p:nvSpPr>
          <p:cNvPr id="617483" name="Text Box 11"/>
          <p:cNvSpPr txBox="1">
            <a:spLocks noChangeArrowheads="1"/>
          </p:cNvSpPr>
          <p:nvPr/>
        </p:nvSpPr>
        <p:spPr bwMode="auto">
          <a:xfrm>
            <a:off x="3821113" y="5883275"/>
            <a:ext cx="2143125" cy="938719"/>
          </a:xfrm>
          <a:prstGeom prst="rect">
            <a:avLst/>
          </a:prstGeom>
          <a:solidFill>
            <a:schemeClr val="bg1"/>
          </a:solidFill>
          <a:ln>
            <a:noFill/>
          </a:ln>
          <a:effectLst/>
          <a:extLst/>
        </p:spPr>
        <p:txBody>
          <a:bodyPr>
            <a:spAutoFit/>
          </a:bodyPr>
          <a:lstStyle/>
          <a:p>
            <a:pPr algn="ctr">
              <a:spcBef>
                <a:spcPct val="50000"/>
              </a:spcBef>
            </a:pPr>
            <a:r>
              <a:rPr lang="en-GB" sz="2200" b="1" dirty="0" smtClean="0">
                <a:latin typeface="Arial" charset="0"/>
              </a:rPr>
              <a:t>Copepods</a:t>
            </a:r>
          </a:p>
          <a:p>
            <a:pPr algn="ctr">
              <a:spcBef>
                <a:spcPct val="50000"/>
              </a:spcBef>
            </a:pPr>
            <a:r>
              <a:rPr lang="ja-JP" altLang="en-US" sz="2200" b="1" dirty="0" smtClean="0">
                <a:latin typeface="ＭＳ Ｐゴシック" pitchFamily="50" charset="-128"/>
                <a:ea typeface="ＭＳ Ｐゴシック" pitchFamily="50" charset="-128"/>
                <a:cs typeface="Times New Roman" pitchFamily="18" charset="0"/>
              </a:rPr>
              <a:t>カイアシ</a:t>
            </a:r>
            <a:r>
              <a:rPr lang="ja-JP" altLang="en-US" sz="2200" b="1" dirty="0">
                <a:latin typeface="ＭＳ Ｐゴシック" pitchFamily="50" charset="-128"/>
                <a:ea typeface="ＭＳ Ｐゴシック" pitchFamily="50" charset="-128"/>
                <a:cs typeface="Times New Roman" pitchFamily="18" charset="0"/>
              </a:rPr>
              <a:t>類</a:t>
            </a:r>
            <a:endParaRPr lang="en-US" sz="2200" b="1" dirty="0">
              <a:latin typeface="ＭＳ Ｐゴシック" pitchFamily="50" charset="-128"/>
              <a:ea typeface="ＭＳ Ｐゴシック" pitchFamily="50" charset="-128"/>
              <a:cs typeface="Times New Roman" pitchFamily="18" charset="0"/>
            </a:endParaRPr>
          </a:p>
        </p:txBody>
      </p:sp>
      <p:pic>
        <p:nvPicPr>
          <p:cNvPr id="617484" name="Picture 12" descr="pteropod_cliona_limacin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1175" y="2457450"/>
            <a:ext cx="142875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617485" name="Picture 13" descr="EUPHA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74713" y="3833813"/>
            <a:ext cx="1049337" cy="592137"/>
          </a:xfrm>
          <a:prstGeom prst="rect">
            <a:avLst/>
          </a:prstGeom>
          <a:noFill/>
          <a:extLst>
            <a:ext uri="{909E8E84-426E-40dd-AFC4-6F175D3DCCD1}">
              <a14:hiddenFill xmlns:a14="http://schemas.microsoft.com/office/drawing/2010/main">
                <a:solidFill>
                  <a:srgbClr val="FFFFFF"/>
                </a:solidFill>
              </a14:hiddenFill>
            </a:ext>
          </a:extLst>
        </p:spPr>
      </p:pic>
      <p:pic>
        <p:nvPicPr>
          <p:cNvPr id="617486" name="Picture 14" descr="EUPHA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60613" y="4835525"/>
            <a:ext cx="852487" cy="520700"/>
          </a:xfrm>
          <a:prstGeom prst="rect">
            <a:avLst/>
          </a:prstGeom>
          <a:noFill/>
          <a:extLst>
            <a:ext uri="{909E8E84-426E-40dd-AFC4-6F175D3DCCD1}">
              <a14:hiddenFill xmlns:a14="http://schemas.microsoft.com/office/drawing/2010/main">
                <a:solidFill>
                  <a:srgbClr val="FFFFFF"/>
                </a:solidFill>
              </a14:hiddenFill>
            </a:ext>
          </a:extLst>
        </p:spPr>
      </p:pic>
      <p:pic>
        <p:nvPicPr>
          <p:cNvPr id="617487" name="Picture 15" descr="Euphausiid FP"/>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54750" y="4059238"/>
            <a:ext cx="2054225" cy="12525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7488" name="Picture 16" descr="Calanus FP"/>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248400" y="5678488"/>
            <a:ext cx="2062163" cy="10223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7489" name="Picture 17" descr="Pteropod FP"/>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289675" y="2484438"/>
            <a:ext cx="2020888" cy="120808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7490" name="Picture 18" descr="Salp FP"/>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316663" y="904875"/>
            <a:ext cx="1998662" cy="12144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4776869" y="55314"/>
            <a:ext cx="43316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dirty="0" smtClean="0"/>
              <a:t>Prof. Scott Fowler   </a:t>
            </a:r>
            <a:r>
              <a:rPr lang="ja-JP" altLang="en-US" dirty="0" smtClean="0">
                <a:latin typeface="ＭＳ Ｐゴシック" pitchFamily="50" charset="-128"/>
                <a:ea typeface="ＭＳ Ｐゴシック" pitchFamily="50" charset="-128"/>
              </a:rPr>
              <a:t>スコット・ファウラー教授</a:t>
            </a:r>
            <a:endParaRPr kumimoji="0" lang="en-US" altLang="ja-JP" dirty="0" smtClean="0">
              <a:solidFill>
                <a:srgbClr val="FFFFFF"/>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17357019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5" name="Text Box 3"/>
          <p:cNvSpPr txBox="1">
            <a:spLocks noChangeArrowheads="1"/>
          </p:cNvSpPr>
          <p:nvPr/>
        </p:nvSpPr>
        <p:spPr bwMode="auto">
          <a:xfrm>
            <a:off x="-36512" y="-27384"/>
            <a:ext cx="51990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dirty="0">
                <a:solidFill>
                  <a:srgbClr val="FFFF00"/>
                </a:solidFill>
                <a:effectLst>
                  <a:outerShdw blurRad="38100" dist="38100" dir="2700000" algn="tl">
                    <a:srgbClr val="000000"/>
                  </a:outerShdw>
                </a:effectLst>
                <a:latin typeface="Arial" charset="0"/>
              </a:rPr>
              <a:t>Zooplankton Fecal Pellet </a:t>
            </a:r>
            <a:r>
              <a:rPr lang="en-US" sz="2400" b="1" dirty="0" smtClean="0">
                <a:solidFill>
                  <a:srgbClr val="FFFF00"/>
                </a:solidFill>
                <a:effectLst>
                  <a:outerShdw blurRad="38100" dist="38100" dir="2700000" algn="tl">
                    <a:srgbClr val="000000"/>
                  </a:outerShdw>
                </a:effectLst>
                <a:latin typeface="Arial" charset="0"/>
              </a:rPr>
              <a:t>Types</a:t>
            </a:r>
            <a:r>
              <a:rPr lang="ja-JP" altLang="en-US" sz="2400" b="1" dirty="0" smtClean="0">
                <a:solidFill>
                  <a:srgbClr val="FFFF00"/>
                </a:solidFill>
                <a:effectLst>
                  <a:outerShdw blurRad="38100" dist="38100" dir="2700000" algn="tl">
                    <a:srgbClr val="000000"/>
                  </a:outerShdw>
                </a:effectLst>
                <a:latin typeface="Arial" charset="0"/>
              </a:rPr>
              <a:t>　動物プランクトンと糞粒</a:t>
            </a:r>
            <a:endParaRPr lang="en-US" sz="2400" b="1" dirty="0">
              <a:solidFill>
                <a:srgbClr val="FFFF00"/>
              </a:solidFill>
              <a:latin typeface="Arial" charset="0"/>
            </a:endParaRPr>
          </a:p>
        </p:txBody>
      </p:sp>
      <p:sp>
        <p:nvSpPr>
          <p:cNvPr id="617476" name="Text Box 4"/>
          <p:cNvSpPr txBox="1">
            <a:spLocks noChangeArrowheads="1"/>
          </p:cNvSpPr>
          <p:nvPr/>
        </p:nvSpPr>
        <p:spPr bwMode="auto">
          <a:xfrm>
            <a:off x="3821113" y="836712"/>
            <a:ext cx="2143125" cy="938719"/>
          </a:xfrm>
          <a:prstGeom prst="rect">
            <a:avLst/>
          </a:prstGeom>
          <a:solidFill>
            <a:schemeClr val="bg1"/>
          </a:solidFill>
          <a:ln>
            <a:noFill/>
          </a:ln>
          <a:effectLst/>
          <a:extLst/>
        </p:spPr>
        <p:txBody>
          <a:bodyPr>
            <a:spAutoFit/>
          </a:bodyPr>
          <a:lstStyle/>
          <a:p>
            <a:pPr algn="ctr">
              <a:spcBef>
                <a:spcPct val="50000"/>
              </a:spcBef>
            </a:pPr>
            <a:r>
              <a:rPr lang="en-GB" sz="2200" b="1" dirty="0" err="1" smtClean="0">
                <a:effectLst>
                  <a:outerShdw blurRad="38100" dist="38100" dir="2700000" algn="tl">
                    <a:srgbClr val="000000"/>
                  </a:outerShdw>
                </a:effectLst>
                <a:latin typeface="Arial" charset="0"/>
              </a:rPr>
              <a:t>Salps</a:t>
            </a:r>
            <a:endParaRPr lang="en-GB" sz="2200" b="1" dirty="0" smtClean="0">
              <a:effectLst>
                <a:outerShdw blurRad="38100" dist="38100" dir="2700000" algn="tl">
                  <a:srgbClr val="000000">
                    <a:alpha val="43137"/>
                  </a:srgbClr>
                </a:outerShdw>
              </a:effectLst>
              <a:latin typeface="ＭＳ Ｐゴシック" pitchFamily="50" charset="-128"/>
              <a:ea typeface="ＭＳ Ｐゴシック" pitchFamily="50" charset="-128"/>
            </a:endParaRPr>
          </a:p>
          <a:p>
            <a:pPr algn="ctr">
              <a:spcBef>
                <a:spcPct val="50000"/>
              </a:spcBef>
            </a:pPr>
            <a:r>
              <a:rPr lang="ja-JP" altLang="en-US" sz="2200" b="1" dirty="0">
                <a:effectLst>
                  <a:outerShdw blurRad="38100" dist="38100" dir="2700000" algn="tl">
                    <a:srgbClr val="000000">
                      <a:alpha val="43137"/>
                    </a:srgbClr>
                  </a:outerShdw>
                </a:effectLst>
                <a:latin typeface="ＭＳ Ｐゴシック" pitchFamily="50" charset="-128"/>
                <a:ea typeface="ＭＳ Ｐゴシック" pitchFamily="50" charset="-128"/>
                <a:cs typeface="Times New Roman" pitchFamily="18" charset="0"/>
              </a:rPr>
              <a:t>サルパ類</a:t>
            </a:r>
            <a:endParaRPr lang="en-US" sz="2200" b="1" dirty="0">
              <a:effectLst>
                <a:outerShdw blurRad="38100" dist="38100" dir="2700000" algn="tl">
                  <a:srgbClr val="000000">
                    <a:alpha val="43137"/>
                  </a:srgbClr>
                </a:outerShdw>
              </a:effectLst>
              <a:latin typeface="ＭＳ Ｐゴシック" pitchFamily="50" charset="-128"/>
              <a:ea typeface="ＭＳ Ｐゴシック" pitchFamily="50" charset="-128"/>
              <a:cs typeface="Times New Roman" pitchFamily="18" charset="0"/>
            </a:endParaRPr>
          </a:p>
        </p:txBody>
      </p:sp>
      <p:pic>
        <p:nvPicPr>
          <p:cNvPr id="617477" name="Picture 5" descr="salps_3_OK"/>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09650" y="904875"/>
            <a:ext cx="2060575" cy="1377950"/>
          </a:xfrm>
          <a:prstGeom prst="rect">
            <a:avLst/>
          </a:prstGeom>
          <a:noFill/>
          <a:extLst>
            <a:ext uri="{909E8E84-426E-40dd-AFC4-6F175D3DCCD1}">
              <a14:hiddenFill xmlns:a14="http://schemas.microsoft.com/office/drawing/2010/main">
                <a:solidFill>
                  <a:srgbClr val="FFFFFF"/>
                </a:solidFill>
              </a14:hiddenFill>
            </a:ext>
          </a:extLst>
        </p:spPr>
      </p:pic>
      <p:pic>
        <p:nvPicPr>
          <p:cNvPr id="617478" name="Picture 6" descr="cavolinia_pai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73288" y="2371725"/>
            <a:ext cx="1482725" cy="1252538"/>
          </a:xfrm>
          <a:prstGeom prst="rect">
            <a:avLst/>
          </a:prstGeom>
          <a:noFill/>
          <a:extLst>
            <a:ext uri="{909E8E84-426E-40dd-AFC4-6F175D3DCCD1}">
              <a14:hiddenFill xmlns:a14="http://schemas.microsoft.com/office/drawing/2010/main">
                <a:solidFill>
                  <a:srgbClr val="FFFFFF"/>
                </a:solidFill>
              </a14:hiddenFill>
            </a:ext>
          </a:extLst>
        </p:spPr>
      </p:pic>
      <p:pic>
        <p:nvPicPr>
          <p:cNvPr id="617479" name="Picture 7" descr="krill_2"/>
          <p:cNvPicPr>
            <a:picLocks noChangeAspect="1" noChangeArrowheads="1"/>
          </p:cNvPicPr>
          <p:nvPr/>
        </p:nvPicPr>
        <p:blipFill>
          <a:blip r:embed="rId4" cstate="screen">
            <a:extLst>
              <a:ext uri="{28A0092B-C50C-407E-A947-70E740481C1C}">
                <a14:useLocalDpi xmlns:a14="http://schemas.microsoft.com/office/drawing/2010/main"/>
              </a:ext>
            </a:extLst>
          </a:blip>
          <a:srcRect t="-2303"/>
          <a:stretch>
            <a:fillRect/>
          </a:stretch>
        </p:blipFill>
        <p:spPr bwMode="auto">
          <a:xfrm>
            <a:off x="828675" y="3681413"/>
            <a:ext cx="2422525" cy="1692275"/>
          </a:xfrm>
          <a:prstGeom prst="rect">
            <a:avLst/>
          </a:prstGeom>
          <a:noFill/>
          <a:extLst>
            <a:ext uri="{909E8E84-426E-40dd-AFC4-6F175D3DCCD1}">
              <a14:hiddenFill xmlns:a14="http://schemas.microsoft.com/office/drawing/2010/main">
                <a:solidFill>
                  <a:srgbClr val="FFFFFF"/>
                </a:solidFill>
              </a14:hiddenFill>
            </a:ext>
          </a:extLst>
        </p:spPr>
      </p:pic>
      <p:pic>
        <p:nvPicPr>
          <p:cNvPr id="617480" name="Picture 8" descr="Calanus propinquus-2 (with spermatophore)-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4250" y="5481638"/>
            <a:ext cx="21018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17481" name="Text Box 9"/>
          <p:cNvSpPr txBox="1">
            <a:spLocks noChangeArrowheads="1"/>
          </p:cNvSpPr>
          <p:nvPr/>
        </p:nvSpPr>
        <p:spPr bwMode="auto">
          <a:xfrm>
            <a:off x="3821113" y="2204864"/>
            <a:ext cx="2143125" cy="938719"/>
          </a:xfrm>
          <a:prstGeom prst="rect">
            <a:avLst/>
          </a:prstGeom>
          <a:solidFill>
            <a:schemeClr val="bg1"/>
          </a:solidFill>
          <a:ln>
            <a:noFill/>
          </a:ln>
          <a:effectLst/>
          <a:extLst/>
        </p:spPr>
        <p:txBody>
          <a:bodyPr>
            <a:spAutoFit/>
          </a:bodyPr>
          <a:lstStyle/>
          <a:p>
            <a:pPr algn="ctr">
              <a:spcBef>
                <a:spcPct val="50000"/>
              </a:spcBef>
            </a:pPr>
            <a:r>
              <a:rPr lang="en-GB" sz="2200" b="1" dirty="0" err="1" smtClean="0">
                <a:effectLst>
                  <a:outerShdw blurRad="38100" dist="38100" dir="2700000" algn="tl">
                    <a:srgbClr val="000000"/>
                  </a:outerShdw>
                </a:effectLst>
                <a:latin typeface="Arial" charset="0"/>
              </a:rPr>
              <a:t>Pteropods</a:t>
            </a:r>
            <a:endParaRPr lang="en-GB" sz="2200" b="1" dirty="0" smtClean="0">
              <a:effectLst>
                <a:outerShdw blurRad="38100" dist="38100" dir="2700000" algn="tl">
                  <a:srgbClr val="000000"/>
                </a:outerShdw>
              </a:effectLst>
              <a:latin typeface="Arial" charset="0"/>
            </a:endParaRPr>
          </a:p>
          <a:p>
            <a:pPr algn="ctr">
              <a:spcBef>
                <a:spcPct val="50000"/>
              </a:spcBef>
            </a:pPr>
            <a:r>
              <a:rPr lang="ja-JP" altLang="en-US" sz="2200" b="1" dirty="0" smtClean="0">
                <a:effectLst>
                  <a:outerShdw blurRad="38100" dist="38100" dir="2700000" algn="tl">
                    <a:srgbClr val="000000"/>
                  </a:outerShdw>
                </a:effectLst>
                <a:latin typeface="Arial" charset="0"/>
              </a:rPr>
              <a:t>翼足類</a:t>
            </a:r>
            <a:endParaRPr lang="en-US" i="1" dirty="0">
              <a:solidFill>
                <a:srgbClr val="FFFF00"/>
              </a:solidFill>
              <a:effectLst>
                <a:outerShdw blurRad="38100" dist="38100" dir="2700000" algn="tl">
                  <a:srgbClr val="000000"/>
                </a:outerShdw>
              </a:effectLst>
              <a:latin typeface="Arial" charset="0"/>
              <a:cs typeface="Times New Roman" pitchFamily="18" charset="0"/>
            </a:endParaRPr>
          </a:p>
        </p:txBody>
      </p:sp>
      <p:sp>
        <p:nvSpPr>
          <p:cNvPr id="617482" name="Text Box 10"/>
          <p:cNvSpPr txBox="1">
            <a:spLocks noChangeArrowheads="1"/>
          </p:cNvSpPr>
          <p:nvPr/>
        </p:nvSpPr>
        <p:spPr bwMode="auto">
          <a:xfrm>
            <a:off x="3821113" y="4578513"/>
            <a:ext cx="2143125" cy="938719"/>
          </a:xfrm>
          <a:prstGeom prst="rect">
            <a:avLst/>
          </a:prstGeom>
          <a:solidFill>
            <a:schemeClr val="bg1"/>
          </a:solidFill>
          <a:ln>
            <a:noFill/>
          </a:ln>
          <a:effectLst/>
          <a:extLst/>
        </p:spPr>
        <p:txBody>
          <a:bodyPr>
            <a:spAutoFit/>
          </a:bodyPr>
          <a:lstStyle/>
          <a:p>
            <a:pPr algn="ctr">
              <a:spcBef>
                <a:spcPct val="50000"/>
              </a:spcBef>
            </a:pPr>
            <a:r>
              <a:rPr lang="en-GB" sz="2200" b="1" dirty="0" err="1" smtClean="0">
                <a:effectLst>
                  <a:outerShdw blurRad="38100" dist="38100" dir="2700000" algn="tl">
                    <a:srgbClr val="000000"/>
                  </a:outerShdw>
                </a:effectLst>
                <a:latin typeface="Arial" charset="0"/>
              </a:rPr>
              <a:t>Euphausiid</a:t>
            </a:r>
            <a:endParaRPr lang="en-GB" sz="2200" b="1" dirty="0" smtClean="0">
              <a:effectLst>
                <a:outerShdw blurRad="38100" dist="38100" dir="2700000" algn="tl">
                  <a:srgbClr val="000000"/>
                </a:outerShdw>
              </a:effectLst>
              <a:latin typeface="Arial" charset="0"/>
            </a:endParaRPr>
          </a:p>
          <a:p>
            <a:pPr algn="ctr">
              <a:spcBef>
                <a:spcPct val="50000"/>
              </a:spcBef>
            </a:pPr>
            <a:r>
              <a:rPr lang="ja-JP" altLang="en-US" sz="2200" dirty="0" smtClean="0">
                <a:effectLst>
                  <a:outerShdw blurRad="38100" dist="38100" dir="2700000" algn="tl">
                    <a:srgbClr val="000000">
                      <a:alpha val="43137"/>
                    </a:srgbClr>
                  </a:outerShdw>
                </a:effectLst>
                <a:latin typeface="ＭＳ Ｐゴシック" pitchFamily="50" charset="-128"/>
                <a:ea typeface="ＭＳ Ｐゴシック" pitchFamily="50" charset="-128"/>
                <a:cs typeface="Times New Roman" pitchFamily="18" charset="0"/>
              </a:rPr>
              <a:t>オキアミ</a:t>
            </a:r>
            <a:endParaRPr lang="en-US" sz="2200" dirty="0">
              <a:effectLst>
                <a:outerShdw blurRad="38100" dist="38100" dir="2700000" algn="tl">
                  <a:srgbClr val="000000">
                    <a:alpha val="43137"/>
                  </a:srgbClr>
                </a:outerShdw>
              </a:effectLst>
              <a:latin typeface="ＭＳ Ｐゴシック" pitchFamily="50" charset="-128"/>
              <a:ea typeface="ＭＳ Ｐゴシック" pitchFamily="50" charset="-128"/>
              <a:cs typeface="Times New Roman" pitchFamily="18" charset="0"/>
            </a:endParaRPr>
          </a:p>
        </p:txBody>
      </p:sp>
      <p:sp>
        <p:nvSpPr>
          <p:cNvPr id="617483" name="Text Box 11"/>
          <p:cNvSpPr txBox="1">
            <a:spLocks noChangeArrowheads="1"/>
          </p:cNvSpPr>
          <p:nvPr/>
        </p:nvSpPr>
        <p:spPr bwMode="auto">
          <a:xfrm>
            <a:off x="3821113" y="5805264"/>
            <a:ext cx="2143125" cy="938719"/>
          </a:xfrm>
          <a:prstGeom prst="rect">
            <a:avLst/>
          </a:prstGeom>
          <a:solidFill>
            <a:schemeClr val="bg1"/>
          </a:solidFill>
          <a:ln>
            <a:noFill/>
          </a:ln>
          <a:effectLst/>
          <a:extLst/>
        </p:spPr>
        <p:txBody>
          <a:bodyPr>
            <a:spAutoFit/>
          </a:bodyPr>
          <a:lstStyle/>
          <a:p>
            <a:pPr algn="ctr">
              <a:spcBef>
                <a:spcPct val="50000"/>
              </a:spcBef>
            </a:pPr>
            <a:r>
              <a:rPr lang="en-GB" sz="2200" b="1" dirty="0" smtClean="0">
                <a:latin typeface="Arial" charset="0"/>
              </a:rPr>
              <a:t>Copepods</a:t>
            </a:r>
          </a:p>
          <a:p>
            <a:pPr algn="ctr">
              <a:spcBef>
                <a:spcPct val="50000"/>
              </a:spcBef>
            </a:pPr>
            <a:r>
              <a:rPr lang="ja-JP" altLang="en-US" sz="2200" b="1" dirty="0" smtClean="0">
                <a:latin typeface="ＭＳ Ｐゴシック" pitchFamily="50" charset="-128"/>
                <a:ea typeface="ＭＳ Ｐゴシック" pitchFamily="50" charset="-128"/>
                <a:cs typeface="Times New Roman" pitchFamily="18" charset="0"/>
              </a:rPr>
              <a:t>カイアシ</a:t>
            </a:r>
            <a:r>
              <a:rPr lang="ja-JP" altLang="en-US" sz="2200" b="1" dirty="0">
                <a:latin typeface="ＭＳ Ｐゴシック" pitchFamily="50" charset="-128"/>
                <a:ea typeface="ＭＳ Ｐゴシック" pitchFamily="50" charset="-128"/>
                <a:cs typeface="Times New Roman" pitchFamily="18" charset="0"/>
              </a:rPr>
              <a:t>類</a:t>
            </a:r>
            <a:endParaRPr lang="en-US" sz="2200" b="1" dirty="0">
              <a:latin typeface="ＭＳ Ｐゴシック" pitchFamily="50" charset="-128"/>
              <a:ea typeface="ＭＳ Ｐゴシック" pitchFamily="50" charset="-128"/>
              <a:cs typeface="Times New Roman" pitchFamily="18" charset="0"/>
            </a:endParaRPr>
          </a:p>
        </p:txBody>
      </p:sp>
      <p:pic>
        <p:nvPicPr>
          <p:cNvPr id="617484" name="Picture 12" descr="pteropod_cliona_limacin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11175" y="2457450"/>
            <a:ext cx="1428750" cy="1076325"/>
          </a:xfrm>
          <a:prstGeom prst="rect">
            <a:avLst/>
          </a:prstGeom>
          <a:noFill/>
          <a:extLst>
            <a:ext uri="{909E8E84-426E-40dd-AFC4-6F175D3DCCD1}">
              <a14:hiddenFill xmlns:a14="http://schemas.microsoft.com/office/drawing/2010/main">
                <a:solidFill>
                  <a:srgbClr val="FFFFFF"/>
                </a:solidFill>
              </a14:hiddenFill>
            </a:ext>
          </a:extLst>
        </p:spPr>
      </p:pic>
      <p:pic>
        <p:nvPicPr>
          <p:cNvPr id="617485" name="Picture 13" descr="EUPHA1"/>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74713" y="3833813"/>
            <a:ext cx="1049337" cy="592137"/>
          </a:xfrm>
          <a:prstGeom prst="rect">
            <a:avLst/>
          </a:prstGeom>
          <a:noFill/>
          <a:extLst>
            <a:ext uri="{909E8E84-426E-40dd-AFC4-6F175D3DCCD1}">
              <a14:hiddenFill xmlns:a14="http://schemas.microsoft.com/office/drawing/2010/main">
                <a:solidFill>
                  <a:srgbClr val="FFFFFF"/>
                </a:solidFill>
              </a14:hiddenFill>
            </a:ext>
          </a:extLst>
        </p:spPr>
      </p:pic>
      <p:pic>
        <p:nvPicPr>
          <p:cNvPr id="617486" name="Picture 14" descr="EUPHA1"/>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60613" y="4835525"/>
            <a:ext cx="852487" cy="520700"/>
          </a:xfrm>
          <a:prstGeom prst="rect">
            <a:avLst/>
          </a:prstGeom>
          <a:noFill/>
          <a:extLst>
            <a:ext uri="{909E8E84-426E-40dd-AFC4-6F175D3DCCD1}">
              <a14:hiddenFill xmlns:a14="http://schemas.microsoft.com/office/drawing/2010/main">
                <a:solidFill>
                  <a:srgbClr val="FFFFFF"/>
                </a:solidFill>
              </a14:hiddenFill>
            </a:ext>
          </a:extLst>
        </p:spPr>
      </p:pic>
      <p:pic>
        <p:nvPicPr>
          <p:cNvPr id="617487" name="Picture 15" descr="Euphausiid FP"/>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54750" y="4059238"/>
            <a:ext cx="2054225" cy="12525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7488" name="Picture 16" descr="Calanus FP"/>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248400" y="5678488"/>
            <a:ext cx="2062163" cy="10223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7489" name="Picture 17" descr="Pteropod FP"/>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289675" y="2484438"/>
            <a:ext cx="2020888" cy="120808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617490" name="Picture 18" descr="Salp FP"/>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316663" y="904875"/>
            <a:ext cx="1998662" cy="12144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8" name="Group 126"/>
          <p:cNvGraphicFramePr>
            <a:graphicFrameLocks noGrp="1"/>
          </p:cNvGraphicFramePr>
          <p:nvPr>
            <p:extLst>
              <p:ext uri="{D42A27DB-BD31-4B8C-83A1-F6EECF244321}">
                <p14:modId xmlns:p14="http://schemas.microsoft.com/office/powerpoint/2010/main" val="2032133682"/>
              </p:ext>
            </p:extLst>
          </p:nvPr>
        </p:nvGraphicFramePr>
        <p:xfrm>
          <a:off x="2035174" y="3491348"/>
          <a:ext cx="5849193" cy="2025884"/>
        </p:xfrm>
        <a:graphic>
          <a:graphicData uri="http://schemas.openxmlformats.org/drawingml/2006/table">
            <a:tbl>
              <a:tblPr/>
              <a:tblGrid>
                <a:gridCol w="2562783"/>
                <a:gridCol w="1738521"/>
                <a:gridCol w="1547889"/>
              </a:tblGrid>
              <a:tr h="6285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ja-JP" sz="1800" dirty="0" smtClean="0"/>
                        <a:t>Chernobyl fallout-enriched</a:t>
                      </a:r>
                      <a:endParaRPr lang="en-US" altLang="ja-JP" sz="800" dirty="0" smtClean="0"/>
                    </a:p>
                    <a:p>
                      <a:pPr marL="0" marR="0" lvl="0" indent="0" algn="l" defTabSz="914400" rtl="0" eaLnBrk="1" fontAlgn="base" latinLnBrk="0" hangingPunct="1">
                        <a:lnSpc>
                          <a:spcPct val="100000"/>
                        </a:lnSpc>
                        <a:spcBef>
                          <a:spcPct val="20000"/>
                        </a:spcBef>
                        <a:spcAft>
                          <a:spcPct val="0"/>
                        </a:spcAft>
                        <a:buClrTx/>
                        <a:buSzTx/>
                        <a:buFontTx/>
                        <a:buNone/>
                        <a:tabLst/>
                      </a:pPr>
                      <a:r>
                        <a:rPr lang="en-US" altLang="ja-JP" sz="1800" dirty="0" smtClean="0"/>
                        <a:t>Fowler et al, 1987</a:t>
                      </a:r>
                      <a:endParaRPr kumimoji="0" lang="en-US" sz="18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smtClean="0">
                          <a:ln>
                            <a:noFill/>
                          </a:ln>
                          <a:solidFill>
                            <a:schemeClr val="tx1"/>
                          </a:solidFill>
                          <a:effectLst/>
                          <a:latin typeface="ＭＳ Ｐゴシック" pitchFamily="50" charset="-128"/>
                          <a:ea typeface="ＭＳ Ｐゴシック" pitchFamily="50" charset="-128"/>
                        </a:rPr>
                        <a:t>チェルノブイリ</a:t>
                      </a:r>
                      <a:endParaRPr kumimoji="0" lang="en-US" altLang="ja-JP" sz="16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smtClean="0">
                          <a:ln>
                            <a:noFill/>
                          </a:ln>
                          <a:solidFill>
                            <a:schemeClr val="tx1"/>
                          </a:solidFill>
                          <a:effectLst/>
                          <a:latin typeface="ＭＳ Ｐゴシック" pitchFamily="50" charset="-128"/>
                          <a:ea typeface="ＭＳ Ｐゴシック" pitchFamily="50" charset="-128"/>
                        </a:rPr>
                        <a:t>事故後の地中海</a:t>
                      </a:r>
                      <a:endParaRPr kumimoji="0" lang="en-US" altLang="ja-JP" sz="16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baseline="0" dirty="0" smtClean="0">
                          <a:ln>
                            <a:noFill/>
                          </a:ln>
                          <a:solidFill>
                            <a:schemeClr val="tx1"/>
                          </a:solidFill>
                          <a:effectLst/>
                          <a:latin typeface="ＭＳ Ｐゴシック" pitchFamily="50" charset="-128"/>
                          <a:ea typeface="ＭＳ Ｐゴシック" pitchFamily="50" charset="-128"/>
                        </a:rPr>
                        <a:t>ファウラー他</a:t>
                      </a:r>
                      <a:r>
                        <a:rPr kumimoji="0" lang="en-US" altLang="ja-JP" sz="1600" b="1" i="0" u="none" strike="noStrike" cap="none" normalizeH="0" baseline="0" dirty="0" smtClean="0">
                          <a:ln>
                            <a:noFill/>
                          </a:ln>
                          <a:solidFill>
                            <a:schemeClr val="tx1"/>
                          </a:solidFill>
                          <a:effectLst/>
                          <a:latin typeface="ＭＳ Ｐゴシック" pitchFamily="50" charset="-128"/>
                          <a:ea typeface="ＭＳ Ｐゴシック" pitchFamily="50" charset="-128"/>
                        </a:rPr>
                        <a:t>1987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43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pitchFamily="18" charset="0"/>
                        </a:rPr>
                        <a:t>Organism</a:t>
                      </a:r>
                      <a:r>
                        <a:rPr kumimoji="0" lang="ja-JP" alt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rPr>
                        <a:t>生物</a:t>
                      </a:r>
                      <a:endParaRPr kumimoji="0" lang="en-US" sz="2000" b="1"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30000" dirty="0" smtClean="0">
                          <a:ln>
                            <a:noFill/>
                          </a:ln>
                          <a:solidFill>
                            <a:schemeClr val="tx1"/>
                          </a:solidFill>
                          <a:effectLst/>
                          <a:latin typeface="Times" pitchFamily="18" charset="0"/>
                        </a:rPr>
                        <a:t>137</a:t>
                      </a:r>
                      <a:r>
                        <a:rPr kumimoji="0" lang="en-US" sz="2000" b="1" i="0" u="none" strike="noStrike" cap="none" normalizeH="0" baseline="0" dirty="0" smtClean="0">
                          <a:ln>
                            <a:noFill/>
                          </a:ln>
                          <a:solidFill>
                            <a:schemeClr val="tx1"/>
                          </a:solidFill>
                          <a:effectLst/>
                          <a:latin typeface="Times" pitchFamily="18" charset="0"/>
                        </a:rPr>
                        <a:t>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30000" dirty="0" smtClean="0">
                          <a:ln>
                            <a:noFill/>
                          </a:ln>
                          <a:solidFill>
                            <a:schemeClr val="tx1"/>
                          </a:solidFill>
                          <a:effectLst/>
                          <a:latin typeface="Times" pitchFamily="18" charset="0"/>
                        </a:rPr>
                        <a:t>134</a:t>
                      </a:r>
                      <a:r>
                        <a:rPr kumimoji="0" lang="en-US" sz="2000" b="1" i="0" u="none" strike="noStrike" cap="none" normalizeH="0" baseline="0" dirty="0" smtClean="0">
                          <a:ln>
                            <a:noFill/>
                          </a:ln>
                          <a:solidFill>
                            <a:schemeClr val="tx1"/>
                          </a:solidFill>
                          <a:effectLst/>
                          <a:latin typeface="Times" pitchFamily="18" charset="0"/>
                        </a:rPr>
                        <a:t>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22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8" charset="0"/>
                        </a:rPr>
                        <a:t>Copepods</a:t>
                      </a:r>
                      <a:r>
                        <a:rPr kumimoji="0" lang="ja-JP" altLang="en-US" sz="1600" b="1" i="0" u="none" strike="noStrike" cap="none" normalizeH="0" baseline="0" dirty="0" smtClean="0">
                          <a:ln>
                            <a:noFill/>
                          </a:ln>
                          <a:solidFill>
                            <a:schemeClr val="tx1"/>
                          </a:solidFill>
                          <a:effectLst/>
                          <a:latin typeface="Times" pitchFamily="18" charset="0"/>
                        </a:rPr>
                        <a:t>　ｶｲｱｼ類</a:t>
                      </a:r>
                      <a:endParaRPr kumimoji="0" lang="en-US" sz="1600" b="1" i="0" u="none" strike="noStrike" cap="none" normalizeH="0" baseline="0" dirty="0" smtClean="0">
                        <a:ln>
                          <a:noFill/>
                        </a:ln>
                        <a:solidFill>
                          <a:schemeClr val="tx1"/>
                        </a:solidFill>
                        <a:effectLst/>
                        <a:latin typeface="Times"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pitchFamily="18" charset="0"/>
                        </a:rPr>
                        <a:t>   Fecal pellets</a:t>
                      </a:r>
                      <a:r>
                        <a:rPr kumimoji="0" lang="ja-JP" altLang="en-US" sz="1400" b="1" i="0" u="none" strike="noStrike" cap="none" normalizeH="0" baseline="0" dirty="0" smtClean="0">
                          <a:ln>
                            <a:noFill/>
                          </a:ln>
                          <a:solidFill>
                            <a:schemeClr val="tx1"/>
                          </a:solidFill>
                          <a:effectLst/>
                          <a:latin typeface="Times" pitchFamily="18" charset="0"/>
                        </a:rPr>
                        <a:t>　糞粒</a:t>
                      </a:r>
                      <a:endParaRPr kumimoji="0" lang="en-US" sz="1400" b="1" i="0" u="none" strike="noStrike" cap="none" normalizeH="0" baseline="0" dirty="0" smtClean="0">
                        <a:ln>
                          <a:noFill/>
                        </a:ln>
                        <a:solidFill>
                          <a:schemeClr val="tx1"/>
                        </a:solidFill>
                        <a:effectLst/>
                        <a:latin typeface="Times"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pitchFamily="18" charset="0"/>
                        </a:rPr>
                        <a:t>*34 ± 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pitchFamily="18" charset="0"/>
                        </a:rPr>
                        <a:t>*6300 ± 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pitchFamily="18" charset="0"/>
                        </a:rPr>
                        <a:t>*22 ± 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pitchFamily="18" charset="0"/>
                        </a:rPr>
                        <a:t>*3400 ± 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9" name="テキスト ボックス 18"/>
          <p:cNvSpPr txBox="1"/>
          <p:nvPr/>
        </p:nvSpPr>
        <p:spPr>
          <a:xfrm>
            <a:off x="4776869" y="55314"/>
            <a:ext cx="433163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dirty="0" smtClean="0"/>
              <a:t>Prof. Scott Fowler   </a:t>
            </a:r>
            <a:r>
              <a:rPr lang="ja-JP" altLang="en-US" dirty="0" smtClean="0">
                <a:latin typeface="ＭＳ Ｐゴシック" pitchFamily="50" charset="-128"/>
                <a:ea typeface="ＭＳ Ｐゴシック" pitchFamily="50" charset="-128"/>
              </a:rPr>
              <a:t>スコット・ファウラー教授</a:t>
            </a:r>
            <a:endParaRPr kumimoji="0" lang="en-US" altLang="ja-JP" dirty="0" smtClean="0">
              <a:solidFill>
                <a:srgbClr val="FFFFFF"/>
              </a:solidFill>
              <a:latin typeface="ＭＳ Ｐゴシック" pitchFamily="50" charset="-128"/>
              <a:ea typeface="ＭＳ Ｐゴシック" pitchFamily="50" charset="-128"/>
            </a:endParaRPr>
          </a:p>
        </p:txBody>
      </p:sp>
    </p:spTree>
    <p:extLst>
      <p:ext uri="{BB962C8B-B14F-4D97-AF65-F5344CB8AC3E}">
        <p14:creationId xmlns:p14="http://schemas.microsoft.com/office/powerpoint/2010/main" val="29243450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600" b="0" i="0" u="none" strike="noStrike" cap="none" normalizeH="0" baseline="0" smtClean="0">
            <a:ln>
              <a:noFill/>
            </a:ln>
            <a:solidFill>
              <a:schemeClr val="bg1"/>
            </a:solidFill>
            <a:effectLst/>
            <a:latin typeface="Times"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600" b="0" i="0" u="none" strike="noStrike" cap="none" normalizeH="0" baseline="0" smtClean="0">
            <a:ln>
              <a:noFill/>
            </a:ln>
            <a:solidFill>
              <a:schemeClr val="bg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17014</TotalTime>
  <Words>814</Words>
  <Application>Microsoft Macintosh PowerPoint</Application>
  <PresentationFormat>On-screen Show (4:3)</PresentationFormat>
  <Paragraphs>129</Paragraphs>
  <Slides>11</Slides>
  <Notes>4</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11</vt:i4>
      </vt:variant>
    </vt:vector>
  </HeadingPairs>
  <TitlesOfParts>
    <vt:vector size="16" baseType="lpstr">
      <vt:lpstr>Office テーマ</vt:lpstr>
      <vt:lpstr>Blank Presentation</vt:lpstr>
      <vt:lpstr>Office Theme</vt:lpstr>
      <vt:lpstr>1_Office テーマ</vt:lpstr>
      <vt:lpstr>ワークシート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jkanda</dc:creator>
  <cp:lastModifiedBy>Ken Kostel</cp:lastModifiedBy>
  <cp:revision>169</cp:revision>
  <dcterms:created xsi:type="dcterms:W3CDTF">2011-12-24T09:52:54Z</dcterms:created>
  <dcterms:modified xsi:type="dcterms:W3CDTF">2012-11-30T18:13:23Z</dcterms:modified>
</cp:coreProperties>
</file>