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58" r:id="rId5"/>
    <p:sldId id="283" r:id="rId6"/>
    <p:sldId id="282" r:id="rId7"/>
    <p:sldId id="281" r:id="rId8"/>
    <p:sldId id="287" r:id="rId9"/>
    <p:sldId id="286" r:id="rId10"/>
    <p:sldId id="285" r:id="rId11"/>
    <p:sldId id="278" r:id="rId12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7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8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EDF561-117D-4E8E-9A32-D332C8184E46}" type="datetimeFigureOut">
              <a:rPr lang="en-US"/>
              <a:pPr>
                <a:defRPr/>
              </a:pPr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B7C7CD-37D0-4C7F-98A8-6812A8E34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C28AD9-DA53-4187-AC7A-D60A3F461BE1}" type="datetimeFigureOut">
              <a:rPr lang="en-US"/>
              <a:pPr>
                <a:defRPr/>
              </a:pPr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BFE1B9-73F7-4A6F-B9E5-408CB210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A2F3D-1F43-45A7-AE8A-F57DFCD1D4E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F143A-7B25-401D-BB85-72B049417B3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F89C1-AE63-4122-B5F6-BCFCB2B41B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D145C-3898-4743-BF55-CBB0194C411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480EC8-3932-446A-821B-46404B9B116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B1C017-78BA-458D-9799-84879631BEF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6E7DD-4E74-457F-871C-AD913050494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914F4D-AB51-420B-9D23-4E99AB6FE5B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Blanchard-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Wrigglesworth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(2011) </a:t>
            </a: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F143A-7B25-401D-BB85-72B049417B3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F143A-7B25-401D-BB85-72B049417B3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F143A-7B25-401D-BB85-72B049417B3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Research Board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1000" y="632460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5F231AD-1E96-4B28-BE73-0A033A91D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4800" y="6324600"/>
            <a:ext cx="2514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F99F219-6187-49B8-B639-A76CC4A1AE53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Polar Research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B01C24-BAFD-4E7E-A875-880C817FE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2" descr="C:\Users\mwalser\AppData\Local\Temp\009974.t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0" y="6461125"/>
            <a:ext cx="196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175"/>
            <a:ext cx="9144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Seasonal-to-Decadal Predictions of Arctic Sea Ice:</a:t>
            </a: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Challenges and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895600"/>
            <a:ext cx="4495800" cy="1371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Sponsors: NASA, ONR, Intelligence 	     Community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Report available: October 30, 2012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Teaser:  Tasking and Approach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100" name="Picture 2" descr="C:\Users\mwalser\AppData\Local\Temp\00997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100" y="6461125"/>
            <a:ext cx="196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Report Cover F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7" y="1600200"/>
            <a:ext cx="38274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Report: What to expect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Key science questions</a:t>
            </a:r>
          </a:p>
          <a:p>
            <a:r>
              <a:rPr lang="en-US" dirty="0" smtClean="0"/>
              <a:t>Gaps in understanding</a:t>
            </a:r>
          </a:p>
          <a:p>
            <a:r>
              <a:rPr lang="en-US" dirty="0" smtClean="0"/>
              <a:t>Future strategies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724400" y="1981200"/>
            <a:ext cx="457200" cy="1066800"/>
          </a:xfrm>
          <a:prstGeom prst="rightBrace">
            <a:avLst>
              <a:gd name="adj1" fmla="val 8333"/>
              <a:gd name="adj2" fmla="val 4918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1981200"/>
            <a:ext cx="28891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–"/>
            </a:pPr>
            <a:r>
              <a:rPr lang="en-US" sz="3200" dirty="0" smtClean="0"/>
              <a:t> </a:t>
            </a:r>
            <a:r>
              <a:rPr lang="en-US" sz="3200" dirty="0" smtClean="0">
                <a:latin typeface="+mn-lt"/>
              </a:rPr>
              <a:t>Overarching</a:t>
            </a:r>
          </a:p>
          <a:p>
            <a:pPr>
              <a:buFont typeface="Calibri" pitchFamily="34" charset="0"/>
              <a:buChar char="–"/>
            </a:pPr>
            <a:r>
              <a:rPr lang="en-US" sz="3200" dirty="0" smtClean="0">
                <a:latin typeface="+mn-lt"/>
              </a:rPr>
              <a:t> Predictive Skill</a:t>
            </a:r>
            <a:endParaRPr lang="en-US" sz="3200" dirty="0">
              <a:latin typeface="+mn-lt"/>
            </a:endParaRPr>
          </a:p>
        </p:txBody>
      </p:sp>
      <p:pic>
        <p:nvPicPr>
          <p:cNvPr id="9" name="Picture 3" descr="Fig 2-3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187" y="3429000"/>
            <a:ext cx="4619625" cy="305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 Next Steps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PDF available at </a:t>
            </a:r>
            <a:r>
              <a:rPr lang="en-US" dirty="0" smtClean="0">
                <a:hlinkClick r:id="rId3"/>
              </a:rPr>
              <a:t>www.nap.edu</a:t>
            </a:r>
            <a:r>
              <a:rPr lang="en-US" dirty="0" smtClean="0"/>
              <a:t> on October 31, 2012</a:t>
            </a:r>
          </a:p>
          <a:p>
            <a:r>
              <a:rPr lang="en-US" dirty="0" smtClean="0"/>
              <a:t>Final report printing (November)</a:t>
            </a:r>
          </a:p>
          <a:p>
            <a:r>
              <a:rPr lang="en-US" dirty="0" smtClean="0"/>
              <a:t>Community webinar (November 29)</a:t>
            </a:r>
          </a:p>
          <a:p>
            <a:r>
              <a:rPr lang="en-US" dirty="0" smtClean="0"/>
              <a:t>AGU presentation (December 3, pm poster)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Committee Membership and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1054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Jackie Richter-Menge, co-chair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 Regions Research and Engineering Laboratory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John Walsh, co-chair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Alaska Fairbanks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Lawson Brigham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Alaska Fairbanks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Jennifer Francis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Rutgers University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Marika Holland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Center for Atmospheric Research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Son Nghiem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Jet Propulsion Laboratory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Robert Raye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Shell Projects and Technology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758950"/>
            <a:ext cx="3657600" cy="40322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Fall 2011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Committee formed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Spring 2012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planning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May 2012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workshop, Boulder, CO – participants included polar researchers, agency representatives, and end users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June 2012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Writing meeting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Summer/Fall 2012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 writing and review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 Context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pPr eaLnBrk="1" hangingPunct="1"/>
            <a:r>
              <a:rPr lang="en-US" sz="2200" dirty="0" smtClean="0"/>
              <a:t>Recent dramatic changes in the </a:t>
            </a:r>
            <a:br>
              <a:rPr lang="en-US" sz="2200" dirty="0" smtClean="0"/>
            </a:br>
            <a:r>
              <a:rPr lang="en-US" sz="2200" dirty="0" smtClean="0"/>
              <a:t>thickness and extent of Arctic sea </a:t>
            </a:r>
            <a:br>
              <a:rPr lang="en-US" sz="2200" dirty="0" smtClean="0"/>
            </a:br>
            <a:r>
              <a:rPr lang="en-US" sz="2200" dirty="0" smtClean="0"/>
              <a:t>ice cover</a:t>
            </a:r>
          </a:p>
          <a:p>
            <a:pPr eaLnBrk="1" hangingPunct="1"/>
            <a:r>
              <a:rPr lang="en-US" sz="2200" dirty="0" smtClean="0"/>
              <a:t>Implications for a growing </a:t>
            </a:r>
            <a:br>
              <a:rPr lang="en-US" sz="2200" dirty="0" smtClean="0"/>
            </a:br>
            <a:r>
              <a:rPr lang="en-US" sz="2200" dirty="0" smtClean="0"/>
              <a:t>community of diverse </a:t>
            </a:r>
            <a:br>
              <a:rPr lang="en-US" sz="2200" dirty="0" smtClean="0"/>
            </a:br>
            <a:r>
              <a:rPr lang="en-US" sz="2200" dirty="0" smtClean="0"/>
              <a:t>stakeholders (including local and </a:t>
            </a:r>
            <a:br>
              <a:rPr lang="en-US" sz="2200" dirty="0" smtClean="0"/>
            </a:br>
            <a:r>
              <a:rPr lang="en-US" sz="2200" dirty="0" smtClean="0"/>
              <a:t>indigenous populations, natural </a:t>
            </a:r>
            <a:br>
              <a:rPr lang="en-US" sz="2200" dirty="0" smtClean="0"/>
            </a:br>
            <a:r>
              <a:rPr lang="en-US" sz="2200" dirty="0" smtClean="0"/>
              <a:t>resource industries, fishing </a:t>
            </a:r>
            <a:br>
              <a:rPr lang="en-US" sz="2200" dirty="0" smtClean="0"/>
            </a:br>
            <a:r>
              <a:rPr lang="en-US" sz="2200" dirty="0" smtClean="0"/>
              <a:t>communities, commercial </a:t>
            </a:r>
            <a:br>
              <a:rPr lang="en-US" sz="2200" dirty="0" smtClean="0"/>
            </a:br>
            <a:r>
              <a:rPr lang="en-US" sz="2200" dirty="0" smtClean="0"/>
              <a:t>shippers, marine tourism operators, national security organizations, regulatory  agencies, and the scientific  research community)</a:t>
            </a:r>
          </a:p>
          <a:p>
            <a:pPr eaLnBrk="1" hangingPunct="1"/>
            <a:r>
              <a:rPr lang="en-US" sz="2200" dirty="0" smtClean="0"/>
              <a:t>Promising strategies are emerging to enable continued improvement of sea ice predictions with more effective use of available resources</a:t>
            </a:r>
            <a:endParaRPr lang="en-US" sz="2200" strike="sngStrik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81600" y="4038600"/>
            <a:ext cx="3733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v-SE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Pancake ice off the coast of Greenland</a:t>
            </a:r>
            <a:br>
              <a:rPr lang="sv-SE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Credit: Andy Mahoney</a:t>
            </a:r>
            <a:endParaRPr lang="en-US" sz="10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5" name="Picture 5" descr="Fig S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10845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Charge to the Committee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</a:t>
            </a:r>
            <a:r>
              <a:rPr lang="en-US" sz="2400" u="sng" dirty="0" smtClean="0"/>
              <a:t>key scientific questions </a:t>
            </a:r>
            <a:r>
              <a:rPr lang="en-US" sz="2400" dirty="0" smtClean="0"/>
              <a:t>remain in terms of understanding current and future sea ice changes, and how can we </a:t>
            </a:r>
            <a:r>
              <a:rPr lang="en-US" sz="2400" u="sng" dirty="0" smtClean="0"/>
              <a:t>improve our understanding </a:t>
            </a:r>
            <a:r>
              <a:rPr lang="en-US" sz="2400" dirty="0" smtClean="0"/>
              <a:t>of the coupling between oceans, atmosphere, and sea ice (e.g., on what processes should observations be focused)?</a:t>
            </a:r>
          </a:p>
          <a:p>
            <a:pPr eaLnBrk="1" hangingPunct="1"/>
            <a:r>
              <a:rPr lang="en-US" sz="2400" dirty="0" smtClean="0"/>
              <a:t>What </a:t>
            </a:r>
            <a:r>
              <a:rPr lang="en-US" sz="2400" u="sng" dirty="0" smtClean="0"/>
              <a:t>systems of monitoring and observations </a:t>
            </a:r>
            <a:r>
              <a:rPr lang="en-US" sz="2400" dirty="0" smtClean="0"/>
              <a:t>are needed to better understand and predict the connection between changes in Arctic sea ice and its impacts on climate?</a:t>
            </a:r>
          </a:p>
          <a:p>
            <a:pPr eaLnBrk="1" hangingPunct="1"/>
            <a:r>
              <a:rPr lang="en-US" sz="2400" dirty="0" smtClean="0"/>
              <a:t>What aspects of coupled sea ice models do we understand the best and in what ways can </a:t>
            </a:r>
            <a:r>
              <a:rPr lang="en-US" sz="2400" u="sng" dirty="0" smtClean="0"/>
              <a:t>models better utilize existing observations and monitoring</a:t>
            </a:r>
            <a:r>
              <a:rPr lang="en-US" sz="2400" dirty="0" smtClean="0"/>
              <a:t> of sea ice to enhance our understanding of processes and future changes, and improve sea ice prediction?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Overarching Questions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Posed by Committee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r>
              <a:rPr lang="en-US" sz="3000" dirty="0" smtClean="0"/>
              <a:t>Given the significant investments and progress that has been made in observing and modeling the Arctic sea ice cover, </a:t>
            </a:r>
            <a:r>
              <a:rPr lang="en-US" sz="3000" u="sng" dirty="0" smtClean="0"/>
              <a:t>why aren’t we further advanced</a:t>
            </a:r>
            <a:r>
              <a:rPr lang="en-US" sz="3000" dirty="0" smtClean="0"/>
              <a:t> in the ability to predict its condition on seasonal-to-decadal time scales?</a:t>
            </a:r>
          </a:p>
          <a:p>
            <a:r>
              <a:rPr lang="en-US" sz="3000" dirty="0" smtClean="0"/>
              <a:t>How can we </a:t>
            </a:r>
            <a:r>
              <a:rPr lang="en-US" sz="3000" u="sng" dirty="0" smtClean="0"/>
              <a:t>apply the tools and insights </a:t>
            </a:r>
            <a:r>
              <a:rPr lang="en-US" sz="3000" dirty="0" smtClean="0"/>
              <a:t>we have developed in a systematic way to more effectively address the questions posed in the Statement of Task?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sz="2200" dirty="0" smtClean="0"/>
              <a:t>Goal: Foster dialogue among </a:t>
            </a:r>
            <a:r>
              <a:rPr lang="en-US" sz="2200" u="sng" dirty="0" smtClean="0"/>
              <a:t>stakeholders</a:t>
            </a:r>
            <a:r>
              <a:rPr lang="en-US" sz="2200" dirty="0" smtClean="0"/>
              <a:t> (Arctic indigenous residents, polar scientists, agency representatives, and commercial interests) to:</a:t>
            </a:r>
          </a:p>
          <a:p>
            <a:pPr lvl="1"/>
            <a:r>
              <a:rPr lang="en-US" sz="1800" dirty="0" smtClean="0"/>
              <a:t>Explore current major challenges in sea ice prediction</a:t>
            </a:r>
          </a:p>
          <a:p>
            <a:pPr lvl="1"/>
            <a:r>
              <a:rPr lang="en-US" sz="1800" dirty="0" smtClean="0"/>
              <a:t>Identify new methods, observations, and technologies that might advance seasonal-to-decadal sea ice predictive capabilities </a:t>
            </a:r>
          </a:p>
          <a:p>
            <a:r>
              <a:rPr lang="en-US" sz="2200" dirty="0" smtClean="0"/>
              <a:t>Panel discussions and breakout group sessions:</a:t>
            </a:r>
          </a:p>
          <a:p>
            <a:pPr lvl="1"/>
            <a:r>
              <a:rPr lang="en-US" sz="1800" u="sng" dirty="0" smtClean="0"/>
              <a:t>Stakeholder</a:t>
            </a:r>
            <a:r>
              <a:rPr lang="en-US" sz="1800" dirty="0" smtClean="0"/>
              <a:t> needs</a:t>
            </a:r>
          </a:p>
          <a:p>
            <a:pPr lvl="1"/>
            <a:r>
              <a:rPr lang="en-US" sz="1800" dirty="0" smtClean="0"/>
              <a:t>Observations</a:t>
            </a:r>
          </a:p>
          <a:p>
            <a:pPr lvl="1"/>
            <a:r>
              <a:rPr lang="en-US" sz="1800" dirty="0" smtClean="0"/>
              <a:t>Modeling</a:t>
            </a:r>
          </a:p>
          <a:p>
            <a:pPr lvl="1"/>
            <a:r>
              <a:rPr lang="en-US" sz="1800" dirty="0" smtClean="0"/>
              <a:t>Challenges and opportunities</a:t>
            </a:r>
          </a:p>
          <a:p>
            <a:r>
              <a:rPr lang="en-US" sz="2200" u="sng" dirty="0" smtClean="0"/>
              <a:t>Stakeholders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a prominent part of the underlying discussion</a:t>
            </a:r>
          </a:p>
          <a:p>
            <a:r>
              <a:rPr lang="en-US" sz="2200" dirty="0" smtClean="0"/>
              <a:t>Understanding </a:t>
            </a:r>
            <a:r>
              <a:rPr lang="en-US" sz="2200" u="sng" dirty="0" smtClean="0"/>
              <a:t>stakeholder</a:t>
            </a:r>
            <a:r>
              <a:rPr lang="en-US" sz="2200" dirty="0" smtClean="0"/>
              <a:t>s’ needs for seasonal–to-decadal sea ice prediction is crucial to guiding the future directions of modeling, observations, and overall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 Types of Predictability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dirty="0" smtClean="0"/>
              <a:t>Seasonal (21 days to 1 year)</a:t>
            </a:r>
          </a:p>
          <a:p>
            <a:pPr lvl="1"/>
            <a:r>
              <a:rPr lang="en-US" sz="1800" dirty="0" smtClean="0"/>
              <a:t>Predictability derived from initial conditions</a:t>
            </a:r>
          </a:p>
          <a:p>
            <a:pPr lvl="1"/>
            <a:r>
              <a:rPr lang="en-US" sz="1800" dirty="0" smtClean="0"/>
              <a:t>Models capture evolution from initial state (deterministic prediction)</a:t>
            </a:r>
          </a:p>
          <a:p>
            <a:pPr lvl="1"/>
            <a:r>
              <a:rPr lang="en-US" sz="1800" dirty="0" smtClean="0"/>
              <a:t>“Adequate knowledge” of initial ice-ocean state is needed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Preliminary model studies indicate that that initial conditions provide some skill for sea ice forecasts (extent, volume) out to a year or two</a:t>
            </a:r>
            <a:endParaRPr lang="en-US" sz="2000" dirty="0" smtClean="0"/>
          </a:p>
          <a:p>
            <a:r>
              <a:rPr lang="en-US" sz="2000" dirty="0" smtClean="0"/>
              <a:t>Decadal (4 to 30 years)</a:t>
            </a:r>
          </a:p>
          <a:p>
            <a:pPr lvl="1"/>
            <a:r>
              <a:rPr lang="en-US" sz="1800" dirty="0" smtClean="0"/>
              <a:t>Predictability derived from an underlying trend</a:t>
            </a:r>
          </a:p>
          <a:p>
            <a:pPr lvl="1"/>
            <a:r>
              <a:rPr lang="en-US" sz="1800" dirty="0" smtClean="0"/>
              <a:t>Source of forecast skill at long forecast ranges (</a:t>
            </a:r>
            <a:r>
              <a:rPr lang="en-US" sz="1800" dirty="0" err="1" smtClean="0"/>
              <a:t>multidecadal</a:t>
            </a:r>
            <a:r>
              <a:rPr lang="en-US" sz="1800" dirty="0" smtClean="0"/>
              <a:t> and longer), when trend accounts for most of the change from 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Trend is driven by external forcing (greenhouse gas increases) </a:t>
            </a:r>
            <a:endParaRPr lang="en-US" sz="2000" dirty="0" smtClean="0"/>
          </a:p>
          <a:p>
            <a:r>
              <a:rPr lang="en-US" sz="2000" dirty="0" smtClean="0"/>
              <a:t>Intermediate range (1 to 4 years): the window of little or no predictability at present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 Types of Predictability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863025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Seasonal: Sea Ice Outlook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57400" y="1600200"/>
            <a:ext cx="5943600" cy="4707193"/>
            <a:chOff x="2133600" y="1524000"/>
            <a:chExt cx="6399629" cy="5068358"/>
          </a:xfrm>
        </p:grpSpPr>
        <p:pic>
          <p:nvPicPr>
            <p:cNvPr id="7" name="Picture 6" descr="Fig 3-1 modified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1524000"/>
              <a:ext cx="4953000" cy="50683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579327" y="2039982"/>
              <a:ext cx="79220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1979-2007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Average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2971800"/>
              <a:ext cx="198002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2060"/>
                  </a:solidFill>
                </a:rPr>
                <a:t>Sept 2011 &amp;</a:t>
              </a:r>
            </a:p>
            <a:p>
              <a:pPr algn="ctr"/>
              <a:r>
                <a:rPr lang="en-US" sz="1000" b="1" dirty="0" smtClean="0">
                  <a:solidFill>
                    <a:srgbClr val="002060"/>
                  </a:solidFill>
                </a:rPr>
                <a:t>Median of July 2102 Outlooks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3581400"/>
              <a:ext cx="160011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3775B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23775B"/>
                  </a:solidFill>
                </a:rPr>
                <a:t>Actual Minimum Extent</a:t>
              </a:r>
              <a:endParaRPr lang="en-US" sz="1000" b="1" dirty="0">
                <a:solidFill>
                  <a:srgbClr val="23775B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0" y="6400800"/>
            <a:ext cx="606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Sept 2012: All predictions over estimate record minimum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 Types of Predictability</a:t>
            </a:r>
            <a:b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Decadal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0" y="1600200"/>
            <a:ext cx="4374121" cy="4086999"/>
            <a:chOff x="4419600" y="1600200"/>
            <a:chExt cx="4374121" cy="4086999"/>
          </a:xfrm>
        </p:grpSpPr>
        <p:sp>
          <p:nvSpPr>
            <p:cNvPr id="11" name="Rectangle 10"/>
            <p:cNvSpPr/>
            <p:nvPr/>
          </p:nvSpPr>
          <p:spPr>
            <a:xfrm>
              <a:off x="5181600" y="5410200"/>
              <a:ext cx="3276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Adapted from Holland et al., 2011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pic>
          <p:nvPicPr>
            <p:cNvPr id="12" name="Picture 5" descr="Fig 1-2.jpg"/>
            <p:cNvPicPr>
              <a:picLocks noChangeAspect="1"/>
            </p:cNvPicPr>
            <p:nvPr/>
          </p:nvPicPr>
          <p:blipFill>
            <a:blip r:embed="rId3" cstate="print"/>
            <a:srcRect l="6557"/>
            <a:stretch>
              <a:fillRect/>
            </a:stretch>
          </p:blipFill>
          <p:spPr bwMode="auto">
            <a:xfrm>
              <a:off x="4419600" y="1846096"/>
              <a:ext cx="4374121" cy="3640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7452363" y="2286000"/>
              <a:ext cx="964473" cy="461665"/>
              <a:chOff x="7452363" y="2286000"/>
              <a:chExt cx="964473" cy="46166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8035836" y="2438400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035821" y="2608218"/>
                <a:ext cx="381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452363" y="2286000"/>
                <a:ext cx="6014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b="1" dirty="0" smtClean="0">
                    <a:latin typeface="+mn-lt"/>
                  </a:rPr>
                  <a:t>Model</a:t>
                </a:r>
              </a:p>
              <a:p>
                <a:pPr algn="r"/>
                <a:r>
                  <a:rPr lang="en-US" sz="1200" b="1" dirty="0" err="1" smtClean="0">
                    <a:latin typeface="+mn-lt"/>
                  </a:rPr>
                  <a:t>Obs</a:t>
                </a:r>
                <a:endParaRPr lang="en-US" sz="1200" b="1" dirty="0">
                  <a:latin typeface="+mn-lt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257800" y="1600200"/>
              <a:ext cx="2608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+mn-lt"/>
                </a:rPr>
                <a:t>CCSM3: Single Model Run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81600" y="5461084"/>
            <a:ext cx="3276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Adapted from Wang </a:t>
            </a:r>
            <a:r>
              <a:rPr lang="sv-SE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and Overland, </a:t>
            </a:r>
            <a:r>
              <a:rPr lang="sv-SE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2012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1" name="Picture 5" descr="Fig 1-3.jpg"/>
          <p:cNvPicPr>
            <a:picLocks noChangeAspect="1"/>
          </p:cNvPicPr>
          <p:nvPr/>
        </p:nvPicPr>
        <p:blipFill>
          <a:blip r:embed="rId4" cstate="print"/>
          <a:srcRect l="6439" t="2750" r="7658" b="5251"/>
          <a:stretch>
            <a:fillRect/>
          </a:stretch>
        </p:blipFill>
        <p:spPr bwMode="auto">
          <a:xfrm>
            <a:off x="4800600" y="2057400"/>
            <a:ext cx="3806909" cy="31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876800" y="1676400"/>
            <a:ext cx="3434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5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IPCC: 23 Global Climate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6139" y="6019800"/>
            <a:ext cx="6991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Skill is improving, but variation is predictions continues to be wide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627</Words>
  <Application>Microsoft Office PowerPoint</Application>
  <PresentationFormat>On-screen Show (4:3)</PresentationFormat>
  <Paragraphs>99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Seasonal-to-Decadal Predictions of Arctic Sea Ice: Challenges and Strategies</vt:lpstr>
      <vt:lpstr>Committee Membership and Process</vt:lpstr>
      <vt:lpstr>Study Context</vt:lpstr>
      <vt:lpstr>Charge to the Committee</vt:lpstr>
      <vt:lpstr>Overarching Questions Posed by Committee</vt:lpstr>
      <vt:lpstr>Workshop</vt:lpstr>
      <vt:lpstr>Two Types of Predictability </vt:lpstr>
      <vt:lpstr>Two Types of Predictability </vt:lpstr>
      <vt:lpstr>Two Types of Predictability Decadal </vt:lpstr>
      <vt:lpstr>Report: What to expect </vt:lpstr>
      <vt:lpstr>Report Next Steps</vt:lpstr>
    </vt:vector>
  </TitlesOfParts>
  <Company>The National Academies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Himalayan Glaciers Climate Change, Water Resources, and Water Security</dc:title>
  <dc:creator>The National Academies</dc:creator>
  <cp:lastModifiedBy>u4rs9jrm</cp:lastModifiedBy>
  <cp:revision>267</cp:revision>
  <dcterms:created xsi:type="dcterms:W3CDTF">2012-08-21T19:16:36Z</dcterms:created>
  <dcterms:modified xsi:type="dcterms:W3CDTF">2012-10-23T16:29:06Z</dcterms:modified>
</cp:coreProperties>
</file>