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145"/>
    <a:srgbClr val="6B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5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9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1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6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0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7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1C1C-0C4D-DF46-B95C-34892662A302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B17B-5D0A-0B49-84B9-0FEEEB5F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6918"/>
            <a:ext cx="3095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Organics WG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2624"/>
            <a:ext cx="9270999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POM:  (</a:t>
            </a:r>
            <a:r>
              <a:rPr lang="en-US" sz="2400" b="1" dirty="0" err="1" smtClean="0"/>
              <a:t>umol</a:t>
            </a:r>
            <a:r>
              <a:rPr lang="en-US" sz="2400" b="1" dirty="0" smtClean="0"/>
              <a:t> / kg)</a:t>
            </a:r>
          </a:p>
          <a:p>
            <a:r>
              <a:rPr lang="en-US" sz="2400" b="1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Best</a:t>
            </a:r>
            <a:r>
              <a:rPr lang="en-US" sz="2400" dirty="0" smtClean="0"/>
              <a:t> </a:t>
            </a:r>
            <a:r>
              <a:rPr lang="en-US" sz="2400" b="1" dirty="0" smtClean="0"/>
              <a:t>PC and PN </a:t>
            </a:r>
            <a:r>
              <a:rPr lang="en-US" sz="2400" dirty="0" smtClean="0"/>
              <a:t>:  High Temp Combustion via Elemental </a:t>
            </a:r>
            <a:r>
              <a:rPr lang="en-US" sz="2400" dirty="0"/>
              <a:t> </a:t>
            </a:r>
            <a:r>
              <a:rPr lang="en-US" sz="2400" dirty="0" smtClean="0"/>
              <a:t>Analyzer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b="1" dirty="0" smtClean="0"/>
              <a:t>POP</a:t>
            </a:r>
            <a:r>
              <a:rPr lang="en-US" sz="2400" dirty="0" smtClean="0"/>
              <a:t>:  Ash Hydrolysis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Collection</a:t>
            </a:r>
            <a:r>
              <a:rPr lang="en-US" sz="2400" dirty="0" smtClean="0"/>
              <a:t>:  Volume filtered is site dependent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Best</a:t>
            </a:r>
            <a:r>
              <a:rPr lang="en-US" sz="2400" dirty="0" smtClean="0"/>
              <a:t>:  separate bottle dispensed into carboy that can be mixed and 	sampled to avoid 	bias against rapidly sinking particles. 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Good:</a:t>
            </a:r>
            <a:r>
              <a:rPr lang="en-US" sz="2400" dirty="0" smtClean="0"/>
              <a:t>  subsample bottle – </a:t>
            </a:r>
            <a:r>
              <a:rPr lang="en-US" sz="2400" dirty="0" err="1" smtClean="0"/>
              <a:t>esp</a:t>
            </a:r>
            <a:r>
              <a:rPr lang="en-US" sz="2400" dirty="0" smtClean="0"/>
              <a:t> in </a:t>
            </a:r>
            <a:r>
              <a:rPr lang="en-US" sz="2400" smtClean="0"/>
              <a:t>oligotrophic systems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	Some sites- prescreen through 200 µm mesh</a:t>
            </a:r>
          </a:p>
          <a:p>
            <a:r>
              <a:rPr lang="en-US" sz="2400" b="1" dirty="0" smtClean="0"/>
              <a:t>Filtration</a:t>
            </a:r>
            <a:r>
              <a:rPr lang="en-US" sz="2400" dirty="0" smtClean="0"/>
              <a:t>: pay attention to filtration rate and avoid overloading filter.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Best- </a:t>
            </a:r>
            <a:r>
              <a:rPr lang="en-US" sz="2400" dirty="0" smtClean="0"/>
              <a:t>low vacuum (5 in Hg),  positive pressure filtration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35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01125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POM: PC&amp;PN</a:t>
            </a:r>
          </a:p>
          <a:p>
            <a:endParaRPr lang="en-US" sz="2400" dirty="0"/>
          </a:p>
          <a:p>
            <a:r>
              <a:rPr lang="en-US" sz="2400" dirty="0" smtClean="0"/>
              <a:t>Sample prep:  when drying sample be careful of oven temperature as drying at   70° C can result in N loss</a:t>
            </a:r>
          </a:p>
          <a:p>
            <a:endParaRPr lang="en-US" sz="2400" dirty="0"/>
          </a:p>
          <a:p>
            <a:r>
              <a:rPr lang="en-US" sz="2400" dirty="0" smtClean="0"/>
              <a:t>For Carbon: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Best</a:t>
            </a:r>
            <a:r>
              <a:rPr lang="en-US" sz="2400" dirty="0" smtClean="0"/>
              <a:t>: run total C and PIC directly to assess POC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Good</a:t>
            </a:r>
            <a:r>
              <a:rPr lang="en-US" sz="2400" dirty="0" smtClean="0"/>
              <a:t>: acidify (fume) to rid sample of PIC -  Validate </a:t>
            </a:r>
          </a:p>
          <a:p>
            <a:endParaRPr lang="en-US" sz="2400" dirty="0"/>
          </a:p>
          <a:p>
            <a:r>
              <a:rPr lang="en-US" sz="2400" dirty="0" err="1" smtClean="0"/>
              <a:t>Intercalibration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Best</a:t>
            </a:r>
            <a:r>
              <a:rPr lang="en-US" sz="2400" dirty="0" smtClean="0"/>
              <a:t>:  collect and prepare “in house” references from local system</a:t>
            </a:r>
          </a:p>
          <a:p>
            <a:endParaRPr lang="en-US" sz="2400" dirty="0"/>
          </a:p>
          <a:p>
            <a:r>
              <a:rPr lang="en-US" sz="2400" dirty="0" smtClean="0"/>
              <a:t>		• Run in every run multiple time in a run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• Swap with other TS for </a:t>
            </a:r>
            <a:r>
              <a:rPr lang="en-US" sz="2400" dirty="0" err="1" smtClean="0"/>
              <a:t>intercalibration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Good</a:t>
            </a:r>
            <a:r>
              <a:rPr lang="en-US" sz="2400" dirty="0" smtClean="0"/>
              <a:t>:  use other references like apple leaf for recovery checks</a:t>
            </a:r>
          </a:p>
        </p:txBody>
      </p:sp>
    </p:spTree>
    <p:extLst>
      <p:ext uri="{BB962C8B-B14F-4D97-AF65-F5344CB8AC3E}">
        <p14:creationId xmlns:p14="http://schemas.microsoft.com/office/powerpoint/2010/main" val="45731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01125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DOM (</a:t>
            </a:r>
            <a:r>
              <a:rPr lang="en-US" sz="2400" b="1" dirty="0" err="1" smtClean="0"/>
              <a:t>umol</a:t>
            </a:r>
            <a:r>
              <a:rPr lang="en-US" sz="2400" b="1" dirty="0" smtClean="0"/>
              <a:t> /kg):</a:t>
            </a:r>
          </a:p>
          <a:p>
            <a:endParaRPr lang="en-US" sz="2400" dirty="0" smtClean="0"/>
          </a:p>
          <a:p>
            <a:r>
              <a:rPr lang="en-US" sz="2400" dirty="0" smtClean="0"/>
              <a:t>DOC: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19D145"/>
                </a:solidFill>
              </a:rPr>
              <a:t>Best</a:t>
            </a:r>
            <a:r>
              <a:rPr lang="en-US" sz="2400" dirty="0" smtClean="0"/>
              <a:t>: High Temperature Combustion (black art)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Good</a:t>
            </a:r>
            <a:r>
              <a:rPr lang="en-US" sz="2400" dirty="0" smtClean="0"/>
              <a:t>: </a:t>
            </a:r>
            <a:r>
              <a:rPr lang="en-US" sz="2400" dirty="0" err="1" smtClean="0"/>
              <a:t>Persulfate</a:t>
            </a:r>
            <a:r>
              <a:rPr lang="en-US" sz="2400" dirty="0" smtClean="0"/>
              <a:t> Oxidation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Acceptable</a:t>
            </a:r>
            <a:r>
              <a:rPr lang="en-US" sz="2400" dirty="0" smtClean="0"/>
              <a:t>:  UV oxidation</a:t>
            </a:r>
          </a:p>
          <a:p>
            <a:endParaRPr lang="en-US" sz="2400" dirty="0"/>
          </a:p>
          <a:p>
            <a:r>
              <a:rPr lang="en-US" sz="2400" dirty="0" smtClean="0"/>
              <a:t>TDN: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19D145"/>
                </a:solidFill>
              </a:rPr>
              <a:t>Best</a:t>
            </a:r>
            <a:r>
              <a:rPr lang="en-US" sz="2400" dirty="0" smtClean="0"/>
              <a:t>: High Temperature Combustion –Gives TDN must subtract out 		DIN.  Problems when NO3 is too high due to propagation of error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Good</a:t>
            </a:r>
            <a:r>
              <a:rPr lang="en-US" sz="2400" dirty="0" smtClean="0"/>
              <a:t>: </a:t>
            </a:r>
            <a:r>
              <a:rPr lang="en-US" sz="2400" dirty="0" err="1" smtClean="0"/>
              <a:t>Persulfate</a:t>
            </a:r>
            <a:r>
              <a:rPr lang="en-US" sz="2400" dirty="0" smtClean="0"/>
              <a:t> Oxidation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Acceptable</a:t>
            </a:r>
            <a:r>
              <a:rPr lang="en-US" sz="2400" dirty="0" smtClean="0"/>
              <a:t>:  UV oxidation</a:t>
            </a:r>
          </a:p>
          <a:p>
            <a:endParaRPr lang="en-US" sz="2400" dirty="0" smtClean="0"/>
          </a:p>
          <a:p>
            <a:r>
              <a:rPr lang="en-US" sz="2400" dirty="0" smtClean="0"/>
              <a:t>DOP: </a:t>
            </a:r>
            <a:r>
              <a:rPr lang="en-US" sz="2400" dirty="0" smtClean="0">
                <a:solidFill>
                  <a:srgbClr val="19D145"/>
                </a:solidFill>
              </a:rPr>
              <a:t>Best</a:t>
            </a:r>
            <a:r>
              <a:rPr lang="en-US" sz="2400" dirty="0" smtClean="0"/>
              <a:t> </a:t>
            </a:r>
            <a:r>
              <a:rPr lang="en-US" sz="2400" dirty="0" err="1" smtClean="0"/>
              <a:t>Persulfate</a:t>
            </a:r>
            <a:r>
              <a:rPr lang="en-US" sz="2400" dirty="0" smtClean="0"/>
              <a:t> Oxidation</a:t>
            </a:r>
          </a:p>
          <a:p>
            <a:r>
              <a:rPr lang="en-US" sz="2400" dirty="0"/>
              <a:t>	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 Good/ acceptable</a:t>
            </a:r>
            <a:r>
              <a:rPr lang="en-US" sz="2400" dirty="0" smtClean="0"/>
              <a:t>:  UV oxidation -  problem with Si interference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060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017" y="973"/>
            <a:ext cx="899598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DOM</a:t>
            </a:r>
            <a:r>
              <a:rPr lang="en-US" sz="2800" b="1" dirty="0" smtClean="0"/>
              <a:t>:  </a:t>
            </a:r>
            <a:r>
              <a:rPr lang="en-US" sz="2400" dirty="0" smtClean="0"/>
              <a:t>Filtering is recommended in coastal systems with high POC load. Oligotrophic systems POM load is small and TOM may be appropriate.</a:t>
            </a:r>
            <a:endParaRPr lang="en-US" sz="2400" dirty="0" smtClean="0"/>
          </a:p>
          <a:p>
            <a:endParaRPr lang="en-US" sz="2800" b="1" dirty="0"/>
          </a:p>
          <a:p>
            <a:r>
              <a:rPr lang="en-US" sz="2800" b="1" dirty="0" smtClean="0"/>
              <a:t>Collection:  Minimize handling</a:t>
            </a:r>
          </a:p>
          <a:p>
            <a:r>
              <a:rPr lang="en-US" sz="2800" b="1" dirty="0"/>
              <a:t>	</a:t>
            </a:r>
            <a:r>
              <a:rPr lang="en-US" sz="2800" dirty="0" smtClean="0">
                <a:solidFill>
                  <a:srgbClr val="19D145"/>
                </a:solidFill>
              </a:rPr>
              <a:t>Best</a:t>
            </a:r>
            <a:r>
              <a:rPr lang="en-US" sz="2800" dirty="0" smtClean="0"/>
              <a:t>-  when filtering best to be conducted directly off 				Niskin through combusted GF/F in PC cartridge 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</a:t>
            </a:r>
            <a:r>
              <a:rPr lang="en-US" sz="2800" dirty="0" smtClean="0"/>
              <a:t>using silicone tubing…no </a:t>
            </a:r>
            <a:r>
              <a:rPr lang="en-US" sz="2800" dirty="0" err="1" smtClean="0"/>
              <a:t>Tygon</a:t>
            </a:r>
            <a:r>
              <a:rPr lang="en-US" sz="2800" dirty="0" smtClean="0"/>
              <a:t>!</a:t>
            </a:r>
          </a:p>
          <a:p>
            <a:endParaRPr lang="en-US" sz="2800" b="1" dirty="0"/>
          </a:p>
          <a:p>
            <a:r>
              <a:rPr lang="en-US" sz="2800" b="1" dirty="0" smtClean="0"/>
              <a:t>				</a:t>
            </a:r>
            <a:r>
              <a:rPr lang="en-US" sz="2800" dirty="0" smtClean="0"/>
              <a:t>Combusted Glass or acid leached HDPE bottle </a:t>
            </a:r>
          </a:p>
          <a:p>
            <a:endParaRPr lang="en-US" sz="2800" dirty="0"/>
          </a:p>
          <a:p>
            <a:r>
              <a:rPr lang="en-US" sz="2800" dirty="0" smtClean="0"/>
              <a:t>				Freeze at -20 up right or acidify to pH 3 and 				refrigerate</a:t>
            </a:r>
          </a:p>
          <a:p>
            <a:endParaRPr lang="en-US" sz="2800" dirty="0"/>
          </a:p>
          <a:p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00FF"/>
                </a:solidFill>
              </a:rPr>
              <a:t>good</a:t>
            </a:r>
            <a:r>
              <a:rPr lang="en-US" sz="2800" dirty="0" smtClean="0"/>
              <a:t>- subsample and filter in lab.  Take special care to 			minimize contamination!!</a:t>
            </a:r>
          </a:p>
        </p:txBody>
      </p:sp>
    </p:spTree>
    <p:extLst>
      <p:ext uri="{BB962C8B-B14F-4D97-AF65-F5344CB8AC3E}">
        <p14:creationId xmlns:p14="http://schemas.microsoft.com/office/powerpoint/2010/main" val="381184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47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Intercalibration</a:t>
            </a:r>
            <a:r>
              <a:rPr lang="en-US" sz="2400" b="1" dirty="0" smtClean="0"/>
              <a:t> &amp; Consistency between Sites:</a:t>
            </a:r>
            <a:endParaRPr lang="en-US" sz="2400" dirty="0"/>
          </a:p>
          <a:p>
            <a:r>
              <a:rPr lang="en-US" sz="2400" dirty="0" smtClean="0"/>
              <a:t>There is no certified reference material but Hansell Consensus  ref Material  are available.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19D145"/>
                </a:solidFill>
              </a:rPr>
              <a:t>Best/ must</a:t>
            </a:r>
            <a:r>
              <a:rPr lang="en-US" sz="2400" dirty="0" smtClean="0">
                <a:solidFill>
                  <a:srgbClr val="0000FF"/>
                </a:solidFill>
              </a:rPr>
              <a:t>:  </a:t>
            </a:r>
            <a:r>
              <a:rPr lang="en-US" sz="2400" dirty="0" smtClean="0"/>
              <a:t>Make 2 – 3  large volume (8 – 10 L) in house References that are calibrated against the Hansell Consensus Material. 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These in house references along with blank water should be run every 8- 10 samples to assess performance of the analytical run. 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References should not vary by more than 2 – 3 % over the course of an acceptable run</a:t>
            </a:r>
          </a:p>
          <a:p>
            <a:endParaRPr lang="en-US" sz="2400" dirty="0"/>
          </a:p>
          <a:p>
            <a:r>
              <a:rPr lang="en-US" sz="2400" dirty="0" smtClean="0"/>
              <a:t>When introducing new “in house” references-  analysts need to overlap reference batches.</a:t>
            </a:r>
          </a:p>
          <a:p>
            <a:endParaRPr lang="en-US" sz="2400" dirty="0"/>
          </a:p>
          <a:p>
            <a:r>
              <a:rPr lang="en-US" sz="2400" dirty="0" smtClean="0"/>
              <a:t>These references can be swapped among TS for </a:t>
            </a:r>
            <a:r>
              <a:rPr lang="en-US" sz="2400" dirty="0" err="1" smtClean="0"/>
              <a:t>intercalibration</a:t>
            </a:r>
            <a:r>
              <a:rPr lang="en-US" sz="2400" dirty="0" smtClean="0"/>
              <a:t> of analysis.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031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195</Words>
  <Application>Microsoft Macintosh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Carlson</dc:creator>
  <cp:lastModifiedBy>Craig Carlson</cp:lastModifiedBy>
  <cp:revision>18</cp:revision>
  <dcterms:created xsi:type="dcterms:W3CDTF">2012-11-30T10:33:14Z</dcterms:created>
  <dcterms:modified xsi:type="dcterms:W3CDTF">2012-12-03T14:34:44Z</dcterms:modified>
</cp:coreProperties>
</file>