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256" r:id="rId2"/>
    <p:sldId id="260" r:id="rId3"/>
    <p:sldId id="277" r:id="rId4"/>
    <p:sldId id="269" r:id="rId5"/>
    <p:sldId id="316" r:id="rId6"/>
    <p:sldId id="279" r:id="rId7"/>
    <p:sldId id="319" r:id="rId8"/>
    <p:sldId id="317" r:id="rId9"/>
    <p:sldId id="348" r:id="rId10"/>
    <p:sldId id="302" r:id="rId11"/>
    <p:sldId id="349" r:id="rId12"/>
    <p:sldId id="303" r:id="rId13"/>
    <p:sldId id="304" r:id="rId14"/>
    <p:sldId id="305" r:id="rId15"/>
    <p:sldId id="350" r:id="rId16"/>
    <p:sldId id="307" r:id="rId17"/>
    <p:sldId id="310" r:id="rId18"/>
    <p:sldId id="354" r:id="rId19"/>
    <p:sldId id="353" r:id="rId20"/>
    <p:sldId id="355" r:id="rId21"/>
    <p:sldId id="356" r:id="rId22"/>
    <p:sldId id="293" r:id="rId23"/>
    <p:sldId id="294" r:id="rId24"/>
    <p:sldId id="314" r:id="rId25"/>
    <p:sldId id="363" r:id="rId26"/>
    <p:sldId id="362" r:id="rId27"/>
    <p:sldId id="358" r:id="rId28"/>
    <p:sldId id="359" r:id="rId29"/>
    <p:sldId id="360" r:id="rId30"/>
    <p:sldId id="361" r:id="rId31"/>
    <p:sldId id="364" r:id="rId32"/>
    <p:sldId id="3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AF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4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01E18-4AC3-4E69-B01A-AE5C864CA224}" type="datetimeFigureOut">
              <a:rPr lang="en-US" smtClean="0"/>
              <a:pPr/>
              <a:t>10/24/2012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66853-473E-45D2-9A86-279C516094C8}" type="slidenum">
              <a:rPr lang="en-US" smtClean="0"/>
              <a:pPr/>
              <a:t>‹#›</a:t>
            </a:fld>
            <a:endParaRPr lang="en-US"/>
          </a:p>
        </p:txBody>
      </p:sp>
    </p:spTree>
    <p:extLst>
      <p:ext uri="{BB962C8B-B14F-4D97-AF65-F5344CB8AC3E}">
        <p14:creationId xmlns:p14="http://schemas.microsoft.com/office/powerpoint/2010/main" val="231260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3BE6589A-8810-471E-9334-D6EE5CC47ACB}" type="slidenum">
              <a:rPr lang="en-US" sz="1200">
                <a:solidFill>
                  <a:schemeClr val="tx1"/>
                </a:solidFill>
                <a:latin typeface="Arial" charset="0"/>
              </a:rPr>
              <a:pPr eaLnBrk="1" hangingPunct="1"/>
              <a:t>10</a:t>
            </a:fld>
            <a:endParaRPr lang="en-US" sz="1200">
              <a:solidFill>
                <a:schemeClr val="tx1"/>
              </a:solidFill>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873403EB-27CD-45F8-955E-0399E02E4BB2}" type="slidenum">
              <a:rPr lang="en-US" sz="1200">
                <a:solidFill>
                  <a:schemeClr val="tx1"/>
                </a:solidFill>
                <a:latin typeface="Arial" charset="0"/>
              </a:rPr>
              <a:pPr eaLnBrk="1" hangingPunct="1"/>
              <a:t>12</a:t>
            </a:fld>
            <a:endParaRPr lang="en-US" sz="1200">
              <a:solidFill>
                <a:schemeClr val="tx1"/>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purpose of this study is to explore </a:t>
            </a:r>
            <a:r>
              <a:rPr lang="en-US" i="1" smtClean="0"/>
              <a:t>Proshutinsky et al.’s </a:t>
            </a:r>
            <a:r>
              <a:rPr lang="en-US" smtClean="0"/>
              <a:t>[2002]</a:t>
            </a:r>
            <a:r>
              <a:rPr lang="en-US" i="1" smtClean="0"/>
              <a:t> </a:t>
            </a:r>
            <a:r>
              <a:rPr lang="en-US" smtClean="0"/>
              <a:t>mechanism of Arctic climate variability characterized by the transition of the ACCR/CCR with a period of 10-15 years.  The studied climate system is viewed as a closed system  following the idea mentioned above that the AOO index describes variability only within the Arctic basin and the GIN Sea,. We focus on the description of possible auto-oscillations within an artificially closed Arctic Ocean – GIN Sea system.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328FCF4D-96E5-411C-A060-D76556D116DA}" type="slidenum">
              <a:rPr lang="en-US" sz="1200">
                <a:solidFill>
                  <a:schemeClr val="tx1"/>
                </a:solidFill>
                <a:latin typeface="Arial" charset="0"/>
              </a:rPr>
              <a:pPr eaLnBrk="1" hangingPunct="1"/>
              <a:t>13</a:t>
            </a:fld>
            <a:endParaRPr lang="en-US" sz="1200">
              <a:solidFill>
                <a:schemeClr val="tx1"/>
              </a:solidFill>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ACCR: the interaction between the basins is very week. Important: feedback mechanisms intensify the ACCR processes in the Arctic and cyclonic vorticity in the Greenland Sea! </a:t>
            </a:r>
          </a:p>
          <a:p>
            <a:pPr eaLnBrk="1" hangingPunct="1"/>
            <a:r>
              <a:rPr lang="en-US" smtClean="0"/>
              <a:t>In the Arctic:  no heat advection =&gt; SAT drops =&gt; increased ice formation =&gt; less heat flux to the atmosphere =&gt; SAT drops =&gt; </a:t>
            </a:r>
          </a:p>
          <a:p>
            <a:pPr eaLnBrk="1" hangingPunct="1"/>
            <a:r>
              <a:rPr lang="en-US" smtClean="0"/>
              <a:t>Very cold winters are predominant =&gt; Anticyconic vorticity is intensified =&gt; Polar Vortex is intensified as well. </a:t>
            </a:r>
          </a:p>
          <a:p>
            <a:pPr eaLnBrk="1" hangingPunct="1"/>
            <a:r>
              <a:rPr lang="en-US" smtClean="0"/>
              <a:t>FW is accumulated in the Arctic Ocean (BG), the PW and ice outflow is low. This favors the salinization of the Greenland Sea and, hence, the weakening of the stratification. Deep convection is taking place in the Greenland Sea, which induces intense heat flux to the atmosphere.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6506625F-C99B-464E-83B9-39522184E484}" type="slidenum">
              <a:rPr lang="en-US" sz="1200">
                <a:solidFill>
                  <a:schemeClr val="tx1"/>
                </a:solidFill>
                <a:latin typeface="Arial" charset="0"/>
              </a:rPr>
              <a:pPr eaLnBrk="1" hangingPunct="1"/>
              <a:t>14</a:t>
            </a:fld>
            <a:endParaRPr lang="en-US" sz="1200">
              <a:solidFill>
                <a:schemeClr val="tx1"/>
              </a:solidFill>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CCR in the Arctic: Having reached their maximum during ACCR, SAT and dynamic heights gradients initiate energy exchange between the basins: heat is conveyed into the Arctic with the cyclones and ocean currents (not reproduced in the model), and accumulated potential energy in the BG is released through the intense freshwater outflow to the Greenland Sea. Both gradients are decreasing. The exchange is going until the gradients are too week to maintain the intra-basin interaction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E85B4CD6-3E33-4D69-BB30-4AFE5CA236BF}" type="slidenum">
              <a:rPr lang="en-US" sz="1200">
                <a:solidFill>
                  <a:schemeClr val="tx1"/>
                </a:solidFill>
                <a:latin typeface="Arial" charset="0"/>
              </a:rPr>
              <a:pPr eaLnBrk="1" hangingPunct="1"/>
              <a:t>16</a:t>
            </a:fld>
            <a:endParaRPr lang="en-US" sz="1200">
              <a:solidFill>
                <a:schemeClr val="tx1"/>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fld id="{AF0ADF8E-8EA9-4BF8-9CA6-0EEF8885035A}" type="slidenum">
              <a:rPr lang="en-US" sz="1200">
                <a:solidFill>
                  <a:schemeClr val="tx1"/>
                </a:solidFill>
                <a:latin typeface="Arial" charset="0"/>
              </a:rPr>
              <a:pPr eaLnBrk="1" hangingPunct="1"/>
              <a:t>17</a:t>
            </a:fld>
            <a:endParaRPr lang="en-US" sz="1200">
              <a:solidFill>
                <a:schemeClr val="tx1"/>
              </a:solidFill>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simulated Arctic Ocean – Greenland Sea climate system reproduces the hypothesized auto-oscillatory behavior. Figure 8 shows time series of the annual inter-basin gradients of the dynamic height and SAT. In the simulation, the regimes shift with a period ranging from 10 to 15 years. The annual mean dynamic height gradient (</a:t>
            </a:r>
            <a:r>
              <a:rPr lang="en-US" i="1" smtClean="0">
                <a:sym typeface="Symbol" pitchFamily="18" charset="2"/>
              </a:rPr>
              <a:t></a:t>
            </a:r>
            <a:r>
              <a:rPr lang="en-US" i="1" smtClean="0"/>
              <a:t>H</a:t>
            </a:r>
            <a:r>
              <a:rPr lang="en-US" smtClean="0"/>
              <a:t>) oscillates and slightly overshoots the upper and lower limits </a:t>
            </a:r>
            <a:r>
              <a:rPr lang="en-US" i="1" smtClean="0">
                <a:sym typeface="Symbol" pitchFamily="18" charset="2"/>
              </a:rPr>
              <a:t></a:t>
            </a:r>
            <a:r>
              <a:rPr lang="en-US" i="1" smtClean="0"/>
              <a:t>Hmax</a:t>
            </a:r>
            <a:r>
              <a:rPr lang="en-US" smtClean="0"/>
              <a:t> and </a:t>
            </a:r>
            <a:r>
              <a:rPr lang="en-US" i="1" smtClean="0">
                <a:sym typeface="Symbol" pitchFamily="18" charset="2"/>
              </a:rPr>
              <a:t></a:t>
            </a:r>
            <a:r>
              <a:rPr lang="en-US" i="1" smtClean="0"/>
              <a:t>Hmin</a:t>
            </a:r>
            <a:r>
              <a:rPr lang="en-US" smtClean="0"/>
              <a:t> (dashed lines).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66853-473E-45D2-9A86-279C516094C8}" type="slidenum">
              <a:rPr lang="en-US" smtClean="0"/>
              <a:pPr/>
              <a:t>30</a:t>
            </a:fld>
            <a:endParaRPr lang="en-US"/>
          </a:p>
        </p:txBody>
      </p:sp>
    </p:spTree>
    <p:extLst>
      <p:ext uri="{BB962C8B-B14F-4D97-AF65-F5344CB8AC3E}">
        <p14:creationId xmlns:p14="http://schemas.microsoft.com/office/powerpoint/2010/main" val="302630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5493D-60FC-4843-AD61-22D73BD16E0C}" type="datetimeFigureOut">
              <a:rPr lang="en-US" smtClean="0"/>
              <a:pPr/>
              <a:t>10/24/2012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00DA8D-E7E1-4B8D-A1FD-F8F357F5B2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75493D-60FC-4843-AD61-22D73BD16E0C}" type="datetimeFigureOut">
              <a:rPr lang="en-US" smtClean="0"/>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0DA8D-E7E1-4B8D-A1FD-F8F357F5B2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575"/>
            <a:ext cx="7772400" cy="1470025"/>
          </a:xfrm>
        </p:spPr>
        <p:txBody>
          <a:bodyPr>
            <a:normAutofit fontScale="90000"/>
          </a:bodyPr>
          <a:lstStyle/>
          <a:p>
            <a:r>
              <a:rPr lang="en-US" dirty="0"/>
              <a:t/>
            </a:r>
            <a:br>
              <a:rPr lang="en-US" dirty="0"/>
            </a:br>
            <a:r>
              <a:rPr lang="en-US" sz="3600" b="1" dirty="0"/>
              <a:t>Freshwater fluxes from Greenland as a new regulator of climate regime changes in the Arctic-North Atlantic system </a:t>
            </a:r>
            <a:r>
              <a:rPr lang="en-US" sz="4000" b="1" dirty="0" smtClean="0"/>
              <a:t> </a:t>
            </a:r>
            <a:br>
              <a:rPr lang="en-US" sz="4000" b="1" dirty="0" smtClean="0"/>
            </a:br>
            <a:r>
              <a:rPr lang="en-US" dirty="0">
                <a:latin typeface="+mn-lt"/>
              </a:rPr>
              <a:t/>
            </a:r>
            <a:br>
              <a:rPr lang="en-US" dirty="0">
                <a:latin typeface="+mn-lt"/>
              </a:rPr>
            </a:br>
            <a:endParaRPr lang="en-US" dirty="0">
              <a:latin typeface="+mn-lt"/>
            </a:endParaRPr>
          </a:p>
        </p:txBody>
      </p:sp>
      <p:sp>
        <p:nvSpPr>
          <p:cNvPr id="3" name="Subtitle 2"/>
          <p:cNvSpPr>
            <a:spLocks noGrp="1"/>
          </p:cNvSpPr>
          <p:nvPr>
            <p:ph type="subTitle" idx="1"/>
          </p:nvPr>
        </p:nvSpPr>
        <p:spPr>
          <a:xfrm>
            <a:off x="838200" y="1981200"/>
            <a:ext cx="7391400" cy="2819400"/>
          </a:xfrm>
        </p:spPr>
        <p:txBody>
          <a:bodyPr>
            <a:noAutofit/>
          </a:bodyPr>
          <a:lstStyle/>
          <a:p>
            <a:r>
              <a:rPr lang="en-US" sz="2400" b="1" dirty="0" err="1" smtClean="0">
                <a:solidFill>
                  <a:schemeClr val="tx1"/>
                </a:solidFill>
              </a:rPr>
              <a:t>Andrey</a:t>
            </a:r>
            <a:r>
              <a:rPr lang="en-US" sz="2400" b="1" dirty="0" smtClean="0">
                <a:solidFill>
                  <a:schemeClr val="tx1"/>
                </a:solidFill>
              </a:rPr>
              <a:t> Proshutinsky</a:t>
            </a:r>
            <a:r>
              <a:rPr lang="en-US" sz="2400" b="1" baseline="30000" dirty="0" smtClean="0">
                <a:solidFill>
                  <a:schemeClr val="tx1"/>
                </a:solidFill>
              </a:rPr>
              <a:t>1</a:t>
            </a:r>
            <a:r>
              <a:rPr lang="en-US" sz="2400" b="1" dirty="0" smtClean="0">
                <a:solidFill>
                  <a:schemeClr val="tx1"/>
                </a:solidFill>
              </a:rPr>
              <a:t>, Dmitry Dukhovskoy</a:t>
            </a:r>
            <a:r>
              <a:rPr lang="en-US" sz="2400" b="1" baseline="30000" dirty="0" smtClean="0">
                <a:solidFill>
                  <a:schemeClr val="tx1"/>
                </a:solidFill>
              </a:rPr>
              <a:t>2</a:t>
            </a:r>
            <a:r>
              <a:rPr lang="en-US" sz="2400" b="1" dirty="0" smtClean="0">
                <a:solidFill>
                  <a:schemeClr val="tx1"/>
                </a:solidFill>
              </a:rPr>
              <a:t> and Mary-Louise </a:t>
            </a:r>
            <a:r>
              <a:rPr lang="en-US" sz="2400" b="1" dirty="0" smtClean="0">
                <a:solidFill>
                  <a:schemeClr val="tx1"/>
                </a:solidFill>
              </a:rPr>
              <a:t>Timmermans</a:t>
            </a:r>
            <a:r>
              <a:rPr lang="en-US" sz="2400" b="1" baseline="30000" dirty="0" smtClean="0">
                <a:solidFill>
                  <a:schemeClr val="tx1"/>
                </a:solidFill>
              </a:rPr>
              <a:t>3</a:t>
            </a:r>
            <a:endParaRPr lang="en-US" sz="2400" dirty="0">
              <a:solidFill>
                <a:schemeClr val="tx1"/>
              </a:solidFill>
            </a:endParaRPr>
          </a:p>
          <a:p>
            <a:r>
              <a:rPr lang="en-US" sz="2000" b="1" i="1" baseline="30000" dirty="0" smtClean="0">
                <a:solidFill>
                  <a:schemeClr val="tx1"/>
                </a:solidFill>
              </a:rPr>
              <a:t>1</a:t>
            </a:r>
            <a:r>
              <a:rPr lang="en-US" sz="2000" i="1" dirty="0" smtClean="0">
                <a:solidFill>
                  <a:schemeClr val="tx1"/>
                </a:solidFill>
              </a:rPr>
              <a:t>Woods Hole Oceanographic Institution, Woods Hole</a:t>
            </a:r>
          </a:p>
          <a:p>
            <a:r>
              <a:rPr lang="en-US" sz="2000" b="1" i="1" baseline="30000" dirty="0" smtClean="0">
                <a:solidFill>
                  <a:schemeClr val="tx1"/>
                </a:solidFill>
              </a:rPr>
              <a:t>2</a:t>
            </a:r>
            <a:r>
              <a:rPr lang="en-US" sz="2000" i="1" dirty="0" smtClean="0">
                <a:solidFill>
                  <a:schemeClr val="tx1"/>
                </a:solidFill>
              </a:rPr>
              <a:t>Florida State University</a:t>
            </a:r>
          </a:p>
          <a:p>
            <a:r>
              <a:rPr lang="en-US" sz="2000" b="1" i="1" baseline="30000" dirty="0" smtClean="0">
                <a:solidFill>
                  <a:schemeClr val="tx1"/>
                </a:solidFill>
              </a:rPr>
              <a:t>3</a:t>
            </a:r>
            <a:r>
              <a:rPr lang="en-US" sz="2000" i="1" dirty="0" smtClean="0">
                <a:solidFill>
                  <a:schemeClr val="tx1"/>
                </a:solidFill>
              </a:rPr>
              <a:t>Yale University</a:t>
            </a:r>
          </a:p>
          <a:p>
            <a:endParaRPr lang="en-US" sz="2000" i="1" dirty="0" smtClean="0">
              <a:solidFill>
                <a:schemeClr val="tx1"/>
              </a:solidFill>
            </a:endParaRPr>
          </a:p>
          <a:p>
            <a:r>
              <a:rPr lang="en-US" sz="2400" b="1" dirty="0" smtClean="0">
                <a:solidFill>
                  <a:schemeClr val="tx1"/>
                </a:solidFill>
              </a:rPr>
              <a:t>Freshwater </a:t>
            </a:r>
            <a:r>
              <a:rPr lang="en-US" sz="2400" b="1" dirty="0">
                <a:solidFill>
                  <a:schemeClr val="tx1"/>
                </a:solidFill>
              </a:rPr>
              <a:t>and heat experiments </a:t>
            </a:r>
            <a:endParaRPr lang="en-US" sz="2400" b="1" dirty="0" smtClean="0">
              <a:solidFill>
                <a:schemeClr val="tx1"/>
              </a:solidFill>
            </a:endParaRPr>
          </a:p>
          <a:p>
            <a:endParaRPr lang="en-US" sz="2400" b="1" dirty="0">
              <a:solidFill>
                <a:schemeClr val="tx1"/>
              </a:solidFill>
            </a:endParaRPr>
          </a:p>
          <a:p>
            <a:endParaRPr lang="en-US" sz="2400" b="1" dirty="0" smtClean="0">
              <a:solidFill>
                <a:schemeClr val="tx1"/>
              </a:solidFill>
            </a:endParaRPr>
          </a:p>
          <a:p>
            <a:endParaRPr lang="en-US" sz="2400" b="1" dirty="0">
              <a:solidFill>
                <a:schemeClr val="tx1"/>
              </a:solidFill>
            </a:endParaRPr>
          </a:p>
          <a:p>
            <a:endParaRPr lang="en-US" sz="2000" i="1" dirty="0">
              <a:solidFill>
                <a:schemeClr val="tx1"/>
              </a:solidFill>
            </a:endParaRPr>
          </a:p>
          <a:p>
            <a:r>
              <a:rPr lang="en-US" sz="2000" i="1" dirty="0" smtClean="0">
                <a:solidFill>
                  <a:schemeClr val="tx1"/>
                </a:solidFill>
              </a:rPr>
              <a:t>25 </a:t>
            </a:r>
            <a:r>
              <a:rPr lang="en-US" sz="2000" i="1" dirty="0" smtClean="0">
                <a:solidFill>
                  <a:schemeClr val="tx1"/>
                </a:solidFill>
              </a:rPr>
              <a:t>October, 2012, Woods Hole, MA</a:t>
            </a:r>
          </a:p>
          <a:p>
            <a:endParaRPr lang="en-US" sz="2000" b="1" i="1" dirty="0">
              <a:solidFill>
                <a:schemeClr val="tx1"/>
              </a:solidFill>
            </a:endParaRPr>
          </a:p>
          <a:p>
            <a:endParaRPr lang="en-US" sz="2000" b="1" i="1" dirty="0" smtClean="0">
              <a:solidFill>
                <a:schemeClr val="tx1"/>
              </a:solidFill>
            </a:endParaRPr>
          </a:p>
          <a:p>
            <a:endParaRPr lang="en-US" sz="2000" b="1" i="1" dirty="0">
              <a:solidFill>
                <a:schemeClr val="tx1"/>
              </a:solidFill>
            </a:endParaRPr>
          </a:p>
          <a:p>
            <a:endParaRPr lang="en-US" sz="2000" b="1" i="1" dirty="0" smtClean="0">
              <a:solidFill>
                <a:schemeClr val="tx1"/>
              </a:solidFill>
            </a:endParaRPr>
          </a:p>
          <a:p>
            <a:endParaRPr lang="en-US" sz="1600" b="1" i="1" dirty="0" smtClean="0">
              <a:solidFill>
                <a:schemeClr val="tx1"/>
              </a:solidFill>
            </a:endParaRPr>
          </a:p>
          <a:p>
            <a:endParaRPr lang="en-US" sz="1600" b="1" i="1" dirty="0" smtClean="0">
              <a:solidFill>
                <a:schemeClr val="tx1"/>
              </a:solidFill>
            </a:endParaRPr>
          </a:p>
          <a:p>
            <a:endParaRPr lang="en-US" sz="1600" dirty="0" smtClean="0">
              <a:solidFill>
                <a:schemeClr val="tx1"/>
              </a:solidFill>
            </a:endParaRPr>
          </a:p>
          <a:p>
            <a:endParaRPr lang="en-US" sz="1600" i="1" dirty="0" smtClean="0">
              <a:solidFill>
                <a:schemeClr val="tx1"/>
              </a:solidFill>
            </a:endParaRPr>
          </a:p>
          <a:p>
            <a:endParaRPr lang="en-US" sz="2000" i="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391400" y="4937614"/>
            <a:ext cx="1381125" cy="13620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362200" y="5029200"/>
            <a:ext cx="1389597" cy="1280160"/>
          </a:xfrm>
          <a:prstGeom prst="rect">
            <a:avLst/>
          </a:prstGeom>
          <a:noFill/>
          <a:ln w="9525">
            <a:noFill/>
            <a:miter lim="800000"/>
            <a:headEnd/>
            <a:tailEnd/>
          </a:ln>
        </p:spPr>
      </p:pic>
      <p:pic>
        <p:nvPicPr>
          <p:cNvPr id="5" name="Picture 2" descr="https://encrypted-tbn2.gstatic.com/images?q=tbn:ANd9GcQbPwUyhMPDDjarqwbXujhdrF5nVM0dp5LOhkTKkORk31oTxbu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5724" y="5019529"/>
            <a:ext cx="1285876"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8MnYb1DXXXI/AAAAAAAAAAI/AAAAAAAAADE/HnWmw65TZQQ/s250-c-k/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040" y="5029200"/>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762000" y="1371600"/>
            <a:ext cx="69357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algn="ctr" eaLnBrk="1" hangingPunct="1"/>
            <a:r>
              <a:rPr lang="en-US" sz="3600" b="1" dirty="0" smtClean="0">
                <a:solidFill>
                  <a:schemeClr val="tx1"/>
                </a:solidFill>
              </a:rPr>
              <a:t>The most important question is can we predict decadal changes?</a:t>
            </a:r>
          </a:p>
          <a:p>
            <a:pPr algn="ctr" eaLnBrk="1" hangingPunct="1"/>
            <a:r>
              <a:rPr lang="en-US" sz="3600" b="1" dirty="0" smtClean="0">
                <a:solidFill>
                  <a:schemeClr val="tx1"/>
                </a:solidFill>
              </a:rPr>
              <a:t>In order to do this it is important to know mechanisms regulating decadal climate changes. </a:t>
            </a:r>
            <a:endParaRPr lang="en-US" sz="3600" b="1" dirty="0">
              <a:solidFill>
                <a:schemeClr val="tx1"/>
              </a:solidFill>
            </a:endParaRPr>
          </a:p>
        </p:txBody>
      </p:sp>
    </p:spTree>
    <p:extLst>
      <p:ext uri="{BB962C8B-B14F-4D97-AF65-F5344CB8AC3E}">
        <p14:creationId xmlns:p14="http://schemas.microsoft.com/office/powerpoint/2010/main" val="1100426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438400" y="1981200"/>
            <a:ext cx="990600" cy="3581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19800" y="2057400"/>
            <a:ext cx="533400" cy="2819400"/>
          </a:xfrm>
          <a:prstGeom prst="straightConnector1">
            <a:avLst/>
          </a:prstGeom>
          <a:ln w="38100">
            <a:solidFill>
              <a:srgbClr val="1A09FD"/>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sp>
        <p:nvSpPr>
          <p:cNvPr id="31" name="TextBox 30"/>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304800" y="114300"/>
            <a:ext cx="70310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3600" b="1">
                <a:solidFill>
                  <a:schemeClr val="tx1"/>
                </a:solidFill>
              </a:rPr>
              <a:t>Hypothesis</a:t>
            </a:r>
          </a:p>
        </p:txBody>
      </p:sp>
      <p:sp>
        <p:nvSpPr>
          <p:cNvPr id="30723" name="Rectangle 10"/>
          <p:cNvSpPr>
            <a:spLocks noChangeArrowheads="1"/>
          </p:cNvSpPr>
          <p:nvPr/>
        </p:nvSpPr>
        <p:spPr bwMode="auto">
          <a:xfrm>
            <a:off x="274638" y="640964"/>
            <a:ext cx="7010400" cy="276999"/>
          </a:xfrm>
          <a:prstGeom prst="rect">
            <a:avLst/>
          </a:prstGeom>
          <a:gradFill rotWithShape="1">
            <a:gsLst>
              <a:gs pos="0">
                <a:srgbClr val="FFFF00"/>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30724" name="Text Box 11"/>
          <p:cNvSpPr txBox="1">
            <a:spLocks noChangeArrowheads="1"/>
          </p:cNvSpPr>
          <p:nvPr/>
        </p:nvSpPr>
        <p:spPr bwMode="auto">
          <a:xfrm>
            <a:off x="227013" y="1165225"/>
            <a:ext cx="872013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0838" indent="-350838"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buFontTx/>
              <a:buChar char="•"/>
            </a:pPr>
            <a:r>
              <a:rPr lang="en-US" sz="2800">
                <a:solidFill>
                  <a:schemeClr val="tx1"/>
                </a:solidFill>
                <a:latin typeface="Tahoma" pitchFamily="34" charset="0"/>
              </a:rPr>
              <a:t> Arctic Ocean – Greenland Sea form closed atmosphere-ice-ocean climatic system with auto-oscillatory behavior between two climate states with quasi-decadal periodicity</a:t>
            </a:r>
          </a:p>
          <a:p>
            <a:pPr eaLnBrk="1" hangingPunct="1">
              <a:spcBef>
                <a:spcPct val="50000"/>
              </a:spcBef>
              <a:buFontTx/>
              <a:buChar char="•"/>
            </a:pPr>
            <a:r>
              <a:rPr lang="en-US" sz="2800">
                <a:solidFill>
                  <a:schemeClr val="tx1"/>
                </a:solidFill>
                <a:latin typeface="Tahoma" pitchFamily="34" charset="0"/>
              </a:rPr>
              <a:t>The system is characterized by two opposite states: (1) ACCR - a cold Arctic and warm Greenland Sea region; (2) CCR - a warm Arctic and cold Greenland Sea region.  </a:t>
            </a:r>
          </a:p>
          <a:p>
            <a:pPr eaLnBrk="1" hangingPunct="1">
              <a:spcBef>
                <a:spcPct val="50000"/>
              </a:spcBef>
              <a:buFontTx/>
              <a:buChar char="•"/>
            </a:pPr>
            <a:r>
              <a:rPr lang="en-US" sz="2800">
                <a:solidFill>
                  <a:schemeClr val="tx1"/>
                </a:solidFill>
                <a:latin typeface="Tahoma" pitchFamily="34" charset="0"/>
              </a:rPr>
              <a:t> Freshwater and heat fluxes regulate the regime shift in the system</a:t>
            </a:r>
          </a:p>
        </p:txBody>
      </p:sp>
    </p:spTree>
    <p:extLst>
      <p:ext uri="{BB962C8B-B14F-4D97-AF65-F5344CB8AC3E}">
        <p14:creationId xmlns:p14="http://schemas.microsoft.com/office/powerpoint/2010/main" val="2071312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C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7239000" y="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2800" b="1">
                <a:solidFill>
                  <a:srgbClr val="FF3300"/>
                </a:solidFill>
                <a:latin typeface="Helvetica" pitchFamily="34" charset="0"/>
              </a:rPr>
              <a:t>(ACCR)</a:t>
            </a:r>
          </a:p>
        </p:txBody>
      </p:sp>
    </p:spTree>
    <p:extLst>
      <p:ext uri="{BB962C8B-B14F-4D97-AF65-F5344CB8AC3E}">
        <p14:creationId xmlns:p14="http://schemas.microsoft.com/office/powerpoint/2010/main" val="19260665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C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7239000" y="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2800" b="1">
                <a:solidFill>
                  <a:srgbClr val="FF3300"/>
                </a:solidFill>
                <a:latin typeface="Tahoma" pitchFamily="34" charset="0"/>
              </a:rPr>
              <a:t>(CCR)</a:t>
            </a:r>
          </a:p>
        </p:txBody>
      </p:sp>
    </p:spTree>
    <p:extLst>
      <p:ext uri="{BB962C8B-B14F-4D97-AF65-F5344CB8AC3E}">
        <p14:creationId xmlns:p14="http://schemas.microsoft.com/office/powerpoint/2010/main" val="11768399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mitry\Documents\Dmitry\Work\Projects_Potential\2012\NSF_Actic_Greenland\fig2_schem_model.png"/>
          <p:cNvPicPr/>
          <p:nvPr/>
        </p:nvPicPr>
        <p:blipFill>
          <a:blip r:embed="rId2" cstate="print"/>
          <a:srcRect/>
          <a:stretch>
            <a:fillRect/>
          </a:stretch>
        </p:blipFill>
        <p:spPr bwMode="auto">
          <a:xfrm>
            <a:off x="1676400" y="304800"/>
            <a:ext cx="4926005" cy="3192780"/>
          </a:xfrm>
          <a:prstGeom prst="rect">
            <a:avLst/>
          </a:prstGeom>
          <a:noFill/>
          <a:ln w="9525">
            <a:noFill/>
            <a:miter lim="800000"/>
            <a:headEnd/>
            <a:tailEnd/>
          </a:ln>
        </p:spPr>
      </p:pic>
      <p:sp>
        <p:nvSpPr>
          <p:cNvPr id="3" name="Rectangle 2"/>
          <p:cNvSpPr/>
          <p:nvPr/>
        </p:nvSpPr>
        <p:spPr>
          <a:xfrm>
            <a:off x="457200" y="3595568"/>
            <a:ext cx="7696200" cy="3262432"/>
          </a:xfrm>
          <a:prstGeom prst="rect">
            <a:avLst/>
          </a:prstGeom>
        </p:spPr>
        <p:txBody>
          <a:bodyPr wrap="square">
            <a:spAutoFit/>
          </a:bodyPr>
          <a:lstStyle/>
          <a:p>
            <a:r>
              <a:rPr lang="en-US" sz="1600" b="1" i="1" dirty="0" smtClean="0"/>
              <a:t>Diagram of an idealized Arctic system model. </a:t>
            </a:r>
            <a:r>
              <a:rPr lang="en-US" sz="1600" b="1" i="1" dirty="0" err="1" smtClean="0"/>
              <a:t>Q</a:t>
            </a:r>
            <a:r>
              <a:rPr lang="en-US" sz="1600" b="1" i="1" baseline="-25000" dirty="0" err="1" smtClean="0"/>
              <a:t>f</a:t>
            </a:r>
            <a:r>
              <a:rPr lang="en-US" sz="1600" b="1" i="1" dirty="0" smtClean="0"/>
              <a:t> – river runoff; Q(P-E) – net precipitation (precipitation minus evaporation); </a:t>
            </a:r>
            <a:r>
              <a:rPr lang="en-US" sz="1600" b="1" i="1" dirty="0" err="1" smtClean="0"/>
              <a:t>Q</a:t>
            </a:r>
            <a:r>
              <a:rPr lang="en-US" sz="1600" b="1" i="1" baseline="-25000" dirty="0" err="1" smtClean="0"/>
              <a:t>mao</a:t>
            </a:r>
            <a:r>
              <a:rPr lang="en-US" sz="1600" b="1" i="1" dirty="0" smtClean="0"/>
              <a:t> – flow from the mixed layer to the shelf; </a:t>
            </a:r>
            <a:r>
              <a:rPr lang="en-US" sz="1600" b="1" i="1" dirty="0" err="1" smtClean="0"/>
              <a:t>Q</a:t>
            </a:r>
            <a:r>
              <a:rPr lang="en-US" sz="1600" b="1" i="1" baseline="-25000" dirty="0" err="1" smtClean="0"/>
              <a:t>sh</a:t>
            </a:r>
            <a:r>
              <a:rPr lang="en-US" sz="1600" b="1" i="1" dirty="0" smtClean="0"/>
              <a:t> – shelf water flow to the Arctic Ocean; </a:t>
            </a:r>
            <a:r>
              <a:rPr lang="en-US" sz="1600" b="1" i="1" dirty="0" err="1" smtClean="0"/>
              <a:t>Q</a:t>
            </a:r>
            <a:r>
              <a:rPr lang="en-US" sz="1600" b="1" i="1" baseline="-25000" dirty="0" err="1" smtClean="0"/>
              <a:t>ice</a:t>
            </a:r>
            <a:r>
              <a:rPr lang="en-US" sz="1600" b="1" i="1" dirty="0" smtClean="0"/>
              <a:t> – ice flux to the GIN Sea; Q</a:t>
            </a:r>
            <a:r>
              <a:rPr lang="en-US" sz="1600" b="1" i="1" baseline="-25000" dirty="0" smtClean="0"/>
              <a:t>PW</a:t>
            </a:r>
            <a:r>
              <a:rPr lang="en-US" sz="1600" b="1" i="1" dirty="0" smtClean="0"/>
              <a:t> – Polar water flux; </a:t>
            </a:r>
            <a:r>
              <a:rPr lang="en-US" sz="1600" b="1" i="1" dirty="0" err="1" smtClean="0"/>
              <a:t>F</a:t>
            </a:r>
            <a:r>
              <a:rPr lang="en-US" sz="1600" b="1" i="1" baseline="-25000" dirty="0" err="1" smtClean="0"/>
              <a:t>adv</a:t>
            </a:r>
            <a:r>
              <a:rPr lang="en-US" sz="1600" b="1" i="1" dirty="0" smtClean="0"/>
              <a:t> – sensible heat flux; </a:t>
            </a:r>
            <a:r>
              <a:rPr lang="en-US" sz="1600" b="1" i="1" dirty="0" err="1" smtClean="0"/>
              <a:t>F</a:t>
            </a:r>
            <a:r>
              <a:rPr lang="en-US" sz="1600" b="1" i="1" baseline="-25000" dirty="0" err="1" smtClean="0"/>
              <a:t>tot</a:t>
            </a:r>
            <a:r>
              <a:rPr lang="en-US" sz="1600" b="1" i="1" baseline="-25000" dirty="0" smtClean="0"/>
              <a:t> </a:t>
            </a:r>
            <a:r>
              <a:rPr lang="en-US" sz="1600" b="1" i="1" dirty="0" smtClean="0"/>
              <a:t>– surface heat flux. </a:t>
            </a:r>
          </a:p>
          <a:p>
            <a:endParaRPr lang="en-US" sz="1600" b="1" i="1" dirty="0" smtClean="0"/>
          </a:p>
          <a:p>
            <a:r>
              <a:rPr lang="en-US" sz="1200" b="1" dirty="0" smtClean="0"/>
              <a:t>Dukhovskoy, D.S., M.A. Johnson, and A. Proshutinsky, 2004. Arctic decadal variability: An auto-oscillatory system of heat and fresh water exchange. GRL, 31, doi:10.1029/2—3GL019023.</a:t>
            </a:r>
          </a:p>
          <a:p>
            <a:r>
              <a:rPr lang="en-US" sz="1200" b="1" dirty="0" smtClean="0"/>
              <a:t> </a:t>
            </a:r>
          </a:p>
          <a:p>
            <a:r>
              <a:rPr lang="en-US" sz="1200" b="1" dirty="0" smtClean="0"/>
              <a:t>Dukhovskoy, D., M. Johnson, and A. Proshutinsky, 2006a. Arctic decadal variability from an idealized atmosphere-ice-ocean model: 1. Model description, calibration, and validation, </a:t>
            </a:r>
            <a:r>
              <a:rPr lang="en-US" sz="1200" b="1" i="1" dirty="0" smtClean="0"/>
              <a:t>J. </a:t>
            </a:r>
            <a:r>
              <a:rPr lang="en-US" sz="1200" b="1" i="1" dirty="0" err="1" smtClean="0"/>
              <a:t>Geophys</a:t>
            </a:r>
            <a:r>
              <a:rPr lang="en-US" sz="1200" b="1" i="1" dirty="0" smtClean="0"/>
              <a:t>. Res.</a:t>
            </a:r>
            <a:r>
              <a:rPr lang="en-US" sz="1200" b="1" dirty="0" smtClean="0"/>
              <a:t>, 111, C06028, doi:10.1029/2004JC002821.</a:t>
            </a:r>
          </a:p>
          <a:p>
            <a:r>
              <a:rPr lang="en-US" sz="1200" b="1" dirty="0" smtClean="0"/>
              <a:t> </a:t>
            </a:r>
          </a:p>
          <a:p>
            <a:r>
              <a:rPr lang="en-US" sz="1200" b="1" dirty="0" smtClean="0"/>
              <a:t>Dukhovskoy, D., M. Johnson, and A. Proshutinsky , 2006b. Arctic decadal variability from an idealized atmosphere-ice-ocean model: 2. Simulation of decadal oscillations, </a:t>
            </a:r>
            <a:r>
              <a:rPr lang="en-US" sz="1200" b="1" i="1" dirty="0" smtClean="0"/>
              <a:t>J. </a:t>
            </a:r>
            <a:r>
              <a:rPr lang="en-US" sz="1200" b="1" i="1" dirty="0" err="1" smtClean="0"/>
              <a:t>Geophys</a:t>
            </a:r>
            <a:r>
              <a:rPr lang="en-US" sz="1200" b="1" i="1" dirty="0" smtClean="0"/>
              <a:t>. Res.,</a:t>
            </a:r>
            <a:r>
              <a:rPr lang="en-US" sz="1200" b="1" dirty="0" smtClean="0"/>
              <a:t> 111, C06029, doi:10.1029/2004JC002820.</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487363" y="1284288"/>
            <a:ext cx="825817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a:p>
            <a:pPr eaLnBrk="1" hangingPunct="1">
              <a:spcBef>
                <a:spcPct val="40000"/>
              </a:spcBef>
            </a:pPr>
            <a:endParaRPr lang="en-US" sz="2800">
              <a:solidFill>
                <a:schemeClr val="tx1"/>
              </a:solidFill>
            </a:endParaRPr>
          </a:p>
        </p:txBody>
      </p:sp>
      <p:sp>
        <p:nvSpPr>
          <p:cNvPr id="41987" name="Text Box 5"/>
          <p:cNvSpPr txBox="1">
            <a:spLocks noChangeArrowheads="1"/>
          </p:cNvSpPr>
          <p:nvPr/>
        </p:nvSpPr>
        <p:spPr bwMode="auto">
          <a:xfrm>
            <a:off x="304800" y="238125"/>
            <a:ext cx="5453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3600" b="1">
                <a:solidFill>
                  <a:schemeClr val="tx1"/>
                </a:solidFill>
              </a:rPr>
              <a:t>Simulation of the AOO</a:t>
            </a:r>
          </a:p>
        </p:txBody>
      </p:sp>
      <p:sp>
        <p:nvSpPr>
          <p:cNvPr id="41988" name="Rectangle 6"/>
          <p:cNvSpPr>
            <a:spLocks noChangeArrowheads="1"/>
          </p:cNvSpPr>
          <p:nvPr/>
        </p:nvSpPr>
        <p:spPr bwMode="auto">
          <a:xfrm>
            <a:off x="244475" y="740976"/>
            <a:ext cx="7010400" cy="276999"/>
          </a:xfrm>
          <a:prstGeom prst="rect">
            <a:avLst/>
          </a:prstGeom>
          <a:gradFill rotWithShape="1">
            <a:gsLst>
              <a:gs pos="0">
                <a:srgbClr val="FFFF00"/>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graphicFrame>
        <p:nvGraphicFramePr>
          <p:cNvPr id="47184" name="Group 80"/>
          <p:cNvGraphicFramePr>
            <a:graphicFrameLocks noGrp="1"/>
          </p:cNvGraphicFramePr>
          <p:nvPr>
            <p:extLst>
              <p:ext uri="{D42A27DB-BD31-4B8C-83A1-F6EECF244321}">
                <p14:modId xmlns:p14="http://schemas.microsoft.com/office/powerpoint/2010/main" val="340468445"/>
              </p:ext>
            </p:extLst>
          </p:nvPr>
        </p:nvGraphicFramePr>
        <p:xfrm>
          <a:off x="304800" y="1311275"/>
          <a:ext cx="8562975" cy="4578352"/>
        </p:xfrm>
        <a:graphic>
          <a:graphicData uri="http://schemas.openxmlformats.org/drawingml/2006/table">
            <a:tbl>
              <a:tblPr/>
              <a:tblGrid>
                <a:gridCol w="4281488"/>
                <a:gridCol w="4281487"/>
              </a:tblGrid>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External Forcing:</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Internal Parameters:</a:t>
                      </a:r>
                    </a:p>
                  </a:txBody>
                  <a:tcPr marL="0" marR="0" marT="0" marB="0" horzOverflow="overflow">
                    <a:lnL>
                      <a:noFill/>
                    </a:lnL>
                    <a:lnR cap="flat">
                      <a:noFill/>
                    </a:lnR>
                    <a:lnT cap="flat">
                      <a:noFill/>
                    </a:lnT>
                    <a:lnB>
                      <a:noFill/>
                    </a:lnB>
                    <a:lnTlToBr>
                      <a:noFill/>
                    </a:lnTlToBr>
                    <a:lnBlToTr>
                      <a:noFill/>
                    </a:lnBlToTr>
                    <a:noFill/>
                  </a:tcPr>
                </a:tc>
              </a:tr>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Solar radiation</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Coefficient of heat advection</a:t>
                      </a:r>
                    </a:p>
                  </a:txBody>
                  <a:tcPr marL="0" marR="0" marT="0" marB="0" horzOverflow="overflow">
                    <a:lnL>
                      <a:noFill/>
                    </a:lnL>
                    <a:lnR cap="flat">
                      <a:noFill/>
                    </a:lnR>
                    <a:lnT>
                      <a:noFill/>
                    </a:lnT>
                    <a:lnB>
                      <a:noFill/>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Wind stress</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Water flux from the Arctic Ocean</a:t>
                      </a:r>
                    </a:p>
                  </a:txBody>
                  <a:tcPr marL="0" marR="0" marT="0"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River runoff</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 Inflow to the shelf box from the   Arctic Ocean</a:t>
                      </a:r>
                    </a:p>
                  </a:txBody>
                  <a:tcPr marL="0" marR="0" marT="0" marB="0" horzOverflow="overflow">
                    <a:lnL>
                      <a:noFill/>
                    </a:lnL>
                    <a:lnR cap="flat">
                      <a:noFill/>
                    </a:lnR>
                    <a:lnT>
                      <a:noFill/>
                    </a:lnT>
                    <a:lnB>
                      <a:noFill/>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Atlantic and Bering Strait inflows</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a:noFill/>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Cloudiness</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a:noFill/>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Air humidity</a:t>
                      </a: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a:noFill/>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 Ice/snow albedo</a:t>
                      </a: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83503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82563" y="311150"/>
            <a:ext cx="8567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3000" b="1">
                <a:solidFill>
                  <a:schemeClr val="tx1"/>
                </a:solidFill>
              </a:rPr>
              <a:t>Model Results: Dynamic Height and SAT Gradients</a:t>
            </a:r>
            <a:r>
              <a:rPr lang="en-US" sz="3000">
                <a:solidFill>
                  <a:schemeClr val="tx1"/>
                </a:solidFill>
              </a:rPr>
              <a:t> </a:t>
            </a:r>
          </a:p>
        </p:txBody>
      </p:sp>
      <p:sp>
        <p:nvSpPr>
          <p:cNvPr id="46083" name="Rectangle 5"/>
          <p:cNvSpPr>
            <a:spLocks noChangeArrowheads="1"/>
          </p:cNvSpPr>
          <p:nvPr/>
        </p:nvSpPr>
        <p:spPr bwMode="auto">
          <a:xfrm>
            <a:off x="214313" y="820351"/>
            <a:ext cx="7010400" cy="276999"/>
          </a:xfrm>
          <a:prstGeom prst="rect">
            <a:avLst/>
          </a:prstGeom>
          <a:gradFill rotWithShape="1">
            <a:gsLst>
              <a:gs pos="0">
                <a:srgbClr val="FFFF00"/>
              </a:gs>
              <a:gs pos="100000">
                <a:srgbClr val="3333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endParaRPr lang="en-US"/>
          </a:p>
        </p:txBody>
      </p:sp>
      <p:sp>
        <p:nvSpPr>
          <p:cNvPr id="46084" name="Text Box 7"/>
          <p:cNvSpPr txBox="1">
            <a:spLocks noChangeArrowheads="1"/>
          </p:cNvSpPr>
          <p:nvPr/>
        </p:nvSpPr>
        <p:spPr bwMode="auto">
          <a:xfrm>
            <a:off x="381000" y="1249363"/>
            <a:ext cx="4162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algn="ctr" eaLnBrk="1" hangingPunct="1">
              <a:spcBef>
                <a:spcPct val="50000"/>
              </a:spcBef>
            </a:pPr>
            <a:r>
              <a:rPr lang="en-US">
                <a:solidFill>
                  <a:schemeClr val="tx1"/>
                </a:solidFill>
              </a:rPr>
              <a:t>Annual mean dynamic height gradient between the Arctic Ocean and the Greenland Sea</a:t>
            </a:r>
          </a:p>
        </p:txBody>
      </p:sp>
      <p:sp>
        <p:nvSpPr>
          <p:cNvPr id="46085" name="Text Box 15"/>
          <p:cNvSpPr txBox="1">
            <a:spLocks noChangeArrowheads="1"/>
          </p:cNvSpPr>
          <p:nvPr/>
        </p:nvSpPr>
        <p:spPr bwMode="auto">
          <a:xfrm>
            <a:off x="4981575" y="1265238"/>
            <a:ext cx="3903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algn="ctr" eaLnBrk="1" hangingPunct="1">
              <a:spcBef>
                <a:spcPct val="50000"/>
              </a:spcBef>
            </a:pPr>
            <a:r>
              <a:rPr lang="en-US" dirty="0">
                <a:solidFill>
                  <a:schemeClr val="tx1"/>
                </a:solidFill>
              </a:rPr>
              <a:t>Annual mean SAT gradient between the Arctic Ocean and the Greenland Sea</a:t>
            </a:r>
          </a:p>
        </p:txBody>
      </p:sp>
      <p:grpSp>
        <p:nvGrpSpPr>
          <p:cNvPr id="46086" name="Group 21"/>
          <p:cNvGrpSpPr>
            <a:grpSpLocks/>
          </p:cNvGrpSpPr>
          <p:nvPr/>
        </p:nvGrpSpPr>
        <p:grpSpPr bwMode="auto">
          <a:xfrm>
            <a:off x="207963" y="2478088"/>
            <a:ext cx="8777287" cy="2722562"/>
            <a:chOff x="131" y="1561"/>
            <a:chExt cx="5529" cy="1715"/>
          </a:xfrm>
        </p:grpSpPr>
        <p:pic>
          <p:nvPicPr>
            <p:cNvPr id="46087" name="Picture 6" descr="oscil_gr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 y="1561"/>
              <a:ext cx="5529"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8" name="Group 14"/>
            <p:cNvGrpSpPr>
              <a:grpSpLocks/>
            </p:cNvGrpSpPr>
            <p:nvPr/>
          </p:nvGrpSpPr>
          <p:grpSpPr bwMode="auto">
            <a:xfrm>
              <a:off x="1660" y="1651"/>
              <a:ext cx="894" cy="365"/>
              <a:chOff x="1143" y="3616"/>
              <a:chExt cx="894" cy="365"/>
            </a:xfrm>
          </p:grpSpPr>
          <p:sp>
            <p:nvSpPr>
              <p:cNvPr id="46093" name="Rectangle 8"/>
              <p:cNvSpPr>
                <a:spLocks noChangeArrowheads="1"/>
              </p:cNvSpPr>
              <p:nvPr/>
            </p:nvSpPr>
            <p:spPr bwMode="auto">
              <a:xfrm>
                <a:off x="1143" y="3656"/>
                <a:ext cx="824" cy="174"/>
              </a:xfrm>
              <a:prstGeom prst="rect">
                <a:avLst/>
              </a:prstGeom>
              <a:solidFill>
                <a:schemeClr val="bg1"/>
              </a:solidFill>
              <a:ln w="9525">
                <a:solidFill>
                  <a:schemeClr val="tx1"/>
                </a:solidFill>
                <a:miter lim="800000"/>
                <a:headEnd/>
                <a:tailEnd/>
              </a:ln>
            </p:spPr>
            <p:txBody>
              <a:bodyPr lIns="0" tIns="0" rIns="0" bIns="0" anchor="ctr">
                <a:spAutoFit/>
              </a:bodyPr>
              <a:lstStyle/>
              <a:p>
                <a:endParaRPr lang="en-US"/>
              </a:p>
            </p:txBody>
          </p:sp>
          <p:sp>
            <p:nvSpPr>
              <p:cNvPr id="46094" name="Line 9"/>
              <p:cNvSpPr>
                <a:spLocks noChangeShapeType="1"/>
              </p:cNvSpPr>
              <p:nvPr/>
            </p:nvSpPr>
            <p:spPr bwMode="auto">
              <a:xfrm>
                <a:off x="1190" y="3741"/>
                <a:ext cx="231" cy="0"/>
              </a:xfrm>
              <a:prstGeom prst="line">
                <a:avLst/>
              </a:prstGeom>
              <a:noFill/>
              <a:ln w="38100">
                <a:solidFill>
                  <a:srgbClr val="1B0AFC"/>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46095" name="Line 11"/>
              <p:cNvSpPr>
                <a:spLocks noChangeShapeType="1"/>
              </p:cNvSpPr>
              <p:nvPr/>
            </p:nvSpPr>
            <p:spPr bwMode="auto">
              <a:xfrm>
                <a:off x="1200" y="3885"/>
                <a:ext cx="23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46096" name="Text Box 12"/>
              <p:cNvSpPr txBox="1">
                <a:spLocks noChangeArrowheads="1"/>
              </p:cNvSpPr>
              <p:nvPr/>
            </p:nvSpPr>
            <p:spPr bwMode="auto">
              <a:xfrm>
                <a:off x="1500" y="3616"/>
                <a:ext cx="53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1800" b="1" dirty="0">
                    <a:solidFill>
                      <a:schemeClr val="tx1"/>
                    </a:solidFill>
                  </a:rPr>
                  <a:t>ACCR</a:t>
                </a:r>
              </a:p>
            </p:txBody>
          </p:sp>
          <p:sp>
            <p:nvSpPr>
              <p:cNvPr id="46097" name="Text Box 13"/>
              <p:cNvSpPr txBox="1">
                <a:spLocks noChangeArrowheads="1"/>
              </p:cNvSpPr>
              <p:nvPr/>
            </p:nvSpPr>
            <p:spPr bwMode="auto">
              <a:xfrm>
                <a:off x="1527" y="3808"/>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1800" b="1" dirty="0">
                    <a:solidFill>
                      <a:schemeClr val="tx1"/>
                    </a:solidFill>
                  </a:rPr>
                  <a:t>CCR</a:t>
                </a:r>
              </a:p>
            </p:txBody>
          </p:sp>
        </p:grpSp>
        <p:sp>
          <p:nvSpPr>
            <p:cNvPr id="46089" name="Text Box 16"/>
            <p:cNvSpPr txBox="1">
              <a:spLocks noChangeArrowheads="1"/>
            </p:cNvSpPr>
            <p:nvPr/>
          </p:nvSpPr>
          <p:spPr bwMode="auto">
            <a:xfrm>
              <a:off x="1180" y="2717"/>
              <a:ext cx="5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2000">
                  <a:solidFill>
                    <a:schemeClr val="tx1"/>
                  </a:solidFill>
                </a:rPr>
                <a:t>min </a:t>
              </a:r>
              <a:r>
                <a:rPr lang="en-US" sz="2000">
                  <a:solidFill>
                    <a:schemeClr val="tx1"/>
                  </a:solidFill>
                  <a:sym typeface="Symbol" pitchFamily="18" charset="2"/>
                </a:rPr>
                <a:t>H</a:t>
              </a:r>
              <a:endParaRPr lang="en-US" sz="2000" baseline="-25000">
                <a:solidFill>
                  <a:schemeClr val="tx1"/>
                </a:solidFill>
                <a:sym typeface="Symbol" pitchFamily="18" charset="2"/>
              </a:endParaRPr>
            </a:p>
          </p:txBody>
        </p:sp>
        <p:sp>
          <p:nvSpPr>
            <p:cNvPr id="46090" name="Text Box 17"/>
            <p:cNvSpPr txBox="1">
              <a:spLocks noChangeArrowheads="1"/>
            </p:cNvSpPr>
            <p:nvPr/>
          </p:nvSpPr>
          <p:spPr bwMode="auto">
            <a:xfrm>
              <a:off x="815" y="1737"/>
              <a:ext cx="5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200">
                  <a:solidFill>
                    <a:srgbClr val="FFFF00"/>
                  </a:solidFill>
                  <a:latin typeface="Times New Roman" pitchFamily="18" charset="0"/>
                </a:defRPr>
              </a:lvl1pPr>
              <a:lvl2pPr marL="742950" indent="-285750" eaLnBrk="0" hangingPunct="0">
                <a:defRPr sz="2200">
                  <a:solidFill>
                    <a:srgbClr val="FFFF00"/>
                  </a:solidFill>
                  <a:latin typeface="Times New Roman" pitchFamily="18" charset="0"/>
                </a:defRPr>
              </a:lvl2pPr>
              <a:lvl3pPr marL="1143000" indent="-228600" eaLnBrk="0" hangingPunct="0">
                <a:defRPr sz="2200">
                  <a:solidFill>
                    <a:srgbClr val="FFFF00"/>
                  </a:solidFill>
                  <a:latin typeface="Times New Roman" pitchFamily="18" charset="0"/>
                </a:defRPr>
              </a:lvl3pPr>
              <a:lvl4pPr marL="1600200" indent="-228600" eaLnBrk="0" hangingPunct="0">
                <a:defRPr sz="2200">
                  <a:solidFill>
                    <a:srgbClr val="FFFF00"/>
                  </a:solidFill>
                  <a:latin typeface="Times New Roman" pitchFamily="18" charset="0"/>
                </a:defRPr>
              </a:lvl4pPr>
              <a:lvl5pPr marL="2057400" indent="-228600" eaLnBrk="0" hangingPunct="0">
                <a:defRPr sz="2200">
                  <a:solidFill>
                    <a:srgbClr val="FFFF00"/>
                  </a:solidFill>
                  <a:latin typeface="Times New Roman" pitchFamily="18" charset="0"/>
                </a:defRPr>
              </a:lvl5pPr>
              <a:lvl6pPr marL="2514600" indent="-228600" eaLnBrk="0" fontAlgn="base" hangingPunct="0">
                <a:spcBef>
                  <a:spcPct val="0"/>
                </a:spcBef>
                <a:spcAft>
                  <a:spcPct val="0"/>
                </a:spcAft>
                <a:defRPr sz="2200">
                  <a:solidFill>
                    <a:srgbClr val="FFFF00"/>
                  </a:solidFill>
                  <a:latin typeface="Times New Roman" pitchFamily="18" charset="0"/>
                </a:defRPr>
              </a:lvl6pPr>
              <a:lvl7pPr marL="2971800" indent="-228600" eaLnBrk="0" fontAlgn="base" hangingPunct="0">
                <a:spcBef>
                  <a:spcPct val="0"/>
                </a:spcBef>
                <a:spcAft>
                  <a:spcPct val="0"/>
                </a:spcAft>
                <a:defRPr sz="2200">
                  <a:solidFill>
                    <a:srgbClr val="FFFF00"/>
                  </a:solidFill>
                  <a:latin typeface="Times New Roman" pitchFamily="18" charset="0"/>
                </a:defRPr>
              </a:lvl7pPr>
              <a:lvl8pPr marL="3429000" indent="-228600" eaLnBrk="0" fontAlgn="base" hangingPunct="0">
                <a:spcBef>
                  <a:spcPct val="0"/>
                </a:spcBef>
                <a:spcAft>
                  <a:spcPct val="0"/>
                </a:spcAft>
                <a:defRPr sz="2200">
                  <a:solidFill>
                    <a:srgbClr val="FFFF00"/>
                  </a:solidFill>
                  <a:latin typeface="Times New Roman" pitchFamily="18" charset="0"/>
                </a:defRPr>
              </a:lvl8pPr>
              <a:lvl9pPr marL="3886200" indent="-228600" eaLnBrk="0" fontAlgn="base" hangingPunct="0">
                <a:spcBef>
                  <a:spcPct val="0"/>
                </a:spcBef>
                <a:spcAft>
                  <a:spcPct val="0"/>
                </a:spcAft>
                <a:defRPr sz="2200">
                  <a:solidFill>
                    <a:srgbClr val="FFFF00"/>
                  </a:solidFill>
                  <a:latin typeface="Times New Roman" pitchFamily="18" charset="0"/>
                </a:defRPr>
              </a:lvl9pPr>
            </a:lstStyle>
            <a:p>
              <a:pPr eaLnBrk="1" hangingPunct="1">
                <a:spcBef>
                  <a:spcPct val="50000"/>
                </a:spcBef>
              </a:pPr>
              <a:r>
                <a:rPr lang="en-US" sz="2000">
                  <a:solidFill>
                    <a:schemeClr val="tx1"/>
                  </a:solidFill>
                </a:rPr>
                <a:t>max </a:t>
              </a:r>
              <a:r>
                <a:rPr lang="en-US" sz="2000">
                  <a:solidFill>
                    <a:schemeClr val="tx1"/>
                  </a:solidFill>
                  <a:sym typeface="Symbol" pitchFamily="18" charset="2"/>
                </a:rPr>
                <a:t>H</a:t>
              </a:r>
              <a:endParaRPr lang="en-US" sz="2000" baseline="-25000">
                <a:solidFill>
                  <a:schemeClr val="tx1"/>
                </a:solidFill>
                <a:sym typeface="Symbol" pitchFamily="18" charset="2"/>
              </a:endParaRPr>
            </a:p>
          </p:txBody>
        </p:sp>
        <p:sp>
          <p:nvSpPr>
            <p:cNvPr id="46091" name="Line 18"/>
            <p:cNvSpPr>
              <a:spLocks noChangeShapeType="1"/>
            </p:cNvSpPr>
            <p:nvPr/>
          </p:nvSpPr>
          <p:spPr bwMode="auto">
            <a:xfrm flipV="1">
              <a:off x="1248" y="2563"/>
              <a:ext cx="0" cy="1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46092" name="Line 19"/>
            <p:cNvSpPr>
              <a:spLocks noChangeShapeType="1"/>
            </p:cNvSpPr>
            <p:nvPr/>
          </p:nvSpPr>
          <p:spPr bwMode="auto">
            <a:xfrm>
              <a:off x="1104" y="1939"/>
              <a:ext cx="29" cy="2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a:p>
          </p:txBody>
        </p:sp>
      </p:grpSp>
    </p:spTree>
    <p:extLst>
      <p:ext uri="{BB962C8B-B14F-4D97-AF65-F5344CB8AC3E}">
        <p14:creationId xmlns:p14="http://schemas.microsoft.com/office/powerpoint/2010/main" val="1432397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10" name="Oval 9"/>
          <p:cNvSpPr/>
          <p:nvPr/>
        </p:nvSpPr>
        <p:spPr>
          <a:xfrm>
            <a:off x="6019800" y="4800600"/>
            <a:ext cx="1447800" cy="1219200"/>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7 years</a:t>
            </a:r>
            <a:endParaRPr lang="en-US" sz="1200" b="1" dirty="0">
              <a:solidFill>
                <a:srgbClr val="0070C0"/>
              </a:solidFill>
            </a:endParaRPr>
          </a:p>
        </p:txBody>
      </p:sp>
      <p:sp>
        <p:nvSpPr>
          <p:cNvPr id="12" name="TextBox 11"/>
          <p:cNvSpPr txBox="1"/>
          <p:nvPr/>
        </p:nvSpPr>
        <p:spPr>
          <a:xfrm>
            <a:off x="23622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5</a:t>
            </a:r>
            <a:r>
              <a:rPr lang="en-US" sz="1200" b="1" dirty="0" smtClean="0">
                <a:solidFill>
                  <a:srgbClr val="0070C0"/>
                </a:solidFill>
              </a:rPr>
              <a:t> years</a:t>
            </a:r>
            <a:endParaRPr lang="en-US" sz="1200" b="1" dirty="0">
              <a:solidFill>
                <a:srgbClr val="0070C0"/>
              </a:solidFill>
            </a:endParaRPr>
          </a:p>
        </p:txBody>
      </p:sp>
      <p:sp>
        <p:nvSpPr>
          <p:cNvPr id="13" name="TextBox 12"/>
          <p:cNvSpPr txBox="1"/>
          <p:nvPr/>
        </p:nvSpPr>
        <p:spPr>
          <a:xfrm>
            <a:off x="37338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8</a:t>
            </a:r>
            <a:r>
              <a:rPr lang="en-US" sz="1200" b="1" dirty="0" smtClean="0">
                <a:solidFill>
                  <a:srgbClr val="0070C0"/>
                </a:solidFill>
              </a:rPr>
              <a:t> years </a:t>
            </a:r>
            <a:endParaRPr lang="en-US" sz="1200" b="1" dirty="0">
              <a:solidFill>
                <a:srgbClr val="0070C0"/>
              </a:solidFill>
            </a:endParaRPr>
          </a:p>
        </p:txBody>
      </p:sp>
      <p:sp>
        <p:nvSpPr>
          <p:cNvPr id="14" name="TextBox 13"/>
          <p:cNvSpPr txBox="1"/>
          <p:nvPr/>
        </p:nvSpPr>
        <p:spPr>
          <a:xfrm>
            <a:off x="46482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4 years </a:t>
            </a:r>
            <a:endParaRPr lang="en-US" sz="1200" b="1" dirty="0">
              <a:solidFill>
                <a:srgbClr val="0070C0"/>
              </a:solidFill>
            </a:endParaRPr>
          </a:p>
        </p:txBody>
      </p:sp>
      <p:sp>
        <p:nvSpPr>
          <p:cNvPr id="15" name="TextBox 14"/>
          <p:cNvSpPr txBox="1"/>
          <p:nvPr/>
        </p:nvSpPr>
        <p:spPr>
          <a:xfrm>
            <a:off x="6096000" y="5498068"/>
            <a:ext cx="1066800" cy="369332"/>
          </a:xfrm>
          <a:prstGeom prst="rect">
            <a:avLst/>
          </a:prstGeom>
          <a:noFill/>
          <a:ln>
            <a:noFill/>
          </a:ln>
        </p:spPr>
        <p:txBody>
          <a:bodyPr wrap="square" rtlCol="0">
            <a:spAutoFit/>
          </a:bodyPr>
          <a:lstStyle/>
          <a:p>
            <a:r>
              <a:rPr lang="en-US" dirty="0"/>
              <a:t> </a:t>
            </a:r>
            <a:r>
              <a:rPr lang="en-US" dirty="0" smtClean="0"/>
              <a:t> </a:t>
            </a:r>
            <a:r>
              <a:rPr lang="en-US" sz="1400" b="1" dirty="0" smtClean="0">
                <a:solidFill>
                  <a:srgbClr val="0070C0"/>
                </a:solidFill>
              </a:rPr>
              <a:t>16 years ! </a:t>
            </a:r>
            <a:endParaRPr lang="en-US" sz="1400" b="1" dirty="0">
              <a:solidFill>
                <a:srgbClr val="0070C0"/>
              </a:solidFill>
            </a:endParaRPr>
          </a:p>
        </p:txBody>
      </p:sp>
      <p:sp>
        <p:nvSpPr>
          <p:cNvPr id="16" name="TextBox 15"/>
          <p:cNvSpPr txBox="1"/>
          <p:nvPr/>
        </p:nvSpPr>
        <p:spPr>
          <a:xfrm>
            <a:off x="1981200" y="4888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7" name="TextBox 16"/>
          <p:cNvSpPr txBox="1"/>
          <p:nvPr/>
        </p:nvSpPr>
        <p:spPr>
          <a:xfrm>
            <a:off x="2971800" y="4876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9 years</a:t>
            </a:r>
            <a:endParaRPr lang="en-US" sz="1200" b="1" dirty="0">
              <a:solidFill>
                <a:srgbClr val="C00000"/>
              </a:solidFill>
            </a:endParaRPr>
          </a:p>
        </p:txBody>
      </p:sp>
      <p:sp>
        <p:nvSpPr>
          <p:cNvPr id="18" name="TextBox 17"/>
          <p:cNvSpPr txBox="1"/>
          <p:nvPr/>
        </p:nvSpPr>
        <p:spPr>
          <a:xfrm>
            <a:off x="4267200" y="47244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9" name="TextBox 18"/>
          <p:cNvSpPr txBox="1"/>
          <p:nvPr/>
        </p:nvSpPr>
        <p:spPr>
          <a:xfrm>
            <a:off x="5257800" y="51170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8 years</a:t>
            </a:r>
            <a:endParaRPr lang="en-US" sz="1200" b="1" dirty="0">
              <a:solidFill>
                <a:srgbClr val="C00000"/>
              </a:solidFill>
            </a:endParaRPr>
          </a:p>
        </p:txBody>
      </p:sp>
      <p:sp>
        <p:nvSpPr>
          <p:cNvPr id="20" name="TextBox 19"/>
          <p:cNvSpPr txBox="1"/>
          <p:nvPr/>
        </p:nvSpPr>
        <p:spPr>
          <a:xfrm>
            <a:off x="3657600" y="5939135"/>
            <a:ext cx="609600" cy="461665"/>
          </a:xfrm>
          <a:prstGeom prst="rect">
            <a:avLst/>
          </a:prstGeom>
          <a:noFill/>
        </p:spPr>
        <p:txBody>
          <a:bodyPr wrap="square" rtlCol="0">
            <a:spAutoFit/>
          </a:bodyPr>
          <a:lstStyle/>
          <a:p>
            <a:r>
              <a:rPr lang="en-US" sz="1200" b="1" dirty="0" smtClean="0"/>
              <a:t>GSA </a:t>
            </a:r>
          </a:p>
          <a:p>
            <a:r>
              <a:rPr lang="en-US" sz="1200" b="1" dirty="0" smtClean="0"/>
              <a:t>1970s</a:t>
            </a:r>
            <a:endParaRPr lang="en-US" sz="1200" b="1" dirty="0"/>
          </a:p>
        </p:txBody>
      </p:sp>
      <p:sp>
        <p:nvSpPr>
          <p:cNvPr id="23" name="TextBox 22"/>
          <p:cNvSpPr txBox="1"/>
          <p:nvPr/>
        </p:nvSpPr>
        <p:spPr>
          <a:xfrm>
            <a:off x="4800600" y="5939135"/>
            <a:ext cx="609600" cy="461665"/>
          </a:xfrm>
          <a:prstGeom prst="rect">
            <a:avLst/>
          </a:prstGeom>
          <a:noFill/>
        </p:spPr>
        <p:txBody>
          <a:bodyPr wrap="square" rtlCol="0">
            <a:spAutoFit/>
          </a:bodyPr>
          <a:lstStyle/>
          <a:p>
            <a:r>
              <a:rPr lang="en-US" sz="1200" b="1" dirty="0" smtClean="0"/>
              <a:t>GSA </a:t>
            </a:r>
          </a:p>
          <a:p>
            <a:r>
              <a:rPr lang="en-US" sz="1200" b="1" dirty="0" smtClean="0"/>
              <a:t>1980s</a:t>
            </a:r>
            <a:endParaRPr lang="en-US" sz="1200" b="1" dirty="0"/>
          </a:p>
        </p:txBody>
      </p:sp>
      <p:sp>
        <p:nvSpPr>
          <p:cNvPr id="24" name="TextBox 23"/>
          <p:cNvSpPr txBox="1"/>
          <p:nvPr/>
        </p:nvSpPr>
        <p:spPr>
          <a:xfrm>
            <a:off x="5791200" y="5939135"/>
            <a:ext cx="609600" cy="461665"/>
          </a:xfrm>
          <a:prstGeom prst="rect">
            <a:avLst/>
          </a:prstGeom>
          <a:noFill/>
        </p:spPr>
        <p:txBody>
          <a:bodyPr wrap="square" rtlCol="0">
            <a:spAutoFit/>
          </a:bodyPr>
          <a:lstStyle/>
          <a:p>
            <a:r>
              <a:rPr lang="en-US" sz="1200" b="1" dirty="0" smtClean="0"/>
              <a:t>GSA </a:t>
            </a:r>
          </a:p>
          <a:p>
            <a:r>
              <a:rPr lang="en-US" sz="1200" b="1" dirty="0" smtClean="0"/>
              <a:t>1990s</a:t>
            </a:r>
            <a:endParaRPr lang="en-US" sz="1200" b="1" dirty="0"/>
          </a:p>
        </p:txBody>
      </p:sp>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
        <p:nvSpPr>
          <p:cNvPr id="26" name="TextBox 25"/>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sp>
        <p:nvSpPr>
          <p:cNvPr id="27" name="Rectangle 26"/>
          <p:cNvSpPr/>
          <p:nvPr/>
        </p:nvSpPr>
        <p:spPr>
          <a:xfrm>
            <a:off x="6477000" y="4343400"/>
            <a:ext cx="12954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10" name="Oval 9"/>
          <p:cNvSpPr/>
          <p:nvPr/>
        </p:nvSpPr>
        <p:spPr>
          <a:xfrm>
            <a:off x="6019800" y="4800600"/>
            <a:ext cx="1447800" cy="1219200"/>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7 years</a:t>
            </a:r>
            <a:endParaRPr lang="en-US" sz="1200" b="1" dirty="0">
              <a:solidFill>
                <a:srgbClr val="0070C0"/>
              </a:solidFill>
            </a:endParaRPr>
          </a:p>
        </p:txBody>
      </p:sp>
      <p:sp>
        <p:nvSpPr>
          <p:cNvPr id="12" name="TextBox 11"/>
          <p:cNvSpPr txBox="1"/>
          <p:nvPr/>
        </p:nvSpPr>
        <p:spPr>
          <a:xfrm>
            <a:off x="23622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5</a:t>
            </a:r>
            <a:r>
              <a:rPr lang="en-US" sz="1200" b="1" dirty="0" smtClean="0">
                <a:solidFill>
                  <a:srgbClr val="0070C0"/>
                </a:solidFill>
              </a:rPr>
              <a:t> years</a:t>
            </a:r>
            <a:endParaRPr lang="en-US" sz="1200" b="1" dirty="0">
              <a:solidFill>
                <a:srgbClr val="0070C0"/>
              </a:solidFill>
            </a:endParaRPr>
          </a:p>
        </p:txBody>
      </p:sp>
      <p:sp>
        <p:nvSpPr>
          <p:cNvPr id="13" name="TextBox 12"/>
          <p:cNvSpPr txBox="1"/>
          <p:nvPr/>
        </p:nvSpPr>
        <p:spPr>
          <a:xfrm>
            <a:off x="37338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8</a:t>
            </a:r>
            <a:r>
              <a:rPr lang="en-US" sz="1200" b="1" dirty="0" smtClean="0">
                <a:solidFill>
                  <a:srgbClr val="0070C0"/>
                </a:solidFill>
              </a:rPr>
              <a:t> years </a:t>
            </a:r>
            <a:endParaRPr lang="en-US" sz="1200" b="1" dirty="0">
              <a:solidFill>
                <a:srgbClr val="0070C0"/>
              </a:solidFill>
            </a:endParaRPr>
          </a:p>
        </p:txBody>
      </p:sp>
      <p:sp>
        <p:nvSpPr>
          <p:cNvPr id="14" name="TextBox 13"/>
          <p:cNvSpPr txBox="1"/>
          <p:nvPr/>
        </p:nvSpPr>
        <p:spPr>
          <a:xfrm>
            <a:off x="46482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4 years </a:t>
            </a:r>
            <a:endParaRPr lang="en-US" sz="1200" b="1" dirty="0">
              <a:solidFill>
                <a:srgbClr val="0070C0"/>
              </a:solidFill>
            </a:endParaRPr>
          </a:p>
        </p:txBody>
      </p:sp>
      <p:sp>
        <p:nvSpPr>
          <p:cNvPr id="15" name="TextBox 14"/>
          <p:cNvSpPr txBox="1"/>
          <p:nvPr/>
        </p:nvSpPr>
        <p:spPr>
          <a:xfrm>
            <a:off x="6096000" y="5498068"/>
            <a:ext cx="1066800" cy="369332"/>
          </a:xfrm>
          <a:prstGeom prst="rect">
            <a:avLst/>
          </a:prstGeom>
          <a:noFill/>
          <a:ln>
            <a:noFill/>
          </a:ln>
        </p:spPr>
        <p:txBody>
          <a:bodyPr wrap="square" rtlCol="0">
            <a:spAutoFit/>
          </a:bodyPr>
          <a:lstStyle/>
          <a:p>
            <a:r>
              <a:rPr lang="en-US" dirty="0"/>
              <a:t> </a:t>
            </a:r>
            <a:r>
              <a:rPr lang="en-US" dirty="0" smtClean="0"/>
              <a:t> </a:t>
            </a:r>
            <a:r>
              <a:rPr lang="en-US" sz="1400" b="1" dirty="0" smtClean="0">
                <a:solidFill>
                  <a:srgbClr val="0070C0"/>
                </a:solidFill>
              </a:rPr>
              <a:t>16 years ! </a:t>
            </a:r>
            <a:endParaRPr lang="en-US" sz="1400" b="1" dirty="0">
              <a:solidFill>
                <a:srgbClr val="0070C0"/>
              </a:solidFill>
            </a:endParaRPr>
          </a:p>
        </p:txBody>
      </p:sp>
      <p:sp>
        <p:nvSpPr>
          <p:cNvPr id="16" name="TextBox 15"/>
          <p:cNvSpPr txBox="1"/>
          <p:nvPr/>
        </p:nvSpPr>
        <p:spPr>
          <a:xfrm>
            <a:off x="1981200" y="4888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7" name="TextBox 16"/>
          <p:cNvSpPr txBox="1"/>
          <p:nvPr/>
        </p:nvSpPr>
        <p:spPr>
          <a:xfrm>
            <a:off x="2971800" y="4876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9 years</a:t>
            </a:r>
            <a:endParaRPr lang="en-US" sz="1200" b="1" dirty="0">
              <a:solidFill>
                <a:srgbClr val="C00000"/>
              </a:solidFill>
            </a:endParaRPr>
          </a:p>
        </p:txBody>
      </p:sp>
      <p:sp>
        <p:nvSpPr>
          <p:cNvPr id="18" name="TextBox 17"/>
          <p:cNvSpPr txBox="1"/>
          <p:nvPr/>
        </p:nvSpPr>
        <p:spPr>
          <a:xfrm>
            <a:off x="4267200" y="47244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9" name="TextBox 18"/>
          <p:cNvSpPr txBox="1"/>
          <p:nvPr/>
        </p:nvSpPr>
        <p:spPr>
          <a:xfrm>
            <a:off x="5257800" y="51170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8 years</a:t>
            </a:r>
            <a:endParaRPr lang="en-US" sz="1200" b="1" dirty="0">
              <a:solidFill>
                <a:srgbClr val="C00000"/>
              </a:solidFill>
            </a:endParaRPr>
          </a:p>
        </p:txBody>
      </p:sp>
      <p:sp>
        <p:nvSpPr>
          <p:cNvPr id="20" name="TextBox 19"/>
          <p:cNvSpPr txBox="1"/>
          <p:nvPr/>
        </p:nvSpPr>
        <p:spPr>
          <a:xfrm>
            <a:off x="3657600" y="5939135"/>
            <a:ext cx="609600" cy="461665"/>
          </a:xfrm>
          <a:prstGeom prst="rect">
            <a:avLst/>
          </a:prstGeom>
          <a:noFill/>
        </p:spPr>
        <p:txBody>
          <a:bodyPr wrap="square" rtlCol="0">
            <a:spAutoFit/>
          </a:bodyPr>
          <a:lstStyle/>
          <a:p>
            <a:r>
              <a:rPr lang="en-US" sz="1200" b="1" dirty="0" smtClean="0"/>
              <a:t>GSA </a:t>
            </a:r>
          </a:p>
          <a:p>
            <a:r>
              <a:rPr lang="en-US" sz="1200" b="1" dirty="0" smtClean="0"/>
              <a:t>1970s</a:t>
            </a:r>
            <a:endParaRPr lang="en-US" sz="1200" b="1" dirty="0"/>
          </a:p>
        </p:txBody>
      </p:sp>
      <p:sp>
        <p:nvSpPr>
          <p:cNvPr id="23" name="TextBox 22"/>
          <p:cNvSpPr txBox="1"/>
          <p:nvPr/>
        </p:nvSpPr>
        <p:spPr>
          <a:xfrm>
            <a:off x="4800600" y="5939135"/>
            <a:ext cx="609600" cy="461665"/>
          </a:xfrm>
          <a:prstGeom prst="rect">
            <a:avLst/>
          </a:prstGeom>
          <a:noFill/>
        </p:spPr>
        <p:txBody>
          <a:bodyPr wrap="square" rtlCol="0">
            <a:spAutoFit/>
          </a:bodyPr>
          <a:lstStyle/>
          <a:p>
            <a:r>
              <a:rPr lang="en-US" sz="1200" b="1" dirty="0" smtClean="0"/>
              <a:t>GSA </a:t>
            </a:r>
          </a:p>
          <a:p>
            <a:r>
              <a:rPr lang="en-US" sz="1200" b="1" dirty="0" smtClean="0"/>
              <a:t>1980s</a:t>
            </a:r>
            <a:endParaRPr lang="en-US" sz="1200" b="1" dirty="0"/>
          </a:p>
        </p:txBody>
      </p:sp>
      <p:sp>
        <p:nvSpPr>
          <p:cNvPr id="24" name="TextBox 23"/>
          <p:cNvSpPr txBox="1"/>
          <p:nvPr/>
        </p:nvSpPr>
        <p:spPr>
          <a:xfrm>
            <a:off x="5791200" y="5939135"/>
            <a:ext cx="609600" cy="461665"/>
          </a:xfrm>
          <a:prstGeom prst="rect">
            <a:avLst/>
          </a:prstGeom>
          <a:noFill/>
        </p:spPr>
        <p:txBody>
          <a:bodyPr wrap="square" rtlCol="0">
            <a:spAutoFit/>
          </a:bodyPr>
          <a:lstStyle/>
          <a:p>
            <a:r>
              <a:rPr lang="en-US" sz="1200" b="1" dirty="0" smtClean="0"/>
              <a:t>GSA </a:t>
            </a:r>
          </a:p>
          <a:p>
            <a:r>
              <a:rPr lang="en-US" sz="1200" b="1" dirty="0" smtClean="0"/>
              <a:t>1990s</a:t>
            </a:r>
            <a:endParaRPr lang="en-US" sz="1200" b="1" dirty="0"/>
          </a:p>
        </p:txBody>
      </p:sp>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
        <p:nvSpPr>
          <p:cNvPr id="26" name="TextBox 25"/>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Arctic Ocean Oscillation Index (AOO)</a:t>
            </a:r>
            <a:endParaRPr lang="en-US" sz="3200" dirty="0"/>
          </a:p>
        </p:txBody>
      </p:sp>
      <p:sp>
        <p:nvSpPr>
          <p:cNvPr id="4" name="TextBox 3"/>
          <p:cNvSpPr txBox="1"/>
          <p:nvPr/>
        </p:nvSpPr>
        <p:spPr>
          <a:xfrm>
            <a:off x="304800" y="6059269"/>
            <a:ext cx="7696200" cy="646331"/>
          </a:xfrm>
          <a:prstGeom prst="rect">
            <a:avLst/>
          </a:prstGeom>
          <a:noFill/>
        </p:spPr>
        <p:txBody>
          <a:bodyPr wrap="square" rtlCol="0">
            <a:spAutoFit/>
          </a:bodyPr>
          <a:lstStyle/>
          <a:p>
            <a:r>
              <a:rPr lang="en-US" dirty="0" smtClean="0"/>
              <a:t>Proshutinsky, A., Johnson, M., 1997. Two circulation regimes of the wind-driven Arctic Ocean. Journal of Geophysical Research 102, 12493–12512.</a:t>
            </a:r>
          </a:p>
        </p:txBody>
      </p:sp>
      <p:sp>
        <p:nvSpPr>
          <p:cNvPr id="5" name="TextBox 4"/>
          <p:cNvSpPr txBox="1"/>
          <p:nvPr/>
        </p:nvSpPr>
        <p:spPr>
          <a:xfrm>
            <a:off x="304800" y="685800"/>
            <a:ext cx="8686800" cy="923330"/>
          </a:xfrm>
          <a:prstGeom prst="rect">
            <a:avLst/>
          </a:prstGeom>
          <a:noFill/>
        </p:spPr>
        <p:txBody>
          <a:bodyPr wrap="square" rtlCol="0">
            <a:spAutoFit/>
          </a:bodyPr>
          <a:lstStyle/>
          <a:p>
            <a:r>
              <a:rPr lang="en-US" dirty="0" smtClean="0"/>
              <a:t>Analyzing simulated annual sea ice motion and ocean circulation in the Arctic Ocean, Proshutinsky and Johnson [1997] revealed two circulation regimes: cyclonic and anticyclonic alternating at intervals of 5-7 years with a period of 10-15 years. </a:t>
            </a:r>
            <a:endParaRPr lang="en-US" dirty="0"/>
          </a:p>
        </p:txBody>
      </p:sp>
      <p:pic>
        <p:nvPicPr>
          <p:cNvPr id="9" name="Picture 2" descr="circulation-regimes-1946-2009.jpeg"/>
          <p:cNvPicPr>
            <a:picLocks noChangeAspect="1"/>
          </p:cNvPicPr>
          <p:nvPr/>
        </p:nvPicPr>
        <p:blipFill>
          <a:blip r:embed="rId2" cstate="print"/>
          <a:srcRect l="2353" t="28181" r="7059" b="38749"/>
          <a:stretch>
            <a:fillRect/>
          </a:stretch>
        </p:blipFill>
        <p:spPr bwMode="auto">
          <a:xfrm>
            <a:off x="0" y="1967869"/>
            <a:ext cx="8093075" cy="3823331"/>
          </a:xfrm>
          <a:prstGeom prst="rect">
            <a:avLst/>
          </a:prstGeom>
          <a:noFill/>
          <a:ln w="9525">
            <a:noFill/>
            <a:miter lim="800000"/>
            <a:headEnd/>
            <a:tailEnd/>
          </a:ln>
        </p:spPr>
      </p:pic>
      <p:sp>
        <p:nvSpPr>
          <p:cNvPr id="10" name="TextBox 9"/>
          <p:cNvSpPr txBox="1"/>
          <p:nvPr/>
        </p:nvSpPr>
        <p:spPr>
          <a:xfrm>
            <a:off x="1981200" y="3581400"/>
            <a:ext cx="381000" cy="461665"/>
          </a:xfrm>
          <a:prstGeom prst="rect">
            <a:avLst/>
          </a:prstGeom>
          <a:noFill/>
        </p:spPr>
        <p:txBody>
          <a:bodyPr wrap="square" rtlCol="0">
            <a:spAutoFit/>
          </a:bodyPr>
          <a:lstStyle/>
          <a:p>
            <a:r>
              <a:rPr lang="en-US" sz="2400" b="1" dirty="0" smtClean="0"/>
              <a:t>H</a:t>
            </a:r>
            <a:endParaRPr lang="en-US" sz="2400" b="1" dirty="0"/>
          </a:p>
        </p:txBody>
      </p:sp>
      <p:sp>
        <p:nvSpPr>
          <p:cNvPr id="11" name="TextBox 10"/>
          <p:cNvSpPr txBox="1"/>
          <p:nvPr/>
        </p:nvSpPr>
        <p:spPr>
          <a:xfrm>
            <a:off x="2133600" y="5100935"/>
            <a:ext cx="381000" cy="461665"/>
          </a:xfrm>
          <a:prstGeom prst="rect">
            <a:avLst/>
          </a:prstGeom>
          <a:noFill/>
        </p:spPr>
        <p:txBody>
          <a:bodyPr wrap="square" rtlCol="0">
            <a:spAutoFit/>
          </a:bodyPr>
          <a:lstStyle/>
          <a:p>
            <a:r>
              <a:rPr lang="en-US" sz="2400" b="1" dirty="0" smtClean="0"/>
              <a:t>L</a:t>
            </a:r>
            <a:endParaRPr lang="en-US" sz="2400" b="1" dirty="0"/>
          </a:p>
        </p:txBody>
      </p:sp>
      <p:sp>
        <p:nvSpPr>
          <p:cNvPr id="15" name="TextBox 14"/>
          <p:cNvSpPr txBox="1"/>
          <p:nvPr/>
        </p:nvSpPr>
        <p:spPr>
          <a:xfrm>
            <a:off x="6096000" y="4953000"/>
            <a:ext cx="381000" cy="461665"/>
          </a:xfrm>
          <a:prstGeom prst="rect">
            <a:avLst/>
          </a:prstGeom>
          <a:noFill/>
        </p:spPr>
        <p:txBody>
          <a:bodyPr wrap="square" rtlCol="0">
            <a:spAutoFit/>
          </a:bodyPr>
          <a:lstStyle/>
          <a:p>
            <a:r>
              <a:rPr lang="en-US" sz="2400" b="1" dirty="0" smtClean="0"/>
              <a:t>L</a:t>
            </a:r>
            <a:endParaRPr lang="en-US" sz="2400" b="1" dirty="0"/>
          </a:p>
        </p:txBody>
      </p:sp>
      <p:sp>
        <p:nvSpPr>
          <p:cNvPr id="16" name="TextBox 15"/>
          <p:cNvSpPr txBox="1"/>
          <p:nvPr/>
        </p:nvSpPr>
        <p:spPr>
          <a:xfrm>
            <a:off x="6019800" y="3653135"/>
            <a:ext cx="381000" cy="461665"/>
          </a:xfrm>
          <a:prstGeom prst="rect">
            <a:avLst/>
          </a:prstGeom>
          <a:noFill/>
        </p:spPr>
        <p:txBody>
          <a:bodyPr wrap="square" rtlCol="0">
            <a:spAutoFit/>
          </a:bodyPr>
          <a:lstStyle/>
          <a:p>
            <a:r>
              <a:rPr lang="en-US" sz="2400" b="1" dirty="0" smtClean="0"/>
              <a:t>L</a:t>
            </a:r>
            <a:endParaRPr lang="en-US" sz="2400" b="1" dirty="0"/>
          </a:p>
        </p:txBody>
      </p:sp>
      <p:sp>
        <p:nvSpPr>
          <p:cNvPr id="12" name="TextBox 11"/>
          <p:cNvSpPr txBox="1"/>
          <p:nvPr/>
        </p:nvSpPr>
        <p:spPr>
          <a:xfrm>
            <a:off x="1752600" y="1600200"/>
            <a:ext cx="990600" cy="461665"/>
          </a:xfrm>
          <a:prstGeom prst="rect">
            <a:avLst/>
          </a:prstGeom>
          <a:noFill/>
        </p:spPr>
        <p:txBody>
          <a:bodyPr wrap="square" rtlCol="0">
            <a:spAutoFit/>
          </a:bodyPr>
          <a:lstStyle/>
          <a:p>
            <a:r>
              <a:rPr lang="en-US" sz="2400" b="1" dirty="0" smtClean="0"/>
              <a:t>ACCR</a:t>
            </a:r>
            <a:endParaRPr lang="en-US" sz="2400" b="1" dirty="0"/>
          </a:p>
        </p:txBody>
      </p:sp>
      <p:sp>
        <p:nvSpPr>
          <p:cNvPr id="13" name="TextBox 12"/>
          <p:cNvSpPr txBox="1"/>
          <p:nvPr/>
        </p:nvSpPr>
        <p:spPr>
          <a:xfrm>
            <a:off x="5562600" y="1600200"/>
            <a:ext cx="990600" cy="461665"/>
          </a:xfrm>
          <a:prstGeom prst="rect">
            <a:avLst/>
          </a:prstGeom>
          <a:noFill/>
        </p:spPr>
        <p:txBody>
          <a:bodyPr wrap="square" rtlCol="0">
            <a:spAutoFit/>
          </a:bodyPr>
          <a:lstStyle/>
          <a:p>
            <a:r>
              <a:rPr lang="en-US" sz="2400" b="1" dirty="0" smtClean="0"/>
              <a:t>  CCR</a:t>
            </a:r>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d_beaufort\PROPOSALS\2012-BEAUFORT-GYRE\Figure-4-mooring-locations-and-FWC.bmp"/>
          <p:cNvPicPr>
            <a:picLocks noGrp="1" noChangeAspect="1"/>
          </p:cNvPicPr>
          <p:nvPr>
            <p:ph idx="1"/>
          </p:nvPr>
        </p:nvPicPr>
        <p:blipFill>
          <a:blip r:embed="rId2" cstate="print"/>
          <a:srcRect b="30670"/>
          <a:stretch>
            <a:fillRect/>
          </a:stretch>
        </p:blipFill>
        <p:spPr bwMode="auto">
          <a:xfrm>
            <a:off x="1073286" y="3200400"/>
            <a:ext cx="7003914" cy="3657600"/>
          </a:xfrm>
          <a:prstGeom prst="rect">
            <a:avLst/>
          </a:prstGeom>
          <a:noFill/>
          <a:ln w="9525">
            <a:noFill/>
            <a:miter lim="800000"/>
            <a:headEnd/>
            <a:tailEnd/>
          </a:ln>
        </p:spPr>
      </p:pic>
      <p:pic>
        <p:nvPicPr>
          <p:cNvPr id="5" name="Picture 4" descr="bgfwnsfplot2.bmp"/>
          <p:cNvPicPr/>
          <p:nvPr/>
        </p:nvPicPr>
        <p:blipFill>
          <a:blip r:embed="rId3" cstate="print"/>
          <a:srcRect l="4616" r="1538"/>
          <a:stretch>
            <a:fillRect/>
          </a:stretch>
        </p:blipFill>
        <p:spPr bwMode="auto">
          <a:xfrm>
            <a:off x="1219200" y="0"/>
            <a:ext cx="7086600" cy="3124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igure 6"/>
          <p:cNvPicPr>
            <a:picLocks noChangeAspect="1" noChangeArrowheads="1"/>
          </p:cNvPicPr>
          <p:nvPr/>
        </p:nvPicPr>
        <p:blipFill>
          <a:blip r:embed="rId2" cstate="print"/>
          <a:srcRect t="77600"/>
          <a:stretch>
            <a:fillRect/>
          </a:stretch>
        </p:blipFill>
        <p:spPr bwMode="auto">
          <a:xfrm>
            <a:off x="2209800" y="3962400"/>
            <a:ext cx="4800600" cy="2615678"/>
          </a:xfrm>
          <a:prstGeom prst="rect">
            <a:avLst/>
          </a:prstGeom>
          <a:noFill/>
        </p:spPr>
      </p:pic>
      <p:pic>
        <p:nvPicPr>
          <p:cNvPr id="3" name="Picture 3" descr="prosh"/>
          <p:cNvPicPr>
            <a:picLocks noChangeAspect="1" noChangeArrowheads="1"/>
          </p:cNvPicPr>
          <p:nvPr/>
        </p:nvPicPr>
        <p:blipFill>
          <a:blip r:embed="rId3" cstate="print">
            <a:extLst>
              <a:ext uri="{28A0092B-C50C-407E-A947-70E740481C1C}">
                <a14:useLocalDpi xmlns:a14="http://schemas.microsoft.com/office/drawing/2010/main" val="0"/>
              </a:ext>
            </a:extLst>
          </a:blip>
          <a:srcRect b="4526"/>
          <a:stretch>
            <a:fillRect/>
          </a:stretch>
        </p:blipFill>
        <p:spPr bwMode="auto">
          <a:xfrm>
            <a:off x="1143000" y="-152400"/>
            <a:ext cx="70739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24200" y="4038600"/>
            <a:ext cx="1219200" cy="369332"/>
          </a:xfrm>
          <a:prstGeom prst="rect">
            <a:avLst/>
          </a:prstGeom>
          <a:noFill/>
        </p:spPr>
        <p:txBody>
          <a:bodyPr wrap="square" rtlCol="0">
            <a:spAutoFit/>
          </a:bodyPr>
          <a:lstStyle/>
          <a:p>
            <a:r>
              <a:rPr lang="en-US" b="1" dirty="0" smtClean="0"/>
              <a:t>1997</a:t>
            </a:r>
            <a:endParaRPr lang="en-US" b="1" dirty="0"/>
          </a:p>
        </p:txBody>
      </p:sp>
      <p:sp>
        <p:nvSpPr>
          <p:cNvPr id="5" name="TextBox 4"/>
          <p:cNvSpPr txBox="1"/>
          <p:nvPr/>
        </p:nvSpPr>
        <p:spPr>
          <a:xfrm>
            <a:off x="5715000" y="3962400"/>
            <a:ext cx="1219200" cy="369332"/>
          </a:xfrm>
          <a:prstGeom prst="rect">
            <a:avLst/>
          </a:prstGeom>
          <a:noFill/>
        </p:spPr>
        <p:txBody>
          <a:bodyPr wrap="square" rtlCol="0">
            <a:spAutoFit/>
          </a:bodyPr>
          <a:lstStyle/>
          <a:p>
            <a:r>
              <a:rPr lang="en-US" b="1" dirty="0" smtClean="0"/>
              <a:t>2001</a:t>
            </a:r>
            <a:endParaRPr lang="en-US" b="1" dirty="0"/>
          </a:p>
        </p:txBody>
      </p:sp>
      <p:sp>
        <p:nvSpPr>
          <p:cNvPr id="6" name="Rectangle 5"/>
          <p:cNvSpPr/>
          <p:nvPr/>
        </p:nvSpPr>
        <p:spPr>
          <a:xfrm>
            <a:off x="152400" y="3412391"/>
            <a:ext cx="1905000" cy="3293209"/>
          </a:xfrm>
          <a:prstGeom prst="rect">
            <a:avLst/>
          </a:prstGeom>
        </p:spPr>
        <p:txBody>
          <a:bodyPr wrap="square">
            <a:spAutoFit/>
          </a:bodyPr>
          <a:lstStyle/>
          <a:p>
            <a:r>
              <a:rPr lang="en-US" sz="1600" b="1" dirty="0" err="1" smtClean="0"/>
              <a:t>Germe</a:t>
            </a:r>
            <a:r>
              <a:rPr lang="en-US" sz="1600" b="1" dirty="0" smtClean="0"/>
              <a:t>, A., M.-N. </a:t>
            </a:r>
            <a:r>
              <a:rPr lang="en-US" sz="1600" b="1" dirty="0" err="1" smtClean="0"/>
              <a:t>Houssais</a:t>
            </a:r>
            <a:r>
              <a:rPr lang="en-US" sz="1600" b="1" dirty="0" smtClean="0"/>
              <a:t>, C. </a:t>
            </a:r>
            <a:r>
              <a:rPr lang="en-US" sz="1600" b="1" dirty="0" err="1" smtClean="0"/>
              <a:t>Herbaut</a:t>
            </a:r>
            <a:r>
              <a:rPr lang="en-US" sz="1600" b="1" dirty="0" smtClean="0"/>
              <a:t>, and C. </a:t>
            </a:r>
            <a:r>
              <a:rPr lang="en-US" sz="1600" b="1" dirty="0" err="1" smtClean="0"/>
              <a:t>Cassou</a:t>
            </a:r>
            <a:r>
              <a:rPr lang="en-US" sz="1600" b="1" dirty="0" smtClean="0"/>
              <a:t> (2011), Greenland Sea </a:t>
            </a:r>
            <a:r>
              <a:rPr lang="en-US" sz="1600" b="1" dirty="0" err="1" smtClean="0"/>
              <a:t>sea</a:t>
            </a:r>
            <a:r>
              <a:rPr lang="en-US" sz="1600" b="1" dirty="0" smtClean="0"/>
              <a:t> ice variability over 1979–2007 and its link to the surface atmosphere, J. </a:t>
            </a:r>
            <a:r>
              <a:rPr lang="en-US" sz="1600" b="1" dirty="0" err="1" smtClean="0"/>
              <a:t>Geophys</a:t>
            </a:r>
            <a:r>
              <a:rPr lang="en-US" sz="1600" b="1" dirty="0" smtClean="0"/>
              <a:t>. Res., 116, C10034, doi:10.1029/2011JC006960.</a:t>
            </a: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15376" r="14012" b="-1860"/>
          <a:stretch/>
        </p:blipFill>
        <p:spPr bwMode="auto">
          <a:xfrm>
            <a:off x="228600" y="342542"/>
            <a:ext cx="5606527" cy="5394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111710"/>
            <a:ext cx="3200400" cy="5940088"/>
          </a:xfrm>
          <a:prstGeom prst="rect">
            <a:avLst/>
          </a:prstGeom>
          <a:noFill/>
        </p:spPr>
        <p:txBody>
          <a:bodyPr wrap="square" rtlCol="0">
            <a:spAutoFit/>
          </a:bodyPr>
          <a:lstStyle/>
          <a:p>
            <a:pPr lvl="0" eaLnBrk="0" fontAlgn="base" hangingPunct="0">
              <a:spcBef>
                <a:spcPct val="0"/>
              </a:spcBef>
              <a:spcAft>
                <a:spcPct val="0"/>
              </a:spcAft>
            </a:pPr>
            <a:r>
              <a:rPr lang="en-US" sz="2000" b="1" dirty="0" smtClean="0">
                <a:latin typeface="Arial" charset="0"/>
                <a:cs typeface="Arial" charset="0"/>
              </a:rPr>
              <a:t> </a:t>
            </a:r>
            <a:r>
              <a:rPr lang="en-US" sz="2000" b="1" dirty="0">
                <a:latin typeface="Arial" charset="0"/>
                <a:cs typeface="Arial" charset="0"/>
              </a:rPr>
              <a:t>Map showing the scaled magnitude of FW flux </a:t>
            </a:r>
            <a:r>
              <a:rPr lang="en-US" sz="2000" b="1" dirty="0" smtClean="0">
                <a:latin typeface="Arial" charset="0"/>
                <a:cs typeface="Arial" charset="0"/>
              </a:rPr>
              <a:t>(</a:t>
            </a:r>
            <a:r>
              <a:rPr lang="en-US" sz="2000" b="1" dirty="0">
                <a:latin typeface="Arial" charset="0"/>
                <a:cs typeface="Arial" charset="0"/>
              </a:rPr>
              <a:t>the area of each triangle is proportional to the flux) for the five </a:t>
            </a:r>
          </a:p>
          <a:p>
            <a:pPr lvl="0" eaLnBrk="0" fontAlgn="base" hangingPunct="0">
              <a:spcBef>
                <a:spcPct val="0"/>
              </a:spcBef>
              <a:spcAft>
                <a:spcPct val="0"/>
              </a:spcAft>
            </a:pPr>
            <a:r>
              <a:rPr lang="en-US" sz="2000" b="1" dirty="0">
                <a:latin typeface="Arial" charset="0"/>
                <a:cs typeface="Arial" charset="0"/>
              </a:rPr>
              <a:t>oceanographic units described in the text and the eight largest rivers into the Arctic </a:t>
            </a:r>
            <a:r>
              <a:rPr lang="en-US" sz="2000" b="1" dirty="0" smtClean="0">
                <a:latin typeface="Arial" charset="0"/>
                <a:cs typeface="Arial" charset="0"/>
              </a:rPr>
              <a:t>Ocean. </a:t>
            </a:r>
            <a:r>
              <a:rPr lang="en-US" sz="2000" b="1" dirty="0">
                <a:latin typeface="Arial" charset="0"/>
                <a:cs typeface="Arial" charset="0"/>
              </a:rPr>
              <a:t>The numbers indicate the mean </a:t>
            </a:r>
            <a:r>
              <a:rPr lang="en-US" sz="2000" b="1" dirty="0" smtClean="0">
                <a:latin typeface="Arial" charset="0"/>
                <a:cs typeface="Arial" charset="0"/>
              </a:rPr>
              <a:t>FW </a:t>
            </a:r>
            <a:r>
              <a:rPr lang="en-US" sz="2000" b="1" dirty="0">
                <a:latin typeface="Arial" charset="0"/>
                <a:cs typeface="Arial" charset="0"/>
              </a:rPr>
              <a:t>flux </a:t>
            </a:r>
            <a:r>
              <a:rPr lang="en-US" sz="2000" b="1" dirty="0" smtClean="0">
                <a:latin typeface="Arial" charset="0"/>
                <a:cs typeface="Arial" charset="0"/>
              </a:rPr>
              <a:t>in km</a:t>
            </a:r>
            <a:r>
              <a:rPr lang="en-US" sz="2000" b="1" baseline="30000" dirty="0" smtClean="0">
                <a:latin typeface="Arial" charset="0"/>
                <a:cs typeface="Arial" charset="0"/>
              </a:rPr>
              <a:t>3</a:t>
            </a:r>
            <a:r>
              <a:rPr lang="en-US" sz="2000" b="1" dirty="0" smtClean="0">
                <a:latin typeface="Arial" charset="0"/>
                <a:cs typeface="Arial" charset="0"/>
              </a:rPr>
              <a:t>yr</a:t>
            </a:r>
            <a:r>
              <a:rPr lang="en-US" sz="2000" b="1" baseline="30000" dirty="0">
                <a:latin typeface="Arial" charset="0"/>
                <a:cs typeface="Arial" charset="0"/>
              </a:rPr>
              <a:t>−1</a:t>
            </a:r>
            <a:r>
              <a:rPr lang="en-US" sz="2000" b="1" dirty="0">
                <a:latin typeface="Arial" charset="0"/>
                <a:cs typeface="Arial" charset="0"/>
              </a:rPr>
              <a:t> for the reference period 1961–1990 for each region and the </a:t>
            </a:r>
            <a:r>
              <a:rPr lang="en-US" sz="2000" b="1" dirty="0" smtClean="0">
                <a:latin typeface="Arial" charset="0"/>
                <a:cs typeface="Arial" charset="0"/>
              </a:rPr>
              <a:t>percentages </a:t>
            </a:r>
            <a:r>
              <a:rPr lang="en-US" sz="2000" b="1" dirty="0">
                <a:latin typeface="Arial" charset="0"/>
                <a:cs typeface="Arial" charset="0"/>
              </a:rPr>
              <a:t>refer to the relative increase in flux for the period 1992–2010, </a:t>
            </a:r>
            <a:r>
              <a:rPr lang="en-US" sz="2000" b="1" dirty="0" smtClean="0">
                <a:latin typeface="Arial" charset="0"/>
                <a:cs typeface="Arial" charset="0"/>
              </a:rPr>
              <a:t>based </a:t>
            </a:r>
            <a:r>
              <a:rPr lang="en-US" sz="2000" b="1" dirty="0">
                <a:latin typeface="Arial" charset="0"/>
                <a:cs typeface="Arial" charset="0"/>
              </a:rPr>
              <a:t>on a linear trend. </a:t>
            </a:r>
            <a:endParaRPr lang="en-US" sz="2000" b="1" dirty="0"/>
          </a:p>
        </p:txBody>
      </p:sp>
      <p:sp>
        <p:nvSpPr>
          <p:cNvPr id="4" name="TextBox 3"/>
          <p:cNvSpPr txBox="1"/>
          <p:nvPr/>
        </p:nvSpPr>
        <p:spPr>
          <a:xfrm>
            <a:off x="76200" y="5994737"/>
            <a:ext cx="9144000" cy="1015663"/>
          </a:xfrm>
          <a:prstGeom prst="rect">
            <a:avLst/>
          </a:prstGeom>
          <a:noFill/>
        </p:spPr>
        <p:txBody>
          <a:bodyPr wrap="square" rtlCol="0">
            <a:spAutoFit/>
          </a:bodyPr>
          <a:lstStyle/>
          <a:p>
            <a:pPr lvl="0" eaLnBrk="0" fontAlgn="base" hangingPunct="0">
              <a:spcBef>
                <a:spcPct val="0"/>
              </a:spcBef>
              <a:spcAft>
                <a:spcPct val="0"/>
              </a:spcAft>
            </a:pPr>
            <a:r>
              <a:rPr lang="en-US" sz="2000" b="1" dirty="0">
                <a:latin typeface="Arial" charset="0"/>
                <a:cs typeface="Arial" charset="0"/>
              </a:rPr>
              <a:t>The solid lines delineate the five drainage </a:t>
            </a:r>
            <a:r>
              <a:rPr lang="en-US" sz="2000" b="1" dirty="0" smtClean="0">
                <a:latin typeface="Arial" charset="0"/>
                <a:cs typeface="Arial" charset="0"/>
              </a:rPr>
              <a:t>basins: </a:t>
            </a:r>
            <a:r>
              <a:rPr lang="en-US" sz="2000" b="1" dirty="0">
                <a:latin typeface="Arial" charset="0"/>
                <a:cs typeface="Arial" charset="0"/>
              </a:rPr>
              <a:t>AO = Arctic Ocean, NS = Nordic Seas, IS = </a:t>
            </a:r>
            <a:r>
              <a:rPr lang="en-US" sz="2000" b="1" dirty="0" err="1">
                <a:latin typeface="Arial" charset="0"/>
                <a:cs typeface="Arial" charset="0"/>
              </a:rPr>
              <a:t>Irminger</a:t>
            </a:r>
            <a:r>
              <a:rPr lang="en-US" sz="2000" b="1" dirty="0">
                <a:latin typeface="Arial" charset="0"/>
                <a:cs typeface="Arial" charset="0"/>
              </a:rPr>
              <a:t> </a:t>
            </a:r>
            <a:r>
              <a:rPr lang="en-US" sz="2000" b="1" dirty="0" smtClean="0">
                <a:latin typeface="Arial" charset="0"/>
                <a:cs typeface="Arial" charset="0"/>
              </a:rPr>
              <a:t>Sea, LS</a:t>
            </a:r>
            <a:r>
              <a:rPr lang="en-US" sz="2000" b="1" dirty="0">
                <a:latin typeface="Arial" charset="0"/>
                <a:cs typeface="Arial" charset="0"/>
              </a:rPr>
              <a:t> = Labrador Sea, BB = Baffin Bay.</a:t>
            </a:r>
          </a:p>
          <a:p>
            <a:endParaRPr lang="en-US" sz="2000" dirty="0"/>
          </a:p>
        </p:txBody>
      </p:sp>
      <p:sp>
        <p:nvSpPr>
          <p:cNvPr id="5" name="TextBox 4"/>
          <p:cNvSpPr txBox="1"/>
          <p:nvPr/>
        </p:nvSpPr>
        <p:spPr>
          <a:xfrm>
            <a:off x="76200" y="111710"/>
            <a:ext cx="3429000" cy="461665"/>
          </a:xfrm>
          <a:prstGeom prst="rect">
            <a:avLst/>
          </a:prstGeom>
          <a:noFill/>
        </p:spPr>
        <p:txBody>
          <a:bodyPr wrap="square" rtlCol="0">
            <a:spAutoFit/>
          </a:bodyPr>
          <a:lstStyle/>
          <a:p>
            <a:r>
              <a:rPr lang="en-US" sz="2400" b="1" dirty="0" err="1" smtClean="0"/>
              <a:t>Bamber</a:t>
            </a:r>
            <a:r>
              <a:rPr lang="en-US" sz="2400" b="1" dirty="0" smtClean="0"/>
              <a:t> et al., 2012 - GRL</a:t>
            </a:r>
            <a:endParaRPr lang="en-US" sz="2400" b="1" dirty="0"/>
          </a:p>
        </p:txBody>
      </p:sp>
    </p:spTree>
    <p:extLst>
      <p:ext uri="{BB962C8B-B14F-4D97-AF65-F5344CB8AC3E}">
        <p14:creationId xmlns:p14="http://schemas.microsoft.com/office/powerpoint/2010/main" val="2146038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1" y="92990"/>
            <a:ext cx="5615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733800"/>
            <a:ext cx="4322318" cy="2971800"/>
          </a:xfrm>
          <a:prstGeom prst="rect">
            <a:avLst/>
          </a:prstGeom>
        </p:spPr>
      </p:pic>
      <p:sp>
        <p:nvSpPr>
          <p:cNvPr id="6" name="TextBox 5"/>
          <p:cNvSpPr txBox="1"/>
          <p:nvPr/>
        </p:nvSpPr>
        <p:spPr>
          <a:xfrm>
            <a:off x="5105400" y="3810000"/>
            <a:ext cx="3048000" cy="2308324"/>
          </a:xfrm>
          <a:prstGeom prst="rect">
            <a:avLst/>
          </a:prstGeom>
          <a:noFill/>
        </p:spPr>
        <p:txBody>
          <a:bodyPr wrap="square" rtlCol="0">
            <a:spAutoFit/>
          </a:bodyPr>
          <a:lstStyle/>
          <a:p>
            <a:r>
              <a:rPr lang="en-US" dirty="0" smtClean="0"/>
              <a:t>AO –FW flux to the Arctic Ocean</a:t>
            </a:r>
          </a:p>
          <a:p>
            <a:endParaRPr lang="en-US" dirty="0" smtClean="0"/>
          </a:p>
          <a:p>
            <a:r>
              <a:rPr lang="en-US" dirty="0" smtClean="0"/>
              <a:t>NS – FW flux to the Nordic Seas</a:t>
            </a:r>
          </a:p>
          <a:p>
            <a:endParaRPr lang="en-US" dirty="0" smtClean="0"/>
          </a:p>
          <a:p>
            <a:r>
              <a:rPr lang="en-US" dirty="0" smtClean="0"/>
              <a:t>IS – FW flux to the Irminger Sea</a:t>
            </a:r>
            <a:endParaRPr lang="en-US" dirty="0"/>
          </a:p>
        </p:txBody>
      </p:sp>
    </p:spTree>
    <p:extLst>
      <p:ext uri="{BB962C8B-B14F-4D97-AF65-F5344CB8AC3E}">
        <p14:creationId xmlns:p14="http://schemas.microsoft.com/office/powerpoint/2010/main" val="2314977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5900738" cy="601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0" y="533400"/>
            <a:ext cx="2590800" cy="4524315"/>
          </a:xfrm>
          <a:prstGeom prst="rect">
            <a:avLst/>
          </a:prstGeom>
          <a:noFill/>
        </p:spPr>
        <p:txBody>
          <a:bodyPr wrap="square" rtlCol="0">
            <a:spAutoFit/>
          </a:bodyPr>
          <a:lstStyle/>
          <a:p>
            <a:r>
              <a:rPr lang="en-US" b="1" i="1" dirty="0"/>
              <a:t>B) </a:t>
            </a:r>
            <a:r>
              <a:rPr lang="en-US" i="1" dirty="0"/>
              <a:t>Time series of CCRs (red bars) and ACCRs (blue bars) simulated by our box model neglecting FW flux from Greenland; </a:t>
            </a:r>
            <a:r>
              <a:rPr lang="en-US" b="1" i="1" dirty="0"/>
              <a:t>C) </a:t>
            </a:r>
            <a:r>
              <a:rPr lang="en-US" i="1" dirty="0"/>
              <a:t>same as in (B) but with FW fluxes from Greenland introduced after 50 years in the model simulation; </a:t>
            </a:r>
            <a:endParaRPr lang="en-US" i="1" dirty="0" smtClean="0"/>
          </a:p>
          <a:p>
            <a:r>
              <a:rPr lang="en-US" b="1" i="1" dirty="0" smtClean="0"/>
              <a:t>D</a:t>
            </a:r>
            <a:r>
              <a:rPr lang="en-US" b="1" i="1" dirty="0"/>
              <a:t>) </a:t>
            </a:r>
            <a:r>
              <a:rPr lang="en-US" i="1" dirty="0"/>
              <a:t>same as in (C) but with a doubling of FW fluxes from Greenland. Numbers by the bars indicate the regime duration in years. </a:t>
            </a:r>
            <a:endParaRPr lang="en-US" dirty="0"/>
          </a:p>
        </p:txBody>
      </p:sp>
      <p:sp>
        <p:nvSpPr>
          <p:cNvPr id="4" name="Rectangle 3"/>
          <p:cNvSpPr/>
          <p:nvPr/>
        </p:nvSpPr>
        <p:spPr>
          <a:xfrm>
            <a:off x="228600" y="2133600"/>
            <a:ext cx="60198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1981200"/>
            <a:ext cx="2514600" cy="3352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48400" y="1905000"/>
            <a:ext cx="27432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638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5900738" cy="601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0" y="533400"/>
            <a:ext cx="2590800" cy="4524315"/>
          </a:xfrm>
          <a:prstGeom prst="rect">
            <a:avLst/>
          </a:prstGeom>
          <a:noFill/>
        </p:spPr>
        <p:txBody>
          <a:bodyPr wrap="square" rtlCol="0">
            <a:spAutoFit/>
          </a:bodyPr>
          <a:lstStyle/>
          <a:p>
            <a:r>
              <a:rPr lang="en-US" b="1" i="1" dirty="0"/>
              <a:t>B) </a:t>
            </a:r>
            <a:r>
              <a:rPr lang="en-US" i="1" dirty="0"/>
              <a:t>Time series of CCRs (red bars) and ACCRs (blue bars) simulated by our box model neglecting FW flux from Greenland; </a:t>
            </a:r>
            <a:r>
              <a:rPr lang="en-US" b="1" i="1" dirty="0"/>
              <a:t>C) </a:t>
            </a:r>
            <a:r>
              <a:rPr lang="en-US" i="1" dirty="0"/>
              <a:t>same as in (B) but with FW fluxes from Greenland introduced after 50 years in the model simulation; </a:t>
            </a:r>
            <a:endParaRPr lang="en-US" i="1" dirty="0" smtClean="0"/>
          </a:p>
          <a:p>
            <a:r>
              <a:rPr lang="en-US" b="1" i="1" dirty="0" smtClean="0"/>
              <a:t>D</a:t>
            </a:r>
            <a:r>
              <a:rPr lang="en-US" b="1" i="1" dirty="0"/>
              <a:t>) </a:t>
            </a:r>
            <a:r>
              <a:rPr lang="en-US" i="1" dirty="0"/>
              <a:t>same as in (C) but with a doubling of FW fluxes from Greenland. Numbers by the bars indicate the regime duration in years. </a:t>
            </a:r>
            <a:endParaRPr lang="en-US" dirty="0"/>
          </a:p>
        </p:txBody>
      </p:sp>
      <p:sp>
        <p:nvSpPr>
          <p:cNvPr id="4" name="Rectangle 3"/>
          <p:cNvSpPr/>
          <p:nvPr/>
        </p:nvSpPr>
        <p:spPr>
          <a:xfrm>
            <a:off x="152400" y="4419600"/>
            <a:ext cx="59436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3352800"/>
            <a:ext cx="25908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463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5900738" cy="601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24600" y="533400"/>
            <a:ext cx="2590800" cy="4524315"/>
          </a:xfrm>
          <a:prstGeom prst="rect">
            <a:avLst/>
          </a:prstGeom>
          <a:noFill/>
        </p:spPr>
        <p:txBody>
          <a:bodyPr wrap="square" rtlCol="0">
            <a:spAutoFit/>
          </a:bodyPr>
          <a:lstStyle/>
          <a:p>
            <a:r>
              <a:rPr lang="en-US" b="1" i="1" dirty="0"/>
              <a:t>B) </a:t>
            </a:r>
            <a:r>
              <a:rPr lang="en-US" i="1" dirty="0"/>
              <a:t>Time series of CCRs (red bars) and ACCRs (blue bars) simulated by our box model neglecting FW flux from Greenland; </a:t>
            </a:r>
            <a:r>
              <a:rPr lang="en-US" b="1" i="1" dirty="0"/>
              <a:t>C) </a:t>
            </a:r>
            <a:r>
              <a:rPr lang="en-US" i="1" dirty="0"/>
              <a:t>same as in (B) but with FW fluxes from Greenland introduced after 50 years in the model simulation; </a:t>
            </a:r>
            <a:endParaRPr lang="en-US" i="1" dirty="0" smtClean="0"/>
          </a:p>
          <a:p>
            <a:r>
              <a:rPr lang="en-US" b="1" i="1" dirty="0" smtClean="0"/>
              <a:t>D</a:t>
            </a:r>
            <a:r>
              <a:rPr lang="en-US" b="1" i="1" dirty="0"/>
              <a:t>) </a:t>
            </a:r>
            <a:r>
              <a:rPr lang="en-US" i="1" dirty="0"/>
              <a:t>same as in (C) but with a doubling of FW fluxes from Greenland. Numbers by the bars indicate the regime duration in years. </a:t>
            </a:r>
            <a:endParaRPr lang="en-US" dirty="0"/>
          </a:p>
        </p:txBody>
      </p:sp>
    </p:spTree>
    <p:extLst>
      <p:ext uri="{BB962C8B-B14F-4D97-AF65-F5344CB8AC3E}">
        <p14:creationId xmlns:p14="http://schemas.microsoft.com/office/powerpoint/2010/main" val="1131463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10" name="Oval 9"/>
          <p:cNvSpPr/>
          <p:nvPr/>
        </p:nvSpPr>
        <p:spPr>
          <a:xfrm>
            <a:off x="6019800" y="4800600"/>
            <a:ext cx="1447800" cy="1219200"/>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7 years</a:t>
            </a:r>
            <a:endParaRPr lang="en-US" sz="1200" b="1" dirty="0">
              <a:solidFill>
                <a:srgbClr val="0070C0"/>
              </a:solidFill>
            </a:endParaRPr>
          </a:p>
        </p:txBody>
      </p:sp>
      <p:sp>
        <p:nvSpPr>
          <p:cNvPr id="12" name="TextBox 11"/>
          <p:cNvSpPr txBox="1"/>
          <p:nvPr/>
        </p:nvSpPr>
        <p:spPr>
          <a:xfrm>
            <a:off x="23622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5</a:t>
            </a:r>
            <a:r>
              <a:rPr lang="en-US" sz="1200" b="1" dirty="0" smtClean="0">
                <a:solidFill>
                  <a:srgbClr val="0070C0"/>
                </a:solidFill>
              </a:rPr>
              <a:t> years</a:t>
            </a:r>
            <a:endParaRPr lang="en-US" sz="1200" b="1" dirty="0">
              <a:solidFill>
                <a:srgbClr val="0070C0"/>
              </a:solidFill>
            </a:endParaRPr>
          </a:p>
        </p:txBody>
      </p:sp>
      <p:sp>
        <p:nvSpPr>
          <p:cNvPr id="13" name="TextBox 12"/>
          <p:cNvSpPr txBox="1"/>
          <p:nvPr/>
        </p:nvSpPr>
        <p:spPr>
          <a:xfrm>
            <a:off x="37338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8</a:t>
            </a:r>
            <a:r>
              <a:rPr lang="en-US" sz="1200" b="1" dirty="0" smtClean="0">
                <a:solidFill>
                  <a:srgbClr val="0070C0"/>
                </a:solidFill>
              </a:rPr>
              <a:t> years </a:t>
            </a:r>
            <a:endParaRPr lang="en-US" sz="1200" b="1" dirty="0">
              <a:solidFill>
                <a:srgbClr val="0070C0"/>
              </a:solidFill>
            </a:endParaRPr>
          </a:p>
        </p:txBody>
      </p:sp>
      <p:sp>
        <p:nvSpPr>
          <p:cNvPr id="14" name="TextBox 13"/>
          <p:cNvSpPr txBox="1"/>
          <p:nvPr/>
        </p:nvSpPr>
        <p:spPr>
          <a:xfrm>
            <a:off x="46482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4 years </a:t>
            </a:r>
            <a:endParaRPr lang="en-US" sz="1200" b="1" dirty="0">
              <a:solidFill>
                <a:srgbClr val="0070C0"/>
              </a:solidFill>
            </a:endParaRPr>
          </a:p>
        </p:txBody>
      </p:sp>
      <p:sp>
        <p:nvSpPr>
          <p:cNvPr id="15" name="TextBox 14"/>
          <p:cNvSpPr txBox="1"/>
          <p:nvPr/>
        </p:nvSpPr>
        <p:spPr>
          <a:xfrm>
            <a:off x="6096000" y="5498068"/>
            <a:ext cx="1066800" cy="369332"/>
          </a:xfrm>
          <a:prstGeom prst="rect">
            <a:avLst/>
          </a:prstGeom>
          <a:noFill/>
          <a:ln>
            <a:noFill/>
          </a:ln>
        </p:spPr>
        <p:txBody>
          <a:bodyPr wrap="square" rtlCol="0">
            <a:spAutoFit/>
          </a:bodyPr>
          <a:lstStyle/>
          <a:p>
            <a:r>
              <a:rPr lang="en-US" dirty="0"/>
              <a:t> </a:t>
            </a:r>
            <a:r>
              <a:rPr lang="en-US" dirty="0" smtClean="0"/>
              <a:t> </a:t>
            </a:r>
            <a:r>
              <a:rPr lang="en-US" sz="1400" b="1" dirty="0" smtClean="0">
                <a:solidFill>
                  <a:srgbClr val="0070C0"/>
                </a:solidFill>
              </a:rPr>
              <a:t>16 years ! </a:t>
            </a:r>
            <a:endParaRPr lang="en-US" sz="1400" b="1" dirty="0">
              <a:solidFill>
                <a:srgbClr val="0070C0"/>
              </a:solidFill>
            </a:endParaRPr>
          </a:p>
        </p:txBody>
      </p:sp>
      <p:sp>
        <p:nvSpPr>
          <p:cNvPr id="16" name="TextBox 15"/>
          <p:cNvSpPr txBox="1"/>
          <p:nvPr/>
        </p:nvSpPr>
        <p:spPr>
          <a:xfrm>
            <a:off x="1981200" y="4888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7" name="TextBox 16"/>
          <p:cNvSpPr txBox="1"/>
          <p:nvPr/>
        </p:nvSpPr>
        <p:spPr>
          <a:xfrm>
            <a:off x="2971800" y="4876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9 years</a:t>
            </a:r>
            <a:endParaRPr lang="en-US" sz="1200" b="1" dirty="0">
              <a:solidFill>
                <a:srgbClr val="C00000"/>
              </a:solidFill>
            </a:endParaRPr>
          </a:p>
        </p:txBody>
      </p:sp>
      <p:sp>
        <p:nvSpPr>
          <p:cNvPr id="18" name="TextBox 17"/>
          <p:cNvSpPr txBox="1"/>
          <p:nvPr/>
        </p:nvSpPr>
        <p:spPr>
          <a:xfrm>
            <a:off x="4267200" y="47244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9" name="TextBox 18"/>
          <p:cNvSpPr txBox="1"/>
          <p:nvPr/>
        </p:nvSpPr>
        <p:spPr>
          <a:xfrm>
            <a:off x="5257800" y="51170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8 years</a:t>
            </a:r>
            <a:endParaRPr lang="en-US" sz="1200" b="1" dirty="0">
              <a:solidFill>
                <a:srgbClr val="C00000"/>
              </a:solidFill>
            </a:endParaRPr>
          </a:p>
        </p:txBody>
      </p:sp>
      <p:sp>
        <p:nvSpPr>
          <p:cNvPr id="20" name="TextBox 19"/>
          <p:cNvSpPr txBox="1"/>
          <p:nvPr/>
        </p:nvSpPr>
        <p:spPr>
          <a:xfrm>
            <a:off x="3657600" y="5939135"/>
            <a:ext cx="609600" cy="461665"/>
          </a:xfrm>
          <a:prstGeom prst="rect">
            <a:avLst/>
          </a:prstGeom>
          <a:noFill/>
        </p:spPr>
        <p:txBody>
          <a:bodyPr wrap="square" rtlCol="0">
            <a:spAutoFit/>
          </a:bodyPr>
          <a:lstStyle/>
          <a:p>
            <a:r>
              <a:rPr lang="en-US" sz="1200" b="1" dirty="0" smtClean="0"/>
              <a:t>GSA </a:t>
            </a:r>
          </a:p>
          <a:p>
            <a:r>
              <a:rPr lang="en-US" sz="1200" b="1" dirty="0" smtClean="0"/>
              <a:t>1970s</a:t>
            </a:r>
            <a:endParaRPr lang="en-US" sz="1200" b="1" dirty="0"/>
          </a:p>
        </p:txBody>
      </p:sp>
      <p:sp>
        <p:nvSpPr>
          <p:cNvPr id="23" name="TextBox 22"/>
          <p:cNvSpPr txBox="1"/>
          <p:nvPr/>
        </p:nvSpPr>
        <p:spPr>
          <a:xfrm>
            <a:off x="4800600" y="5939135"/>
            <a:ext cx="609600" cy="461665"/>
          </a:xfrm>
          <a:prstGeom prst="rect">
            <a:avLst/>
          </a:prstGeom>
          <a:noFill/>
        </p:spPr>
        <p:txBody>
          <a:bodyPr wrap="square" rtlCol="0">
            <a:spAutoFit/>
          </a:bodyPr>
          <a:lstStyle/>
          <a:p>
            <a:r>
              <a:rPr lang="en-US" sz="1200" b="1" dirty="0" smtClean="0"/>
              <a:t>GSA </a:t>
            </a:r>
          </a:p>
          <a:p>
            <a:r>
              <a:rPr lang="en-US" sz="1200" b="1" dirty="0" smtClean="0"/>
              <a:t>1980s</a:t>
            </a:r>
            <a:endParaRPr lang="en-US" sz="1200" b="1" dirty="0"/>
          </a:p>
        </p:txBody>
      </p:sp>
      <p:sp>
        <p:nvSpPr>
          <p:cNvPr id="24" name="TextBox 23"/>
          <p:cNvSpPr txBox="1"/>
          <p:nvPr/>
        </p:nvSpPr>
        <p:spPr>
          <a:xfrm>
            <a:off x="5791200" y="5939135"/>
            <a:ext cx="609600" cy="461665"/>
          </a:xfrm>
          <a:prstGeom prst="rect">
            <a:avLst/>
          </a:prstGeom>
          <a:noFill/>
        </p:spPr>
        <p:txBody>
          <a:bodyPr wrap="square" rtlCol="0">
            <a:spAutoFit/>
          </a:bodyPr>
          <a:lstStyle/>
          <a:p>
            <a:r>
              <a:rPr lang="en-US" sz="1200" b="1" dirty="0" smtClean="0"/>
              <a:t>GSA </a:t>
            </a:r>
          </a:p>
          <a:p>
            <a:r>
              <a:rPr lang="en-US" sz="1200" b="1" dirty="0" smtClean="0"/>
              <a:t>1990s</a:t>
            </a:r>
            <a:endParaRPr lang="en-US" sz="1200" b="1" dirty="0"/>
          </a:p>
        </p:txBody>
      </p:sp>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
        <p:nvSpPr>
          <p:cNvPr id="26" name="TextBox 25"/>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096" t="70000"/>
          <a:stretch>
            <a:fillRect/>
          </a:stretch>
        </p:blipFill>
        <p:spPr bwMode="auto">
          <a:xfrm>
            <a:off x="744552" y="4267200"/>
            <a:ext cx="733264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Figure 6"/>
          <p:cNvPicPr>
            <a:picLocks noChangeAspect="1" noChangeArrowheads="1"/>
          </p:cNvPicPr>
          <p:nvPr/>
        </p:nvPicPr>
        <p:blipFill>
          <a:blip r:embed="rId2" cstate="print"/>
          <a:srcRect t="77600"/>
          <a:stretch>
            <a:fillRect/>
          </a:stretch>
        </p:blipFill>
        <p:spPr bwMode="auto">
          <a:xfrm>
            <a:off x="2209800" y="3962400"/>
            <a:ext cx="4800600" cy="2615678"/>
          </a:xfrm>
          <a:prstGeom prst="rect">
            <a:avLst/>
          </a:prstGeom>
          <a:noFill/>
        </p:spPr>
      </p:pic>
      <p:pic>
        <p:nvPicPr>
          <p:cNvPr id="3" name="Picture 3" descr="prosh"/>
          <p:cNvPicPr>
            <a:picLocks noChangeAspect="1" noChangeArrowheads="1"/>
          </p:cNvPicPr>
          <p:nvPr/>
        </p:nvPicPr>
        <p:blipFill>
          <a:blip r:embed="rId3" cstate="print">
            <a:extLst>
              <a:ext uri="{28A0092B-C50C-407E-A947-70E740481C1C}">
                <a14:useLocalDpi xmlns:a14="http://schemas.microsoft.com/office/drawing/2010/main" val="0"/>
              </a:ext>
            </a:extLst>
          </a:blip>
          <a:srcRect b="4526"/>
          <a:stretch>
            <a:fillRect/>
          </a:stretch>
        </p:blipFill>
        <p:spPr bwMode="auto">
          <a:xfrm>
            <a:off x="1143000" y="-152400"/>
            <a:ext cx="70739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24200" y="4038600"/>
            <a:ext cx="1219200" cy="369332"/>
          </a:xfrm>
          <a:prstGeom prst="rect">
            <a:avLst/>
          </a:prstGeom>
          <a:noFill/>
        </p:spPr>
        <p:txBody>
          <a:bodyPr wrap="square" rtlCol="0">
            <a:spAutoFit/>
          </a:bodyPr>
          <a:lstStyle/>
          <a:p>
            <a:r>
              <a:rPr lang="en-US" b="1" dirty="0" smtClean="0"/>
              <a:t>1997</a:t>
            </a:r>
            <a:endParaRPr lang="en-US" b="1" dirty="0"/>
          </a:p>
        </p:txBody>
      </p:sp>
      <p:sp>
        <p:nvSpPr>
          <p:cNvPr id="5" name="TextBox 4"/>
          <p:cNvSpPr txBox="1"/>
          <p:nvPr/>
        </p:nvSpPr>
        <p:spPr>
          <a:xfrm>
            <a:off x="5715000" y="3962400"/>
            <a:ext cx="1219200" cy="369332"/>
          </a:xfrm>
          <a:prstGeom prst="rect">
            <a:avLst/>
          </a:prstGeom>
          <a:noFill/>
        </p:spPr>
        <p:txBody>
          <a:bodyPr wrap="square" rtlCol="0">
            <a:spAutoFit/>
          </a:bodyPr>
          <a:lstStyle/>
          <a:p>
            <a:r>
              <a:rPr lang="en-US" b="1" dirty="0" smtClean="0"/>
              <a:t>2001</a:t>
            </a:r>
            <a:endParaRPr lang="en-US" b="1" dirty="0"/>
          </a:p>
        </p:txBody>
      </p:sp>
      <p:sp>
        <p:nvSpPr>
          <p:cNvPr id="6" name="Rectangle 5"/>
          <p:cNvSpPr/>
          <p:nvPr/>
        </p:nvSpPr>
        <p:spPr>
          <a:xfrm>
            <a:off x="152400" y="3412391"/>
            <a:ext cx="1905000" cy="3293209"/>
          </a:xfrm>
          <a:prstGeom prst="rect">
            <a:avLst/>
          </a:prstGeom>
        </p:spPr>
        <p:txBody>
          <a:bodyPr wrap="square">
            <a:spAutoFit/>
          </a:bodyPr>
          <a:lstStyle/>
          <a:p>
            <a:r>
              <a:rPr lang="en-US" sz="1600" b="1" dirty="0" err="1" smtClean="0"/>
              <a:t>Germe</a:t>
            </a:r>
            <a:r>
              <a:rPr lang="en-US" sz="1600" b="1" dirty="0" smtClean="0"/>
              <a:t>, A., M.-N. </a:t>
            </a:r>
            <a:r>
              <a:rPr lang="en-US" sz="1600" b="1" dirty="0" err="1" smtClean="0"/>
              <a:t>Houssais</a:t>
            </a:r>
            <a:r>
              <a:rPr lang="en-US" sz="1600" b="1" dirty="0" smtClean="0"/>
              <a:t>, C. </a:t>
            </a:r>
            <a:r>
              <a:rPr lang="en-US" sz="1600" b="1" dirty="0" err="1" smtClean="0"/>
              <a:t>Herbaut</a:t>
            </a:r>
            <a:r>
              <a:rPr lang="en-US" sz="1600" b="1" dirty="0" smtClean="0"/>
              <a:t>, and C. </a:t>
            </a:r>
            <a:r>
              <a:rPr lang="en-US" sz="1600" b="1" dirty="0" err="1" smtClean="0"/>
              <a:t>Cassou</a:t>
            </a:r>
            <a:r>
              <a:rPr lang="en-US" sz="1600" b="1" dirty="0" smtClean="0"/>
              <a:t> (2011), Greenland Sea </a:t>
            </a:r>
            <a:r>
              <a:rPr lang="en-US" sz="1600" b="1" dirty="0" err="1" smtClean="0"/>
              <a:t>sea</a:t>
            </a:r>
            <a:r>
              <a:rPr lang="en-US" sz="1600" b="1" dirty="0" smtClean="0"/>
              <a:t> ice variability over 1979–2007 and its link to the surface atmosphere, J. </a:t>
            </a:r>
            <a:r>
              <a:rPr lang="en-US" sz="1600" b="1" dirty="0" err="1" smtClean="0"/>
              <a:t>Geophys</a:t>
            </a:r>
            <a:r>
              <a:rPr lang="en-US" sz="1600" b="1" dirty="0" smtClean="0"/>
              <a:t>. Res., 116, C10034, doi:10.1029/2011JC006960.</a:t>
            </a:r>
            <a:endParaRPr lang="en-US" sz="1600" b="1" dirty="0"/>
          </a:p>
        </p:txBody>
      </p:sp>
      <p:sp>
        <p:nvSpPr>
          <p:cNvPr id="7" name="Rectangle 6"/>
          <p:cNvSpPr/>
          <p:nvPr/>
        </p:nvSpPr>
        <p:spPr>
          <a:xfrm>
            <a:off x="4648200" y="3962400"/>
            <a:ext cx="25146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95800" y="4114800"/>
            <a:ext cx="4267200" cy="1200329"/>
          </a:xfrm>
          <a:prstGeom prst="rect">
            <a:avLst/>
          </a:prstGeom>
          <a:noFill/>
        </p:spPr>
        <p:txBody>
          <a:bodyPr wrap="square" rtlCol="0">
            <a:spAutoFit/>
          </a:bodyPr>
          <a:lstStyle/>
          <a:p>
            <a:r>
              <a:rPr lang="en-US" dirty="0" smtClean="0"/>
              <a:t>Increase of sea ice coverage in the GIN Sea</a:t>
            </a:r>
          </a:p>
          <a:p>
            <a:r>
              <a:rPr lang="en-US" dirty="0" smtClean="0"/>
              <a:t>Less cyclonic </a:t>
            </a:r>
            <a:r>
              <a:rPr lang="en-US" dirty="0" err="1" smtClean="0"/>
              <a:t>acitivy</a:t>
            </a:r>
            <a:endParaRPr lang="en-US" dirty="0" smtClean="0"/>
          </a:p>
          <a:p>
            <a:r>
              <a:rPr lang="en-US" dirty="0" smtClean="0"/>
              <a:t>Cooling climate</a:t>
            </a:r>
          </a:p>
          <a:p>
            <a:r>
              <a:rPr lang="en-US" dirty="0" smtClean="0"/>
              <a:t>And…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nsidc.org/data/seaice_index/images/n_plot.png"/>
          <p:cNvPicPr>
            <a:picLocks noChangeAspect="1" noChangeArrowheads="1"/>
          </p:cNvPicPr>
          <p:nvPr/>
        </p:nvPicPr>
        <p:blipFill>
          <a:blip r:embed="rId2" cstate="print"/>
          <a:srcRect/>
          <a:stretch>
            <a:fillRect/>
          </a:stretch>
        </p:blipFill>
        <p:spPr bwMode="auto">
          <a:xfrm>
            <a:off x="0" y="3429000"/>
            <a:ext cx="5067298" cy="2895600"/>
          </a:xfrm>
          <a:prstGeom prst="rect">
            <a:avLst/>
          </a:prstGeom>
          <a:noFill/>
        </p:spPr>
      </p:pic>
      <p:sp>
        <p:nvSpPr>
          <p:cNvPr id="5" name="Rectangle 4"/>
          <p:cNvSpPr/>
          <p:nvPr/>
        </p:nvSpPr>
        <p:spPr>
          <a:xfrm>
            <a:off x="4953000" y="5486400"/>
            <a:ext cx="2743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48600" y="3505200"/>
            <a:ext cx="533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819001"/>
            <a:ext cx="8229600" cy="276999"/>
          </a:xfrm>
          <a:prstGeom prst="rect">
            <a:avLst/>
          </a:prstGeom>
          <a:solidFill>
            <a:schemeClr val="bg1"/>
          </a:solidFill>
        </p:spPr>
        <p:txBody>
          <a:bodyPr wrap="square" rtlCol="0">
            <a:spAutoFit/>
          </a:bodyPr>
          <a:lstStyle/>
          <a:p>
            <a:r>
              <a:rPr lang="en-US" sz="1200" b="1" dirty="0" smtClean="0">
                <a:latin typeface="Arial" pitchFamily="34" charset="0"/>
                <a:cs typeface="Arial" pitchFamily="34" charset="0"/>
              </a:rPr>
              <a:t>        1970           1980           1990          2000            2010          2020         </a:t>
            </a:r>
            <a:endParaRPr lang="en-US" sz="1200" b="1" dirty="0">
              <a:latin typeface="Arial" pitchFamily="34" charset="0"/>
              <a:cs typeface="Arial" pitchFamily="34" charset="0"/>
            </a:endParaRPr>
          </a:p>
        </p:txBody>
      </p:sp>
      <p:sp>
        <p:nvSpPr>
          <p:cNvPr id="8" name="Rectangle 7"/>
          <p:cNvSpPr/>
          <p:nvPr/>
        </p:nvSpPr>
        <p:spPr>
          <a:xfrm>
            <a:off x="1600200" y="6096000"/>
            <a:ext cx="5562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44" name="Picture 4" descr="http://nsidc.org/data/seaice_index/images/n_extn.png"/>
          <p:cNvPicPr>
            <a:picLocks noChangeAspect="1" noChangeArrowheads="1"/>
          </p:cNvPicPr>
          <p:nvPr/>
        </p:nvPicPr>
        <p:blipFill>
          <a:blip r:embed="rId3" cstate="print"/>
          <a:srcRect l="11429" t="28800" r="31429" b="26400"/>
          <a:stretch>
            <a:fillRect/>
          </a:stretch>
        </p:blipFill>
        <p:spPr bwMode="auto">
          <a:xfrm>
            <a:off x="1066800" y="762000"/>
            <a:ext cx="2743200" cy="2560470"/>
          </a:xfrm>
          <a:prstGeom prst="rect">
            <a:avLst/>
          </a:prstGeom>
          <a:noFill/>
        </p:spPr>
      </p:pic>
      <p:sp>
        <p:nvSpPr>
          <p:cNvPr id="11" name="TextBox 10"/>
          <p:cNvSpPr txBox="1"/>
          <p:nvPr/>
        </p:nvSpPr>
        <p:spPr>
          <a:xfrm>
            <a:off x="1066800" y="838200"/>
            <a:ext cx="2895600" cy="369332"/>
          </a:xfrm>
          <a:prstGeom prst="rect">
            <a:avLst/>
          </a:prstGeom>
          <a:noFill/>
        </p:spPr>
        <p:txBody>
          <a:bodyPr wrap="square" rtlCol="0">
            <a:spAutoFit/>
          </a:bodyPr>
          <a:lstStyle/>
          <a:p>
            <a:r>
              <a:rPr lang="en-US" dirty="0" smtClean="0">
                <a:solidFill>
                  <a:schemeClr val="bg1"/>
                </a:solidFill>
              </a:rPr>
              <a:t>2012 September minimum</a:t>
            </a:r>
            <a:endParaRPr lang="en-US" dirty="0">
              <a:solidFill>
                <a:schemeClr val="bg1"/>
              </a:solidFill>
            </a:endParaRPr>
          </a:p>
        </p:txBody>
      </p:sp>
      <p:sp>
        <p:nvSpPr>
          <p:cNvPr id="112646" name="AutoShape 6" descr="ftp://sidads.colorado.edu/DATASETS/NOAA/G02135/Sep/N_198009_ext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4724400" y="914400"/>
            <a:ext cx="2895600" cy="369332"/>
          </a:xfrm>
          <a:prstGeom prst="rect">
            <a:avLst/>
          </a:prstGeom>
          <a:noFill/>
        </p:spPr>
        <p:txBody>
          <a:bodyPr wrap="square" rtlCol="0">
            <a:spAutoFit/>
          </a:bodyPr>
          <a:lstStyle/>
          <a:p>
            <a:r>
              <a:rPr lang="en-US" dirty="0" smtClean="0">
                <a:solidFill>
                  <a:schemeClr val="bg1"/>
                </a:solidFill>
              </a:rPr>
              <a:t>2050 September minimum</a:t>
            </a:r>
            <a:endParaRPr lang="en-US" dirty="0">
              <a:solidFill>
                <a:schemeClr val="bg1"/>
              </a:solidFill>
            </a:endParaRPr>
          </a:p>
        </p:txBody>
      </p:sp>
      <p:sp>
        <p:nvSpPr>
          <p:cNvPr id="16" name="TextBox 15"/>
          <p:cNvSpPr txBox="1"/>
          <p:nvPr/>
        </p:nvSpPr>
        <p:spPr>
          <a:xfrm>
            <a:off x="4343400" y="1828800"/>
            <a:ext cx="4267200" cy="369332"/>
          </a:xfrm>
          <a:prstGeom prst="rect">
            <a:avLst/>
          </a:prstGeom>
          <a:noFill/>
        </p:spPr>
        <p:txBody>
          <a:bodyPr wrap="square" rtlCol="0">
            <a:spAutoFit/>
          </a:bodyPr>
          <a:lstStyle/>
          <a:p>
            <a:r>
              <a:rPr lang="en-US" b="1" dirty="0" smtClean="0"/>
              <a:t>2012 September ice minimum from NSIDC</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sh-cur-1989.jpg"/>
          <p:cNvPicPr>
            <a:picLocks noChangeAspect="1"/>
          </p:cNvPicPr>
          <p:nvPr/>
        </p:nvPicPr>
        <p:blipFill>
          <a:blip r:embed="rId2" cstate="print"/>
          <a:srcRect l="4706" t="23636" r="49412" b="40909"/>
          <a:stretch>
            <a:fillRect/>
          </a:stretch>
        </p:blipFill>
        <p:spPr>
          <a:xfrm>
            <a:off x="4648200" y="1066800"/>
            <a:ext cx="4388965" cy="4389120"/>
          </a:xfrm>
          <a:prstGeom prst="rect">
            <a:avLst/>
          </a:prstGeom>
        </p:spPr>
      </p:pic>
      <p:pic>
        <p:nvPicPr>
          <p:cNvPr id="5" name="Picture 4" descr="ssh-cur-2007.jpg"/>
          <p:cNvPicPr>
            <a:picLocks noChangeAspect="1"/>
          </p:cNvPicPr>
          <p:nvPr/>
        </p:nvPicPr>
        <p:blipFill>
          <a:blip r:embed="rId3" cstate="print"/>
          <a:srcRect l="4706" t="23636" r="49412" b="40909"/>
          <a:stretch>
            <a:fillRect/>
          </a:stretch>
        </p:blipFill>
        <p:spPr>
          <a:xfrm rot="21600000">
            <a:off x="152400" y="1066801"/>
            <a:ext cx="4389104" cy="4389120"/>
          </a:xfrm>
          <a:prstGeom prst="rect">
            <a:avLst/>
          </a:prstGeom>
        </p:spPr>
      </p:pic>
      <p:sp>
        <p:nvSpPr>
          <p:cNvPr id="6" name="TextBox 5"/>
          <p:cNvSpPr txBox="1"/>
          <p:nvPr/>
        </p:nvSpPr>
        <p:spPr>
          <a:xfrm>
            <a:off x="762000" y="1295400"/>
            <a:ext cx="838200" cy="461665"/>
          </a:xfrm>
          <a:prstGeom prst="rect">
            <a:avLst/>
          </a:prstGeom>
          <a:noFill/>
        </p:spPr>
        <p:txBody>
          <a:bodyPr wrap="square" rtlCol="0">
            <a:spAutoFit/>
          </a:bodyPr>
          <a:lstStyle/>
          <a:p>
            <a:r>
              <a:rPr lang="en-US" sz="2400" b="1" dirty="0" smtClean="0"/>
              <a:t>2007</a:t>
            </a:r>
            <a:endParaRPr lang="en-US" sz="2400" b="1" dirty="0"/>
          </a:p>
        </p:txBody>
      </p:sp>
      <p:sp>
        <p:nvSpPr>
          <p:cNvPr id="7" name="TextBox 6"/>
          <p:cNvSpPr txBox="1"/>
          <p:nvPr/>
        </p:nvSpPr>
        <p:spPr>
          <a:xfrm>
            <a:off x="5105400" y="1295400"/>
            <a:ext cx="1295400" cy="461665"/>
          </a:xfrm>
          <a:prstGeom prst="rect">
            <a:avLst/>
          </a:prstGeom>
          <a:noFill/>
        </p:spPr>
        <p:txBody>
          <a:bodyPr wrap="square" rtlCol="0">
            <a:spAutoFit/>
          </a:bodyPr>
          <a:lstStyle/>
          <a:p>
            <a:r>
              <a:rPr lang="en-US" sz="2400" b="1" dirty="0" smtClean="0"/>
              <a:t>1989</a:t>
            </a:r>
            <a:endParaRPr lang="en-US" sz="2400" b="1" dirty="0"/>
          </a:p>
        </p:txBody>
      </p:sp>
      <p:cxnSp>
        <p:nvCxnSpPr>
          <p:cNvPr id="9" name="Straight Arrow Connector 8"/>
          <p:cNvCxnSpPr/>
          <p:nvPr/>
        </p:nvCxnSpPr>
        <p:spPr>
          <a:xfrm>
            <a:off x="609600" y="3810000"/>
            <a:ext cx="1066800" cy="158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172200" y="3733800"/>
            <a:ext cx="1066800" cy="1588"/>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83403"/>
            <a:ext cx="8991600" cy="830997"/>
          </a:xfrm>
          <a:prstGeom prst="rect">
            <a:avLst/>
          </a:prstGeom>
          <a:noFill/>
        </p:spPr>
        <p:txBody>
          <a:bodyPr wrap="square" rtlCol="0">
            <a:spAutoFit/>
          </a:bodyPr>
          <a:lstStyle/>
          <a:p>
            <a:r>
              <a:rPr lang="en-US" sz="2400" dirty="0" smtClean="0"/>
              <a:t>“</a:t>
            </a:r>
            <a:r>
              <a:rPr lang="en-US" sz="2400" b="1" dirty="0" smtClean="0"/>
              <a:t>AOO index</a:t>
            </a:r>
            <a:r>
              <a:rPr lang="en-US" sz="2400" dirty="0" smtClean="0"/>
              <a:t>” Arctic Ocean Oscillation– gradient of sea surface heights (</a:t>
            </a:r>
            <a:r>
              <a:rPr lang="en-US" sz="2400" dirty="0" smtClean="0">
                <a:solidFill>
                  <a:srgbClr val="FF0000"/>
                </a:solidFill>
              </a:rPr>
              <a:t>in red box</a:t>
            </a:r>
            <a:r>
              <a:rPr lang="en-US" sz="2400" dirty="0" smtClean="0"/>
              <a:t>) characterizing intensity and sign of circulation in the Arctic</a:t>
            </a:r>
            <a:endParaRPr lang="en-US" sz="2400" dirty="0"/>
          </a:p>
        </p:txBody>
      </p:sp>
      <p:sp>
        <p:nvSpPr>
          <p:cNvPr id="12" name="TextBox 11"/>
          <p:cNvSpPr txBox="1"/>
          <p:nvPr/>
        </p:nvSpPr>
        <p:spPr>
          <a:xfrm>
            <a:off x="1828800" y="1219200"/>
            <a:ext cx="2438400" cy="369332"/>
          </a:xfrm>
          <a:prstGeom prst="rect">
            <a:avLst/>
          </a:prstGeom>
          <a:solidFill>
            <a:schemeClr val="bg1"/>
          </a:solidFill>
        </p:spPr>
        <p:txBody>
          <a:bodyPr wrap="square" rtlCol="0">
            <a:spAutoFit/>
          </a:bodyPr>
          <a:lstStyle/>
          <a:p>
            <a:r>
              <a:rPr lang="en-US" b="1" dirty="0" smtClean="0"/>
              <a:t>ACCR – positive index</a:t>
            </a:r>
            <a:endParaRPr lang="en-US" b="1" dirty="0"/>
          </a:p>
        </p:txBody>
      </p:sp>
      <p:sp>
        <p:nvSpPr>
          <p:cNvPr id="13" name="TextBox 12"/>
          <p:cNvSpPr txBox="1"/>
          <p:nvPr/>
        </p:nvSpPr>
        <p:spPr>
          <a:xfrm>
            <a:off x="6324600" y="1219200"/>
            <a:ext cx="2438400" cy="369332"/>
          </a:xfrm>
          <a:prstGeom prst="rect">
            <a:avLst/>
          </a:prstGeom>
          <a:solidFill>
            <a:schemeClr val="bg1"/>
          </a:solidFill>
        </p:spPr>
        <p:txBody>
          <a:bodyPr wrap="square" rtlCol="0">
            <a:spAutoFit/>
          </a:bodyPr>
          <a:lstStyle/>
          <a:p>
            <a:r>
              <a:rPr lang="en-US" b="1" dirty="0" smtClean="0"/>
              <a:t>CCR – negative index</a:t>
            </a:r>
            <a:endParaRPr lang="en-US" b="1" dirty="0"/>
          </a:p>
        </p:txBody>
      </p:sp>
      <p:sp>
        <p:nvSpPr>
          <p:cNvPr id="14" name="TextBox 13"/>
          <p:cNvSpPr txBox="1"/>
          <p:nvPr/>
        </p:nvSpPr>
        <p:spPr>
          <a:xfrm>
            <a:off x="533400" y="5867400"/>
            <a:ext cx="7467600" cy="646331"/>
          </a:xfrm>
          <a:prstGeom prst="rect">
            <a:avLst/>
          </a:prstGeom>
          <a:noFill/>
        </p:spPr>
        <p:txBody>
          <a:bodyPr wrap="square" rtlCol="0">
            <a:spAutoFit/>
          </a:bodyPr>
          <a:lstStyle/>
          <a:p>
            <a:pPr algn="ctr"/>
            <a:r>
              <a:rPr lang="en-US" dirty="0" smtClean="0"/>
              <a:t>This method of index calculation is subjective but provides accurate information about sign of circulation and relative intensity </a:t>
            </a:r>
            <a:endParaRPr lang="en-US" dirty="0"/>
          </a:p>
        </p:txBody>
      </p:sp>
      <p:sp>
        <p:nvSpPr>
          <p:cNvPr id="15" name="Rectangle 14"/>
          <p:cNvSpPr/>
          <p:nvPr/>
        </p:nvSpPr>
        <p:spPr>
          <a:xfrm>
            <a:off x="609600" y="2743200"/>
            <a:ext cx="2667000" cy="20574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105400" y="2743200"/>
            <a:ext cx="2667000" cy="2057400"/>
          </a:xfrm>
          <a:prstGeom prst="rect">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nsidc.org/data/seaice_index/images/n_plot.png"/>
          <p:cNvPicPr>
            <a:picLocks noChangeAspect="1" noChangeArrowheads="1"/>
          </p:cNvPicPr>
          <p:nvPr/>
        </p:nvPicPr>
        <p:blipFill>
          <a:blip r:embed="rId3" cstate="print"/>
          <a:srcRect/>
          <a:stretch>
            <a:fillRect/>
          </a:stretch>
        </p:blipFill>
        <p:spPr bwMode="auto">
          <a:xfrm>
            <a:off x="0" y="3429000"/>
            <a:ext cx="5067298" cy="2895600"/>
          </a:xfrm>
          <a:prstGeom prst="rect">
            <a:avLst/>
          </a:prstGeom>
          <a:noFill/>
        </p:spPr>
      </p:pic>
      <p:pic>
        <p:nvPicPr>
          <p:cNvPr id="3" name="Picture 2" descr="http://nsidc.org/data/seaice_index/images/n_plot.png"/>
          <p:cNvPicPr>
            <a:picLocks noChangeAspect="1" noChangeArrowheads="1"/>
          </p:cNvPicPr>
          <p:nvPr/>
        </p:nvPicPr>
        <p:blipFill>
          <a:blip r:embed="rId3" cstate="print"/>
          <a:srcRect l="2857" r="17143"/>
          <a:stretch>
            <a:fillRect/>
          </a:stretch>
        </p:blipFill>
        <p:spPr bwMode="auto">
          <a:xfrm flipH="1">
            <a:off x="4191000" y="3429000"/>
            <a:ext cx="4267158" cy="2895600"/>
          </a:xfrm>
          <a:prstGeom prst="rect">
            <a:avLst/>
          </a:prstGeom>
          <a:noFill/>
        </p:spPr>
      </p:pic>
      <p:sp>
        <p:nvSpPr>
          <p:cNvPr id="4" name="Rectangle 3"/>
          <p:cNvSpPr/>
          <p:nvPr/>
        </p:nvSpPr>
        <p:spPr>
          <a:xfrm>
            <a:off x="4114800" y="3276600"/>
            <a:ext cx="4572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5486400"/>
            <a:ext cx="2743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7772400" y="3581400"/>
            <a:ext cx="696408" cy="2560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5819001"/>
            <a:ext cx="8229600" cy="276999"/>
          </a:xfrm>
          <a:prstGeom prst="rect">
            <a:avLst/>
          </a:prstGeom>
          <a:solidFill>
            <a:schemeClr val="bg1"/>
          </a:solidFill>
        </p:spPr>
        <p:txBody>
          <a:bodyPr wrap="square" rtlCol="0">
            <a:spAutoFit/>
          </a:bodyPr>
          <a:lstStyle/>
          <a:p>
            <a:r>
              <a:rPr lang="en-US" sz="1200" b="1" dirty="0" smtClean="0">
                <a:latin typeface="Arial" pitchFamily="34" charset="0"/>
                <a:cs typeface="Arial" pitchFamily="34" charset="0"/>
              </a:rPr>
              <a:t>        1970           1980           1990          2000            2010         2020           2030           2040          2050        2060</a:t>
            </a:r>
            <a:endParaRPr lang="en-US" sz="1200" b="1" dirty="0">
              <a:latin typeface="Arial" pitchFamily="34" charset="0"/>
              <a:cs typeface="Arial" pitchFamily="34" charset="0"/>
            </a:endParaRPr>
          </a:p>
        </p:txBody>
      </p:sp>
      <p:sp>
        <p:nvSpPr>
          <p:cNvPr id="8" name="Rectangle 7"/>
          <p:cNvSpPr/>
          <p:nvPr/>
        </p:nvSpPr>
        <p:spPr>
          <a:xfrm>
            <a:off x="1600200" y="6096000"/>
            <a:ext cx="5562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3505200"/>
            <a:ext cx="4038600" cy="2743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44" name="Picture 4" descr="http://nsidc.org/data/seaice_index/images/n_extn.png"/>
          <p:cNvPicPr>
            <a:picLocks noChangeAspect="1" noChangeArrowheads="1"/>
          </p:cNvPicPr>
          <p:nvPr/>
        </p:nvPicPr>
        <p:blipFill>
          <a:blip r:embed="rId4" cstate="print"/>
          <a:srcRect l="11429" t="28800" r="31429" b="26400"/>
          <a:stretch>
            <a:fillRect/>
          </a:stretch>
        </p:blipFill>
        <p:spPr bwMode="auto">
          <a:xfrm>
            <a:off x="1066800" y="762000"/>
            <a:ext cx="2743200" cy="2560470"/>
          </a:xfrm>
          <a:prstGeom prst="rect">
            <a:avLst/>
          </a:prstGeom>
          <a:noFill/>
        </p:spPr>
      </p:pic>
      <p:sp>
        <p:nvSpPr>
          <p:cNvPr id="11" name="TextBox 10"/>
          <p:cNvSpPr txBox="1"/>
          <p:nvPr/>
        </p:nvSpPr>
        <p:spPr>
          <a:xfrm>
            <a:off x="1066800" y="838200"/>
            <a:ext cx="2895600" cy="369332"/>
          </a:xfrm>
          <a:prstGeom prst="rect">
            <a:avLst/>
          </a:prstGeom>
          <a:noFill/>
        </p:spPr>
        <p:txBody>
          <a:bodyPr wrap="square" rtlCol="0">
            <a:spAutoFit/>
          </a:bodyPr>
          <a:lstStyle/>
          <a:p>
            <a:r>
              <a:rPr lang="en-US" dirty="0" smtClean="0">
                <a:solidFill>
                  <a:schemeClr val="bg1"/>
                </a:solidFill>
              </a:rPr>
              <a:t>2012 September minimum</a:t>
            </a:r>
            <a:endParaRPr lang="en-US" dirty="0">
              <a:solidFill>
                <a:schemeClr val="bg1"/>
              </a:solidFill>
            </a:endParaRPr>
          </a:p>
        </p:txBody>
      </p:sp>
      <p:sp>
        <p:nvSpPr>
          <p:cNvPr id="112646" name="AutoShape 6" descr="ftp://sidads.colorado.edu/DATASETS/NOAA/G02135/Sep/N_198009_ext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N_198009_extn.png"/>
          <p:cNvPicPr>
            <a:picLocks noChangeAspect="1"/>
          </p:cNvPicPr>
          <p:nvPr/>
        </p:nvPicPr>
        <p:blipFill>
          <a:blip r:embed="rId5" cstate="print"/>
          <a:srcRect l="11429" t="28800" r="31429" b="26400"/>
          <a:stretch>
            <a:fillRect/>
          </a:stretch>
        </p:blipFill>
        <p:spPr>
          <a:xfrm>
            <a:off x="4648346" y="761999"/>
            <a:ext cx="2743054" cy="2560320"/>
          </a:xfrm>
          <a:prstGeom prst="rect">
            <a:avLst/>
          </a:prstGeom>
        </p:spPr>
      </p:pic>
      <p:sp>
        <p:nvSpPr>
          <p:cNvPr id="14" name="TextBox 13"/>
          <p:cNvSpPr txBox="1"/>
          <p:nvPr/>
        </p:nvSpPr>
        <p:spPr>
          <a:xfrm>
            <a:off x="4724400" y="914400"/>
            <a:ext cx="2895600" cy="369332"/>
          </a:xfrm>
          <a:prstGeom prst="rect">
            <a:avLst/>
          </a:prstGeom>
          <a:noFill/>
        </p:spPr>
        <p:txBody>
          <a:bodyPr wrap="square" rtlCol="0">
            <a:spAutoFit/>
          </a:bodyPr>
          <a:lstStyle/>
          <a:p>
            <a:r>
              <a:rPr lang="en-US" dirty="0" smtClean="0">
                <a:solidFill>
                  <a:schemeClr val="bg1"/>
                </a:solidFill>
              </a:rPr>
              <a:t>2050 September minimum</a:t>
            </a:r>
            <a:endParaRPr lang="en-US" dirty="0">
              <a:solidFill>
                <a:schemeClr val="bg1"/>
              </a:solidFill>
            </a:endParaRPr>
          </a:p>
        </p:txBody>
      </p:sp>
      <p:cxnSp>
        <p:nvCxnSpPr>
          <p:cNvPr id="17" name="Straight Connector 16"/>
          <p:cNvCxnSpPr/>
          <p:nvPr/>
        </p:nvCxnSpPr>
        <p:spPr>
          <a:xfrm>
            <a:off x="7772400" y="3657600"/>
            <a:ext cx="0" cy="2133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186309"/>
          </a:xfrm>
          <a:prstGeom prst="rect">
            <a:avLst/>
          </a:prstGeom>
        </p:spPr>
        <p:txBody>
          <a:bodyPr wrap="square">
            <a:spAutoFit/>
          </a:bodyPr>
          <a:lstStyle/>
          <a:p>
            <a:r>
              <a:rPr lang="en-US" sz="3200" b="1" dirty="0" smtClean="0"/>
              <a:t>    </a:t>
            </a:r>
            <a:r>
              <a:rPr lang="en-US" sz="2800" b="1" dirty="0" smtClean="0"/>
              <a:t>The </a:t>
            </a:r>
            <a:r>
              <a:rPr lang="en-US" sz="2800" b="1" dirty="0"/>
              <a:t>major scientific questions of this study are: </a:t>
            </a:r>
            <a:endParaRPr lang="en-US" sz="2800" b="1" dirty="0" smtClean="0"/>
          </a:p>
          <a:p>
            <a:endParaRPr lang="en-US" sz="2800" b="1" dirty="0" smtClean="0"/>
          </a:p>
          <a:p>
            <a:pPr marL="457200" indent="-457200">
              <a:buFont typeface="Wingdings" pitchFamily="2" charset="2"/>
              <a:buChar char="Ø"/>
            </a:pPr>
            <a:r>
              <a:rPr lang="en-US" sz="2800" b="1" dirty="0" smtClean="0"/>
              <a:t>Can </a:t>
            </a:r>
            <a:r>
              <a:rPr lang="en-US" sz="2800" b="1" dirty="0"/>
              <a:t>we predict regime shifts and the long-term climate impacts of ACCRs and CCRs? </a:t>
            </a:r>
            <a:endParaRPr lang="en-US" sz="2800" b="1" dirty="0" smtClean="0"/>
          </a:p>
          <a:p>
            <a:endParaRPr lang="en-US" sz="2800" b="1" dirty="0" smtClean="0"/>
          </a:p>
          <a:p>
            <a:pPr marL="457200" indent="-457200">
              <a:buFont typeface="Wingdings" pitchFamily="2" charset="2"/>
              <a:buChar char="Ø"/>
            </a:pPr>
            <a:r>
              <a:rPr lang="en-US" sz="2800" b="1" dirty="0" smtClean="0"/>
              <a:t>   What </a:t>
            </a:r>
            <a:r>
              <a:rPr lang="en-US" sz="2800" b="1" dirty="0"/>
              <a:t>is the role of different mechanisms responsible for climate regime shifts before and after 2000? </a:t>
            </a:r>
            <a:endParaRPr lang="en-US" sz="2800" b="1" dirty="0" smtClean="0"/>
          </a:p>
          <a:p>
            <a:endParaRPr lang="en-US" sz="2800" b="1" dirty="0" smtClean="0"/>
          </a:p>
          <a:p>
            <a:pPr marL="457200" indent="-457200">
              <a:buFont typeface="Wingdings" pitchFamily="2" charset="2"/>
              <a:buChar char="Ø"/>
            </a:pPr>
            <a:r>
              <a:rPr lang="en-US" sz="2800" b="1" dirty="0" smtClean="0"/>
              <a:t>   What </a:t>
            </a:r>
            <a:r>
              <a:rPr lang="en-US" sz="2800" b="1" dirty="0"/>
              <a:t>are the primary characteristics of the long-duration ACCR observed in the 21st century? </a:t>
            </a:r>
            <a:endParaRPr lang="en-US" sz="2800" b="1" dirty="0" smtClean="0"/>
          </a:p>
          <a:p>
            <a:endParaRPr lang="en-US" sz="2800" b="1" dirty="0" smtClean="0"/>
          </a:p>
          <a:p>
            <a:pPr marL="457200" indent="-457200">
              <a:buFont typeface="Wingdings" pitchFamily="2" charset="2"/>
              <a:buChar char="Ø"/>
            </a:pPr>
            <a:r>
              <a:rPr lang="en-US" sz="2800" b="1" dirty="0" smtClean="0"/>
              <a:t>    What </a:t>
            </a:r>
            <a:r>
              <a:rPr lang="en-US" sz="2800" b="1" dirty="0"/>
              <a:t>conditions will typify a CCR of the 21st century, and how might the sea ice and ocean respond to future short duration cyclonic wind forcing? </a:t>
            </a:r>
            <a:endParaRPr lang="en-US" sz="2800" dirty="0"/>
          </a:p>
        </p:txBody>
      </p:sp>
    </p:spTree>
    <p:extLst>
      <p:ext uri="{BB962C8B-B14F-4D97-AF65-F5344CB8AC3E}">
        <p14:creationId xmlns:p14="http://schemas.microsoft.com/office/powerpoint/2010/main" val="989126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0480"/>
            <a:ext cx="5989320" cy="485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19800" y="76200"/>
            <a:ext cx="3124200" cy="4493538"/>
          </a:xfrm>
          <a:prstGeom prst="rect">
            <a:avLst/>
          </a:prstGeom>
          <a:noFill/>
        </p:spPr>
        <p:txBody>
          <a:bodyPr wrap="square" rtlCol="0">
            <a:spAutoFit/>
          </a:bodyPr>
          <a:lstStyle/>
          <a:p>
            <a:r>
              <a:rPr lang="en-US" sz="2200" b="1" dirty="0"/>
              <a:t>Our idealized box model experiments suggest that anomalously large volumes of FW in the central GIN Sea may lead to the cessation of auto-oscillations in the Arctic system. Our hypothesis suggests that the source of this anomaly is increased FW flux from Greenland triggered by a warming global </a:t>
            </a:r>
            <a:r>
              <a:rPr lang="en-US" sz="2200" b="1" dirty="0" smtClean="0"/>
              <a:t>climate.</a:t>
            </a:r>
            <a:endParaRPr lang="en-US" sz="2200" b="1" dirty="0"/>
          </a:p>
        </p:txBody>
      </p:sp>
      <p:sp>
        <p:nvSpPr>
          <p:cNvPr id="3" name="TextBox 2"/>
          <p:cNvSpPr txBox="1"/>
          <p:nvPr/>
        </p:nvSpPr>
        <p:spPr>
          <a:xfrm>
            <a:off x="30480" y="4884863"/>
            <a:ext cx="9113520" cy="2215991"/>
          </a:xfrm>
          <a:prstGeom prst="rect">
            <a:avLst/>
          </a:prstGeom>
          <a:noFill/>
        </p:spPr>
        <p:txBody>
          <a:bodyPr wrap="square" rtlCol="0">
            <a:spAutoFit/>
          </a:bodyPr>
          <a:lstStyle/>
          <a:p>
            <a:r>
              <a:rPr lang="en-US" sz="2000" b="1" dirty="0" smtClean="0"/>
              <a:t>One </a:t>
            </a:r>
            <a:r>
              <a:rPr lang="en-US" sz="2000" b="1" dirty="0"/>
              <a:t>major unknown question is: How does this excessive FW end up in the central GIN Sea? </a:t>
            </a:r>
            <a:endParaRPr lang="en-US" sz="2000" b="1" dirty="0" smtClean="0"/>
          </a:p>
          <a:p>
            <a:endParaRPr lang="en-US" sz="2000" b="1" dirty="0"/>
          </a:p>
          <a:p>
            <a:r>
              <a:rPr lang="en-US" sz="2000" b="1" dirty="0"/>
              <a:t>We propose to study the pathways of FW in the GIN Sea and the mechanisms of lateral advection of FW to the convection regions of the GIN Sea from the boundary currents</a:t>
            </a:r>
            <a:r>
              <a:rPr lang="en-US" dirty="0"/>
              <a:t>. </a:t>
            </a:r>
          </a:p>
          <a:p>
            <a:endParaRPr lang="en-US" dirty="0"/>
          </a:p>
        </p:txBody>
      </p:sp>
    </p:spTree>
    <p:extLst>
      <p:ext uri="{BB962C8B-B14F-4D97-AF65-F5344CB8AC3E}">
        <p14:creationId xmlns:p14="http://schemas.microsoft.com/office/powerpoint/2010/main" val="287092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8a.jpg"/>
          <p:cNvPicPr>
            <a:picLocks noChangeAspect="1"/>
          </p:cNvPicPr>
          <p:nvPr/>
        </p:nvPicPr>
        <p:blipFill>
          <a:blip r:embed="rId2" cstate="print"/>
          <a:srcRect l="23529" t="9091" r="9412" b="18182"/>
          <a:stretch>
            <a:fillRect/>
          </a:stretch>
        </p:blipFill>
        <p:spPr>
          <a:xfrm>
            <a:off x="0" y="1127760"/>
            <a:ext cx="2996938" cy="4206240"/>
          </a:xfrm>
          <a:prstGeom prst="rect">
            <a:avLst/>
          </a:prstGeom>
        </p:spPr>
      </p:pic>
      <p:pic>
        <p:nvPicPr>
          <p:cNvPr id="3" name="Picture 2" descr="fig8b.jpg"/>
          <p:cNvPicPr>
            <a:picLocks noChangeAspect="1"/>
          </p:cNvPicPr>
          <p:nvPr/>
        </p:nvPicPr>
        <p:blipFill>
          <a:blip r:embed="rId3" cstate="print"/>
          <a:srcRect l="23529" t="9091" r="9412" b="18182"/>
          <a:stretch>
            <a:fillRect/>
          </a:stretch>
        </p:blipFill>
        <p:spPr>
          <a:xfrm>
            <a:off x="3048000" y="1127760"/>
            <a:ext cx="2996949" cy="4206240"/>
          </a:xfrm>
          <a:prstGeom prst="rect">
            <a:avLst/>
          </a:prstGeom>
        </p:spPr>
      </p:pic>
      <p:pic>
        <p:nvPicPr>
          <p:cNvPr id="4" name="Picture 3" descr="fig8c.jpg"/>
          <p:cNvPicPr>
            <a:picLocks noChangeAspect="1"/>
          </p:cNvPicPr>
          <p:nvPr/>
        </p:nvPicPr>
        <p:blipFill>
          <a:blip r:embed="rId4" cstate="print"/>
          <a:srcRect l="23529" t="9091" r="9412" b="18182"/>
          <a:stretch>
            <a:fillRect/>
          </a:stretch>
        </p:blipFill>
        <p:spPr>
          <a:xfrm>
            <a:off x="6096000" y="1127760"/>
            <a:ext cx="2996949" cy="4206240"/>
          </a:xfrm>
          <a:prstGeom prst="rect">
            <a:avLst/>
          </a:prstGeom>
        </p:spPr>
      </p:pic>
      <p:sp>
        <p:nvSpPr>
          <p:cNvPr id="5" name="TextBox 4"/>
          <p:cNvSpPr txBox="1"/>
          <p:nvPr/>
        </p:nvSpPr>
        <p:spPr>
          <a:xfrm>
            <a:off x="381000" y="228600"/>
            <a:ext cx="8534400" cy="830997"/>
          </a:xfrm>
          <a:prstGeom prst="rect">
            <a:avLst/>
          </a:prstGeom>
          <a:noFill/>
        </p:spPr>
        <p:txBody>
          <a:bodyPr wrap="square" rtlCol="0">
            <a:spAutoFit/>
          </a:bodyPr>
          <a:lstStyle/>
          <a:p>
            <a:pPr algn="ctr"/>
            <a:r>
              <a:rPr lang="en-US" sz="2400" b="1" dirty="0" smtClean="0"/>
              <a:t>This index was calculated using annual circulation and sea surface height plots for 1946-1989 and then updated to the present  </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2438400" y="1981200"/>
            <a:ext cx="990600" cy="3581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19800" y="2057400"/>
            <a:ext cx="533400" cy="2819400"/>
          </a:xfrm>
          <a:prstGeom prst="straightConnector1">
            <a:avLst/>
          </a:prstGeom>
          <a:ln w="38100">
            <a:solidFill>
              <a:srgbClr val="1A09FD"/>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sp>
        <p:nvSpPr>
          <p:cNvPr id="31" name="TextBox 30"/>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6781800" cy="400110"/>
          </a:xfrm>
          <a:prstGeom prst="rect">
            <a:avLst/>
          </a:prstGeom>
          <a:noFill/>
        </p:spPr>
        <p:txBody>
          <a:bodyPr wrap="square" rtlCol="0">
            <a:spAutoFit/>
          </a:bodyPr>
          <a:lstStyle/>
          <a:p>
            <a:r>
              <a:rPr lang="en-US" sz="2000" b="1" dirty="0" smtClean="0"/>
              <a:t>  Correlations between AOO and environmental parameters</a:t>
            </a:r>
            <a:endParaRPr lang="en-US" sz="2000" b="1" dirty="0"/>
          </a:p>
        </p:txBody>
      </p:sp>
      <p:graphicFrame>
        <p:nvGraphicFramePr>
          <p:cNvPr id="4" name="Table 3"/>
          <p:cNvGraphicFramePr>
            <a:graphicFrameLocks noGrp="1"/>
          </p:cNvGraphicFramePr>
          <p:nvPr/>
        </p:nvGraphicFramePr>
        <p:xfrm>
          <a:off x="152400" y="914400"/>
          <a:ext cx="8686800" cy="5735320"/>
        </p:xfrm>
        <a:graphic>
          <a:graphicData uri="http://schemas.openxmlformats.org/drawingml/2006/table">
            <a:tbl>
              <a:tblPr firstRow="1" bandRow="1">
                <a:tableStyleId>{5C22544A-7EE6-4342-B048-85BDC9FD1C3A}</a:tableStyleId>
              </a:tblPr>
              <a:tblGrid>
                <a:gridCol w="3429000"/>
                <a:gridCol w="710565"/>
                <a:gridCol w="661035"/>
                <a:gridCol w="3886200"/>
              </a:tblGrid>
              <a:tr h="741680">
                <a:tc>
                  <a:txBody>
                    <a:bodyPr/>
                    <a:lstStyle/>
                    <a:p>
                      <a:pPr algn="ctr"/>
                      <a:r>
                        <a:rPr lang="en-US" dirty="0" smtClean="0"/>
                        <a:t>Parameters</a:t>
                      </a:r>
                      <a:endParaRPr lang="en-US" dirty="0"/>
                    </a:p>
                  </a:txBody>
                  <a:tcPr/>
                </a:tc>
                <a:tc gridSpan="2">
                  <a:txBody>
                    <a:bodyPr/>
                    <a:lstStyle/>
                    <a:p>
                      <a:pPr algn="ctr"/>
                      <a:r>
                        <a:rPr lang="en-US" dirty="0" smtClean="0"/>
                        <a:t>Anomaly</a:t>
                      </a:r>
                      <a:endParaRPr lang="en-US" dirty="0"/>
                    </a:p>
                    <a:p>
                      <a:r>
                        <a:rPr lang="en-US" dirty="0" smtClean="0"/>
                        <a:t>     during</a:t>
                      </a:r>
                    </a:p>
                    <a:p>
                      <a:r>
                        <a:rPr lang="en-US" dirty="0" smtClean="0"/>
                        <a:t>ACCR</a:t>
                      </a:r>
                      <a:r>
                        <a:rPr lang="en-US" baseline="0" dirty="0" smtClean="0"/>
                        <a:t>     </a:t>
                      </a:r>
                      <a:r>
                        <a:rPr lang="en-US" dirty="0" smtClean="0"/>
                        <a:t>CCR</a:t>
                      </a:r>
                      <a:endParaRPr lang="en-US" dirty="0"/>
                    </a:p>
                  </a:txBody>
                  <a:tcPr/>
                </a:tc>
                <a:tc hMerge="1">
                  <a:txBody>
                    <a:bodyPr/>
                    <a:lstStyle/>
                    <a:p>
                      <a:endParaRPr lang="en-US" dirty="0"/>
                    </a:p>
                  </a:txBody>
                  <a:tcPr/>
                </a:tc>
                <a:tc>
                  <a:txBody>
                    <a:bodyPr/>
                    <a:lstStyle/>
                    <a:p>
                      <a:pPr algn="ctr"/>
                      <a:r>
                        <a:rPr lang="en-US" dirty="0" smtClean="0"/>
                        <a:t>Source</a:t>
                      </a:r>
                      <a:endParaRPr lang="en-US" dirty="0"/>
                    </a:p>
                  </a:txBody>
                  <a:tcPr/>
                </a:tc>
              </a:tr>
              <a:tr h="370840">
                <a:tc>
                  <a:txBody>
                    <a:bodyPr/>
                    <a:lstStyle/>
                    <a:p>
                      <a:r>
                        <a:rPr lang="en-US" dirty="0" smtClean="0"/>
                        <a:t>Vorticity over polar cap</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Tanaka et al., 1995</a:t>
                      </a:r>
                      <a:endParaRPr lang="en-US" dirty="0"/>
                    </a:p>
                  </a:txBody>
                  <a:tcPr/>
                </a:tc>
              </a:tr>
              <a:tr h="370840">
                <a:tc>
                  <a:txBody>
                    <a:bodyPr/>
                    <a:lstStyle/>
                    <a:p>
                      <a:r>
                        <a:rPr lang="en-US" dirty="0" smtClean="0"/>
                        <a:t>SLP</a:t>
                      </a:r>
                      <a:endParaRPr lang="en-US" dirty="0"/>
                    </a:p>
                  </a:txBody>
                  <a:tcPr/>
                </a:tc>
                <a:tc>
                  <a:txBody>
                    <a:bodyPr/>
                    <a:lstStyle/>
                    <a:p>
                      <a:r>
                        <a:rPr lang="en-US" dirty="0" smtClean="0"/>
                        <a:t>    P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a:t>
                      </a:r>
                    </a:p>
                  </a:txBody>
                  <a:tcPr/>
                </a:tc>
                <a:tc>
                  <a:txBody>
                    <a:bodyPr/>
                    <a:lstStyle/>
                    <a:p>
                      <a:r>
                        <a:rPr lang="en-US" dirty="0" smtClean="0"/>
                        <a:t>Proshutinsky and Johnson, 1996, 1997</a:t>
                      </a:r>
                      <a:endParaRPr lang="en-US" dirty="0"/>
                    </a:p>
                  </a:txBody>
                  <a:tcPr/>
                </a:tc>
              </a:tr>
              <a:tr h="370840">
                <a:tc>
                  <a:txBody>
                    <a:bodyPr/>
                    <a:lstStyle/>
                    <a:p>
                      <a:r>
                        <a:rPr lang="en-US" dirty="0" smtClean="0"/>
                        <a:t>Surface</a:t>
                      </a:r>
                      <a:r>
                        <a:rPr lang="en-US" baseline="0" dirty="0" smtClean="0"/>
                        <a:t> air temperature</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Martin and Munoz, 1997</a:t>
                      </a:r>
                      <a:endParaRPr lang="en-US" dirty="0"/>
                    </a:p>
                  </a:txBody>
                  <a:tcPr/>
                </a:tc>
              </a:tr>
              <a:tr h="370840">
                <a:tc>
                  <a:txBody>
                    <a:bodyPr/>
                    <a:lstStyle/>
                    <a:p>
                      <a:r>
                        <a:rPr lang="en-US" dirty="0" smtClean="0"/>
                        <a:t>Duration of ice melt season</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Smith, 1998</a:t>
                      </a:r>
                      <a:endParaRPr lang="en-US" dirty="0"/>
                    </a:p>
                  </a:txBody>
                  <a:tcPr/>
                </a:tc>
              </a:tr>
              <a:tr h="370840">
                <a:tc>
                  <a:txBody>
                    <a:bodyPr/>
                    <a:lstStyle/>
                    <a:p>
                      <a:r>
                        <a:rPr lang="en-US" dirty="0" smtClean="0"/>
                        <a:t>Sea ice extent </a:t>
                      </a:r>
                      <a:endParaRPr lang="en-US" dirty="0"/>
                    </a:p>
                  </a:txBody>
                  <a:tcPr/>
                </a:tc>
                <a:tc>
                  <a:txBody>
                    <a:bodyPr/>
                    <a:lstStyle/>
                    <a:p>
                      <a:pPr algn="ctr"/>
                      <a:r>
                        <a:rPr lang="en-US" dirty="0" smtClean="0"/>
                        <a:t>P </a:t>
                      </a:r>
                      <a:endParaRPr lang="en-US" dirty="0"/>
                    </a:p>
                  </a:txBody>
                  <a:tcPr/>
                </a:tc>
                <a:tc>
                  <a:txBody>
                    <a:bodyPr/>
                    <a:lstStyle/>
                    <a:p>
                      <a:pPr algn="ctr"/>
                      <a:r>
                        <a:rPr lang="en-US" dirty="0" smtClean="0"/>
                        <a:t>N</a:t>
                      </a:r>
                      <a:endParaRPr lang="en-US" dirty="0"/>
                    </a:p>
                  </a:txBody>
                  <a:tcPr/>
                </a:tc>
                <a:tc>
                  <a:txBody>
                    <a:bodyPr/>
                    <a:lstStyle/>
                    <a:p>
                      <a:r>
                        <a:rPr lang="en-US" dirty="0" err="1" smtClean="0"/>
                        <a:t>Maslanik</a:t>
                      </a:r>
                      <a:r>
                        <a:rPr lang="en-US" dirty="0" smtClean="0"/>
                        <a:t> et al, 1996</a:t>
                      </a:r>
                      <a:endParaRPr lang="en-US" dirty="0"/>
                    </a:p>
                  </a:txBody>
                  <a:tcPr/>
                </a:tc>
              </a:tr>
              <a:tr h="370840">
                <a:tc>
                  <a:txBody>
                    <a:bodyPr/>
                    <a:lstStyle/>
                    <a:p>
                      <a:r>
                        <a:rPr lang="en-US" dirty="0" smtClean="0"/>
                        <a:t>Ice drift speed</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err="1" smtClean="0"/>
                        <a:t>Hakkinen</a:t>
                      </a:r>
                      <a:r>
                        <a:rPr lang="en-US" dirty="0" smtClean="0"/>
                        <a:t> and Proshutinsky, </a:t>
                      </a:r>
                      <a:endParaRPr lang="en-US" dirty="0"/>
                    </a:p>
                  </a:txBody>
                  <a:tcPr/>
                </a:tc>
              </a:tr>
              <a:tr h="370840">
                <a:tc>
                  <a:txBody>
                    <a:bodyPr/>
                    <a:lstStyle/>
                    <a:p>
                      <a:r>
                        <a:rPr lang="en-US" dirty="0" smtClean="0"/>
                        <a:t>Siberian river runoff</a:t>
                      </a:r>
                      <a:endParaRPr lang="en-US" dirty="0"/>
                    </a:p>
                  </a:txBody>
                  <a:tcPr/>
                </a:tc>
                <a:tc>
                  <a:txBody>
                    <a:bodyPr/>
                    <a:lstStyle/>
                    <a:p>
                      <a:pPr algn="ctr"/>
                      <a:r>
                        <a:rPr lang="en-US" dirty="0" smtClean="0"/>
                        <a:t>P</a:t>
                      </a:r>
                      <a:endParaRPr lang="en-US" dirty="0"/>
                    </a:p>
                  </a:txBody>
                  <a:tcPr/>
                </a:tc>
                <a:tc>
                  <a:txBody>
                    <a:bodyPr/>
                    <a:lstStyle/>
                    <a:p>
                      <a:pPr algn="ctr"/>
                      <a:r>
                        <a:rPr lang="en-US" dirty="0" smtClean="0"/>
                        <a:t>N</a:t>
                      </a:r>
                      <a:endParaRPr lang="en-US" dirty="0"/>
                    </a:p>
                  </a:txBody>
                  <a:tcPr/>
                </a:tc>
                <a:tc>
                  <a:txBody>
                    <a:bodyPr/>
                    <a:lstStyle/>
                    <a:p>
                      <a:r>
                        <a:rPr lang="en-US" dirty="0" smtClean="0"/>
                        <a:t>Proshutinsky and Johnson, 1997</a:t>
                      </a:r>
                      <a:endParaRPr lang="en-US" dirty="0"/>
                    </a:p>
                  </a:txBody>
                  <a:tcPr/>
                </a:tc>
              </a:tr>
              <a:tr h="370840">
                <a:tc>
                  <a:txBody>
                    <a:bodyPr/>
                    <a:lstStyle/>
                    <a:p>
                      <a:r>
                        <a:rPr lang="en-US" dirty="0" smtClean="0"/>
                        <a:t>Beaufort  Gyre Freshwater content</a:t>
                      </a:r>
                      <a:endParaRPr lang="en-US" dirty="0"/>
                    </a:p>
                  </a:txBody>
                  <a:tcPr/>
                </a:tc>
                <a:tc>
                  <a:txBody>
                    <a:bodyPr/>
                    <a:lstStyle/>
                    <a:p>
                      <a:pPr algn="ctr"/>
                      <a:r>
                        <a:rPr lang="en-US" dirty="0" smtClean="0"/>
                        <a:t>P</a:t>
                      </a:r>
                      <a:endParaRPr lang="en-US" dirty="0"/>
                    </a:p>
                  </a:txBody>
                  <a:tcPr/>
                </a:tc>
                <a:tc>
                  <a:txBody>
                    <a:bodyPr/>
                    <a:lstStyle/>
                    <a:p>
                      <a:pPr algn="ctr"/>
                      <a:r>
                        <a:rPr lang="en-US" dirty="0" smtClean="0"/>
                        <a:t>N</a:t>
                      </a:r>
                      <a:endParaRPr lang="en-US" dirty="0"/>
                    </a:p>
                  </a:txBody>
                  <a:tcPr/>
                </a:tc>
                <a:tc>
                  <a:txBody>
                    <a:bodyPr/>
                    <a:lstStyle/>
                    <a:p>
                      <a:r>
                        <a:rPr lang="en-US" dirty="0" smtClean="0"/>
                        <a:t>Proshutinsky et al., 2002, 2009</a:t>
                      </a:r>
                      <a:endParaRPr lang="en-US" dirty="0"/>
                    </a:p>
                  </a:txBody>
                  <a:tcPr/>
                </a:tc>
              </a:tr>
              <a:tr h="370840">
                <a:tc>
                  <a:txBody>
                    <a:bodyPr/>
                    <a:lstStyle/>
                    <a:p>
                      <a:r>
                        <a:rPr lang="en-US" dirty="0" smtClean="0"/>
                        <a:t>Ice extent in the Bering Sea</a:t>
                      </a:r>
                      <a:endParaRPr lang="en-US" dirty="0"/>
                    </a:p>
                  </a:txBody>
                  <a:tcPr/>
                </a:tc>
                <a:tc>
                  <a:txBody>
                    <a:bodyPr/>
                    <a:lstStyle/>
                    <a:p>
                      <a:pPr algn="ctr"/>
                      <a:r>
                        <a:rPr lang="en-US" dirty="0" smtClean="0"/>
                        <a:t>P</a:t>
                      </a:r>
                      <a:endParaRPr lang="en-US" dirty="0"/>
                    </a:p>
                  </a:txBody>
                  <a:tcPr/>
                </a:tc>
                <a:tc>
                  <a:txBody>
                    <a:bodyPr/>
                    <a:lstStyle/>
                    <a:p>
                      <a:pPr algn="ctr"/>
                      <a:r>
                        <a:rPr lang="en-US" dirty="0" smtClean="0"/>
                        <a:t>N</a:t>
                      </a:r>
                      <a:endParaRPr lang="en-US" dirty="0"/>
                    </a:p>
                  </a:txBody>
                  <a:tcPr/>
                </a:tc>
                <a:tc>
                  <a:txBody>
                    <a:bodyPr/>
                    <a:lstStyle/>
                    <a:p>
                      <a:r>
                        <a:rPr lang="en-US" dirty="0" err="1" smtClean="0"/>
                        <a:t>Niebauer</a:t>
                      </a:r>
                      <a:r>
                        <a:rPr lang="en-US" dirty="0" smtClean="0"/>
                        <a:t>,</a:t>
                      </a:r>
                      <a:r>
                        <a:rPr lang="en-US" baseline="0" dirty="0" smtClean="0"/>
                        <a:t> 1988</a:t>
                      </a:r>
                      <a:endParaRPr lang="en-US" dirty="0"/>
                    </a:p>
                  </a:txBody>
                  <a:tcPr/>
                </a:tc>
              </a:tr>
              <a:tr h="370840">
                <a:tc>
                  <a:txBody>
                    <a:bodyPr/>
                    <a:lstStyle/>
                    <a:p>
                      <a:r>
                        <a:rPr lang="en-US" dirty="0" smtClean="0"/>
                        <a:t>Ice extent in Davis</a:t>
                      </a:r>
                      <a:r>
                        <a:rPr lang="en-US" baseline="0" dirty="0" smtClean="0"/>
                        <a:t> Strait</a:t>
                      </a:r>
                      <a:endParaRPr lang="en-US" dirty="0"/>
                    </a:p>
                  </a:txBody>
                  <a:tcPr/>
                </a:tc>
                <a:tc>
                  <a:txBody>
                    <a:bodyPr/>
                    <a:lstStyle/>
                    <a:p>
                      <a:pPr algn="ctr"/>
                      <a:r>
                        <a:rPr lang="en-US" dirty="0" smtClean="0"/>
                        <a:t>P</a:t>
                      </a:r>
                      <a:endParaRPr lang="en-US" dirty="0"/>
                    </a:p>
                  </a:txBody>
                  <a:tcPr/>
                </a:tc>
                <a:tc>
                  <a:txBody>
                    <a:bodyPr/>
                    <a:lstStyle/>
                    <a:p>
                      <a:pPr algn="ctr"/>
                      <a:r>
                        <a:rPr lang="en-US" dirty="0" smtClean="0"/>
                        <a:t>N</a:t>
                      </a:r>
                      <a:endParaRPr lang="en-US" dirty="0"/>
                    </a:p>
                  </a:txBody>
                  <a:tcPr/>
                </a:tc>
                <a:tc>
                  <a:txBody>
                    <a:bodyPr/>
                    <a:lstStyle/>
                    <a:p>
                      <a:r>
                        <a:rPr lang="en-US" dirty="0" smtClean="0"/>
                        <a:t>Agnew,</a:t>
                      </a:r>
                      <a:r>
                        <a:rPr lang="en-US" baseline="0" dirty="0" smtClean="0"/>
                        <a:t> 1991</a:t>
                      </a:r>
                      <a:endParaRPr lang="en-US" dirty="0"/>
                    </a:p>
                  </a:txBody>
                  <a:tcPr/>
                </a:tc>
              </a:tr>
              <a:tr h="370840">
                <a:tc>
                  <a:txBody>
                    <a:bodyPr/>
                    <a:lstStyle/>
                    <a:p>
                      <a:r>
                        <a:rPr lang="en-US" dirty="0" smtClean="0"/>
                        <a:t>Sea level along Siberia</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Proshutinsky et al, 2004</a:t>
                      </a:r>
                      <a:endParaRPr lang="en-US" dirty="0"/>
                    </a:p>
                  </a:txBody>
                  <a:tcPr/>
                </a:tc>
              </a:tr>
              <a:tr h="370840">
                <a:tc>
                  <a:txBody>
                    <a:bodyPr/>
                    <a:lstStyle/>
                    <a:p>
                      <a:r>
                        <a:rPr lang="en-US" dirty="0" smtClean="0"/>
                        <a:t>Atlantic water temperature</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EWG atlas, 1997, 1998</a:t>
                      </a:r>
                      <a:endParaRPr lang="en-US" dirty="0"/>
                    </a:p>
                  </a:txBody>
                  <a:tcPr/>
                </a:tc>
              </a:tr>
              <a:tr h="370840">
                <a:tc>
                  <a:txBody>
                    <a:bodyPr/>
                    <a:lstStyle/>
                    <a:p>
                      <a:r>
                        <a:rPr lang="en-US" dirty="0" smtClean="0"/>
                        <a:t>Atlantic water salinity</a:t>
                      </a:r>
                      <a:endParaRPr lang="en-US" dirty="0"/>
                    </a:p>
                  </a:txBody>
                  <a:tcPr/>
                </a:tc>
                <a:tc>
                  <a:txBody>
                    <a:bodyPr/>
                    <a:lstStyle/>
                    <a:p>
                      <a:pPr algn="ctr"/>
                      <a:r>
                        <a:rPr lang="en-US" dirty="0" smtClean="0"/>
                        <a:t>N</a:t>
                      </a:r>
                      <a:endParaRPr lang="en-US" dirty="0"/>
                    </a:p>
                  </a:txBody>
                  <a:tcPr/>
                </a:tc>
                <a:tc>
                  <a:txBody>
                    <a:bodyPr/>
                    <a:lstStyle/>
                    <a:p>
                      <a:pPr algn="ctr"/>
                      <a:r>
                        <a:rPr lang="en-US" dirty="0" smtClean="0"/>
                        <a:t>P</a:t>
                      </a:r>
                      <a:endParaRPr lang="en-US" dirty="0"/>
                    </a:p>
                  </a:txBody>
                  <a:tcPr/>
                </a:tc>
                <a:tc>
                  <a:txBody>
                    <a:bodyPr/>
                    <a:lstStyle/>
                    <a:p>
                      <a:r>
                        <a:rPr lang="en-US" dirty="0" smtClean="0"/>
                        <a:t>EWG </a:t>
                      </a:r>
                      <a:r>
                        <a:rPr lang="en-US" dirty="0" err="1" smtClean="0"/>
                        <a:t>atala</a:t>
                      </a:r>
                      <a:r>
                        <a:rPr lang="en-US" dirty="0" smtClean="0"/>
                        <a:t>, 1997, 1998</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5333" t="2330" r="2667" b="6990"/>
          <a:stretch>
            <a:fillRect/>
          </a:stretch>
        </p:blipFill>
        <p:spPr bwMode="auto">
          <a:xfrm>
            <a:off x="0" y="1905000"/>
            <a:ext cx="35718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6749" t="15236" r="3749" b="8205"/>
          <a:stretch>
            <a:fillRect/>
          </a:stretch>
        </p:blipFill>
        <p:spPr bwMode="auto">
          <a:xfrm>
            <a:off x="3684588" y="3505200"/>
            <a:ext cx="5383212"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0" y="152400"/>
            <a:ext cx="3657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cs typeface="Arial" charset="0"/>
              </a:rPr>
              <a:t>The Great Salinity Anomaly, a large, near-surface pool of fresher-than-usual water, was tracked as it traveled in the sub-polar gyre currents from 1968 to 1982.</a:t>
            </a:r>
          </a:p>
        </p:txBody>
      </p:sp>
      <p:sp>
        <p:nvSpPr>
          <p:cNvPr id="23557" name="TextBox 7"/>
          <p:cNvSpPr txBox="1">
            <a:spLocks noChangeArrowheads="1"/>
          </p:cNvSpPr>
          <p:nvPr/>
        </p:nvSpPr>
        <p:spPr bwMode="auto">
          <a:xfrm>
            <a:off x="3886200" y="1219200"/>
            <a:ext cx="480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t>This surface freshening of the North Atlantic coincided very well with Arctic cooling of the 1970s. At this time warm cyclone trajectories were shifted south and heat advection to the Arctic by atmosphere was shutdown.</a:t>
            </a:r>
          </a:p>
        </p:txBody>
      </p:sp>
      <p:cxnSp>
        <p:nvCxnSpPr>
          <p:cNvPr id="9" name="Straight Arrow Connector 8"/>
          <p:cNvCxnSpPr/>
          <p:nvPr/>
        </p:nvCxnSpPr>
        <p:spPr>
          <a:xfrm rot="16200000" flipH="1">
            <a:off x="6286500" y="3467100"/>
            <a:ext cx="1295400" cy="609600"/>
          </a:xfrm>
          <a:prstGeom prst="straightConnector1">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010400" y="4191000"/>
            <a:ext cx="838200" cy="1447800"/>
          </a:xfrm>
          <a:prstGeom prst="ellipse">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10000"/>
            <a:ext cx="3686175" cy="2990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1" name="TextBox 10"/>
          <p:cNvSpPr txBox="1">
            <a:spLocks noChangeArrowheads="1"/>
          </p:cNvSpPr>
          <p:nvPr/>
        </p:nvSpPr>
        <p:spPr bwMode="auto">
          <a:xfrm>
            <a:off x="1600200" y="3810000"/>
            <a:ext cx="457200" cy="3000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00" b="1">
                <a:solidFill>
                  <a:srgbClr val="2F20F8"/>
                </a:solidFill>
                <a:latin typeface="Arial Narrow" pitchFamily="34" charset="0"/>
              </a:rPr>
              <a:t>Cold air</a:t>
            </a: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r>
              <a:rPr lang="en-US" sz="700" b="1">
                <a:solidFill>
                  <a:srgbClr val="2F20F8"/>
                </a:solidFill>
                <a:latin typeface="Arial Narrow" pitchFamily="34" charset="0"/>
              </a:rPr>
              <a:t>Surface</a:t>
            </a: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r>
              <a:rPr lang="en-US" sz="700" b="1">
                <a:solidFill>
                  <a:srgbClr val="2F20F8"/>
                </a:solidFill>
                <a:latin typeface="Arial Narrow" pitchFamily="34" charset="0"/>
              </a:rPr>
              <a:t>Warm deep water</a:t>
            </a: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endParaRPr lang="en-US" sz="700" b="1">
              <a:solidFill>
                <a:srgbClr val="2F20F8"/>
              </a:solidFill>
              <a:latin typeface="Arial Narrow" pitchFamily="34" charset="0"/>
            </a:endParaRPr>
          </a:p>
          <a:p>
            <a:pPr eaLnBrk="1" hangingPunct="1"/>
            <a:r>
              <a:rPr lang="en-US" sz="700" b="1">
                <a:solidFill>
                  <a:srgbClr val="2F20F8"/>
                </a:solidFill>
                <a:latin typeface="Arial Narrow" pitchFamily="34" charset="0"/>
              </a:rPr>
              <a:t>1000 m </a:t>
            </a:r>
          </a:p>
        </p:txBody>
      </p:sp>
    </p:spTree>
    <p:extLst>
      <p:ext uri="{BB962C8B-B14F-4D97-AF65-F5344CB8AC3E}">
        <p14:creationId xmlns:p14="http://schemas.microsoft.com/office/powerpoint/2010/main" val="25224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25455" r="5882" b="10909"/>
          <a:stretch>
            <a:fillRect/>
          </a:stretch>
        </p:blipFill>
        <p:spPr>
          <a:xfrm>
            <a:off x="990600" y="116571"/>
            <a:ext cx="6934200" cy="6741429"/>
          </a:xfrm>
          <a:prstGeom prst="rect">
            <a:avLst/>
          </a:prstGeom>
          <a:ln>
            <a:noFill/>
          </a:ln>
        </p:spPr>
      </p:pic>
      <p:sp>
        <p:nvSpPr>
          <p:cNvPr id="20" name="TextBox 19"/>
          <p:cNvSpPr txBox="1"/>
          <p:nvPr/>
        </p:nvSpPr>
        <p:spPr>
          <a:xfrm>
            <a:off x="3657600" y="5939135"/>
            <a:ext cx="609600" cy="461665"/>
          </a:xfrm>
          <a:prstGeom prst="rect">
            <a:avLst/>
          </a:prstGeom>
          <a:noFill/>
        </p:spPr>
        <p:txBody>
          <a:bodyPr wrap="square" rtlCol="0">
            <a:spAutoFit/>
          </a:bodyPr>
          <a:lstStyle/>
          <a:p>
            <a:r>
              <a:rPr lang="en-US" sz="1200" b="1" dirty="0" smtClean="0"/>
              <a:t>GSA </a:t>
            </a:r>
          </a:p>
          <a:p>
            <a:r>
              <a:rPr lang="en-US" sz="1200" b="1" dirty="0" smtClean="0"/>
              <a:t>1970s</a:t>
            </a:r>
            <a:endParaRPr lang="en-US" sz="1200" b="1" dirty="0"/>
          </a:p>
        </p:txBody>
      </p:sp>
      <p:sp>
        <p:nvSpPr>
          <p:cNvPr id="23" name="TextBox 22"/>
          <p:cNvSpPr txBox="1"/>
          <p:nvPr/>
        </p:nvSpPr>
        <p:spPr>
          <a:xfrm>
            <a:off x="4800600" y="5939135"/>
            <a:ext cx="609600" cy="461665"/>
          </a:xfrm>
          <a:prstGeom prst="rect">
            <a:avLst/>
          </a:prstGeom>
          <a:noFill/>
        </p:spPr>
        <p:txBody>
          <a:bodyPr wrap="square" rtlCol="0">
            <a:spAutoFit/>
          </a:bodyPr>
          <a:lstStyle/>
          <a:p>
            <a:r>
              <a:rPr lang="en-US" sz="1200" b="1" dirty="0" smtClean="0"/>
              <a:t>GSA </a:t>
            </a:r>
          </a:p>
          <a:p>
            <a:r>
              <a:rPr lang="en-US" sz="1200" b="1" dirty="0" smtClean="0"/>
              <a:t>1980s</a:t>
            </a:r>
            <a:endParaRPr lang="en-US" sz="1200" b="1" dirty="0"/>
          </a:p>
        </p:txBody>
      </p:sp>
      <p:sp>
        <p:nvSpPr>
          <p:cNvPr id="24" name="TextBox 23"/>
          <p:cNvSpPr txBox="1"/>
          <p:nvPr/>
        </p:nvSpPr>
        <p:spPr>
          <a:xfrm>
            <a:off x="5791200" y="5939135"/>
            <a:ext cx="609600" cy="461665"/>
          </a:xfrm>
          <a:prstGeom prst="rect">
            <a:avLst/>
          </a:prstGeom>
          <a:noFill/>
        </p:spPr>
        <p:txBody>
          <a:bodyPr wrap="square" rtlCol="0">
            <a:spAutoFit/>
          </a:bodyPr>
          <a:lstStyle/>
          <a:p>
            <a:r>
              <a:rPr lang="en-US" sz="1200" b="1" dirty="0" smtClean="0"/>
              <a:t>GSA </a:t>
            </a:r>
          </a:p>
          <a:p>
            <a:r>
              <a:rPr lang="en-US" sz="1200" b="1" dirty="0" smtClean="0"/>
              <a:t>1990s</a:t>
            </a:r>
            <a:endParaRPr lang="en-US" sz="1200" b="1" dirty="0"/>
          </a:p>
        </p:txBody>
      </p:sp>
      <p:sp>
        <p:nvSpPr>
          <p:cNvPr id="22" name="Circular Arrow 21"/>
          <p:cNvSpPr/>
          <p:nvPr/>
        </p:nvSpPr>
        <p:spPr>
          <a:xfrm rot="14571576" flipV="1">
            <a:off x="1791036" y="1799599"/>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ircular Arrow 29"/>
          <p:cNvSpPr/>
          <p:nvPr/>
        </p:nvSpPr>
        <p:spPr>
          <a:xfrm rot="18057559" flipV="1">
            <a:off x="5332589" y="2135667"/>
            <a:ext cx="2394006" cy="2063171"/>
          </a:xfrm>
          <a:prstGeom prst="circularArrow">
            <a:avLst>
              <a:gd name="adj1" fmla="val 12500"/>
              <a:gd name="adj2" fmla="val 867760"/>
              <a:gd name="adj3" fmla="val 20457681"/>
              <a:gd name="adj4" fmla="val 10800000"/>
              <a:gd name="adj5" fmla="val 1250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43000" y="533400"/>
            <a:ext cx="685800" cy="461665"/>
          </a:xfrm>
          <a:prstGeom prst="rect">
            <a:avLst/>
          </a:prstGeom>
          <a:solidFill>
            <a:schemeClr val="bg1"/>
          </a:solidFill>
        </p:spPr>
        <p:txBody>
          <a:bodyPr wrap="square" rtlCol="0">
            <a:spAutoFit/>
          </a:bodyPr>
          <a:lstStyle/>
          <a:p>
            <a:r>
              <a:rPr lang="en-US" sz="2400" b="1" dirty="0" smtClean="0"/>
              <a:t> </a:t>
            </a:r>
            <a:r>
              <a:rPr lang="en-US" sz="2000" b="1" dirty="0" smtClean="0">
                <a:solidFill>
                  <a:srgbClr val="FF0000"/>
                </a:solidFill>
              </a:rPr>
              <a:t>CCR</a:t>
            </a:r>
            <a:endParaRPr lang="en-US" sz="2000" b="1" dirty="0">
              <a:solidFill>
                <a:srgbClr val="FF0000"/>
              </a:solidFill>
            </a:endParaRPr>
          </a:p>
        </p:txBody>
      </p:sp>
      <p:sp>
        <p:nvSpPr>
          <p:cNvPr id="25" name="TextBox 24"/>
          <p:cNvSpPr txBox="1"/>
          <p:nvPr/>
        </p:nvSpPr>
        <p:spPr>
          <a:xfrm>
            <a:off x="4572000" y="533400"/>
            <a:ext cx="762000" cy="400110"/>
          </a:xfrm>
          <a:prstGeom prst="rect">
            <a:avLst/>
          </a:prstGeom>
          <a:solidFill>
            <a:schemeClr val="bg1"/>
          </a:solidFill>
        </p:spPr>
        <p:txBody>
          <a:bodyPr wrap="square" rtlCol="0">
            <a:spAutoFit/>
          </a:bodyPr>
          <a:lstStyle/>
          <a:p>
            <a:r>
              <a:rPr lang="en-US" sz="2000" b="1" dirty="0" smtClean="0">
                <a:solidFill>
                  <a:srgbClr val="0070C0"/>
                </a:solidFill>
              </a:rPr>
              <a:t>ACCR</a:t>
            </a:r>
            <a:endParaRPr lang="en-US" sz="2000" b="1" dirty="0">
              <a:solidFill>
                <a:srgbClr val="0070C0"/>
              </a:solidFill>
            </a:endParaRPr>
          </a:p>
        </p:txBody>
      </p:sp>
      <p:cxnSp>
        <p:nvCxnSpPr>
          <p:cNvPr id="31" name="Straight Arrow Connector 30"/>
          <p:cNvCxnSpPr/>
          <p:nvPr/>
        </p:nvCxnSpPr>
        <p:spPr>
          <a:xfrm>
            <a:off x="2514600" y="2133600"/>
            <a:ext cx="762000" cy="3200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1200" y="3886200"/>
            <a:ext cx="2362200" cy="381000"/>
          </a:xfrm>
          <a:prstGeom prst="rect">
            <a:avLst/>
          </a:prstGeom>
          <a:noFill/>
        </p:spPr>
        <p:txBody>
          <a:bodyPr wrap="square" rtlCol="0">
            <a:spAutoFit/>
          </a:bodyPr>
          <a:lstStyle/>
          <a:p>
            <a:r>
              <a:rPr lang="en-US" dirty="0" smtClean="0">
                <a:solidFill>
                  <a:srgbClr val="FF0000"/>
                </a:solidFill>
              </a:rPr>
              <a:t>Freshwater release</a:t>
            </a:r>
            <a:endParaRPr lang="en-US" dirty="0">
              <a:solidFill>
                <a:srgbClr val="FF0000"/>
              </a:solidFill>
            </a:endParaRPr>
          </a:p>
        </p:txBody>
      </p:sp>
      <p:sp>
        <p:nvSpPr>
          <p:cNvPr id="33" name="TextBox 32"/>
          <p:cNvSpPr txBox="1"/>
          <p:nvPr/>
        </p:nvSpPr>
        <p:spPr>
          <a:xfrm>
            <a:off x="5562600" y="3962400"/>
            <a:ext cx="2819400" cy="369332"/>
          </a:xfrm>
          <a:prstGeom prst="rect">
            <a:avLst/>
          </a:prstGeom>
          <a:noFill/>
        </p:spPr>
        <p:txBody>
          <a:bodyPr wrap="square" rtlCol="0">
            <a:spAutoFit/>
          </a:bodyPr>
          <a:lstStyle/>
          <a:p>
            <a:r>
              <a:rPr lang="en-US" dirty="0" smtClean="0">
                <a:solidFill>
                  <a:srgbClr val="1B0AFC"/>
                </a:solidFill>
              </a:rPr>
              <a:t>Freshwater accumulation</a:t>
            </a:r>
            <a:endParaRPr lang="en-US" dirty="0">
              <a:solidFill>
                <a:srgbClr val="1B0AFC"/>
              </a:solidFill>
            </a:endParaRPr>
          </a:p>
        </p:txBody>
      </p:sp>
      <p:cxnSp>
        <p:nvCxnSpPr>
          <p:cNvPr id="34" name="Straight Arrow Connector 33"/>
          <p:cNvCxnSpPr/>
          <p:nvPr/>
        </p:nvCxnSpPr>
        <p:spPr>
          <a:xfrm>
            <a:off x="6096000" y="1981200"/>
            <a:ext cx="762000" cy="3200400"/>
          </a:xfrm>
          <a:prstGeom prst="straightConnector1">
            <a:avLst/>
          </a:prstGeom>
          <a:ln w="28575">
            <a:solidFill>
              <a:srgbClr val="1B0AF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cxnSp>
        <p:nvCxnSpPr>
          <p:cNvPr id="8" name="Straight Arrow Connector 7"/>
          <p:cNvCxnSpPr/>
          <p:nvPr/>
        </p:nvCxnSpPr>
        <p:spPr>
          <a:xfrm>
            <a:off x="10515600" y="2362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descr="1948-2011-AO-AOO-indexes-and-1989-and-2007-regimes-new.jpg"/>
          <p:cNvPicPr>
            <a:picLocks noChangeAspect="1"/>
          </p:cNvPicPr>
          <p:nvPr/>
        </p:nvPicPr>
        <p:blipFill>
          <a:blip r:embed="rId2" cstate="print"/>
          <a:srcRect l="9412" t="63636" r="5882" b="10909"/>
          <a:stretch>
            <a:fillRect/>
          </a:stretch>
        </p:blipFill>
        <p:spPr>
          <a:xfrm>
            <a:off x="990600" y="4161681"/>
            <a:ext cx="6934200" cy="2696319"/>
          </a:xfrm>
          <a:prstGeom prst="rect">
            <a:avLst/>
          </a:prstGeom>
          <a:ln>
            <a:noFill/>
          </a:ln>
        </p:spPr>
      </p:pic>
      <p:sp>
        <p:nvSpPr>
          <p:cNvPr id="10" name="Oval 9"/>
          <p:cNvSpPr/>
          <p:nvPr/>
        </p:nvSpPr>
        <p:spPr>
          <a:xfrm>
            <a:off x="6019800" y="4800600"/>
            <a:ext cx="1447800" cy="1219200"/>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78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7 years</a:t>
            </a:r>
            <a:endParaRPr lang="en-US" sz="1200" b="1" dirty="0">
              <a:solidFill>
                <a:srgbClr val="0070C0"/>
              </a:solidFill>
            </a:endParaRPr>
          </a:p>
        </p:txBody>
      </p:sp>
      <p:sp>
        <p:nvSpPr>
          <p:cNvPr id="12" name="TextBox 11"/>
          <p:cNvSpPr txBox="1"/>
          <p:nvPr/>
        </p:nvSpPr>
        <p:spPr>
          <a:xfrm>
            <a:off x="2362200" y="4507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5</a:t>
            </a:r>
            <a:r>
              <a:rPr lang="en-US" sz="1200" b="1" dirty="0" smtClean="0">
                <a:solidFill>
                  <a:srgbClr val="0070C0"/>
                </a:solidFill>
              </a:rPr>
              <a:t> years</a:t>
            </a:r>
            <a:endParaRPr lang="en-US" sz="1200" b="1" dirty="0">
              <a:solidFill>
                <a:srgbClr val="0070C0"/>
              </a:solidFill>
            </a:endParaRPr>
          </a:p>
        </p:txBody>
      </p:sp>
      <p:sp>
        <p:nvSpPr>
          <p:cNvPr id="13" name="TextBox 12"/>
          <p:cNvSpPr txBox="1"/>
          <p:nvPr/>
        </p:nvSpPr>
        <p:spPr>
          <a:xfrm>
            <a:off x="37338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0070C0"/>
                </a:solidFill>
              </a:rPr>
              <a:t>8</a:t>
            </a:r>
            <a:r>
              <a:rPr lang="en-US" sz="1200" b="1" dirty="0" smtClean="0">
                <a:solidFill>
                  <a:srgbClr val="0070C0"/>
                </a:solidFill>
              </a:rPr>
              <a:t> years </a:t>
            </a:r>
            <a:endParaRPr lang="en-US" sz="1200" b="1" dirty="0">
              <a:solidFill>
                <a:srgbClr val="0070C0"/>
              </a:solidFill>
            </a:endParaRPr>
          </a:p>
        </p:txBody>
      </p:sp>
      <p:sp>
        <p:nvSpPr>
          <p:cNvPr id="14" name="TextBox 13"/>
          <p:cNvSpPr txBox="1"/>
          <p:nvPr/>
        </p:nvSpPr>
        <p:spPr>
          <a:xfrm>
            <a:off x="4648200" y="4495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0070C0"/>
                </a:solidFill>
              </a:rPr>
              <a:t>4 years </a:t>
            </a:r>
            <a:endParaRPr lang="en-US" sz="1200" b="1" dirty="0">
              <a:solidFill>
                <a:srgbClr val="0070C0"/>
              </a:solidFill>
            </a:endParaRPr>
          </a:p>
        </p:txBody>
      </p:sp>
      <p:sp>
        <p:nvSpPr>
          <p:cNvPr id="15" name="TextBox 14"/>
          <p:cNvSpPr txBox="1"/>
          <p:nvPr/>
        </p:nvSpPr>
        <p:spPr>
          <a:xfrm>
            <a:off x="6096000" y="5498068"/>
            <a:ext cx="1066800" cy="369332"/>
          </a:xfrm>
          <a:prstGeom prst="rect">
            <a:avLst/>
          </a:prstGeom>
          <a:noFill/>
          <a:ln>
            <a:noFill/>
          </a:ln>
        </p:spPr>
        <p:txBody>
          <a:bodyPr wrap="square" rtlCol="0">
            <a:spAutoFit/>
          </a:bodyPr>
          <a:lstStyle/>
          <a:p>
            <a:r>
              <a:rPr lang="en-US" dirty="0"/>
              <a:t> </a:t>
            </a:r>
            <a:r>
              <a:rPr lang="en-US" dirty="0" smtClean="0"/>
              <a:t> </a:t>
            </a:r>
            <a:r>
              <a:rPr lang="en-US" sz="1400" b="1" dirty="0" smtClean="0">
                <a:solidFill>
                  <a:srgbClr val="0070C0"/>
                </a:solidFill>
              </a:rPr>
              <a:t>16 years ! </a:t>
            </a:r>
            <a:endParaRPr lang="en-US" sz="1400" b="1" dirty="0">
              <a:solidFill>
                <a:srgbClr val="0070C0"/>
              </a:solidFill>
            </a:endParaRPr>
          </a:p>
        </p:txBody>
      </p:sp>
      <p:sp>
        <p:nvSpPr>
          <p:cNvPr id="16" name="TextBox 15"/>
          <p:cNvSpPr txBox="1"/>
          <p:nvPr/>
        </p:nvSpPr>
        <p:spPr>
          <a:xfrm>
            <a:off x="1981200" y="4888468"/>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7" name="TextBox 16"/>
          <p:cNvSpPr txBox="1"/>
          <p:nvPr/>
        </p:nvSpPr>
        <p:spPr>
          <a:xfrm>
            <a:off x="2971800" y="4876800"/>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9 years</a:t>
            </a:r>
            <a:endParaRPr lang="en-US" sz="1200" b="1" dirty="0">
              <a:solidFill>
                <a:srgbClr val="C00000"/>
              </a:solidFill>
            </a:endParaRPr>
          </a:p>
        </p:txBody>
      </p:sp>
      <p:sp>
        <p:nvSpPr>
          <p:cNvPr id="18" name="TextBox 17"/>
          <p:cNvSpPr txBox="1"/>
          <p:nvPr/>
        </p:nvSpPr>
        <p:spPr>
          <a:xfrm>
            <a:off x="4267200" y="4724400"/>
            <a:ext cx="1066800" cy="369332"/>
          </a:xfrm>
          <a:prstGeom prst="rect">
            <a:avLst/>
          </a:prstGeom>
          <a:noFill/>
          <a:ln>
            <a:noFill/>
          </a:ln>
        </p:spPr>
        <p:txBody>
          <a:bodyPr wrap="square" rtlCol="0">
            <a:spAutoFit/>
          </a:bodyPr>
          <a:lstStyle/>
          <a:p>
            <a:r>
              <a:rPr lang="en-US" dirty="0"/>
              <a:t> </a:t>
            </a:r>
            <a:r>
              <a:rPr lang="en-US" dirty="0" smtClean="0"/>
              <a:t> </a:t>
            </a:r>
            <a:r>
              <a:rPr lang="en-US" sz="1200" b="1" dirty="0">
                <a:solidFill>
                  <a:srgbClr val="C00000"/>
                </a:solidFill>
              </a:rPr>
              <a:t>5</a:t>
            </a:r>
            <a:r>
              <a:rPr lang="en-US" sz="1200" b="1" dirty="0" smtClean="0">
                <a:solidFill>
                  <a:srgbClr val="C00000"/>
                </a:solidFill>
              </a:rPr>
              <a:t> years</a:t>
            </a:r>
            <a:endParaRPr lang="en-US" sz="1200" b="1" dirty="0">
              <a:solidFill>
                <a:srgbClr val="C00000"/>
              </a:solidFill>
            </a:endParaRPr>
          </a:p>
        </p:txBody>
      </p:sp>
      <p:sp>
        <p:nvSpPr>
          <p:cNvPr id="19" name="TextBox 18"/>
          <p:cNvSpPr txBox="1"/>
          <p:nvPr/>
        </p:nvSpPr>
        <p:spPr>
          <a:xfrm>
            <a:off x="5257800" y="5117068"/>
            <a:ext cx="1066800" cy="369332"/>
          </a:xfrm>
          <a:prstGeom prst="rect">
            <a:avLst/>
          </a:prstGeom>
          <a:noFill/>
          <a:ln>
            <a:noFill/>
          </a:ln>
        </p:spPr>
        <p:txBody>
          <a:bodyPr wrap="square" rtlCol="0">
            <a:spAutoFit/>
          </a:bodyPr>
          <a:lstStyle/>
          <a:p>
            <a:r>
              <a:rPr lang="en-US" dirty="0"/>
              <a:t> </a:t>
            </a:r>
            <a:r>
              <a:rPr lang="en-US" dirty="0" smtClean="0"/>
              <a:t> </a:t>
            </a:r>
            <a:r>
              <a:rPr lang="en-US" sz="1200" b="1" dirty="0" smtClean="0">
                <a:solidFill>
                  <a:srgbClr val="C00000"/>
                </a:solidFill>
              </a:rPr>
              <a:t>8 years</a:t>
            </a:r>
            <a:endParaRPr lang="en-US" sz="1200" b="1" dirty="0">
              <a:solidFill>
                <a:srgbClr val="C00000"/>
              </a:solidFill>
            </a:endParaRPr>
          </a:p>
        </p:txBody>
      </p:sp>
      <p:sp>
        <p:nvSpPr>
          <p:cNvPr id="20" name="TextBox 19"/>
          <p:cNvSpPr txBox="1"/>
          <p:nvPr/>
        </p:nvSpPr>
        <p:spPr>
          <a:xfrm>
            <a:off x="3657600" y="5939135"/>
            <a:ext cx="609600" cy="461665"/>
          </a:xfrm>
          <a:prstGeom prst="rect">
            <a:avLst/>
          </a:prstGeom>
          <a:noFill/>
        </p:spPr>
        <p:txBody>
          <a:bodyPr wrap="square" rtlCol="0">
            <a:spAutoFit/>
          </a:bodyPr>
          <a:lstStyle/>
          <a:p>
            <a:r>
              <a:rPr lang="en-US" sz="1200" b="1" dirty="0" smtClean="0"/>
              <a:t>GSA </a:t>
            </a:r>
          </a:p>
          <a:p>
            <a:r>
              <a:rPr lang="en-US" sz="1200" b="1" dirty="0" smtClean="0"/>
              <a:t>1970s</a:t>
            </a:r>
            <a:endParaRPr lang="en-US" sz="1200" b="1" dirty="0"/>
          </a:p>
        </p:txBody>
      </p:sp>
      <p:sp>
        <p:nvSpPr>
          <p:cNvPr id="23" name="TextBox 22"/>
          <p:cNvSpPr txBox="1"/>
          <p:nvPr/>
        </p:nvSpPr>
        <p:spPr>
          <a:xfrm>
            <a:off x="4800600" y="5939135"/>
            <a:ext cx="609600" cy="461665"/>
          </a:xfrm>
          <a:prstGeom prst="rect">
            <a:avLst/>
          </a:prstGeom>
          <a:noFill/>
        </p:spPr>
        <p:txBody>
          <a:bodyPr wrap="square" rtlCol="0">
            <a:spAutoFit/>
          </a:bodyPr>
          <a:lstStyle/>
          <a:p>
            <a:r>
              <a:rPr lang="en-US" sz="1200" b="1" dirty="0" smtClean="0"/>
              <a:t>GSA </a:t>
            </a:r>
          </a:p>
          <a:p>
            <a:r>
              <a:rPr lang="en-US" sz="1200" b="1" dirty="0" smtClean="0"/>
              <a:t>1980s</a:t>
            </a:r>
            <a:endParaRPr lang="en-US" sz="1200" b="1" dirty="0"/>
          </a:p>
        </p:txBody>
      </p:sp>
      <p:sp>
        <p:nvSpPr>
          <p:cNvPr id="24" name="TextBox 23"/>
          <p:cNvSpPr txBox="1"/>
          <p:nvPr/>
        </p:nvSpPr>
        <p:spPr>
          <a:xfrm>
            <a:off x="5791200" y="5939135"/>
            <a:ext cx="609600" cy="461665"/>
          </a:xfrm>
          <a:prstGeom prst="rect">
            <a:avLst/>
          </a:prstGeom>
          <a:noFill/>
        </p:spPr>
        <p:txBody>
          <a:bodyPr wrap="square" rtlCol="0">
            <a:spAutoFit/>
          </a:bodyPr>
          <a:lstStyle/>
          <a:p>
            <a:r>
              <a:rPr lang="en-US" sz="1200" b="1" dirty="0" smtClean="0"/>
              <a:t>GSA </a:t>
            </a:r>
          </a:p>
          <a:p>
            <a:r>
              <a:rPr lang="en-US" sz="1200" b="1" dirty="0" smtClean="0"/>
              <a:t>1990s</a:t>
            </a:r>
            <a:endParaRPr lang="en-US" sz="1200" b="1" dirty="0"/>
          </a:p>
        </p:txBody>
      </p:sp>
      <p:sp>
        <p:nvSpPr>
          <p:cNvPr id="29" name="Rectangle 28"/>
          <p:cNvSpPr/>
          <p:nvPr/>
        </p:nvSpPr>
        <p:spPr>
          <a:xfrm>
            <a:off x="1066800" y="3810000"/>
            <a:ext cx="6934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81000" y="531435"/>
            <a:ext cx="8458200" cy="3077766"/>
          </a:xfrm>
          <a:prstGeom prst="rect">
            <a:avLst/>
          </a:prstGeom>
          <a:noFill/>
        </p:spPr>
        <p:txBody>
          <a:bodyPr wrap="square" rtlCol="0">
            <a:spAutoFit/>
          </a:bodyPr>
          <a:lstStyle/>
          <a:p>
            <a:pPr algn="ctr"/>
            <a:endParaRPr lang="en-US" dirty="0" smtClean="0"/>
          </a:p>
          <a:p>
            <a:r>
              <a:rPr lang="en-US" sz="2000" b="1" dirty="0" smtClean="0"/>
              <a:t>The </a:t>
            </a:r>
            <a:r>
              <a:rPr lang="en-US" sz="2000" b="1" dirty="0" smtClean="0"/>
              <a:t>recent anticyclonic circulation regime started in 1997, persisted through 2012 and lasted 16 years (except 2009) instead of the typical 5-8 years</a:t>
            </a:r>
          </a:p>
          <a:p>
            <a:endParaRPr lang="en-US" sz="2000" b="1" dirty="0" smtClean="0"/>
          </a:p>
          <a:p>
            <a:r>
              <a:rPr lang="en-US" sz="2000" b="1" dirty="0" smtClean="0"/>
              <a:t>This also contradicts a bit the concept of warming climate. Under warming we should observe more cyclonic atmospheric and oceanic circulation. Instead we have observed the mostly pronounced anticyclonic regime. Note that similar situation was observed at the end of Arctic warming  in the late 1940s. </a:t>
            </a:r>
          </a:p>
          <a:p>
            <a:endParaRPr lang="en-US" b="1" dirty="0" smtClean="0"/>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TotalTime>
  <Words>2043</Words>
  <Application>Microsoft Office PowerPoint</Application>
  <PresentationFormat>On-screen Show (4:3)</PresentationFormat>
  <Paragraphs>303</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Freshwater fluxes from Greenland as a new regulator of climate regime changes in the Arctic-North Atlantic system    </vt:lpstr>
      <vt:lpstr>Arctic Ocean Oscillation Index (AOO)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Decadal variability of Arctic climate: cyclonic and anticyclonic circulation regimes</dc:title>
  <dc:creator>Andrey</dc:creator>
  <cp:lastModifiedBy>Andrey</cp:lastModifiedBy>
  <cp:revision>192</cp:revision>
  <dcterms:created xsi:type="dcterms:W3CDTF">2010-11-23T15:05:52Z</dcterms:created>
  <dcterms:modified xsi:type="dcterms:W3CDTF">2012-10-25T01:35:29Z</dcterms:modified>
</cp:coreProperties>
</file>