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32918400" cy="43891200"/>
  <p:notesSz cx="6858000" cy="9144000"/>
  <p:defaultTextStyle>
    <a:defPPr>
      <a:defRPr lang="en-US"/>
    </a:defPPr>
    <a:lvl1pPr marL="0" algn="l" defTabSz="4180545" rtl="0" eaLnBrk="1" latinLnBrk="0" hangingPunct="1">
      <a:defRPr sz="8200" kern="1200">
        <a:solidFill>
          <a:schemeClr val="tx1"/>
        </a:solidFill>
        <a:latin typeface="+mn-lt"/>
        <a:ea typeface="+mn-ea"/>
        <a:cs typeface="+mn-cs"/>
      </a:defRPr>
    </a:lvl1pPr>
    <a:lvl2pPr marL="2090273" algn="l" defTabSz="4180545" rtl="0" eaLnBrk="1" latinLnBrk="0" hangingPunct="1">
      <a:defRPr sz="8200" kern="1200">
        <a:solidFill>
          <a:schemeClr val="tx1"/>
        </a:solidFill>
        <a:latin typeface="+mn-lt"/>
        <a:ea typeface="+mn-ea"/>
        <a:cs typeface="+mn-cs"/>
      </a:defRPr>
    </a:lvl2pPr>
    <a:lvl3pPr marL="4180545" algn="l" defTabSz="4180545" rtl="0" eaLnBrk="1" latinLnBrk="0" hangingPunct="1">
      <a:defRPr sz="8200" kern="1200">
        <a:solidFill>
          <a:schemeClr val="tx1"/>
        </a:solidFill>
        <a:latin typeface="+mn-lt"/>
        <a:ea typeface="+mn-ea"/>
        <a:cs typeface="+mn-cs"/>
      </a:defRPr>
    </a:lvl3pPr>
    <a:lvl4pPr marL="6270818" algn="l" defTabSz="4180545" rtl="0" eaLnBrk="1" latinLnBrk="0" hangingPunct="1">
      <a:defRPr sz="8200" kern="1200">
        <a:solidFill>
          <a:schemeClr val="tx1"/>
        </a:solidFill>
        <a:latin typeface="+mn-lt"/>
        <a:ea typeface="+mn-ea"/>
        <a:cs typeface="+mn-cs"/>
      </a:defRPr>
    </a:lvl4pPr>
    <a:lvl5pPr marL="8361091" algn="l" defTabSz="4180545" rtl="0" eaLnBrk="1" latinLnBrk="0" hangingPunct="1">
      <a:defRPr sz="8200" kern="1200">
        <a:solidFill>
          <a:schemeClr val="tx1"/>
        </a:solidFill>
        <a:latin typeface="+mn-lt"/>
        <a:ea typeface="+mn-ea"/>
        <a:cs typeface="+mn-cs"/>
      </a:defRPr>
    </a:lvl5pPr>
    <a:lvl6pPr marL="10451363" algn="l" defTabSz="4180545" rtl="0" eaLnBrk="1" latinLnBrk="0" hangingPunct="1">
      <a:defRPr sz="8200" kern="1200">
        <a:solidFill>
          <a:schemeClr val="tx1"/>
        </a:solidFill>
        <a:latin typeface="+mn-lt"/>
        <a:ea typeface="+mn-ea"/>
        <a:cs typeface="+mn-cs"/>
      </a:defRPr>
    </a:lvl6pPr>
    <a:lvl7pPr marL="12541636" algn="l" defTabSz="4180545" rtl="0" eaLnBrk="1" latinLnBrk="0" hangingPunct="1">
      <a:defRPr sz="8200" kern="1200">
        <a:solidFill>
          <a:schemeClr val="tx1"/>
        </a:solidFill>
        <a:latin typeface="+mn-lt"/>
        <a:ea typeface="+mn-ea"/>
        <a:cs typeface="+mn-cs"/>
      </a:defRPr>
    </a:lvl7pPr>
    <a:lvl8pPr marL="14631909" algn="l" defTabSz="4180545" rtl="0" eaLnBrk="1" latinLnBrk="0" hangingPunct="1">
      <a:defRPr sz="8200" kern="1200">
        <a:solidFill>
          <a:schemeClr val="tx1"/>
        </a:solidFill>
        <a:latin typeface="+mn-lt"/>
        <a:ea typeface="+mn-ea"/>
        <a:cs typeface="+mn-cs"/>
      </a:defRPr>
    </a:lvl8pPr>
    <a:lvl9pPr marL="16722181" algn="l" defTabSz="4180545"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0192" autoAdjust="0"/>
  </p:normalViewPr>
  <p:slideViewPr>
    <p:cSldViewPr>
      <p:cViewPr>
        <p:scale>
          <a:sx n="28" d="100"/>
          <a:sy n="28" d="100"/>
        </p:scale>
        <p:origin x="-88" y="2400"/>
      </p:cViewPr>
      <p:guideLst>
        <p:guide orient="horz" pos="1382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679B1E-9242-0645-B768-108B5D31CA51}" type="datetimeFigureOut">
              <a:rPr lang="en-US" smtClean="0"/>
              <a:t>10/22/13</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5CDC4-F421-EB45-9107-4367C5CBAD81}" type="slidenum">
              <a:rPr lang="en-US" smtClean="0"/>
              <a:t>‹#›</a:t>
            </a:fld>
            <a:endParaRPr lang="en-US"/>
          </a:p>
        </p:txBody>
      </p:sp>
    </p:spTree>
    <p:extLst>
      <p:ext uri="{BB962C8B-B14F-4D97-AF65-F5344CB8AC3E}">
        <p14:creationId xmlns:p14="http://schemas.microsoft.com/office/powerpoint/2010/main" val="32873769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BBDE6D-8439-43A8-850A-6C02829898FF}" type="slidenum">
              <a:rPr lang="en-US" smtClean="0"/>
              <a:t>1</a:t>
            </a:fld>
            <a:endParaRPr lang="en-US"/>
          </a:p>
        </p:txBody>
      </p:sp>
    </p:spTree>
    <p:extLst>
      <p:ext uri="{BB962C8B-B14F-4D97-AF65-F5344CB8AC3E}">
        <p14:creationId xmlns:p14="http://schemas.microsoft.com/office/powerpoint/2010/main" val="1877530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2" y="13634726"/>
            <a:ext cx="27980639" cy="9408158"/>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1" y="24871681"/>
            <a:ext cx="23042882" cy="11216639"/>
          </a:xfrm>
        </p:spPr>
        <p:txBody>
          <a:bodyPr/>
          <a:lstStyle>
            <a:lvl1pPr marL="0" indent="0" algn="ctr">
              <a:buNone/>
              <a:defRPr>
                <a:solidFill>
                  <a:schemeClr val="tx1">
                    <a:tint val="75000"/>
                  </a:schemeClr>
                </a:solidFill>
              </a:defRPr>
            </a:lvl1pPr>
            <a:lvl2pPr marL="2090273" indent="0" algn="ctr">
              <a:buNone/>
              <a:defRPr>
                <a:solidFill>
                  <a:schemeClr val="tx1">
                    <a:tint val="75000"/>
                  </a:schemeClr>
                </a:solidFill>
              </a:defRPr>
            </a:lvl2pPr>
            <a:lvl3pPr marL="4180545" indent="0" algn="ctr">
              <a:buNone/>
              <a:defRPr>
                <a:solidFill>
                  <a:schemeClr val="tx1">
                    <a:tint val="75000"/>
                  </a:schemeClr>
                </a:solidFill>
              </a:defRPr>
            </a:lvl3pPr>
            <a:lvl4pPr marL="6270818" indent="0" algn="ctr">
              <a:buNone/>
              <a:defRPr>
                <a:solidFill>
                  <a:schemeClr val="tx1">
                    <a:tint val="75000"/>
                  </a:schemeClr>
                </a:solidFill>
              </a:defRPr>
            </a:lvl4pPr>
            <a:lvl5pPr marL="8361091" indent="0" algn="ctr">
              <a:buNone/>
              <a:defRPr>
                <a:solidFill>
                  <a:schemeClr val="tx1">
                    <a:tint val="75000"/>
                  </a:schemeClr>
                </a:solidFill>
              </a:defRPr>
            </a:lvl5pPr>
            <a:lvl6pPr marL="10451363" indent="0" algn="ctr">
              <a:buNone/>
              <a:defRPr>
                <a:solidFill>
                  <a:schemeClr val="tx1">
                    <a:tint val="75000"/>
                  </a:schemeClr>
                </a:solidFill>
              </a:defRPr>
            </a:lvl6pPr>
            <a:lvl7pPr marL="12541636" indent="0" algn="ctr">
              <a:buNone/>
              <a:defRPr>
                <a:solidFill>
                  <a:schemeClr val="tx1">
                    <a:tint val="75000"/>
                  </a:schemeClr>
                </a:solidFill>
              </a:defRPr>
            </a:lvl7pPr>
            <a:lvl8pPr marL="14631909" indent="0" algn="ctr">
              <a:buNone/>
              <a:defRPr>
                <a:solidFill>
                  <a:schemeClr val="tx1">
                    <a:tint val="75000"/>
                  </a:schemeClr>
                </a:solidFill>
              </a:defRPr>
            </a:lvl8pPr>
            <a:lvl9pPr marL="1672218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4" y="1757693"/>
            <a:ext cx="7406639" cy="3744975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1" y="1757693"/>
            <a:ext cx="21671281" cy="37449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8" y="28204162"/>
            <a:ext cx="27980639" cy="8717282"/>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8" y="18602965"/>
            <a:ext cx="27980639" cy="9601195"/>
          </a:xfrm>
        </p:spPr>
        <p:txBody>
          <a:bodyPr anchor="b"/>
          <a:lstStyle>
            <a:lvl1pPr marL="0" indent="0">
              <a:buNone/>
              <a:defRPr sz="9100">
                <a:solidFill>
                  <a:schemeClr val="tx1">
                    <a:tint val="75000"/>
                  </a:schemeClr>
                </a:solidFill>
              </a:defRPr>
            </a:lvl1pPr>
            <a:lvl2pPr marL="2090273" indent="0">
              <a:buNone/>
              <a:defRPr sz="8200">
                <a:solidFill>
                  <a:schemeClr val="tx1">
                    <a:tint val="75000"/>
                  </a:schemeClr>
                </a:solidFill>
              </a:defRPr>
            </a:lvl2pPr>
            <a:lvl3pPr marL="4180545" indent="0">
              <a:buNone/>
              <a:defRPr sz="7300">
                <a:solidFill>
                  <a:schemeClr val="tx1">
                    <a:tint val="75000"/>
                  </a:schemeClr>
                </a:solidFill>
              </a:defRPr>
            </a:lvl3pPr>
            <a:lvl4pPr marL="6270818" indent="0">
              <a:buNone/>
              <a:defRPr sz="6400">
                <a:solidFill>
                  <a:schemeClr val="tx1">
                    <a:tint val="75000"/>
                  </a:schemeClr>
                </a:solidFill>
              </a:defRPr>
            </a:lvl4pPr>
            <a:lvl5pPr marL="8361091" indent="0">
              <a:buNone/>
              <a:defRPr sz="6400">
                <a:solidFill>
                  <a:schemeClr val="tx1">
                    <a:tint val="75000"/>
                  </a:schemeClr>
                </a:solidFill>
              </a:defRPr>
            </a:lvl5pPr>
            <a:lvl6pPr marL="10451363" indent="0">
              <a:buNone/>
              <a:defRPr sz="6400">
                <a:solidFill>
                  <a:schemeClr val="tx1">
                    <a:tint val="75000"/>
                  </a:schemeClr>
                </a:solidFill>
              </a:defRPr>
            </a:lvl6pPr>
            <a:lvl7pPr marL="12541636" indent="0">
              <a:buNone/>
              <a:defRPr sz="6400">
                <a:solidFill>
                  <a:schemeClr val="tx1">
                    <a:tint val="75000"/>
                  </a:schemeClr>
                </a:solidFill>
              </a:defRPr>
            </a:lvl7pPr>
            <a:lvl8pPr marL="14631909" indent="0">
              <a:buNone/>
              <a:defRPr sz="6400">
                <a:solidFill>
                  <a:schemeClr val="tx1">
                    <a:tint val="75000"/>
                  </a:schemeClr>
                </a:solidFill>
              </a:defRPr>
            </a:lvl8pPr>
            <a:lvl9pPr marL="16722181"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1" y="10241290"/>
            <a:ext cx="14538960" cy="2896616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2" y="10241290"/>
            <a:ext cx="14538960" cy="2896616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19" y="9824726"/>
            <a:ext cx="14544676" cy="4094476"/>
          </a:xfrm>
        </p:spPr>
        <p:txBody>
          <a:bodyPr anchor="b"/>
          <a:lstStyle>
            <a:lvl1pPr marL="0" indent="0">
              <a:buNone/>
              <a:defRPr sz="11000" b="1"/>
            </a:lvl1pPr>
            <a:lvl2pPr marL="2090273" indent="0">
              <a:buNone/>
              <a:defRPr sz="9100" b="1"/>
            </a:lvl2pPr>
            <a:lvl3pPr marL="4180545" indent="0">
              <a:buNone/>
              <a:defRPr sz="8200" b="1"/>
            </a:lvl3pPr>
            <a:lvl4pPr marL="6270818" indent="0">
              <a:buNone/>
              <a:defRPr sz="7300" b="1"/>
            </a:lvl4pPr>
            <a:lvl5pPr marL="8361091" indent="0">
              <a:buNone/>
              <a:defRPr sz="7300" b="1"/>
            </a:lvl5pPr>
            <a:lvl6pPr marL="10451363" indent="0">
              <a:buNone/>
              <a:defRPr sz="7300" b="1"/>
            </a:lvl6pPr>
            <a:lvl7pPr marL="12541636" indent="0">
              <a:buNone/>
              <a:defRPr sz="7300" b="1"/>
            </a:lvl7pPr>
            <a:lvl8pPr marL="14631909" indent="0">
              <a:buNone/>
              <a:defRPr sz="7300" b="1"/>
            </a:lvl8pPr>
            <a:lvl9pPr marL="16722181"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645919" y="13919201"/>
            <a:ext cx="14544676" cy="2528824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9824726"/>
            <a:ext cx="14550389" cy="4094476"/>
          </a:xfrm>
        </p:spPr>
        <p:txBody>
          <a:bodyPr anchor="b"/>
          <a:lstStyle>
            <a:lvl1pPr marL="0" indent="0">
              <a:buNone/>
              <a:defRPr sz="11000" b="1"/>
            </a:lvl1pPr>
            <a:lvl2pPr marL="2090273" indent="0">
              <a:buNone/>
              <a:defRPr sz="9100" b="1"/>
            </a:lvl2pPr>
            <a:lvl3pPr marL="4180545" indent="0">
              <a:buNone/>
              <a:defRPr sz="8200" b="1"/>
            </a:lvl3pPr>
            <a:lvl4pPr marL="6270818" indent="0">
              <a:buNone/>
              <a:defRPr sz="7300" b="1"/>
            </a:lvl4pPr>
            <a:lvl5pPr marL="8361091" indent="0">
              <a:buNone/>
              <a:defRPr sz="7300" b="1"/>
            </a:lvl5pPr>
            <a:lvl6pPr marL="10451363" indent="0">
              <a:buNone/>
              <a:defRPr sz="7300" b="1"/>
            </a:lvl6pPr>
            <a:lvl7pPr marL="12541636" indent="0">
              <a:buNone/>
              <a:defRPr sz="7300" b="1"/>
            </a:lvl7pPr>
            <a:lvl8pPr marL="14631909" indent="0">
              <a:buNone/>
              <a:defRPr sz="7300" b="1"/>
            </a:lvl8pPr>
            <a:lvl9pPr marL="16722181"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6722092" y="13919201"/>
            <a:ext cx="14550389" cy="2528824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4" y="1747521"/>
            <a:ext cx="10829926" cy="7437123"/>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2870182" y="1747526"/>
            <a:ext cx="18402300" cy="37459926"/>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4" y="9184646"/>
            <a:ext cx="10829926" cy="30022803"/>
          </a:xfrm>
        </p:spPr>
        <p:txBody>
          <a:bodyPr/>
          <a:lstStyle>
            <a:lvl1pPr marL="0" indent="0">
              <a:buNone/>
              <a:defRPr sz="6400"/>
            </a:lvl1pPr>
            <a:lvl2pPr marL="2090273" indent="0">
              <a:buNone/>
              <a:defRPr sz="5500"/>
            </a:lvl2pPr>
            <a:lvl3pPr marL="4180545" indent="0">
              <a:buNone/>
              <a:defRPr sz="4600"/>
            </a:lvl3pPr>
            <a:lvl4pPr marL="6270818" indent="0">
              <a:buNone/>
              <a:defRPr sz="4100"/>
            </a:lvl4pPr>
            <a:lvl5pPr marL="8361091" indent="0">
              <a:buNone/>
              <a:defRPr sz="4100"/>
            </a:lvl5pPr>
            <a:lvl6pPr marL="10451363" indent="0">
              <a:buNone/>
              <a:defRPr sz="4100"/>
            </a:lvl6pPr>
            <a:lvl7pPr marL="12541636" indent="0">
              <a:buNone/>
              <a:defRPr sz="4100"/>
            </a:lvl7pPr>
            <a:lvl8pPr marL="14631909" indent="0">
              <a:buNone/>
              <a:defRPr sz="4100"/>
            </a:lvl8pPr>
            <a:lvl9pPr marL="16722181"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40" y="30723844"/>
            <a:ext cx="19751040" cy="3627123"/>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6452240" y="3921762"/>
            <a:ext cx="19751040" cy="26334720"/>
          </a:xfrm>
        </p:spPr>
        <p:txBody>
          <a:bodyPr/>
          <a:lstStyle>
            <a:lvl1pPr marL="0" indent="0">
              <a:buNone/>
              <a:defRPr sz="14600"/>
            </a:lvl1pPr>
            <a:lvl2pPr marL="2090273" indent="0">
              <a:buNone/>
              <a:defRPr sz="12800"/>
            </a:lvl2pPr>
            <a:lvl3pPr marL="4180545" indent="0">
              <a:buNone/>
              <a:defRPr sz="11000"/>
            </a:lvl3pPr>
            <a:lvl4pPr marL="6270818" indent="0">
              <a:buNone/>
              <a:defRPr sz="9100"/>
            </a:lvl4pPr>
            <a:lvl5pPr marL="8361091" indent="0">
              <a:buNone/>
              <a:defRPr sz="9100"/>
            </a:lvl5pPr>
            <a:lvl6pPr marL="10451363" indent="0">
              <a:buNone/>
              <a:defRPr sz="9100"/>
            </a:lvl6pPr>
            <a:lvl7pPr marL="12541636" indent="0">
              <a:buNone/>
              <a:defRPr sz="9100"/>
            </a:lvl7pPr>
            <a:lvl8pPr marL="14631909" indent="0">
              <a:buNone/>
              <a:defRPr sz="9100"/>
            </a:lvl8pPr>
            <a:lvl9pPr marL="16722181" indent="0">
              <a:buNone/>
              <a:defRPr sz="9100"/>
            </a:lvl9pPr>
          </a:lstStyle>
          <a:p>
            <a:endParaRPr lang="en-US"/>
          </a:p>
        </p:txBody>
      </p:sp>
      <p:sp>
        <p:nvSpPr>
          <p:cNvPr id="4" name="Text Placeholder 3"/>
          <p:cNvSpPr>
            <a:spLocks noGrp="1"/>
          </p:cNvSpPr>
          <p:nvPr>
            <p:ph type="body" sz="half" idx="2"/>
          </p:nvPr>
        </p:nvSpPr>
        <p:spPr>
          <a:xfrm>
            <a:off x="6452240" y="34350967"/>
            <a:ext cx="19751040" cy="5151117"/>
          </a:xfrm>
        </p:spPr>
        <p:txBody>
          <a:bodyPr/>
          <a:lstStyle>
            <a:lvl1pPr marL="0" indent="0">
              <a:buNone/>
              <a:defRPr sz="6400"/>
            </a:lvl1pPr>
            <a:lvl2pPr marL="2090273" indent="0">
              <a:buNone/>
              <a:defRPr sz="5500"/>
            </a:lvl2pPr>
            <a:lvl3pPr marL="4180545" indent="0">
              <a:buNone/>
              <a:defRPr sz="4600"/>
            </a:lvl3pPr>
            <a:lvl4pPr marL="6270818" indent="0">
              <a:buNone/>
              <a:defRPr sz="4100"/>
            </a:lvl4pPr>
            <a:lvl5pPr marL="8361091" indent="0">
              <a:buNone/>
              <a:defRPr sz="4100"/>
            </a:lvl5pPr>
            <a:lvl6pPr marL="10451363" indent="0">
              <a:buNone/>
              <a:defRPr sz="4100"/>
            </a:lvl6pPr>
            <a:lvl7pPr marL="12541636" indent="0">
              <a:buNone/>
              <a:defRPr sz="4100"/>
            </a:lvl7pPr>
            <a:lvl8pPr marL="14631909" indent="0">
              <a:buNone/>
              <a:defRPr sz="4100"/>
            </a:lvl8pPr>
            <a:lvl9pPr marL="16722181"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1" y="1757684"/>
            <a:ext cx="29626562" cy="7315200"/>
          </a:xfrm>
          <a:prstGeom prst="rect">
            <a:avLst/>
          </a:prstGeom>
        </p:spPr>
        <p:txBody>
          <a:bodyPr vert="horz" lIns="418055" tIns="209027" rIns="418055" bIns="20902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1" y="10241290"/>
            <a:ext cx="29626562" cy="28966162"/>
          </a:xfrm>
          <a:prstGeom prst="rect">
            <a:avLst/>
          </a:prstGeom>
        </p:spPr>
        <p:txBody>
          <a:bodyPr vert="horz" lIns="418055" tIns="209027" rIns="418055" bIns="2090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1" y="40680645"/>
            <a:ext cx="7680962" cy="2336799"/>
          </a:xfrm>
          <a:prstGeom prst="rect">
            <a:avLst/>
          </a:prstGeom>
        </p:spPr>
        <p:txBody>
          <a:bodyPr vert="horz" lIns="418055" tIns="209027" rIns="418055" bIns="209027" rtlCol="0" anchor="ctr"/>
          <a:lstStyle>
            <a:lvl1pPr algn="l">
              <a:defRPr sz="5500">
                <a:solidFill>
                  <a:schemeClr val="tx1">
                    <a:tint val="75000"/>
                  </a:schemeClr>
                </a:solidFill>
              </a:defRPr>
            </a:lvl1pPr>
          </a:lstStyle>
          <a:p>
            <a:fld id="{1D8BD707-D9CF-40AE-B4C6-C98DA3205C09}" type="datetimeFigureOut">
              <a:rPr lang="en-US" smtClean="0"/>
              <a:pPr/>
              <a:t>10/22/13</a:t>
            </a:fld>
            <a:endParaRPr lang="en-US"/>
          </a:p>
        </p:txBody>
      </p:sp>
      <p:sp>
        <p:nvSpPr>
          <p:cNvPr id="5" name="Footer Placeholder 4"/>
          <p:cNvSpPr>
            <a:spLocks noGrp="1"/>
          </p:cNvSpPr>
          <p:nvPr>
            <p:ph type="ftr" sz="quarter" idx="3"/>
          </p:nvPr>
        </p:nvSpPr>
        <p:spPr>
          <a:xfrm>
            <a:off x="11247122" y="40680645"/>
            <a:ext cx="10424159" cy="2336799"/>
          </a:xfrm>
          <a:prstGeom prst="rect">
            <a:avLst/>
          </a:prstGeom>
        </p:spPr>
        <p:txBody>
          <a:bodyPr vert="horz" lIns="418055" tIns="209027" rIns="418055" bIns="209027"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40680645"/>
            <a:ext cx="7680962" cy="2336799"/>
          </a:xfrm>
          <a:prstGeom prst="rect">
            <a:avLst/>
          </a:prstGeom>
        </p:spPr>
        <p:txBody>
          <a:bodyPr vert="horz" lIns="418055" tIns="209027" rIns="418055" bIns="209027" rtlCol="0" anchor="ctr"/>
          <a:lstStyle>
            <a:lvl1pPr algn="r">
              <a:defRPr sz="55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80545" rtl="0" eaLnBrk="1" latinLnBrk="0" hangingPunct="1">
        <a:spcBef>
          <a:spcPct val="0"/>
        </a:spcBef>
        <a:buNone/>
        <a:defRPr sz="20100" kern="1200">
          <a:solidFill>
            <a:schemeClr val="tx1"/>
          </a:solidFill>
          <a:latin typeface="+mj-lt"/>
          <a:ea typeface="+mj-ea"/>
          <a:cs typeface="+mj-cs"/>
        </a:defRPr>
      </a:lvl1pPr>
    </p:titleStyle>
    <p:bodyStyle>
      <a:lvl1pPr marL="1567705" indent="-1567705" algn="l" defTabSz="4180545"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6693" indent="-1306420" algn="l" defTabSz="4180545"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5682" indent="-1045136" algn="l" defTabSz="4180545"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5954"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6227"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6500"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6772"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77045"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67318" indent="-1045136" algn="l" defTabSz="4180545"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80545" rtl="0" eaLnBrk="1" latinLnBrk="0" hangingPunct="1">
        <a:defRPr sz="8200" kern="1200">
          <a:solidFill>
            <a:schemeClr val="tx1"/>
          </a:solidFill>
          <a:latin typeface="+mn-lt"/>
          <a:ea typeface="+mn-ea"/>
          <a:cs typeface="+mn-cs"/>
        </a:defRPr>
      </a:lvl1pPr>
      <a:lvl2pPr marL="2090273" algn="l" defTabSz="4180545" rtl="0" eaLnBrk="1" latinLnBrk="0" hangingPunct="1">
        <a:defRPr sz="8200" kern="1200">
          <a:solidFill>
            <a:schemeClr val="tx1"/>
          </a:solidFill>
          <a:latin typeface="+mn-lt"/>
          <a:ea typeface="+mn-ea"/>
          <a:cs typeface="+mn-cs"/>
        </a:defRPr>
      </a:lvl2pPr>
      <a:lvl3pPr marL="4180545" algn="l" defTabSz="4180545" rtl="0" eaLnBrk="1" latinLnBrk="0" hangingPunct="1">
        <a:defRPr sz="8200" kern="1200">
          <a:solidFill>
            <a:schemeClr val="tx1"/>
          </a:solidFill>
          <a:latin typeface="+mn-lt"/>
          <a:ea typeface="+mn-ea"/>
          <a:cs typeface="+mn-cs"/>
        </a:defRPr>
      </a:lvl3pPr>
      <a:lvl4pPr marL="6270818" algn="l" defTabSz="4180545" rtl="0" eaLnBrk="1" latinLnBrk="0" hangingPunct="1">
        <a:defRPr sz="8200" kern="1200">
          <a:solidFill>
            <a:schemeClr val="tx1"/>
          </a:solidFill>
          <a:latin typeface="+mn-lt"/>
          <a:ea typeface="+mn-ea"/>
          <a:cs typeface="+mn-cs"/>
        </a:defRPr>
      </a:lvl4pPr>
      <a:lvl5pPr marL="8361091" algn="l" defTabSz="4180545" rtl="0" eaLnBrk="1" latinLnBrk="0" hangingPunct="1">
        <a:defRPr sz="8200" kern="1200">
          <a:solidFill>
            <a:schemeClr val="tx1"/>
          </a:solidFill>
          <a:latin typeface="+mn-lt"/>
          <a:ea typeface="+mn-ea"/>
          <a:cs typeface="+mn-cs"/>
        </a:defRPr>
      </a:lvl5pPr>
      <a:lvl6pPr marL="10451363" algn="l" defTabSz="4180545" rtl="0" eaLnBrk="1" latinLnBrk="0" hangingPunct="1">
        <a:defRPr sz="8200" kern="1200">
          <a:solidFill>
            <a:schemeClr val="tx1"/>
          </a:solidFill>
          <a:latin typeface="+mn-lt"/>
          <a:ea typeface="+mn-ea"/>
          <a:cs typeface="+mn-cs"/>
        </a:defRPr>
      </a:lvl6pPr>
      <a:lvl7pPr marL="12541636" algn="l" defTabSz="4180545" rtl="0" eaLnBrk="1" latinLnBrk="0" hangingPunct="1">
        <a:defRPr sz="8200" kern="1200">
          <a:solidFill>
            <a:schemeClr val="tx1"/>
          </a:solidFill>
          <a:latin typeface="+mn-lt"/>
          <a:ea typeface="+mn-ea"/>
          <a:cs typeface="+mn-cs"/>
        </a:defRPr>
      </a:lvl7pPr>
      <a:lvl8pPr marL="14631909" algn="l" defTabSz="4180545" rtl="0" eaLnBrk="1" latinLnBrk="0" hangingPunct="1">
        <a:defRPr sz="8200" kern="1200">
          <a:solidFill>
            <a:schemeClr val="tx1"/>
          </a:solidFill>
          <a:latin typeface="+mn-lt"/>
          <a:ea typeface="+mn-ea"/>
          <a:cs typeface="+mn-cs"/>
        </a:defRPr>
      </a:lvl8pPr>
      <a:lvl9pPr marL="16722181" algn="l" defTabSz="4180545"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1"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a:xfrm>
            <a:off x="380999" y="39319200"/>
            <a:ext cx="23241001" cy="44958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sp>
        <p:nvSpPr>
          <p:cNvPr id="29" name="Rectangle 28"/>
          <p:cNvSpPr/>
          <p:nvPr/>
        </p:nvSpPr>
        <p:spPr>
          <a:xfrm>
            <a:off x="16611600" y="15773400"/>
            <a:ext cx="16078200" cy="81534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sp>
        <p:nvSpPr>
          <p:cNvPr id="28" name="Rectangle 27"/>
          <p:cNvSpPr/>
          <p:nvPr/>
        </p:nvSpPr>
        <p:spPr>
          <a:xfrm>
            <a:off x="381000" y="12801600"/>
            <a:ext cx="16078200" cy="152400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dirty="0"/>
          </a:p>
        </p:txBody>
      </p:sp>
      <p:sp>
        <p:nvSpPr>
          <p:cNvPr id="88" name="Rectangle 87"/>
          <p:cNvSpPr/>
          <p:nvPr/>
        </p:nvSpPr>
        <p:spPr>
          <a:xfrm>
            <a:off x="319674" y="28194000"/>
            <a:ext cx="16063326" cy="10972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dirty="0"/>
          </a:p>
        </p:txBody>
      </p:sp>
      <p:sp>
        <p:nvSpPr>
          <p:cNvPr id="15" name="Rectangle 14"/>
          <p:cNvSpPr/>
          <p:nvPr/>
        </p:nvSpPr>
        <p:spPr>
          <a:xfrm>
            <a:off x="16611600" y="5077942"/>
            <a:ext cx="16002000" cy="10619258"/>
          </a:xfrm>
          <a:prstGeom prst="rect">
            <a:avLst/>
          </a:prstGeom>
          <a:solidFill>
            <a:srgbClr val="E9F480"/>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sp>
        <p:nvSpPr>
          <p:cNvPr id="4" name="Rectangle 3"/>
          <p:cNvSpPr/>
          <p:nvPr/>
        </p:nvSpPr>
        <p:spPr>
          <a:xfrm>
            <a:off x="381000" y="5030599"/>
            <a:ext cx="16078200" cy="746620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sp>
        <p:nvSpPr>
          <p:cNvPr id="9" name="Text Box 4"/>
          <p:cNvSpPr txBox="1">
            <a:spLocks noChangeArrowheads="1"/>
          </p:cNvSpPr>
          <p:nvPr/>
        </p:nvSpPr>
        <p:spPr bwMode="auto">
          <a:xfrm>
            <a:off x="-35508" y="457200"/>
            <a:ext cx="32918400" cy="3859502"/>
          </a:xfrm>
          <a:prstGeom prst="rect">
            <a:avLst/>
          </a:prstGeom>
          <a:noFill/>
          <a:ln w="9525">
            <a:noFill/>
            <a:miter lim="800000"/>
            <a:headEnd/>
            <a:tailEnd/>
          </a:ln>
          <a:effectLst/>
        </p:spPr>
        <p:txBody>
          <a:bodyPr lIns="438894" tIns="219448" rIns="438894" bIns="219448">
            <a:spAutoFit/>
          </a:bodyPr>
          <a:lstStyle/>
          <a:p>
            <a:pPr algn="ctr">
              <a:defRPr/>
            </a:pPr>
            <a:r>
              <a:rPr lang="en-US" sz="7200" b="1" dirty="0" smtClean="0">
                <a:solidFill>
                  <a:schemeClr val="accent5">
                    <a:lumMod val="50000"/>
                  </a:schemeClr>
                </a:solidFill>
                <a:effectLst>
                  <a:outerShdw blurRad="38100" dist="38100" dir="2700000" algn="tl">
                    <a:srgbClr val="C0C0C0"/>
                  </a:outerShdw>
                </a:effectLst>
                <a:latin typeface="Tahoma" pitchFamily="34" charset="0"/>
                <a:ea typeface="Gulim" pitchFamily="34" charset="-127"/>
              </a:rPr>
              <a:t>Seasonal </a:t>
            </a:r>
            <a:r>
              <a:rPr lang="en-US" sz="7200" b="1" dirty="0">
                <a:solidFill>
                  <a:schemeClr val="accent5">
                    <a:lumMod val="50000"/>
                  </a:schemeClr>
                </a:solidFill>
                <a:effectLst>
                  <a:outerShdw blurRad="38100" dist="38100" dir="2700000" algn="tl">
                    <a:srgbClr val="C0C0C0"/>
                  </a:outerShdw>
                </a:effectLst>
                <a:latin typeface="Tahoma" pitchFamily="34" charset="0"/>
                <a:ea typeface="Gulim" pitchFamily="34" charset="-127"/>
              </a:rPr>
              <a:t>Arctic heat </a:t>
            </a:r>
            <a:r>
              <a:rPr lang="en-US" sz="7200" b="1" dirty="0" smtClean="0">
                <a:solidFill>
                  <a:schemeClr val="accent5">
                    <a:lumMod val="50000"/>
                  </a:schemeClr>
                </a:solidFill>
                <a:effectLst>
                  <a:outerShdw blurRad="38100" dist="38100" dir="2700000" algn="tl">
                    <a:srgbClr val="C0C0C0"/>
                  </a:outerShdw>
                </a:effectLst>
                <a:latin typeface="Tahoma" pitchFamily="34" charset="0"/>
                <a:ea typeface="Gulim" pitchFamily="34" charset="-127"/>
              </a:rPr>
              <a:t>budget </a:t>
            </a:r>
            <a:r>
              <a:rPr lang="en-US" sz="7200" b="1" dirty="0">
                <a:solidFill>
                  <a:schemeClr val="accent5">
                    <a:lumMod val="50000"/>
                  </a:schemeClr>
                </a:solidFill>
                <a:effectLst>
                  <a:outerShdw blurRad="38100" dist="38100" dir="2700000" algn="tl">
                    <a:srgbClr val="C0C0C0"/>
                  </a:outerShdw>
                </a:effectLst>
                <a:latin typeface="Tahoma" pitchFamily="34" charset="0"/>
                <a:ea typeface="Gulim" pitchFamily="34" charset="-127"/>
              </a:rPr>
              <a:t>in CMIP5</a:t>
            </a:r>
            <a:r>
              <a:rPr lang="zh-CN" altLang="en-US" sz="7200" b="1" dirty="0">
                <a:solidFill>
                  <a:schemeClr val="accent5">
                    <a:lumMod val="50000"/>
                  </a:schemeClr>
                </a:solidFill>
                <a:effectLst>
                  <a:outerShdw blurRad="38100" dist="38100" dir="2700000" algn="tl">
                    <a:srgbClr val="C0C0C0"/>
                  </a:outerShdw>
                </a:effectLst>
                <a:latin typeface="Tahoma" pitchFamily="34" charset="0"/>
                <a:ea typeface="Gulim" pitchFamily="34" charset="-127"/>
              </a:rPr>
              <a:t> </a:t>
            </a:r>
            <a:r>
              <a:rPr lang="en-US" sz="7200" b="1" dirty="0">
                <a:solidFill>
                  <a:schemeClr val="accent5">
                    <a:lumMod val="50000"/>
                  </a:schemeClr>
                </a:solidFill>
                <a:effectLst>
                  <a:outerShdw blurRad="38100" dist="38100" dir="2700000" algn="tl">
                    <a:srgbClr val="C0C0C0"/>
                  </a:outerShdw>
                </a:effectLst>
                <a:latin typeface="Tahoma" pitchFamily="34" charset="0"/>
                <a:ea typeface="Gulim" pitchFamily="34" charset="-127"/>
              </a:rPr>
              <a:t>models</a:t>
            </a:r>
          </a:p>
          <a:p>
            <a:pPr algn="ctr">
              <a:defRPr/>
            </a:pPr>
            <a:endParaRPr lang="en-US" altLang="ko-KR" sz="3600" b="1" dirty="0">
              <a:solidFill>
                <a:schemeClr val="accent5">
                  <a:lumMod val="50000"/>
                </a:schemeClr>
              </a:solidFill>
              <a:effectLst>
                <a:outerShdw blurRad="38100" dist="38100" dir="2700000" algn="tl">
                  <a:srgbClr val="C0C0C0"/>
                </a:outerShdw>
              </a:effectLst>
              <a:latin typeface="Tahoma" pitchFamily="34" charset="0"/>
              <a:ea typeface="Gulim" pitchFamily="34" charset="-127"/>
            </a:endParaRPr>
          </a:p>
          <a:p>
            <a:pPr algn="ctr"/>
            <a:r>
              <a:rPr lang="en-US" sz="4000" b="1" u="sng" dirty="0" smtClean="0"/>
              <a:t>Y</a:t>
            </a:r>
            <a:r>
              <a:rPr lang="en-US" altLang="zh-CN" sz="4000" b="1" u="sng" dirty="0" smtClean="0"/>
              <a:t>anni</a:t>
            </a:r>
            <a:r>
              <a:rPr lang="en-US" sz="4000" b="1" u="sng" dirty="0" smtClean="0"/>
              <a:t> </a:t>
            </a:r>
            <a:r>
              <a:rPr lang="en-US" sz="4000" b="1" u="sng" dirty="0"/>
              <a:t>D</a:t>
            </a:r>
            <a:r>
              <a:rPr lang="en-US" altLang="zh-CN" sz="4000" b="1" u="sng" dirty="0"/>
              <a:t>i</a:t>
            </a:r>
            <a:r>
              <a:rPr lang="en-US" sz="4000" b="1" u="sng" dirty="0"/>
              <a:t>ng</a:t>
            </a:r>
            <a:r>
              <a:rPr lang="en-US" sz="4000" b="1" dirty="0"/>
              <a:t>, J</a:t>
            </a:r>
            <a:r>
              <a:rPr lang="en-US" altLang="zh-CN" sz="4000" b="1" dirty="0"/>
              <a:t>ames</a:t>
            </a:r>
            <a:r>
              <a:rPr lang="zh-CN" altLang="en-US" sz="4000" b="1" dirty="0"/>
              <a:t> </a:t>
            </a:r>
            <a:r>
              <a:rPr lang="en-US" altLang="zh-CN" sz="4000" b="1" dirty="0"/>
              <a:t>A.</a:t>
            </a:r>
            <a:r>
              <a:rPr lang="zh-CN" altLang="en-US" sz="4000" b="1" dirty="0"/>
              <a:t> </a:t>
            </a:r>
            <a:r>
              <a:rPr lang="en-US" altLang="zh-CN" sz="4000" b="1" dirty="0"/>
              <a:t>Carton,</a:t>
            </a:r>
            <a:r>
              <a:rPr lang="zh-CN" altLang="en-US" sz="4000" b="1" dirty="0"/>
              <a:t> </a:t>
            </a:r>
            <a:r>
              <a:rPr lang="en-US" altLang="zh-CN" sz="4000" b="1" dirty="0"/>
              <a:t>Gennady</a:t>
            </a:r>
            <a:r>
              <a:rPr lang="zh-CN" altLang="en-US" sz="4000" b="1" dirty="0"/>
              <a:t> </a:t>
            </a:r>
            <a:r>
              <a:rPr lang="en-US" altLang="zh-CN" sz="4000" b="1" dirty="0" err="1"/>
              <a:t>Chepurin</a:t>
            </a:r>
            <a:endParaRPr lang="en-US" sz="4000" b="1" dirty="0"/>
          </a:p>
          <a:p>
            <a:pPr algn="ctr"/>
            <a:r>
              <a:rPr lang="en-US" sz="4000" dirty="0"/>
              <a:t>University of Maryland, College Park, Maryland, 20742</a:t>
            </a:r>
          </a:p>
          <a:p>
            <a:pPr algn="ctr">
              <a:defRPr/>
            </a:pPr>
            <a:endParaRPr lang="en-US" sz="3400" dirty="0">
              <a:latin typeface="Tahoma" pitchFamily="34" charset="0"/>
              <a:ea typeface="Gulim" pitchFamily="34" charset="-127"/>
            </a:endParaRPr>
          </a:p>
        </p:txBody>
      </p:sp>
      <p:sp>
        <p:nvSpPr>
          <p:cNvPr id="10" name="Rectangle 136"/>
          <p:cNvSpPr>
            <a:spLocks noChangeArrowheads="1"/>
          </p:cNvSpPr>
          <p:nvPr/>
        </p:nvSpPr>
        <p:spPr bwMode="auto">
          <a:xfrm>
            <a:off x="11811000" y="3725513"/>
            <a:ext cx="10655658" cy="541687"/>
          </a:xfrm>
          <a:prstGeom prst="rect">
            <a:avLst/>
          </a:prstGeom>
          <a:noFill/>
          <a:ln w="9525">
            <a:noFill/>
            <a:miter lim="800000"/>
            <a:headEnd/>
            <a:tailEnd/>
          </a:ln>
        </p:spPr>
        <p:txBody>
          <a:bodyPr wrap="square" lIns="109728" tIns="54864" rIns="109728" bIns="54864">
            <a:spAutoFit/>
          </a:bodyPr>
          <a:lstStyle/>
          <a:p>
            <a:r>
              <a:rPr lang="en-US" altLang="en-US" sz="2800" i="1" dirty="0"/>
              <a:t>Author contact information: </a:t>
            </a:r>
            <a:r>
              <a:rPr lang="en-US" altLang="en-US" sz="2800" i="1" dirty="0" smtClean="0"/>
              <a:t>Yanni Ding: </a:t>
            </a:r>
            <a:r>
              <a:rPr lang="en-US" altLang="en-US" sz="2800" i="1" dirty="0" err="1" smtClean="0"/>
              <a:t>yding@</a:t>
            </a:r>
            <a:r>
              <a:rPr lang="en-US" altLang="en-US" sz="2800" i="1" dirty="0" err="1"/>
              <a:t>atmos.umd.edu</a:t>
            </a:r>
            <a:endParaRPr lang="en-US" altLang="en-US" sz="2800" i="1" dirty="0"/>
          </a:p>
        </p:txBody>
      </p:sp>
      <p:sp>
        <p:nvSpPr>
          <p:cNvPr id="11" name="Text Box 270"/>
          <p:cNvSpPr txBox="1">
            <a:spLocks noChangeArrowheads="1"/>
          </p:cNvSpPr>
          <p:nvPr/>
        </p:nvSpPr>
        <p:spPr bwMode="auto">
          <a:xfrm>
            <a:off x="381000" y="5239201"/>
            <a:ext cx="15925800" cy="1923599"/>
          </a:xfrm>
          <a:prstGeom prst="rect">
            <a:avLst/>
          </a:prstGeom>
          <a:noFill/>
          <a:ln w="9525">
            <a:noFill/>
            <a:miter lim="800000"/>
            <a:headEnd/>
            <a:tailEnd/>
          </a:ln>
        </p:spPr>
        <p:txBody>
          <a:bodyPr lIns="91436" tIns="45718" rIns="91436" bIns="45718">
            <a:spAutoFit/>
          </a:bodyPr>
          <a:lstStyle/>
          <a:p>
            <a:pPr marL="342900" indent="-342900" defTabSz="4389120">
              <a:buFont typeface="Wingdings" pitchFamily="2" charset="2"/>
              <a:buChar char="v"/>
            </a:pPr>
            <a:r>
              <a:rPr lang="en-US" altLang="ko-KR" sz="4800" b="1" dirty="0">
                <a:solidFill>
                  <a:schemeClr val="accent3">
                    <a:lumMod val="75000"/>
                  </a:schemeClr>
                </a:solidFill>
                <a:latin typeface="Tahoma" pitchFamily="34" charset="0"/>
                <a:ea typeface="Gulim" pitchFamily="34" charset="-127"/>
              </a:rPr>
              <a:t> </a:t>
            </a:r>
            <a:r>
              <a:rPr lang="en-US" altLang="ko-KR" sz="4800" b="1" dirty="0" smtClean="0">
                <a:solidFill>
                  <a:schemeClr val="accent3">
                    <a:lumMod val="75000"/>
                  </a:schemeClr>
                </a:solidFill>
                <a:latin typeface="Tahoma" pitchFamily="34" charset="0"/>
                <a:ea typeface="Gulim" pitchFamily="34" charset="-127"/>
              </a:rPr>
              <a:t>I</a:t>
            </a:r>
            <a:r>
              <a:rPr lang="en-US" altLang="zh-CN" sz="4800" b="1" dirty="0" smtClean="0">
                <a:solidFill>
                  <a:schemeClr val="accent3">
                    <a:lumMod val="75000"/>
                  </a:schemeClr>
                </a:solidFill>
                <a:latin typeface="Tahoma" pitchFamily="34" charset="0"/>
                <a:ea typeface="Gulim" pitchFamily="34" charset="-127"/>
              </a:rPr>
              <a:t>ntroduction</a:t>
            </a:r>
            <a:endParaRPr lang="en-US" altLang="ko-KR" sz="4800" b="1" dirty="0">
              <a:solidFill>
                <a:schemeClr val="accent3">
                  <a:lumMod val="75000"/>
                </a:schemeClr>
              </a:solidFill>
              <a:latin typeface="Tahoma" pitchFamily="34" charset="0"/>
              <a:ea typeface="Gulim" pitchFamily="34" charset="-127"/>
            </a:endParaRPr>
          </a:p>
          <a:p>
            <a:pPr marL="342900" indent="-342900" defTabSz="4389120">
              <a:buFont typeface="Wingdings" pitchFamily="2" charset="2"/>
              <a:buChar char="v"/>
            </a:pPr>
            <a:endParaRPr lang="en-US" altLang="ko-KR" sz="4000" b="1" dirty="0">
              <a:solidFill>
                <a:schemeClr val="accent3">
                  <a:lumMod val="75000"/>
                </a:schemeClr>
              </a:solidFill>
              <a:latin typeface="Tahoma" pitchFamily="34" charset="0"/>
              <a:ea typeface="Gulim" pitchFamily="34" charset="-127"/>
            </a:endParaRPr>
          </a:p>
          <a:p>
            <a:pPr marL="342900" indent="-342900" defTabSz="4389120">
              <a:buFont typeface="Wingdings" pitchFamily="2" charset="2"/>
              <a:buChar char="§"/>
            </a:pPr>
            <a:endParaRPr lang="en-US" altLang="en-US" sz="3100" dirty="0">
              <a:latin typeface="Tahoma" pitchFamily="34" charset="0"/>
            </a:endParaRPr>
          </a:p>
        </p:txBody>
      </p:sp>
      <p:sp>
        <p:nvSpPr>
          <p:cNvPr id="12" name="Text Box 270"/>
          <p:cNvSpPr txBox="1">
            <a:spLocks noChangeArrowheads="1"/>
          </p:cNvSpPr>
          <p:nvPr/>
        </p:nvSpPr>
        <p:spPr bwMode="auto">
          <a:xfrm>
            <a:off x="457200" y="12954000"/>
            <a:ext cx="15925800" cy="830993"/>
          </a:xfrm>
          <a:prstGeom prst="rect">
            <a:avLst/>
          </a:prstGeom>
          <a:noFill/>
          <a:ln w="9525">
            <a:noFill/>
            <a:miter lim="800000"/>
            <a:headEnd/>
            <a:tailEnd/>
          </a:ln>
        </p:spPr>
        <p:txBody>
          <a:bodyPr lIns="91436" tIns="45718" rIns="91436" bIns="45718">
            <a:spAutoFit/>
          </a:bodyPr>
          <a:lstStyle/>
          <a:p>
            <a:pPr marL="342900" indent="-342900">
              <a:buFont typeface="Wingdings" pitchFamily="2" charset="2"/>
              <a:buChar char="v"/>
            </a:pPr>
            <a:r>
              <a:rPr lang="en-US" altLang="ko-KR" sz="4800" b="1" dirty="0">
                <a:solidFill>
                  <a:schemeClr val="accent3">
                    <a:lumMod val="75000"/>
                  </a:schemeClr>
                </a:solidFill>
                <a:latin typeface="Tahoma" pitchFamily="34" charset="0"/>
                <a:ea typeface="Gulim" pitchFamily="34" charset="-127"/>
              </a:rPr>
              <a:t> </a:t>
            </a:r>
            <a:r>
              <a:rPr lang="en-US" altLang="ko-KR" sz="4800" b="1" dirty="0" smtClean="0">
                <a:solidFill>
                  <a:schemeClr val="accent3">
                    <a:lumMod val="75000"/>
                  </a:schemeClr>
                </a:solidFill>
                <a:latin typeface="Tahoma" pitchFamily="34" charset="0"/>
                <a:ea typeface="Gulim" pitchFamily="34" charset="-127"/>
              </a:rPr>
              <a:t>Seasonal</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cycle</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of</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atmosphere</a:t>
            </a:r>
            <a:r>
              <a:rPr lang="zh-CN" altLang="en-US" sz="4800" b="1" dirty="0">
                <a:solidFill>
                  <a:schemeClr val="accent3">
                    <a:lumMod val="75000"/>
                  </a:schemeClr>
                </a:solidFill>
                <a:latin typeface="Tahoma" pitchFamily="34" charset="0"/>
                <a:ea typeface="Gulim" pitchFamily="34" charset="-127"/>
              </a:rPr>
              <a:t> </a:t>
            </a:r>
            <a:r>
              <a:rPr lang="en-US" altLang="zh-CN" sz="4800" b="1" dirty="0" err="1" smtClean="0">
                <a:solidFill>
                  <a:schemeClr val="accent3">
                    <a:lumMod val="75000"/>
                  </a:schemeClr>
                </a:solidFill>
                <a:latin typeface="Tahoma" pitchFamily="34" charset="0"/>
                <a:ea typeface="Gulim" pitchFamily="34" charset="-127"/>
              </a:rPr>
              <a:t>radiative</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flux</a:t>
            </a:r>
            <a:endParaRPr lang="en-US" altLang="ko-KR" sz="4800" b="1" dirty="0">
              <a:solidFill>
                <a:schemeClr val="accent3">
                  <a:lumMod val="75000"/>
                </a:schemeClr>
              </a:solidFill>
              <a:latin typeface="Tahoma" pitchFamily="34" charset="0"/>
              <a:ea typeface="Gulim" pitchFamily="34" charset="-127"/>
            </a:endParaRPr>
          </a:p>
        </p:txBody>
      </p:sp>
      <p:sp>
        <p:nvSpPr>
          <p:cNvPr id="13" name="Text Box 270"/>
          <p:cNvSpPr txBox="1">
            <a:spLocks noChangeArrowheads="1"/>
          </p:cNvSpPr>
          <p:nvPr/>
        </p:nvSpPr>
        <p:spPr bwMode="auto">
          <a:xfrm>
            <a:off x="16687800" y="5182854"/>
            <a:ext cx="11887200" cy="1446546"/>
          </a:xfrm>
          <a:prstGeom prst="rect">
            <a:avLst/>
          </a:prstGeom>
          <a:noFill/>
          <a:ln w="9525">
            <a:noFill/>
            <a:miter lim="800000"/>
            <a:headEnd/>
            <a:tailEnd/>
          </a:ln>
        </p:spPr>
        <p:txBody>
          <a:bodyPr wrap="square" lIns="91436" tIns="45718" rIns="91436" bIns="45718">
            <a:spAutoFit/>
          </a:bodyPr>
          <a:lstStyle/>
          <a:p>
            <a:pPr marL="342900" indent="-342900">
              <a:buFont typeface="Wingdings" pitchFamily="2" charset="2"/>
              <a:buChar char="v"/>
            </a:pPr>
            <a:r>
              <a:rPr lang="en-US" altLang="ko-KR" sz="4800" b="1" dirty="0" smtClean="0">
                <a:solidFill>
                  <a:schemeClr val="accent3">
                    <a:lumMod val="75000"/>
                  </a:schemeClr>
                </a:solidFill>
                <a:latin typeface="Tahoma" pitchFamily="34" charset="0"/>
                <a:ea typeface="Gulim" pitchFamily="34" charset="-127"/>
              </a:rPr>
              <a:t> CMIP</a:t>
            </a:r>
            <a:r>
              <a:rPr lang="en-US" altLang="zh-CN" sz="4800" b="1" dirty="0" smtClean="0">
                <a:solidFill>
                  <a:schemeClr val="accent3">
                    <a:lumMod val="75000"/>
                  </a:schemeClr>
                </a:solidFill>
                <a:latin typeface="Tahoma" pitchFamily="34" charset="0"/>
                <a:ea typeface="Gulim" pitchFamily="34" charset="-127"/>
              </a:rPr>
              <a:t>5</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models we consider</a:t>
            </a:r>
            <a:endParaRPr lang="en-US" altLang="ko-KR" sz="4800" b="1" dirty="0" smtClean="0">
              <a:solidFill>
                <a:schemeClr val="accent3">
                  <a:lumMod val="75000"/>
                </a:schemeClr>
              </a:solidFill>
              <a:latin typeface="Tahoma" pitchFamily="34" charset="0"/>
              <a:ea typeface="Gulim" pitchFamily="34" charset="-127"/>
            </a:endParaRPr>
          </a:p>
          <a:p>
            <a:pPr algn="just"/>
            <a:r>
              <a:rPr lang="en-US" sz="4000" dirty="0" smtClean="0"/>
              <a:t>  </a:t>
            </a:r>
            <a:endParaRPr lang="en-US" sz="3400" dirty="0" smtClean="0"/>
          </a:p>
        </p:txBody>
      </p:sp>
      <p:sp>
        <p:nvSpPr>
          <p:cNvPr id="23" name="Rectangle 3"/>
          <p:cNvSpPr txBox="1">
            <a:spLocks noChangeArrowheads="1"/>
          </p:cNvSpPr>
          <p:nvPr/>
        </p:nvSpPr>
        <p:spPr bwMode="auto">
          <a:xfrm>
            <a:off x="685800" y="13917304"/>
            <a:ext cx="5638800" cy="6351896"/>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sz="3800" kern="0" dirty="0" smtClean="0">
                <a:solidFill>
                  <a:schemeClr val="tx1">
                    <a:lumMod val="95000"/>
                    <a:lumOff val="5000"/>
                  </a:schemeClr>
                </a:solidFill>
              </a:rPr>
              <a:t>S</a:t>
            </a:r>
            <a:r>
              <a:rPr lang="en-US" altLang="zh-CN" sz="3800" kern="0" dirty="0" smtClean="0">
                <a:solidFill>
                  <a:schemeClr val="tx1">
                    <a:lumMod val="95000"/>
                    <a:lumOff val="5000"/>
                  </a:schemeClr>
                </a:solidFill>
              </a:rPr>
              <a:t>urface</a:t>
            </a:r>
            <a:r>
              <a:rPr lang="zh-CN" altLang="en-US" sz="3800" kern="0" dirty="0" smtClean="0">
                <a:solidFill>
                  <a:schemeClr val="tx1">
                    <a:lumMod val="95000"/>
                    <a:lumOff val="5000"/>
                  </a:schemeClr>
                </a:solidFill>
              </a:rPr>
              <a:t> </a:t>
            </a:r>
            <a:r>
              <a:rPr lang="en-US" altLang="zh-CN" sz="3800" kern="0" dirty="0" err="1" smtClean="0">
                <a:solidFill>
                  <a:schemeClr val="tx1">
                    <a:lumMod val="95000"/>
                    <a:lumOff val="5000"/>
                  </a:schemeClr>
                </a:solidFill>
              </a:rPr>
              <a:t>downwelling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shortwave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radiation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CMIP5</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simulations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generally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weaker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observed.  </a:t>
            </a:r>
          </a:p>
          <a:p>
            <a:pPr marL="411480" indent="-411480" eaLnBrk="0" hangingPunct="0">
              <a:spcBef>
                <a:spcPct val="20000"/>
              </a:spcBef>
              <a:buFontTx/>
              <a:buChar char="•"/>
              <a:defRPr/>
            </a:pP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cycle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net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flux</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surface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albedo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varies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from</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to model. </a:t>
            </a:r>
            <a:endParaRPr lang="en-US" altLang="zh-CN" sz="3800" kern="0" dirty="0" smtClean="0">
              <a:solidFill>
                <a:schemeClr val="tx1">
                  <a:lumMod val="95000"/>
                  <a:lumOff val="5000"/>
                </a:schemeClr>
              </a:solidFill>
            </a:endParaRPr>
          </a:p>
          <a:p>
            <a:pPr marL="411480" indent="-411480" eaLnBrk="0" hangingPunct="0">
              <a:spcBef>
                <a:spcPct val="20000"/>
              </a:spcBef>
              <a:buFontTx/>
              <a:buChar char="•"/>
              <a:defRPr/>
            </a:pPr>
            <a:r>
              <a:rPr lang="en-US" altLang="zh-CN" sz="3800" kern="0" dirty="0">
                <a:solidFill>
                  <a:schemeClr val="tx1">
                    <a:lumMod val="95000"/>
                    <a:lumOff val="5000"/>
                  </a:schemeClr>
                </a:solidFill>
              </a:rPr>
              <a:t>S</a:t>
            </a:r>
            <a:r>
              <a:rPr lang="en-US" altLang="zh-CN" sz="3800" kern="0" dirty="0" smtClean="0">
                <a:solidFill>
                  <a:schemeClr val="tx1">
                    <a:lumMod val="95000"/>
                    <a:lumOff val="5000"/>
                  </a:schemeClr>
                </a:solidFill>
              </a:rPr>
              <a:t>easonal cycle is stable over 145 years.</a:t>
            </a:r>
            <a:endParaRPr lang="en-US" altLang="zh-CN" sz="3800" kern="0" dirty="0">
              <a:solidFill>
                <a:schemeClr val="tx1">
                  <a:lumMod val="95000"/>
                  <a:lumOff val="5000"/>
                </a:schemeClr>
              </a:solidFill>
            </a:endParaRPr>
          </a:p>
        </p:txBody>
      </p:sp>
      <p:sp>
        <p:nvSpPr>
          <p:cNvPr id="42" name="Text Box 270"/>
          <p:cNvSpPr txBox="1">
            <a:spLocks noChangeArrowheads="1"/>
          </p:cNvSpPr>
          <p:nvPr/>
        </p:nvSpPr>
        <p:spPr bwMode="auto">
          <a:xfrm>
            <a:off x="457200" y="28194000"/>
            <a:ext cx="15925800" cy="830993"/>
          </a:xfrm>
          <a:prstGeom prst="rect">
            <a:avLst/>
          </a:prstGeom>
          <a:noFill/>
          <a:ln w="9525">
            <a:noFill/>
            <a:miter lim="800000"/>
            <a:headEnd/>
            <a:tailEnd/>
          </a:ln>
        </p:spPr>
        <p:txBody>
          <a:bodyPr lIns="91436" tIns="45718" rIns="91436" bIns="45718">
            <a:spAutoFit/>
          </a:bodyPr>
          <a:lstStyle/>
          <a:p>
            <a:pPr marL="342900" indent="-342900">
              <a:buFont typeface="Wingdings" pitchFamily="2" charset="2"/>
              <a:buChar char="v"/>
            </a:pP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Seasonal sea</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ice extent</a:t>
            </a:r>
            <a:endParaRPr lang="en-US" altLang="ko-KR" sz="4800" b="1" dirty="0">
              <a:solidFill>
                <a:schemeClr val="accent3">
                  <a:lumMod val="75000"/>
                </a:schemeClr>
              </a:solidFill>
              <a:latin typeface="Tahoma" pitchFamily="34" charset="0"/>
              <a:ea typeface="Gulim" pitchFamily="34" charset="-127"/>
            </a:endParaRPr>
          </a:p>
        </p:txBody>
      </p:sp>
      <p:sp>
        <p:nvSpPr>
          <p:cNvPr id="1036" name="Rectangle 12"/>
          <p:cNvSpPr>
            <a:spLocks noChangeArrowheads="1"/>
          </p:cNvSpPr>
          <p:nvPr/>
        </p:nvSpPr>
        <p:spPr bwMode="auto">
          <a:xfrm>
            <a:off x="0" y="-686341"/>
            <a:ext cx="221599" cy="1372683"/>
          </a:xfrm>
          <a:prstGeom prst="rect">
            <a:avLst/>
          </a:prstGeom>
          <a:noFill/>
          <a:ln w="9525">
            <a:noFill/>
            <a:miter lim="800000"/>
            <a:headEnd/>
            <a:tailEnd/>
          </a:ln>
          <a:effectLst/>
        </p:spPr>
        <p:txBody>
          <a:bodyPr vert="horz" wrap="none" lIns="109728" tIns="54864" rIns="109728" bIns="54864" numCol="1" anchor="ctr" anchorCtr="0" compatLnSpc="1">
            <a:prstTxWarp prst="textNoShape">
              <a:avLst/>
            </a:prstTxWarp>
            <a:spAutoFit/>
          </a:bodyPr>
          <a:lstStyle/>
          <a:p>
            <a:endParaRPr lang="en-US"/>
          </a:p>
        </p:txBody>
      </p:sp>
      <p:sp>
        <p:nvSpPr>
          <p:cNvPr id="83" name="TextBox 82"/>
          <p:cNvSpPr txBox="1"/>
          <p:nvPr/>
        </p:nvSpPr>
        <p:spPr>
          <a:xfrm>
            <a:off x="647700" y="6239100"/>
            <a:ext cx="15544800" cy="5958554"/>
          </a:xfrm>
          <a:prstGeom prst="rect">
            <a:avLst/>
          </a:prstGeom>
          <a:noFill/>
        </p:spPr>
        <p:txBody>
          <a:bodyPr wrap="square" lIns="109728" tIns="54864" rIns="109728" bIns="54864" rtlCol="0">
            <a:spAutoFit/>
          </a:bodyPr>
          <a:lstStyle/>
          <a:p>
            <a:pPr algn="just"/>
            <a:r>
              <a:rPr lang="en-US" sz="3800" dirty="0" smtClean="0"/>
              <a:t>The oceanic component of coupled climate models at high latitudes has received less attention than  either the overlying meteorology or the sea ice cover despite the strong connections between these three and the strong connections to the Atlantic overturning circulation.  As part of a broader examination of atmosphere/ocean/ice interactions at high latitude (part of my dissertation) we are examining the behavior of the heat and salt budgets in 145 year long ‘nature runs’ in  a set of 15 </a:t>
            </a:r>
            <a:r>
              <a:rPr lang="en-US" sz="3800" dirty="0"/>
              <a:t>CMIP5 coupled </a:t>
            </a:r>
            <a:r>
              <a:rPr lang="en-US" sz="3800" dirty="0" smtClean="0"/>
              <a:t>models, many of which have multiple ensemble members.  Here I focus on the seasonal  response of heat storage to changes in incoming solar radiation as well as  seasonal influences from lower latitudes. </a:t>
            </a:r>
          </a:p>
        </p:txBody>
      </p:sp>
      <p:sp>
        <p:nvSpPr>
          <p:cNvPr id="131" name="Text Box 270"/>
          <p:cNvSpPr txBox="1">
            <a:spLocks noChangeArrowheads="1"/>
          </p:cNvSpPr>
          <p:nvPr/>
        </p:nvSpPr>
        <p:spPr bwMode="auto">
          <a:xfrm>
            <a:off x="457200" y="39243000"/>
            <a:ext cx="31470601" cy="830993"/>
          </a:xfrm>
          <a:prstGeom prst="rect">
            <a:avLst/>
          </a:prstGeom>
          <a:noFill/>
          <a:ln w="9525">
            <a:noFill/>
            <a:miter lim="800000"/>
            <a:headEnd/>
            <a:tailEnd/>
          </a:ln>
        </p:spPr>
        <p:txBody>
          <a:bodyPr wrap="square" lIns="91436" tIns="45718" rIns="91436" bIns="45718">
            <a:spAutoFit/>
          </a:bodyPr>
          <a:lstStyle/>
          <a:p>
            <a:pPr marL="342900" indent="-342900">
              <a:buFont typeface="Wingdings" pitchFamily="2" charset="2"/>
              <a:buChar char="v"/>
            </a:pPr>
            <a:r>
              <a:rPr lang="en-US" altLang="ko-KR" sz="4800" b="1" dirty="0">
                <a:solidFill>
                  <a:schemeClr val="accent3">
                    <a:lumMod val="75000"/>
                  </a:schemeClr>
                </a:solidFill>
                <a:latin typeface="Tahoma" pitchFamily="34" charset="0"/>
                <a:ea typeface="Gulim" pitchFamily="34" charset="-127"/>
              </a:rPr>
              <a:t> </a:t>
            </a:r>
            <a:r>
              <a:rPr lang="en-US" altLang="ko-KR" sz="4800" b="1" dirty="0" smtClean="0">
                <a:solidFill>
                  <a:schemeClr val="accent3">
                    <a:lumMod val="75000"/>
                  </a:schemeClr>
                </a:solidFill>
                <a:latin typeface="Tahoma" pitchFamily="34" charset="0"/>
                <a:ea typeface="Gulim" pitchFamily="34" charset="-127"/>
              </a:rPr>
              <a:t>Summary</a:t>
            </a:r>
          </a:p>
        </p:txBody>
      </p:sp>
      <p:pic>
        <p:nvPicPr>
          <p:cNvPr id="73" name="Picture 11" descr="se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04771"/>
            <a:ext cx="3962400" cy="3760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7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79400" y="2053317"/>
            <a:ext cx="6945220" cy="1909083"/>
          </a:xfrm>
          <a:prstGeom prst="rect">
            <a:avLst/>
          </a:prstGeom>
        </p:spPr>
      </p:pic>
      <p:sp>
        <p:nvSpPr>
          <p:cNvPr id="85" name="Rectangle 3"/>
          <p:cNvSpPr txBox="1">
            <a:spLocks noChangeArrowheads="1"/>
          </p:cNvSpPr>
          <p:nvPr/>
        </p:nvSpPr>
        <p:spPr bwMode="auto">
          <a:xfrm>
            <a:off x="16840200" y="17291566"/>
            <a:ext cx="7848600" cy="5797034"/>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altLang="zh-CN" sz="3800" kern="0" dirty="0" smtClean="0">
                <a:solidFill>
                  <a:schemeClr val="tx1">
                    <a:lumMod val="95000"/>
                    <a:lumOff val="5000"/>
                  </a:schemeClr>
                </a:solidFill>
              </a:rPr>
              <a:t>Simulated  ocean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heat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content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(0/1500m)</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is biased,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with biases that vary from</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Here we remove the bias and focus on seasonal changes.</a:t>
            </a:r>
          </a:p>
          <a:p>
            <a:pPr marL="411480" indent="-411480" eaLnBrk="0" hangingPunct="0">
              <a:spcBef>
                <a:spcPct val="20000"/>
              </a:spcBef>
              <a:buFontTx/>
              <a:buChar char="•"/>
              <a:defRPr/>
            </a:pPr>
            <a:r>
              <a:rPr lang="en-US" altLang="zh-CN" sz="3800" kern="0" dirty="0" smtClean="0">
                <a:solidFill>
                  <a:schemeClr val="tx1">
                    <a:lumMod val="95000"/>
                    <a:lumOff val="5000"/>
                  </a:schemeClr>
                </a:solidFill>
              </a:rPr>
              <a:t>Averaged over the Arctic, seasonal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ocean/ice</a:t>
            </a:r>
            <a:r>
              <a:rPr lang="zh-CN" altLang="en-US" sz="3800" kern="0" dirty="0" smtClean="0">
                <a:solidFill>
                  <a:schemeClr val="tx1">
                    <a:lumMod val="95000"/>
                    <a:lumOff val="5000"/>
                  </a:schemeClr>
                </a:solidFill>
              </a:rPr>
              <a:t> </a:t>
            </a:r>
            <a:r>
              <a:rPr lang="en-US" sz="3800" kern="0" dirty="0" smtClean="0">
                <a:solidFill>
                  <a:schemeClr val="tx1">
                    <a:lumMod val="95000"/>
                    <a:lumOff val="5000"/>
                  </a:schemeClr>
                </a:solidFill>
              </a:rPr>
              <a:t>heat </a:t>
            </a:r>
            <a:r>
              <a:rPr lang="en-US" sz="3800" kern="0" dirty="0">
                <a:solidFill>
                  <a:schemeClr val="tx1">
                    <a:lumMod val="95000"/>
                    <a:lumOff val="5000"/>
                  </a:schemeClr>
                </a:solidFill>
              </a:rPr>
              <a:t>storage </a:t>
            </a:r>
            <a:r>
              <a:rPr lang="en-US" sz="3800" kern="0" dirty="0" smtClean="0">
                <a:solidFill>
                  <a:schemeClr val="tx1">
                    <a:lumMod val="95000"/>
                    <a:lumOff val="5000"/>
                  </a:schemeClr>
                </a:solidFill>
              </a:rPr>
              <a:t>balances  </a:t>
            </a:r>
            <a:r>
              <a:rPr lang="en-US" altLang="zh-CN" sz="3800" kern="0" dirty="0" smtClean="0">
                <a:solidFill>
                  <a:schemeClr val="tx1">
                    <a:lumMod val="95000"/>
                    <a:lumOff val="5000"/>
                  </a:schemeClr>
                </a:solidFill>
              </a:rPr>
              <a:t>net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 surface heat flux. </a:t>
            </a:r>
            <a:endParaRPr lang="en-US" sz="3800" kern="0" dirty="0">
              <a:solidFill>
                <a:schemeClr val="tx1">
                  <a:lumMod val="95000"/>
                  <a:lumOff val="5000"/>
                </a:schemeClr>
              </a:solidFill>
            </a:endParaRPr>
          </a:p>
        </p:txBody>
      </p:sp>
      <p:sp>
        <p:nvSpPr>
          <p:cNvPr id="47" name="Rectangle 3"/>
          <p:cNvSpPr/>
          <p:nvPr/>
        </p:nvSpPr>
        <p:spPr>
          <a:xfrm>
            <a:off x="6324600" y="14097000"/>
            <a:ext cx="9677400" cy="541687"/>
          </a:xfrm>
          <a:prstGeom prst="rect">
            <a:avLst/>
          </a:prstGeom>
          <a:solidFill>
            <a:schemeClr val="accent3">
              <a:lumMod val="40000"/>
              <a:lumOff val="60000"/>
              <a:alpha val="0"/>
            </a:schemeClr>
          </a:solidFill>
        </p:spPr>
        <p:txBody>
          <a:bodyPr wrap="square" lIns="109728" tIns="54864" rIns="109728" bIns="54864">
            <a:spAutoFit/>
          </a:bodyPr>
          <a:lstStyle/>
          <a:p>
            <a:pPr algn="ctr"/>
            <a:r>
              <a:rPr lang="en-US" altLang="zh-CN" sz="2800" b="1" dirty="0" smtClean="0">
                <a:solidFill>
                  <a:schemeClr val="accent3">
                    <a:lumMod val="50000"/>
                  </a:schemeClr>
                </a:solidFill>
              </a:rPr>
              <a:t>Example of surface</a:t>
            </a:r>
            <a:r>
              <a:rPr lang="zh-CN" altLang="en-US" sz="2800" b="1" dirty="0" smtClean="0">
                <a:solidFill>
                  <a:schemeClr val="accent3">
                    <a:lumMod val="50000"/>
                  </a:schemeClr>
                </a:solidFill>
              </a:rPr>
              <a:t> </a:t>
            </a:r>
            <a:r>
              <a:rPr lang="en-US" altLang="zh-CN" sz="2800" b="1" dirty="0" smtClean="0">
                <a:solidFill>
                  <a:schemeClr val="accent3">
                    <a:lumMod val="50000"/>
                  </a:schemeClr>
                </a:solidFill>
              </a:rPr>
              <a:t>shortwave</a:t>
            </a:r>
            <a:r>
              <a:rPr lang="zh-CN" altLang="en-US" sz="2800" b="1" dirty="0" smtClean="0">
                <a:solidFill>
                  <a:schemeClr val="accent3">
                    <a:lumMod val="50000"/>
                  </a:schemeClr>
                </a:solidFill>
              </a:rPr>
              <a:t> </a:t>
            </a:r>
            <a:r>
              <a:rPr lang="en-US" altLang="zh-CN" sz="2800" b="1" dirty="0" smtClean="0">
                <a:solidFill>
                  <a:schemeClr val="accent3">
                    <a:lumMod val="50000"/>
                  </a:schemeClr>
                </a:solidFill>
              </a:rPr>
              <a:t>fluxes</a:t>
            </a:r>
            <a:r>
              <a:rPr lang="zh-CN" altLang="en-US" sz="2800" b="1" dirty="0" smtClean="0">
                <a:solidFill>
                  <a:schemeClr val="accent3">
                    <a:lumMod val="50000"/>
                  </a:schemeClr>
                </a:solidFill>
              </a:rPr>
              <a:t> </a:t>
            </a:r>
            <a:r>
              <a:rPr lang="en-US" altLang="zh-CN" sz="2800" b="1" dirty="0" smtClean="0">
                <a:solidFill>
                  <a:schemeClr val="accent3">
                    <a:lumMod val="50000"/>
                  </a:schemeClr>
                </a:solidFill>
              </a:rPr>
              <a:t>over</a:t>
            </a:r>
            <a:r>
              <a:rPr lang="zh-CN" altLang="en-US" sz="2800" b="1" dirty="0" smtClean="0">
                <a:solidFill>
                  <a:schemeClr val="accent3">
                    <a:lumMod val="50000"/>
                  </a:schemeClr>
                </a:solidFill>
              </a:rPr>
              <a:t> </a:t>
            </a:r>
            <a:r>
              <a:rPr lang="en-US" altLang="zh-CN" sz="2800" b="1" dirty="0" smtClean="0">
                <a:solidFill>
                  <a:schemeClr val="accent3">
                    <a:lumMod val="50000"/>
                  </a:schemeClr>
                </a:solidFill>
              </a:rPr>
              <a:t>Arctic</a:t>
            </a:r>
            <a:r>
              <a:rPr lang="zh-CN" altLang="en-US" sz="2800" b="1" dirty="0" smtClean="0">
                <a:solidFill>
                  <a:schemeClr val="accent3">
                    <a:lumMod val="50000"/>
                  </a:schemeClr>
                </a:solidFill>
              </a:rPr>
              <a:t> </a:t>
            </a:r>
            <a:r>
              <a:rPr lang="en-US" altLang="zh-CN" sz="2800" b="1" dirty="0" smtClean="0">
                <a:solidFill>
                  <a:schemeClr val="accent3">
                    <a:lumMod val="50000"/>
                  </a:schemeClr>
                </a:solidFill>
              </a:rPr>
              <a:t>Ocean</a:t>
            </a:r>
            <a:endParaRPr lang="en-US" sz="2800" b="1" dirty="0">
              <a:solidFill>
                <a:schemeClr val="accent3">
                  <a:lumMod val="50000"/>
                </a:schemeClr>
              </a:solidFill>
            </a:endParaRPr>
          </a:p>
        </p:txBody>
      </p:sp>
      <p:sp>
        <p:nvSpPr>
          <p:cNvPr id="48" name="Rectangle 3"/>
          <p:cNvSpPr/>
          <p:nvPr/>
        </p:nvSpPr>
        <p:spPr>
          <a:xfrm>
            <a:off x="6019800" y="30251400"/>
            <a:ext cx="4191000" cy="541687"/>
          </a:xfrm>
          <a:prstGeom prst="rect">
            <a:avLst/>
          </a:prstGeom>
          <a:solidFill>
            <a:schemeClr val="accent3">
              <a:lumMod val="40000"/>
              <a:lumOff val="60000"/>
              <a:alpha val="0"/>
            </a:schemeClr>
          </a:solidFill>
        </p:spPr>
        <p:txBody>
          <a:bodyPr wrap="square" lIns="109728" tIns="54864" rIns="109728" bIns="54864">
            <a:spAutoFit/>
          </a:bodyPr>
          <a:lstStyle/>
          <a:p>
            <a:pPr algn="just"/>
            <a:r>
              <a:rPr lang="en-US" sz="2800" b="1" dirty="0" smtClean="0">
                <a:solidFill>
                  <a:srgbClr val="4F6228"/>
                </a:solidFill>
              </a:rPr>
              <a:t>S</a:t>
            </a:r>
            <a:r>
              <a:rPr lang="en-US" altLang="zh-CN" sz="2800" b="1" dirty="0" smtClean="0">
                <a:solidFill>
                  <a:srgbClr val="4F6228"/>
                </a:solidFill>
              </a:rPr>
              <a:t>urface</a:t>
            </a:r>
            <a:r>
              <a:rPr lang="zh-CN" altLang="en-US" sz="2800" b="1" dirty="0" smtClean="0">
                <a:solidFill>
                  <a:srgbClr val="4F6228"/>
                </a:solidFill>
              </a:rPr>
              <a:t> </a:t>
            </a:r>
            <a:r>
              <a:rPr lang="en-US" altLang="zh-CN" sz="2800" b="1" dirty="0" smtClean="0">
                <a:solidFill>
                  <a:srgbClr val="4F6228"/>
                </a:solidFill>
              </a:rPr>
              <a:t>albedo</a:t>
            </a:r>
            <a:r>
              <a:rPr lang="zh-CN" altLang="en-US" sz="2800" b="1" dirty="0" smtClean="0">
                <a:solidFill>
                  <a:srgbClr val="4F6228"/>
                </a:solidFill>
              </a:rPr>
              <a:t> </a:t>
            </a:r>
            <a:r>
              <a:rPr lang="en-US" altLang="zh-CN" sz="2800" b="1" dirty="0" smtClean="0">
                <a:solidFill>
                  <a:srgbClr val="4F6228"/>
                </a:solidFill>
              </a:rPr>
              <a:t>(MAM)</a:t>
            </a:r>
            <a:endParaRPr lang="en-US" sz="2800" b="1" dirty="0">
              <a:solidFill>
                <a:srgbClr val="4F6228"/>
              </a:solidFill>
            </a:endParaRPr>
          </a:p>
        </p:txBody>
      </p:sp>
      <p:pic>
        <p:nvPicPr>
          <p:cNvPr id="44" name="Picture 43"/>
          <p:cNvPicPr>
            <a:picLocks noChangeAspect="1"/>
          </p:cNvPicPr>
          <p:nvPr/>
        </p:nvPicPr>
        <p:blipFill rotWithShape="1">
          <a:blip r:embed="rId5"/>
          <a:srcRect l="9496" t="-1" b="32535"/>
          <a:stretch/>
        </p:blipFill>
        <p:spPr>
          <a:xfrm>
            <a:off x="11185084" y="14791087"/>
            <a:ext cx="5197916" cy="4495800"/>
          </a:xfrm>
          <a:prstGeom prst="rect">
            <a:avLst/>
          </a:prstGeom>
        </p:spPr>
      </p:pic>
      <p:sp>
        <p:nvSpPr>
          <p:cNvPr id="2" name="TextBox 1"/>
          <p:cNvSpPr txBox="1"/>
          <p:nvPr/>
        </p:nvSpPr>
        <p:spPr>
          <a:xfrm>
            <a:off x="11963400" y="19278600"/>
            <a:ext cx="4114800" cy="369332"/>
          </a:xfrm>
          <a:prstGeom prst="rect">
            <a:avLst/>
          </a:prstGeom>
          <a:noFill/>
        </p:spPr>
        <p:txBody>
          <a:bodyPr wrap="square" rtlCol="0">
            <a:spAutoFit/>
          </a:bodyPr>
          <a:lstStyle/>
          <a:p>
            <a:r>
              <a:rPr lang="en-US" altLang="zh-CN" sz="1800" dirty="0" smtClean="0"/>
              <a:t>Year days :</a:t>
            </a:r>
            <a:r>
              <a:rPr lang="zh-CN" altLang="en-US" sz="1800" dirty="0" smtClean="0"/>
              <a:t> </a:t>
            </a:r>
            <a:r>
              <a:rPr lang="en-US" altLang="zh-CN" sz="1800" dirty="0" smtClean="0"/>
              <a:t>from</a:t>
            </a:r>
            <a:r>
              <a:rPr lang="zh-CN" altLang="en-US" sz="1800" dirty="0" smtClean="0"/>
              <a:t> </a:t>
            </a:r>
            <a:r>
              <a:rPr lang="en-US" altLang="zh-CN" sz="1800" i="1" dirty="0" smtClean="0"/>
              <a:t>Curry</a:t>
            </a:r>
            <a:r>
              <a:rPr lang="zh-CN" altLang="en-US" sz="1800" i="1" dirty="0" smtClean="0"/>
              <a:t> </a:t>
            </a:r>
            <a:r>
              <a:rPr lang="en-US" altLang="zh-CN" sz="1800" i="1" dirty="0" smtClean="0"/>
              <a:t>et</a:t>
            </a:r>
            <a:r>
              <a:rPr lang="zh-CN" altLang="en-US" sz="1800" i="1" dirty="0" smtClean="0"/>
              <a:t> </a:t>
            </a:r>
            <a:r>
              <a:rPr lang="en-US" altLang="zh-CN" sz="1800" i="1" dirty="0" smtClean="0"/>
              <a:t>al</a:t>
            </a:r>
            <a:r>
              <a:rPr lang="en-US" altLang="zh-CN" sz="1800" dirty="0" smtClean="0"/>
              <a:t>.</a:t>
            </a:r>
            <a:r>
              <a:rPr lang="zh-CN" altLang="en-US" sz="1800" dirty="0" smtClean="0"/>
              <a:t> </a:t>
            </a:r>
            <a:r>
              <a:rPr lang="en-US" altLang="zh-CN" sz="1800" dirty="0" smtClean="0"/>
              <a:t>1996</a:t>
            </a:r>
            <a:endParaRPr lang="en-US" sz="1800" dirty="0"/>
          </a:p>
        </p:txBody>
      </p:sp>
      <p:sp>
        <p:nvSpPr>
          <p:cNvPr id="60" name="Rectangle 3"/>
          <p:cNvSpPr txBox="1">
            <a:spLocks noChangeArrowheads="1"/>
          </p:cNvSpPr>
          <p:nvPr/>
        </p:nvSpPr>
        <p:spPr bwMode="auto">
          <a:xfrm>
            <a:off x="609600" y="39928800"/>
            <a:ext cx="23088600" cy="38862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sz="3800" kern="0" dirty="0" smtClean="0">
                <a:solidFill>
                  <a:schemeClr val="tx1">
                    <a:lumMod val="95000"/>
                    <a:lumOff val="5000"/>
                  </a:schemeClr>
                </a:solidFill>
              </a:rPr>
              <a:t>Net </a:t>
            </a:r>
            <a:r>
              <a:rPr lang="en-US" altLang="zh-CN" sz="3800" kern="0" dirty="0" smtClean="0">
                <a:solidFill>
                  <a:schemeClr val="tx1">
                    <a:lumMod val="95000"/>
                    <a:lumOff val="5000"/>
                  </a:schemeClr>
                </a:solidFill>
              </a:rPr>
              <a:t>surface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fluxes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reflectivity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over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 Arctic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vary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from</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cycle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extent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cloud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fraction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both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contribute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these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variations.</a:t>
            </a:r>
          </a:p>
          <a:p>
            <a:pPr marL="411480" indent="-411480" eaLnBrk="0" hangingPunct="0">
              <a:spcBef>
                <a:spcPct val="20000"/>
              </a:spcBef>
              <a:buFontTx/>
              <a:buChar char="•"/>
              <a:defRPr/>
            </a:pPr>
            <a:r>
              <a:rPr lang="en-US" altLang="zh-CN" sz="3800" kern="0" dirty="0" smtClean="0">
                <a:solidFill>
                  <a:schemeClr val="tx1">
                    <a:lumMod val="95000"/>
                    <a:lumOff val="5000"/>
                  </a:schemeClr>
                </a:solidFill>
              </a:rPr>
              <a:t>In simulations the seasonal cycle of atmospheric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surface radiative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flux</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controls 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cycle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 heat content.</a:t>
            </a:r>
            <a:r>
              <a:rPr lang="zh-CN" altLang="en-US" sz="3800" kern="0" dirty="0" smtClean="0">
                <a:solidFill>
                  <a:schemeClr val="tx1">
                    <a:lumMod val="95000"/>
                    <a:lumOff val="5000"/>
                  </a:schemeClr>
                </a:solidFill>
              </a:rPr>
              <a:t>  </a:t>
            </a:r>
            <a:endParaRPr lang="en-US" altLang="zh-CN" sz="3800" kern="0" dirty="0" smtClean="0">
              <a:solidFill>
                <a:schemeClr val="tx1">
                  <a:lumMod val="95000"/>
                  <a:lumOff val="5000"/>
                </a:schemeClr>
              </a:solidFill>
            </a:endParaRPr>
          </a:p>
          <a:p>
            <a:pPr marL="411480" lvl="1" indent="-411480" eaLnBrk="0" hangingPunct="0">
              <a:spcBef>
                <a:spcPct val="20000"/>
              </a:spcBef>
              <a:buFontTx/>
              <a:buChar char="•"/>
              <a:defRPr/>
            </a:pPr>
            <a:r>
              <a:rPr lang="en-US" altLang="zh-CN" sz="3800" kern="0" dirty="0">
                <a:solidFill>
                  <a:schemeClr val="tx1">
                    <a:lumMod val="95000"/>
                    <a:lumOff val="5000"/>
                  </a:schemeClr>
                </a:solidFill>
              </a:rPr>
              <a:t>Ocean advection of heat becomes a dominant term on decadal timescales (not shown here</a:t>
            </a:r>
            <a:r>
              <a:rPr lang="en-US" altLang="zh-CN" sz="3800" kern="0" dirty="0" smtClean="0">
                <a:solidFill>
                  <a:schemeClr val="tx1">
                    <a:lumMod val="95000"/>
                    <a:lumOff val="5000"/>
                  </a:schemeClr>
                </a:solidFill>
              </a:rPr>
              <a:t>)</a:t>
            </a:r>
          </a:p>
          <a:p>
            <a:pPr marL="411480" indent="-411480" eaLnBrk="0" hangingPunct="0">
              <a:spcBef>
                <a:spcPct val="20000"/>
              </a:spcBef>
              <a:buFontTx/>
              <a:buChar char="•"/>
              <a:defRPr/>
            </a:pP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sensitivity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volume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increasing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temperature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varies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among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different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models.</a:t>
            </a:r>
          </a:p>
        </p:txBody>
      </p:sp>
      <p:sp>
        <p:nvSpPr>
          <p:cNvPr id="61" name="Rectangle 60"/>
          <p:cNvSpPr/>
          <p:nvPr/>
        </p:nvSpPr>
        <p:spPr>
          <a:xfrm>
            <a:off x="16611599" y="24162438"/>
            <a:ext cx="16078201" cy="15004362"/>
          </a:xfrm>
          <a:prstGeom prst="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sp>
        <p:nvSpPr>
          <p:cNvPr id="62" name="Text Box 270"/>
          <p:cNvSpPr txBox="1">
            <a:spLocks noChangeArrowheads="1"/>
          </p:cNvSpPr>
          <p:nvPr/>
        </p:nvSpPr>
        <p:spPr bwMode="auto">
          <a:xfrm>
            <a:off x="16764000" y="15849600"/>
            <a:ext cx="15925800" cy="830993"/>
          </a:xfrm>
          <a:prstGeom prst="rect">
            <a:avLst/>
          </a:prstGeom>
          <a:noFill/>
          <a:ln w="9525">
            <a:noFill/>
            <a:miter lim="800000"/>
            <a:headEnd/>
            <a:tailEnd/>
          </a:ln>
        </p:spPr>
        <p:txBody>
          <a:bodyPr lIns="91436" tIns="45718" rIns="91436" bIns="45718">
            <a:spAutoFit/>
          </a:bodyPr>
          <a:lstStyle/>
          <a:p>
            <a:pPr marL="342900" indent="-342900">
              <a:buFont typeface="Wingdings" pitchFamily="2" charset="2"/>
              <a:buChar char="v"/>
            </a:pPr>
            <a:r>
              <a:rPr lang="en-US" altLang="ko-KR" sz="4800" b="1" dirty="0">
                <a:solidFill>
                  <a:schemeClr val="accent3">
                    <a:lumMod val="75000"/>
                  </a:schemeClr>
                </a:solidFill>
                <a:latin typeface="Tahoma" pitchFamily="34" charset="0"/>
                <a:ea typeface="Gulim" pitchFamily="34" charset="-127"/>
              </a:rPr>
              <a:t> </a:t>
            </a:r>
            <a:r>
              <a:rPr lang="en-US" altLang="ko-KR" sz="4800" b="1" dirty="0" smtClean="0">
                <a:solidFill>
                  <a:schemeClr val="accent3">
                    <a:lumMod val="75000"/>
                  </a:schemeClr>
                </a:solidFill>
                <a:latin typeface="Tahoma" pitchFamily="34" charset="0"/>
                <a:ea typeface="Gulim" pitchFamily="34" charset="-127"/>
              </a:rPr>
              <a:t>Seasonal</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cycle</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of</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ocean/ice heat</a:t>
            </a:r>
            <a:endParaRPr lang="en-US" altLang="ko-KR" sz="4800" b="1" dirty="0">
              <a:solidFill>
                <a:schemeClr val="accent3">
                  <a:lumMod val="75000"/>
                </a:schemeClr>
              </a:solidFill>
              <a:latin typeface="Tahoma" pitchFamily="34" charset="0"/>
              <a:ea typeface="Gulim" pitchFamily="34" charset="-127"/>
            </a:endParaRPr>
          </a:p>
        </p:txBody>
      </p:sp>
      <p:sp>
        <p:nvSpPr>
          <p:cNvPr id="64" name="Text Box 270"/>
          <p:cNvSpPr txBox="1">
            <a:spLocks noChangeArrowheads="1"/>
          </p:cNvSpPr>
          <p:nvPr/>
        </p:nvSpPr>
        <p:spPr bwMode="auto">
          <a:xfrm>
            <a:off x="16687800" y="24162607"/>
            <a:ext cx="15925800" cy="830993"/>
          </a:xfrm>
          <a:prstGeom prst="rect">
            <a:avLst/>
          </a:prstGeom>
          <a:noFill/>
          <a:ln w="9525">
            <a:noFill/>
            <a:miter lim="800000"/>
            <a:headEnd/>
            <a:tailEnd/>
          </a:ln>
        </p:spPr>
        <p:txBody>
          <a:bodyPr lIns="91436" tIns="45718" rIns="91436" bIns="45718">
            <a:spAutoFit/>
          </a:bodyPr>
          <a:lstStyle/>
          <a:p>
            <a:pPr marL="342900" indent="-342900">
              <a:buFont typeface="Wingdings" pitchFamily="2" charset="2"/>
              <a:buChar char="v"/>
            </a:pPr>
            <a:r>
              <a:rPr lang="en-US" altLang="ko-KR" sz="4800" b="1">
                <a:solidFill>
                  <a:schemeClr val="accent3">
                    <a:lumMod val="75000"/>
                  </a:schemeClr>
                </a:solidFill>
                <a:latin typeface="Tahoma" pitchFamily="34" charset="0"/>
                <a:ea typeface="Gulim" pitchFamily="34" charset="-127"/>
              </a:rPr>
              <a:t>  </a:t>
            </a:r>
            <a:r>
              <a:rPr lang="en-US" altLang="ko-KR" sz="4800" b="1" smtClean="0">
                <a:solidFill>
                  <a:schemeClr val="accent3">
                    <a:lumMod val="75000"/>
                  </a:schemeClr>
                </a:solidFill>
                <a:latin typeface="Tahoma" pitchFamily="34" charset="0"/>
                <a:ea typeface="Gulim" pitchFamily="34" charset="-127"/>
              </a:rPr>
              <a:t>Seasonality of </a:t>
            </a:r>
            <a:r>
              <a:rPr lang="en-US" altLang="ko-KR" sz="4800" b="1" dirty="0" smtClean="0">
                <a:solidFill>
                  <a:schemeClr val="accent3">
                    <a:lumMod val="75000"/>
                  </a:schemeClr>
                </a:solidFill>
                <a:latin typeface="Tahoma" pitchFamily="34" charset="0"/>
                <a:ea typeface="Gulim" pitchFamily="34" charset="-127"/>
              </a:rPr>
              <a:t>h</a:t>
            </a:r>
            <a:r>
              <a:rPr lang="en-US" altLang="zh-CN" sz="4800" b="1" dirty="0" smtClean="0">
                <a:solidFill>
                  <a:schemeClr val="accent3">
                    <a:lumMod val="75000"/>
                  </a:schemeClr>
                </a:solidFill>
                <a:latin typeface="Tahoma" pitchFamily="34" charset="0"/>
                <a:ea typeface="Gulim" pitchFamily="34" charset="-127"/>
              </a:rPr>
              <a:t>eat</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content</a:t>
            </a:r>
            <a:r>
              <a:rPr lang="zh-CN" altLang="en-US" sz="4800" b="1" dirty="0" smtClean="0">
                <a:solidFill>
                  <a:schemeClr val="accent3">
                    <a:lumMod val="75000"/>
                  </a:schemeClr>
                </a:solidFill>
                <a:latin typeface="Tahoma" pitchFamily="34" charset="0"/>
                <a:ea typeface="Gulim" pitchFamily="34" charset="-127"/>
              </a:rPr>
              <a:t> </a:t>
            </a:r>
            <a:r>
              <a:rPr lang="en-US" altLang="zh-CN" sz="4800" b="1" dirty="0" smtClean="0">
                <a:solidFill>
                  <a:schemeClr val="accent3">
                    <a:lumMod val="75000"/>
                  </a:schemeClr>
                </a:solidFill>
                <a:latin typeface="Tahoma" pitchFamily="34" charset="0"/>
                <a:ea typeface="Gulim" pitchFamily="34" charset="-127"/>
              </a:rPr>
              <a:t>change over 120 </a:t>
            </a:r>
            <a:r>
              <a:rPr lang="en-US" altLang="zh-CN" sz="4800" b="1" dirty="0" err="1" smtClean="0">
                <a:solidFill>
                  <a:schemeClr val="accent3">
                    <a:lumMod val="75000"/>
                  </a:schemeClr>
                </a:solidFill>
                <a:latin typeface="Tahoma" pitchFamily="34" charset="0"/>
                <a:ea typeface="Gulim" pitchFamily="34" charset="-127"/>
              </a:rPr>
              <a:t>yrs</a:t>
            </a:r>
            <a:r>
              <a:rPr lang="zh-CN" altLang="en-US" sz="4800" b="1" dirty="0" smtClean="0">
                <a:solidFill>
                  <a:schemeClr val="accent3">
                    <a:lumMod val="75000"/>
                  </a:schemeClr>
                </a:solidFill>
                <a:latin typeface="Tahoma" pitchFamily="34" charset="0"/>
                <a:ea typeface="Gulim" pitchFamily="34" charset="-127"/>
              </a:rPr>
              <a:t> </a:t>
            </a:r>
            <a:endParaRPr lang="en-US" altLang="ko-KR" sz="4800" b="1" dirty="0">
              <a:solidFill>
                <a:schemeClr val="accent3">
                  <a:lumMod val="75000"/>
                </a:schemeClr>
              </a:solidFill>
              <a:latin typeface="Tahoma" pitchFamily="34" charset="0"/>
              <a:ea typeface="Gulim" pitchFamily="34" charset="-127"/>
            </a:endParaRPr>
          </a:p>
        </p:txBody>
      </p:sp>
      <p:sp>
        <p:nvSpPr>
          <p:cNvPr id="65" name="Rectangle 3"/>
          <p:cNvSpPr txBox="1">
            <a:spLocks noChangeArrowheads="1"/>
          </p:cNvSpPr>
          <p:nvPr/>
        </p:nvSpPr>
        <p:spPr bwMode="auto">
          <a:xfrm>
            <a:off x="10210800" y="31165800"/>
            <a:ext cx="6096000" cy="77101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altLang="zh-CN" sz="3800" kern="0" dirty="0">
                <a:solidFill>
                  <a:schemeClr val="tx1">
                    <a:lumMod val="95000"/>
                    <a:lumOff val="5000"/>
                  </a:schemeClr>
                </a:solidFill>
              </a:rPr>
              <a:t>Surface reflectivity over ice </a:t>
            </a:r>
            <a:r>
              <a:rPr lang="en-US" altLang="zh-CN" sz="3800" kern="0" dirty="0" smtClean="0">
                <a:solidFill>
                  <a:schemeClr val="tx1">
                    <a:lumMod val="95000"/>
                    <a:lumOff val="5000"/>
                  </a:schemeClr>
                </a:solidFill>
              </a:rPr>
              <a:t>differs more from model to  model than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that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over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land.</a:t>
            </a:r>
            <a:endParaRPr lang="en-US" altLang="zh-CN" sz="3800" kern="0" dirty="0">
              <a:solidFill>
                <a:schemeClr val="tx1">
                  <a:lumMod val="95000"/>
                  <a:lumOff val="5000"/>
                </a:schemeClr>
              </a:solidFill>
            </a:endParaRPr>
          </a:p>
          <a:p>
            <a:pPr marL="411480" indent="-411480" eaLnBrk="0" hangingPunct="0">
              <a:spcBef>
                <a:spcPct val="20000"/>
              </a:spcBef>
              <a:buFontTx/>
              <a:buChar char="•"/>
              <a:defRPr/>
            </a:pP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 albedo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generally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smaller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observed.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some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surface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albedo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only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~70%</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 </a:t>
            </a:r>
            <a:r>
              <a:rPr lang="en-US" altLang="zh-CN" sz="3800" kern="0" dirty="0" smtClean="0">
                <a:solidFill>
                  <a:schemeClr val="tx1">
                    <a:lumMod val="95000"/>
                    <a:lumOff val="5000"/>
                  </a:schemeClr>
                </a:solidFill>
              </a:rPr>
              <a:t>at 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North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Pole.</a:t>
            </a:r>
          </a:p>
          <a:p>
            <a:pPr marL="411480" indent="-411480" eaLnBrk="0" hangingPunct="0">
              <a:spcBef>
                <a:spcPct val="20000"/>
              </a:spcBef>
              <a:buFontTx/>
              <a:buChar char="•"/>
              <a:defRPr/>
            </a:pPr>
            <a:r>
              <a:rPr lang="en-US" altLang="zh-CN" sz="3800" kern="0" dirty="0" smtClean="0">
                <a:solidFill>
                  <a:schemeClr val="tx1">
                    <a:lumMod val="95000"/>
                    <a:lumOff val="5000"/>
                  </a:schemeClr>
                </a:solidFill>
              </a:rPr>
              <a:t>Area-averaged albedo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decreases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with time primarily due to changes in coverage.</a:t>
            </a:r>
          </a:p>
        </p:txBody>
      </p:sp>
      <p:pic>
        <p:nvPicPr>
          <p:cNvPr id="17" name="Picture 16" descr="annual_netsw_80N_diff_poster.png"/>
          <p:cNvPicPr>
            <a:picLocks noChangeAspect="1"/>
          </p:cNvPicPr>
          <p:nvPr/>
        </p:nvPicPr>
        <p:blipFill rotWithShape="1">
          <a:blip r:embed="rId6">
            <a:extLst>
              <a:ext uri="{28A0092B-C50C-407E-A947-70E740481C1C}">
                <a14:useLocalDpi xmlns:a14="http://schemas.microsoft.com/office/drawing/2010/main" val="0"/>
              </a:ext>
            </a:extLst>
          </a:blip>
          <a:srcRect l="4444" t="16903" r="20135" b="17431"/>
          <a:stretch/>
        </p:blipFill>
        <p:spPr>
          <a:xfrm>
            <a:off x="6232084" y="14791087"/>
            <a:ext cx="5105400" cy="4495800"/>
          </a:xfrm>
          <a:prstGeom prst="rect">
            <a:avLst/>
          </a:prstGeom>
        </p:spPr>
      </p:pic>
      <p:sp>
        <p:nvSpPr>
          <p:cNvPr id="75" name="TextBox 74"/>
          <p:cNvSpPr txBox="1"/>
          <p:nvPr/>
        </p:nvSpPr>
        <p:spPr>
          <a:xfrm>
            <a:off x="11811000" y="38737401"/>
            <a:ext cx="590650" cy="276999"/>
          </a:xfrm>
          <a:prstGeom prst="rect">
            <a:avLst/>
          </a:prstGeom>
          <a:noFill/>
        </p:spPr>
        <p:txBody>
          <a:bodyPr wrap="square" rtlCol="0">
            <a:spAutoFit/>
          </a:bodyPr>
          <a:lstStyle/>
          <a:p>
            <a:r>
              <a:rPr lang="en-US" sz="1200" b="1" dirty="0" smtClean="0"/>
              <a:t>°C</a:t>
            </a:r>
            <a:endParaRPr lang="en-US" sz="1200" b="1" dirty="0"/>
          </a:p>
        </p:txBody>
      </p:sp>
      <p:pic>
        <p:nvPicPr>
          <p:cNvPr id="3" name="Picture 2" descr="annual_HC_diff.png"/>
          <p:cNvPicPr>
            <a:picLocks noChangeAspect="1"/>
          </p:cNvPicPr>
          <p:nvPr/>
        </p:nvPicPr>
        <p:blipFill rotWithShape="1">
          <a:blip r:embed="rId7">
            <a:extLst>
              <a:ext uri="{28A0092B-C50C-407E-A947-70E740481C1C}">
                <a14:useLocalDpi xmlns:a14="http://schemas.microsoft.com/office/drawing/2010/main" val="0"/>
              </a:ext>
            </a:extLst>
          </a:blip>
          <a:srcRect l="1858" t="8262" r="6824" b="10323"/>
          <a:stretch/>
        </p:blipFill>
        <p:spPr>
          <a:xfrm>
            <a:off x="16727896" y="29260800"/>
            <a:ext cx="11008904" cy="9815107"/>
          </a:xfrm>
          <a:prstGeom prst="rect">
            <a:avLst/>
          </a:prstGeom>
        </p:spPr>
      </p:pic>
      <p:sp>
        <p:nvSpPr>
          <p:cNvPr id="77" name="Rectangle 3"/>
          <p:cNvSpPr txBox="1">
            <a:spLocks noChangeArrowheads="1"/>
          </p:cNvSpPr>
          <p:nvPr/>
        </p:nvSpPr>
        <p:spPr bwMode="auto">
          <a:xfrm>
            <a:off x="16840200" y="25069800"/>
            <a:ext cx="15621000" cy="38100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sz="3800" kern="0" dirty="0">
                <a:solidFill>
                  <a:schemeClr val="tx1">
                    <a:lumMod val="95000"/>
                    <a:lumOff val="5000"/>
                  </a:schemeClr>
                </a:solidFill>
              </a:rPr>
              <a:t>The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total</a:t>
            </a:r>
            <a:r>
              <a:rPr lang="en-US" sz="3800" kern="0" dirty="0">
                <a:solidFill>
                  <a:schemeClr val="tx1">
                    <a:lumMod val="95000"/>
                    <a:lumOff val="5000"/>
                  </a:schemeClr>
                </a:solidFill>
              </a:rPr>
              <a:t> </a:t>
            </a:r>
            <a:r>
              <a:rPr lang="en-US" altLang="zh-CN" sz="3800" kern="0" dirty="0">
                <a:solidFill>
                  <a:schemeClr val="tx1">
                    <a:lumMod val="95000"/>
                    <a:lumOff val="5000"/>
                  </a:schemeClr>
                </a:solidFill>
              </a:rPr>
              <a:t>heat</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content</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(HC</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of</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ocean</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mix</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layer</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HC</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due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volume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changes)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increases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significantly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most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recent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145</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years,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but in different ways.</a:t>
            </a:r>
          </a:p>
          <a:p>
            <a:pPr marL="411480" indent="-411480" eaLnBrk="0" hangingPunct="0">
              <a:spcBef>
                <a:spcPct val="20000"/>
              </a:spcBef>
              <a:buFontTx/>
              <a:buChar char="•"/>
              <a:defRPr/>
            </a:pPr>
            <a:r>
              <a:rPr lang="en-US" sz="3800" kern="0" dirty="0" smtClean="0">
                <a:solidFill>
                  <a:schemeClr val="tx1">
                    <a:lumMod val="95000"/>
                    <a:lumOff val="5000"/>
                  </a:schemeClr>
                </a:solidFill>
              </a:rPr>
              <a:t>T</a:t>
            </a:r>
            <a:r>
              <a:rPr lang="en-US" altLang="zh-CN" sz="3800" kern="0" dirty="0" smtClean="0">
                <a:solidFill>
                  <a:schemeClr val="tx1">
                    <a:lumMod val="95000"/>
                    <a:lumOff val="5000"/>
                  </a:schemeClr>
                </a:solidFill>
              </a:rPr>
              <a: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HC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Atlantic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Water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West </a:t>
            </a:r>
            <a:r>
              <a:rPr lang="en-US" altLang="zh-CN" sz="3800" kern="0" dirty="0">
                <a:solidFill>
                  <a:schemeClr val="tx1">
                    <a:lumMod val="95000"/>
                    <a:lumOff val="5000"/>
                  </a:schemeClr>
                </a:solidFill>
              </a:rPr>
              <a:t>S</a:t>
            </a:r>
            <a:r>
              <a:rPr lang="en-US" altLang="zh-CN" sz="3800" kern="0" dirty="0" smtClean="0">
                <a:solidFill>
                  <a:schemeClr val="tx1">
                    <a:lumMod val="95000"/>
                    <a:lumOff val="5000"/>
                  </a:schemeClr>
                </a:solidFill>
              </a:rPr>
              <a:t>pitsbergen </a:t>
            </a:r>
            <a:r>
              <a:rPr lang="en-US" altLang="zh-CN" sz="3800" kern="0" dirty="0">
                <a:solidFill>
                  <a:schemeClr val="tx1">
                    <a:lumMod val="95000"/>
                    <a:lumOff val="5000"/>
                  </a:schemeClr>
                </a:solidFill>
              </a:rPr>
              <a:t>current</a:t>
            </a:r>
            <a:r>
              <a:rPr lang="en-US" altLang="zh-CN" sz="3800" kern="0" dirty="0" smtClean="0">
                <a:solidFill>
                  <a:schemeClr val="tx1">
                    <a:lumMod val="95000"/>
                    <a:lumOff val="5000"/>
                  </a:schemeClr>
                </a:solidFill>
              </a:rPr>
              <a:t>)</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seems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be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correlated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with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total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HC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changes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Arctic</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a:t>
            </a:r>
            <a:endParaRPr lang="en-US" sz="3800" kern="0" dirty="0">
              <a:solidFill>
                <a:schemeClr val="tx1">
                  <a:lumMod val="95000"/>
                  <a:lumOff val="5000"/>
                </a:schemeClr>
              </a:solidFill>
            </a:endParaRPr>
          </a:p>
        </p:txBody>
      </p:sp>
      <p:sp>
        <p:nvSpPr>
          <p:cNvPr id="79" name="Rectangle 3"/>
          <p:cNvSpPr/>
          <p:nvPr/>
        </p:nvSpPr>
        <p:spPr>
          <a:xfrm>
            <a:off x="25984200" y="16572536"/>
            <a:ext cx="6858000" cy="572464"/>
          </a:xfrm>
          <a:prstGeom prst="rect">
            <a:avLst/>
          </a:prstGeom>
          <a:solidFill>
            <a:schemeClr val="accent3">
              <a:lumMod val="40000"/>
              <a:lumOff val="60000"/>
              <a:alpha val="0"/>
            </a:schemeClr>
          </a:solidFill>
        </p:spPr>
        <p:txBody>
          <a:bodyPr wrap="square" lIns="109728" tIns="54864" rIns="109728" bIns="54864">
            <a:spAutoFit/>
          </a:bodyPr>
          <a:lstStyle/>
          <a:p>
            <a:pPr algn="just"/>
            <a:r>
              <a:rPr lang="en-US" sz="3000" b="1" dirty="0" smtClean="0">
                <a:solidFill>
                  <a:schemeClr val="accent3">
                    <a:lumMod val="50000"/>
                  </a:schemeClr>
                </a:solidFill>
              </a:rPr>
              <a:t>H</a:t>
            </a:r>
            <a:r>
              <a:rPr lang="en-US" altLang="zh-CN" sz="3000" b="1" dirty="0" smtClean="0">
                <a:solidFill>
                  <a:schemeClr val="accent3">
                    <a:lumMod val="50000"/>
                  </a:schemeClr>
                </a:solidFill>
              </a:rPr>
              <a:t>eat</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storage</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anomalies</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[1950-2005]</a:t>
            </a:r>
            <a:endParaRPr lang="en-US" sz="3000" b="1" dirty="0">
              <a:solidFill>
                <a:schemeClr val="accent3">
                  <a:lumMod val="50000"/>
                </a:schemeClr>
              </a:solidFill>
            </a:endParaRPr>
          </a:p>
        </p:txBody>
      </p:sp>
      <p:sp>
        <p:nvSpPr>
          <p:cNvPr id="52" name="Rectangle 3"/>
          <p:cNvSpPr/>
          <p:nvPr/>
        </p:nvSpPr>
        <p:spPr>
          <a:xfrm>
            <a:off x="17754600" y="28575000"/>
            <a:ext cx="9448800" cy="572464"/>
          </a:xfrm>
          <a:prstGeom prst="rect">
            <a:avLst/>
          </a:prstGeom>
          <a:solidFill>
            <a:schemeClr val="accent3">
              <a:lumMod val="40000"/>
              <a:lumOff val="60000"/>
              <a:alpha val="0"/>
            </a:schemeClr>
          </a:solidFill>
        </p:spPr>
        <p:txBody>
          <a:bodyPr wrap="square" lIns="109728" tIns="54864" rIns="109728" bIns="54864">
            <a:spAutoFit/>
          </a:bodyPr>
          <a:lstStyle/>
          <a:p>
            <a:pPr algn="just"/>
            <a:r>
              <a:rPr lang="en-US" sz="3000" b="1" dirty="0" smtClean="0">
                <a:solidFill>
                  <a:schemeClr val="accent3">
                    <a:lumMod val="50000"/>
                  </a:schemeClr>
                </a:solidFill>
              </a:rPr>
              <a:t>H</a:t>
            </a:r>
            <a:r>
              <a:rPr lang="en-US" altLang="zh-CN" sz="3000" b="1" dirty="0" smtClean="0">
                <a:solidFill>
                  <a:schemeClr val="accent3">
                    <a:lumMod val="50000"/>
                  </a:schemeClr>
                </a:solidFill>
              </a:rPr>
              <a:t>eat</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content</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change (1986-2005mean</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a:t>
            </a:r>
            <a:r>
              <a:rPr lang="zh-CN" altLang="en-US" sz="3000" b="1" dirty="0" smtClean="0">
                <a:solidFill>
                  <a:schemeClr val="accent3">
                    <a:lumMod val="50000"/>
                  </a:schemeClr>
                </a:solidFill>
              </a:rPr>
              <a:t> </a:t>
            </a:r>
            <a:r>
              <a:rPr lang="en-US" altLang="zh-CN" sz="3000" b="1" dirty="0" smtClean="0">
                <a:solidFill>
                  <a:schemeClr val="accent3">
                    <a:lumMod val="50000"/>
                  </a:schemeClr>
                </a:solidFill>
              </a:rPr>
              <a:t>1861-1880mean)</a:t>
            </a:r>
            <a:endParaRPr lang="en-US" sz="3000" b="1" dirty="0">
              <a:solidFill>
                <a:schemeClr val="accent3">
                  <a:lumMod val="50000"/>
                </a:schemeClr>
              </a:solidFill>
            </a:endParaRPr>
          </a:p>
        </p:txBody>
      </p:sp>
      <p:sp>
        <p:nvSpPr>
          <p:cNvPr id="55" name="Rectangle 3"/>
          <p:cNvSpPr txBox="1">
            <a:spLocks noChangeArrowheads="1"/>
          </p:cNvSpPr>
          <p:nvPr/>
        </p:nvSpPr>
        <p:spPr bwMode="auto">
          <a:xfrm>
            <a:off x="27508200" y="28194000"/>
            <a:ext cx="5029200" cy="110490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altLang="zh-CN" sz="3800" kern="0" dirty="0">
                <a:solidFill>
                  <a:schemeClr val="tx1">
                    <a:lumMod val="95000"/>
                    <a:lumOff val="5000"/>
                  </a:schemeClr>
                </a:solidFill>
              </a:rPr>
              <a:t>The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HC</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of</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ocean</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mix</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layer</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increases</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more</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significantly</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in</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warm</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seasons,</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while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the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ice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heat</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content</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shows</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a</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opposite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trend</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in</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some</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models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and</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no</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significant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differences</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are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found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the</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rest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models.</a:t>
            </a:r>
            <a:r>
              <a:rPr lang="zh-CN" altLang="en-US" sz="3800" kern="0" dirty="0" smtClean="0">
                <a:solidFill>
                  <a:schemeClr val="tx1">
                    <a:lumMod val="95000"/>
                    <a:lumOff val="5000"/>
                  </a:schemeClr>
                </a:solidFill>
              </a:rPr>
              <a:t>  </a:t>
            </a:r>
            <a:endParaRPr lang="en-US" altLang="zh-CN" sz="3800" kern="0" dirty="0">
              <a:solidFill>
                <a:schemeClr val="tx1">
                  <a:lumMod val="95000"/>
                  <a:lumOff val="5000"/>
                </a:schemeClr>
              </a:solidFill>
            </a:endParaRPr>
          </a:p>
          <a:p>
            <a:pPr marL="411480" indent="-411480" eaLnBrk="0" hangingPunct="0">
              <a:spcBef>
                <a:spcPct val="20000"/>
              </a:spcBef>
              <a:buFontTx/>
              <a:buChar char="•"/>
              <a:defRPr/>
            </a:pPr>
            <a:r>
              <a:rPr lang="en-US" altLang="zh-CN" sz="3800" kern="0" dirty="0" smtClean="0">
                <a:solidFill>
                  <a:schemeClr val="tx1">
                    <a:lumMod val="95000"/>
                    <a:lumOff val="5000"/>
                  </a:schemeClr>
                </a:solidFill>
              </a:rPr>
              <a:t>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warmer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mix</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layer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does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not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necessarily</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co-occur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with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melting,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showing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different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sensitivity</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to</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ocean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temperature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t>
            </a:r>
            <a:r>
              <a:rPr lang="zh-CN" altLang="en-US" sz="3800" kern="0" dirty="0" smtClean="0">
                <a:solidFill>
                  <a:schemeClr val="tx1">
                    <a:lumMod val="95000"/>
                    <a:lumOff val="5000"/>
                  </a:schemeClr>
                </a:solidFill>
              </a:rPr>
              <a:t> </a:t>
            </a:r>
            <a:endParaRPr lang="en-US" sz="3800" kern="0" dirty="0" smtClean="0">
              <a:solidFill>
                <a:schemeClr val="tx1">
                  <a:lumMod val="95000"/>
                  <a:lumOff val="5000"/>
                </a:schemeClr>
              </a:solidFill>
            </a:endParaRPr>
          </a:p>
        </p:txBody>
      </p:sp>
      <p:pic>
        <p:nvPicPr>
          <p:cNvPr id="18" name="Picture 17" descr="annual_cycle_netflux_poster.png"/>
          <p:cNvPicPr>
            <a:picLocks noChangeAspect="1"/>
          </p:cNvPicPr>
          <p:nvPr/>
        </p:nvPicPr>
        <p:blipFill rotWithShape="1">
          <a:blip r:embed="rId8">
            <a:extLst>
              <a:ext uri="{28A0092B-C50C-407E-A947-70E740481C1C}">
                <a14:useLocalDpi xmlns:a14="http://schemas.microsoft.com/office/drawing/2010/main" val="0"/>
              </a:ext>
            </a:extLst>
          </a:blip>
          <a:srcRect l="4553" t="11709" r="6398" b="56384"/>
          <a:stretch/>
        </p:blipFill>
        <p:spPr>
          <a:xfrm>
            <a:off x="533400" y="22707600"/>
            <a:ext cx="15773400" cy="4770023"/>
          </a:xfrm>
          <a:prstGeom prst="rect">
            <a:avLst/>
          </a:prstGeom>
        </p:spPr>
      </p:pic>
      <p:pic>
        <p:nvPicPr>
          <p:cNvPr id="5" name="Picture 4" descr="mean_NH_albedo_1950-2005_season_poster.png"/>
          <p:cNvPicPr>
            <a:picLocks noChangeAspect="1"/>
          </p:cNvPicPr>
          <p:nvPr/>
        </p:nvPicPr>
        <p:blipFill rotWithShape="1">
          <a:blip r:embed="rId9">
            <a:extLst>
              <a:ext uri="{28A0092B-C50C-407E-A947-70E740481C1C}">
                <a14:useLocalDpi xmlns:a14="http://schemas.microsoft.com/office/drawing/2010/main" val="0"/>
              </a:ext>
            </a:extLst>
          </a:blip>
          <a:srcRect l="10517" t="7742" r="53545" b="10671"/>
          <a:stretch/>
        </p:blipFill>
        <p:spPr>
          <a:xfrm>
            <a:off x="457200" y="30720555"/>
            <a:ext cx="5073188" cy="8381711"/>
          </a:xfrm>
          <a:prstGeom prst="rect">
            <a:avLst/>
          </a:prstGeom>
        </p:spPr>
      </p:pic>
      <p:pic>
        <p:nvPicPr>
          <p:cNvPr id="46" name="Picture 45" descr="mean_NH_albedo_1950-2005_season_poster.png"/>
          <p:cNvPicPr>
            <a:picLocks noChangeAspect="1"/>
          </p:cNvPicPr>
          <p:nvPr/>
        </p:nvPicPr>
        <p:blipFill rotWithShape="1">
          <a:blip r:embed="rId9">
            <a:extLst>
              <a:ext uri="{28A0092B-C50C-407E-A947-70E740481C1C}">
                <a14:useLocalDpi xmlns:a14="http://schemas.microsoft.com/office/drawing/2010/main" val="0"/>
              </a:ext>
            </a:extLst>
          </a:blip>
          <a:srcRect l="53608" t="7405" r="11133" b="10671"/>
          <a:stretch/>
        </p:blipFill>
        <p:spPr>
          <a:xfrm>
            <a:off x="5486400" y="30720268"/>
            <a:ext cx="4865077" cy="8382000"/>
          </a:xfrm>
          <a:prstGeom prst="rect">
            <a:avLst/>
          </a:prstGeom>
        </p:spPr>
      </p:pic>
      <p:sp>
        <p:nvSpPr>
          <p:cNvPr id="49" name="Rectangle 3"/>
          <p:cNvSpPr/>
          <p:nvPr/>
        </p:nvSpPr>
        <p:spPr>
          <a:xfrm>
            <a:off x="990600" y="30251400"/>
            <a:ext cx="5334000" cy="541687"/>
          </a:xfrm>
          <a:prstGeom prst="rect">
            <a:avLst/>
          </a:prstGeom>
          <a:solidFill>
            <a:schemeClr val="accent3">
              <a:lumMod val="40000"/>
              <a:lumOff val="60000"/>
              <a:alpha val="0"/>
            </a:schemeClr>
          </a:solidFill>
        </p:spPr>
        <p:txBody>
          <a:bodyPr wrap="square" lIns="109728" tIns="54864" rIns="109728" bIns="54864">
            <a:spAutoFit/>
          </a:bodyPr>
          <a:lstStyle/>
          <a:p>
            <a:pPr algn="just"/>
            <a:r>
              <a:rPr lang="en-US" sz="2800" b="1" dirty="0" smtClean="0">
                <a:solidFill>
                  <a:srgbClr val="4F6228"/>
                </a:solidFill>
              </a:rPr>
              <a:t>S</a:t>
            </a:r>
            <a:r>
              <a:rPr lang="en-US" altLang="zh-CN" sz="2800" b="1" dirty="0" smtClean="0">
                <a:solidFill>
                  <a:srgbClr val="4F6228"/>
                </a:solidFill>
              </a:rPr>
              <a:t>ea</a:t>
            </a:r>
            <a:r>
              <a:rPr lang="zh-CN" altLang="en-US" sz="2800" b="1" dirty="0" smtClean="0">
                <a:solidFill>
                  <a:srgbClr val="4F6228"/>
                </a:solidFill>
              </a:rPr>
              <a:t> </a:t>
            </a:r>
            <a:r>
              <a:rPr lang="en-US" altLang="zh-CN" sz="2800" b="1" dirty="0" smtClean="0">
                <a:solidFill>
                  <a:srgbClr val="4F6228"/>
                </a:solidFill>
              </a:rPr>
              <a:t>ice</a:t>
            </a:r>
            <a:r>
              <a:rPr lang="zh-CN" altLang="en-US" sz="2800" b="1" dirty="0" smtClean="0">
                <a:solidFill>
                  <a:srgbClr val="4F6228"/>
                </a:solidFill>
              </a:rPr>
              <a:t> </a:t>
            </a:r>
            <a:r>
              <a:rPr lang="en-US" altLang="zh-CN" sz="2800" b="1" dirty="0" smtClean="0">
                <a:solidFill>
                  <a:srgbClr val="4F6228"/>
                </a:solidFill>
              </a:rPr>
              <a:t>concentration</a:t>
            </a:r>
            <a:r>
              <a:rPr lang="zh-CN" altLang="en-US" sz="2800" b="1" dirty="0" smtClean="0">
                <a:solidFill>
                  <a:srgbClr val="4F6228"/>
                </a:solidFill>
              </a:rPr>
              <a:t> </a:t>
            </a:r>
            <a:r>
              <a:rPr lang="en-US" altLang="zh-CN" sz="2800" b="1" dirty="0" smtClean="0">
                <a:solidFill>
                  <a:srgbClr val="4F6228"/>
                </a:solidFill>
              </a:rPr>
              <a:t>(MAM)</a:t>
            </a:r>
            <a:endParaRPr lang="en-US" sz="2800" b="1" dirty="0">
              <a:solidFill>
                <a:srgbClr val="4F6228"/>
              </a:solidFill>
            </a:endParaRPr>
          </a:p>
        </p:txBody>
      </p:sp>
      <p:sp>
        <p:nvSpPr>
          <p:cNvPr id="16" name="TextBox 15"/>
          <p:cNvSpPr txBox="1"/>
          <p:nvPr/>
        </p:nvSpPr>
        <p:spPr>
          <a:xfrm>
            <a:off x="2590800" y="38797468"/>
            <a:ext cx="1219200" cy="369332"/>
          </a:xfrm>
          <a:prstGeom prst="rect">
            <a:avLst/>
          </a:prstGeom>
          <a:noFill/>
        </p:spPr>
        <p:txBody>
          <a:bodyPr wrap="square" rtlCol="0">
            <a:spAutoFit/>
          </a:bodyPr>
          <a:lstStyle/>
          <a:p>
            <a:r>
              <a:rPr lang="en-US" altLang="zh-CN" sz="1800" dirty="0" smtClean="0"/>
              <a:t>Unit:</a:t>
            </a:r>
            <a:r>
              <a:rPr lang="zh-CN" altLang="en-US" sz="1800" dirty="0" smtClean="0"/>
              <a:t> </a:t>
            </a:r>
            <a:r>
              <a:rPr lang="en-US" altLang="zh-CN" sz="1800" dirty="0" smtClean="0"/>
              <a:t>%</a:t>
            </a:r>
            <a:endParaRPr lang="en-US" sz="1800" dirty="0"/>
          </a:p>
        </p:txBody>
      </p:sp>
      <p:sp>
        <p:nvSpPr>
          <p:cNvPr id="50" name="TextBox 49"/>
          <p:cNvSpPr txBox="1"/>
          <p:nvPr/>
        </p:nvSpPr>
        <p:spPr>
          <a:xfrm>
            <a:off x="7315200" y="38797468"/>
            <a:ext cx="1219200" cy="369332"/>
          </a:xfrm>
          <a:prstGeom prst="rect">
            <a:avLst/>
          </a:prstGeom>
          <a:noFill/>
        </p:spPr>
        <p:txBody>
          <a:bodyPr wrap="square" rtlCol="0">
            <a:spAutoFit/>
          </a:bodyPr>
          <a:lstStyle/>
          <a:p>
            <a:r>
              <a:rPr lang="en-US" altLang="zh-CN" sz="1800" dirty="0" smtClean="0"/>
              <a:t>Unit:</a:t>
            </a:r>
            <a:r>
              <a:rPr lang="zh-CN" altLang="en-US" sz="1800" dirty="0" smtClean="0"/>
              <a:t> </a:t>
            </a:r>
            <a:r>
              <a:rPr lang="en-US" altLang="zh-CN" sz="1800" dirty="0" smtClean="0"/>
              <a:t>%</a:t>
            </a:r>
            <a:endParaRPr lang="en-US" sz="1800" dirty="0"/>
          </a:p>
        </p:txBody>
      </p:sp>
      <p:sp>
        <p:nvSpPr>
          <p:cNvPr id="51" name="Rectangle 3"/>
          <p:cNvSpPr txBox="1">
            <a:spLocks noChangeArrowheads="1"/>
          </p:cNvSpPr>
          <p:nvPr/>
        </p:nvSpPr>
        <p:spPr bwMode="auto">
          <a:xfrm>
            <a:off x="609600" y="20726400"/>
            <a:ext cx="15392400" cy="17526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altLang="zh-CN" sz="3800" kern="0" dirty="0">
                <a:solidFill>
                  <a:schemeClr val="tx1">
                    <a:lumMod val="95000"/>
                    <a:lumOff val="5000"/>
                  </a:schemeClr>
                </a:solidFill>
              </a:rPr>
              <a:t>M</a:t>
            </a:r>
            <a:r>
              <a:rPr lang="en-US" altLang="zh-CN" sz="3800" kern="0" dirty="0" smtClean="0">
                <a:solidFill>
                  <a:schemeClr val="tx1">
                    <a:lumMod val="95000"/>
                    <a:lumOff val="5000"/>
                  </a:schemeClr>
                </a:solidFill>
              </a:rPr>
              <a:t>odels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with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larger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changes</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of</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net</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fluxes</a:t>
            </a:r>
            <a:r>
              <a:rPr lang="zh-CN" altLang="zh-CN" sz="3800" kern="0" dirty="0">
                <a:solidFill>
                  <a:schemeClr val="tx1">
                    <a:lumMod val="95000"/>
                    <a:lumOff val="5000"/>
                  </a:schemeClr>
                </a:solidFill>
              </a:rPr>
              <a:t> </a:t>
            </a:r>
            <a:r>
              <a:rPr lang="en-US" altLang="zh-CN" sz="3800" kern="0" dirty="0" smtClean="0">
                <a:solidFill>
                  <a:schemeClr val="tx1">
                    <a:lumMod val="95000"/>
                    <a:lumOff val="5000"/>
                  </a:schemeClr>
                </a:solidFill>
              </a:rPr>
              <a:t>show</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seasonal sea</a:t>
            </a:r>
            <a:r>
              <a:rPr lang="zh-CN" altLang="en-US" sz="3800" kern="0" dirty="0" smtClean="0">
                <a:solidFill>
                  <a:schemeClr val="tx1">
                    <a:lumMod val="95000"/>
                    <a:lumOff val="5000"/>
                  </a:schemeClr>
                </a:solidFill>
              </a:rPr>
              <a:t> </a:t>
            </a:r>
            <a:r>
              <a:rPr lang="en-US" altLang="zh-CN" sz="3800" kern="0" dirty="0">
                <a:solidFill>
                  <a:schemeClr val="tx1">
                    <a:lumMod val="95000"/>
                    <a:lumOff val="5000"/>
                  </a:schemeClr>
                </a:solidFill>
              </a:rPr>
              <a:t>ice</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melting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 smaller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cloud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fraction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summer.</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Huge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variations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found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the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annual</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cycle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cloud</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fraction</a:t>
            </a:r>
            <a:r>
              <a:rPr lang="zh-CN" altLang="zh-CN" sz="3800" kern="0" dirty="0">
                <a:solidFill>
                  <a:schemeClr val="tx1">
                    <a:lumMod val="95000"/>
                    <a:lumOff val="5000"/>
                  </a:schemeClr>
                </a:solidFill>
              </a:rPr>
              <a:t> </a:t>
            </a:r>
            <a:r>
              <a:rPr lang="en-US" altLang="zh-CN" sz="3800" kern="0" dirty="0" smtClean="0">
                <a:solidFill>
                  <a:schemeClr val="tx1">
                    <a:lumMod val="95000"/>
                    <a:lumOff val="5000"/>
                  </a:schemeClr>
                </a:solidFill>
              </a:rPr>
              <a:t>among</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different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models.</a:t>
            </a:r>
            <a:r>
              <a:rPr lang="zh-CN" altLang="en-US" sz="3800" kern="0" dirty="0" smtClean="0">
                <a:solidFill>
                  <a:schemeClr val="tx1">
                    <a:lumMod val="95000"/>
                    <a:lumOff val="5000"/>
                  </a:schemeClr>
                </a:solidFill>
              </a:rPr>
              <a:t>  </a:t>
            </a:r>
            <a:endParaRPr lang="en-US" altLang="zh-CN" sz="3800" kern="0" dirty="0">
              <a:solidFill>
                <a:schemeClr val="tx1">
                  <a:lumMod val="95000"/>
                  <a:lumOff val="5000"/>
                </a:schemeClr>
              </a:solidFill>
            </a:endParaRPr>
          </a:p>
        </p:txBody>
      </p:sp>
      <p:sp>
        <p:nvSpPr>
          <p:cNvPr id="53" name="Rectangle 3"/>
          <p:cNvSpPr txBox="1">
            <a:spLocks noChangeArrowheads="1"/>
          </p:cNvSpPr>
          <p:nvPr/>
        </p:nvSpPr>
        <p:spPr bwMode="auto">
          <a:xfrm>
            <a:off x="609600" y="29260800"/>
            <a:ext cx="15544800" cy="1371600"/>
          </a:xfrm>
          <a:prstGeom prst="rect">
            <a:avLst/>
          </a:prstGeom>
          <a:noFill/>
          <a:ln w="9525">
            <a:noFill/>
            <a:miter lim="800000"/>
            <a:headEnd/>
            <a:tailEnd/>
          </a:ln>
        </p:spPr>
        <p:txBody>
          <a:bodyPr lIns="109728" tIns="54864" rIns="109728" bIns="54864"/>
          <a:lstStyle/>
          <a:p>
            <a:pPr marL="411480" indent="-411480" eaLnBrk="0" hangingPunct="0">
              <a:spcBef>
                <a:spcPct val="20000"/>
              </a:spcBef>
              <a:buFontTx/>
              <a:buChar char="•"/>
              <a:defRPr/>
            </a:pPr>
            <a:r>
              <a:rPr lang="en-US" altLang="zh-CN" sz="3800" kern="0" dirty="0" smtClean="0">
                <a:solidFill>
                  <a:schemeClr val="tx1">
                    <a:lumMod val="95000"/>
                    <a:lumOff val="5000"/>
                  </a:schemeClr>
                </a:solidFill>
              </a:rPr>
              <a:t>Time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mean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sea</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ice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extents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north</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of</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70</a:t>
            </a:r>
            <a:r>
              <a:rPr lang="en-US" altLang="zh-CN" sz="3800" kern="0" baseline="30000" dirty="0" smtClean="0">
                <a:solidFill>
                  <a:schemeClr val="tx1">
                    <a:lumMod val="95000"/>
                    <a:lumOff val="5000"/>
                  </a:schemeClr>
                </a:solidFill>
              </a:rPr>
              <a:t>o</a:t>
            </a:r>
            <a:r>
              <a:rPr lang="en-US" altLang="zh-CN" sz="3800" kern="0" dirty="0" smtClean="0">
                <a:solidFill>
                  <a:schemeClr val="tx1">
                    <a:lumMod val="95000"/>
                    <a:lumOff val="5000"/>
                  </a:schemeClr>
                </a:solidFill>
              </a:rPr>
              <a:t>N</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are</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consistent</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among different</a:t>
            </a:r>
            <a:endParaRPr lang="en-US" altLang="zh-CN" sz="3800" kern="0" dirty="0">
              <a:solidFill>
                <a:schemeClr val="tx1">
                  <a:lumMod val="95000"/>
                  <a:lumOff val="5000"/>
                </a:schemeClr>
              </a:solidFill>
            </a:endParaRPr>
          </a:p>
        </p:txBody>
      </p:sp>
      <p:sp>
        <p:nvSpPr>
          <p:cNvPr id="19" name="TextBox 18"/>
          <p:cNvSpPr txBox="1"/>
          <p:nvPr/>
        </p:nvSpPr>
        <p:spPr>
          <a:xfrm>
            <a:off x="10668000" y="29870400"/>
            <a:ext cx="5562600" cy="1261884"/>
          </a:xfrm>
          <a:prstGeom prst="rect">
            <a:avLst/>
          </a:prstGeom>
          <a:noFill/>
        </p:spPr>
        <p:txBody>
          <a:bodyPr wrap="square" rtlCol="0">
            <a:spAutoFit/>
          </a:bodyPr>
          <a:lstStyle/>
          <a:p>
            <a:r>
              <a:rPr lang="en-US" altLang="zh-CN" sz="3800" kern="0" dirty="0" smtClean="0">
                <a:solidFill>
                  <a:schemeClr val="tx1">
                    <a:lumMod val="95000"/>
                    <a:lumOff val="5000"/>
                  </a:schemeClr>
                </a:solidFill>
              </a:rPr>
              <a:t>models</a:t>
            </a:r>
            <a:r>
              <a:rPr lang="en-US" altLang="zh-CN" sz="3800" kern="0" dirty="0">
                <a:solidFill>
                  <a:schemeClr val="tx1">
                    <a:lumMod val="95000"/>
                    <a:lumOff val="5000"/>
                  </a:schemeClr>
                </a:solidFill>
              </a:rPr>
              <a:t>,</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while</a:t>
            </a:r>
            <a:r>
              <a:rPr lang="zh-CN" altLang="en-US" sz="3800" kern="0" dirty="0">
                <a:solidFill>
                  <a:schemeClr val="tx1">
                    <a:lumMod val="95000"/>
                    <a:lumOff val="5000"/>
                  </a:schemeClr>
                </a:solidFill>
              </a:rPr>
              <a:t> </a:t>
            </a:r>
            <a:r>
              <a:rPr lang="en-US" altLang="zh-CN" sz="3800" kern="0" dirty="0">
                <a:solidFill>
                  <a:schemeClr val="tx1">
                    <a:lumMod val="95000"/>
                    <a:lumOff val="5000"/>
                  </a:schemeClr>
                </a:solidFill>
              </a:rPr>
              <a:t>the</a:t>
            </a:r>
            <a:r>
              <a:rPr lang="zh-CN" altLang="en-US" sz="3800" kern="0" dirty="0">
                <a:solidFill>
                  <a:schemeClr val="tx1">
                    <a:lumMod val="95000"/>
                    <a:lumOff val="5000"/>
                  </a:schemeClr>
                </a:solidFill>
              </a:rPr>
              <a:t> </a:t>
            </a:r>
            <a:r>
              <a:rPr lang="en-US" altLang="zh-CN" sz="3800" kern="0" dirty="0" smtClean="0">
                <a:solidFill>
                  <a:schemeClr val="tx1">
                    <a:lumMod val="95000"/>
                    <a:lumOff val="5000"/>
                  </a:schemeClr>
                </a:solidFill>
              </a:rPr>
              <a:t>summer melting is</a:t>
            </a:r>
            <a:r>
              <a:rPr lang="zh-CN" altLang="en-US" sz="3800" kern="0" dirty="0" smtClean="0">
                <a:solidFill>
                  <a:schemeClr val="tx1">
                    <a:lumMod val="95000"/>
                    <a:lumOff val="5000"/>
                  </a:schemeClr>
                </a:solidFill>
              </a:rPr>
              <a:t> </a:t>
            </a:r>
            <a:r>
              <a:rPr lang="en-US" altLang="zh-CN" sz="3800" kern="0" dirty="0" smtClean="0">
                <a:solidFill>
                  <a:schemeClr val="tx1">
                    <a:lumMod val="95000"/>
                    <a:lumOff val="5000"/>
                  </a:schemeClr>
                </a:solidFill>
              </a:rPr>
              <a:t>not.</a:t>
            </a:r>
            <a:endParaRPr lang="en-US" sz="3800" dirty="0"/>
          </a:p>
        </p:txBody>
      </p:sp>
      <p:sp>
        <p:nvSpPr>
          <p:cNvPr id="7" name="AutoShape 2" descr="data:image/jpeg;base64,/9j/4AAQSkZJRgABAQAAAQABAAD/2wCEAAkGBwgHBgkIBwgKCgkLDRYPDQwMDRsUFRAWIB0iIiAdHx8kKDQsJCYxJx8fLT0tMTU3Ojo6Iys/RD84QzQ5OjcBCgoKDQwNGg8PGjclHyU3Nzc3Nzc3Nzc3Nzc3Nzc3Nzc3Nzc3Nzc3Nzc3Nzc3Nzc3Nzc3Nzc3Nzc3Nzc3Nzc3N//AABEIAHIAcgMBEQACEQEDEQH/xAAbAAEAAgMBAQAAAAAAAAAAAAAAAwQFBgcCAf/EAD0QAAIBAwIDBQUHAgMJAAAAAAECAwAEEQUhEjFBBhNRYYEUInGRsRUjMkJSocFy8DNj0QcWJCU0Q2KC4f/EABsBAQACAwEBAAAAAAAAAAAAAAADBQECBAYH/8QALxEAAgIBAgUBBwQDAQAAAAAAAAECAxEEIQUSEzFBURQiYXGB0fAykaGxQsHxBv/aAAwDAQACEQMRAD8A7jQCgFAKAUAoBQCgFAKAUAoBQCgFAKAUAoBQCgPjMFGSQAOpoCD2226To39J4vpQD2226yhf6vd+tASxyJKMxurr4qc0B7oBQCgFAKAUAoBQCgPMjrGhdyFUDJJOAKAr95NP/hDuo/1sPePwHT1+VAFtoeIGT71+YMh4j6eHpWMgn5DbYVkENpdJdxmSPIAYrv4io6rFZHmRlrAlghY8boob9Y2PzG9bt4MHwieHdG75P0ts3oevr86yCaGVJQSh5bEHYg+BFASUAoBQCgFAKA8yOsaF3ICgZJPQUBVRDOwlnBCg5jjPTzPn9KAsjB5cqAwup3KxakhhkXvkj95c9M9RVZqrXC1Sj3RLBZW57NzqNzYm4SGGKNk4xxOS5XHhjA+dTylbKpyWFsa+6mU9HN9xzCz7gxrjiErEZPlgGuXQqzDcX9Gb2OJHquozNIsN4qRJHKhkRWyGwQcZ67VpqNTPqKElsnuZjBcuUbLHIkiK8bBkYZBHWreMlJc0exA1juRSR8Td5CwEq7Z6HyPl9KznIJbeUSpkAqw2ZTzU+FZBLQCgFAKAUBUfNxccH/biIZvNuYHpz+VATsoZSp3BGDWGs7A1iS5e3M1pBdsOAldiCQPXrg/3mqZznVJxTeMk+E1kpanqts8XsmkwgIpLG4YZJbG535nzNegr4dG2K51henkrbdZyNqBrShp4p47y+e5VlzGSxOPIDkN/CriGlrrSVcMJFLPVN5555ItNt57aQ+zSKrEgHcg/EGpbq4Nbohp1Ek9mZ6yvprG7jnux7WACp7zmc7ZB8efzNVFnDanPqQWH/Bc1a2cVyyeUZGXUoEOdImeKCQe9GNgrdQB028Nq83rOrRc668r4ePmi4plCyHMZ7s9Gi6VDIrcTzDvJWznLnn8uXpXfpFHoxa8mk/1MtzfdSCcfh/DJ8Oh9PoTXSaFoUAoBQCgPLsEQsxwFGSaAr2yutuGI+8cFyD4nfH8Vh58AxV3qt2iPA0KwzheecjyI8RVbdq7YZg1hk0YJ7mta/rUL9zodhkLEgkuWb8XE2cDPidyT5jxNXnDdPC2tW428Z9fUrtXa4vkX1K0NrHNGFlUMuc71b5cexV2JNbn1447iXjjXbGMjka3i3FblJqboynsexbxowaROJeorDm2sIgqtSmmyPULBriZpRIY1KgAdf2NYrmksNFxBOcuZPYo6Nf6lomtJcSmJ7XdJRjcoT06gjY+eMVHq9PXbDMV735sWGlssrnu9jb/tmOxnmayXjtHPGEIxgnnw/E9POvDe29K5qtZT8fHyehVfNHLM9ZPcz27NfwJCX5RhuLC45N58+WauKnNxzNYZA8eCe0YmEK27IShz5bf/AGpDBPQCgFAV7/8A6SRf14T5nH80BLQGHuRaXeshbgRPHDCcq+CpbI8eoGfnXFKdU78PGyN91E5p2J7TWDXupS6zFC9lc3arFI8Skw8fHjLc+EBQPLn416a/RyqqrjTs8dvlhlbXapTk59jNa9Z3Gk3ZhaWQWkoBtpowCduatnmfqPWpNNZHUV7/AKl3+5wa6M6JZXZ9vsW9Dg9rvrnicd9IZu7DDCKVJCgKNsDn54rlslKFOURQqhfxFxmliK2WPkRi2l0z3rgXEkoXMkc7F+823K52BzuOHA6VlRjOPuM5nffp70tVBcufRfujLdmIYp5QJlEoNspZJPeAYYG2eXnUWp5oRT7MteHyjY35RqMF3PbLa3jsZgzL3kcsaMjkgsVwRtsDyxjautVRlFRy8tepLzNNvGyM92f9kuOykN0Yo1u4JwScASMFcEA/+uNvKvN8Tqrpbk9mmpfH4/7LPTycl/BvMMqTxLJEwZGGQRU8JxnHmi9g013PEBxczp4kN8xj+K3MFmgFAKAr3+1sx/Syt8mBoCO/so76IRSyTIAc5ikKH9qitqjasS/vBlPBrMHZ+WLV5LX2xxF3XeoSoJffGD8P5FU9XDYw1Eo8zx3RO7W4nE9PVrbStSt5Nnt7yCNx4Ed8pz6ivptclO2lrzn+kUFsGoTOk9ge0UOp2i9ndXk3x/wc5O4I5JnxHTxG3x4OKaF6eXtNK28m+luVsejZ9DIQHhWeP3j3N1Me8Q8LR4lYcQPTcj51xJJ1xz5IbapdZzj3iZay1U3d0NJ1Tu7mOWNmWbh4WTAz72Nuh94Y+FQ2aaVUerB9ierUx1D6Fse6MV/s3uxdaldMG4h7Op4scxxc/WuziSfs9cn5+xzcLrVV1kY9l9zU/tO5udLtYZpDKiSNIGIH3ZwykfT4YNTw06hKM15X2Opzck4v1M/2esTd9j21S3mY8UzLHGAMSYfg2PmRXlP/AEGjV1rmnh7L8/cs9JPlgl4N10fs/FpvdyNPNLcKMk94QmSMHCjbHxya00ugq06XL3Np2ORfiP8AzCfyVR6/2a7TQu0AoBQEc8fewyRn86lfnQEcEvHbrI2xK5byPWsN4Bp2u66/t0d5ZJPHHChRZnhYLJnmBkYPSvOcQ1N/VVlSaS2zj1OmuEeXDOadv7fX+zt2xlcQ6fqxMrokcbK0uSWDHh3bJ4hueZxyr2/A8zqjHUPM4+U/H53K/UrGXFbM1i0vCvCVcgjcEHBB8c17WLhZHle5TSg08o3q01wx6THeTXlyjSFjIyMA0rFiSDtyzvj57VSWcNjKfRj2XY6FbJLn8swVzrt3PHIkt05SReGRVVE418CVAOPLka7VwqrbmbaXhs5utPwkmyvD2m1TTg32dqEtqG5iIKM+uM1JqOHaa15s3+pJRZZWsRILfVNS1meHSbINLqF7J3aybAAkkk4UDGxJJ8iarr41aaLlnZeDsrTm+x1KGHUdDtbXQQGlW2CPHFEpkLcJBB2GcZ518u1d2vlqpJ+9vzYXz2LuEa+Q33TL9NQg7xYpoWU8LpLGUKnGcb8+dX1FvVhlxafozmksM86ce+luJujucfAbD9gKmMGQoBQCgFAVU+6naM/hky6fH8w/n1PhQEssaTRNHKodHGGVhkEeFayipLD7Dsc97WKt/ptz2bvIhcRLIqwyA/eJ+jBP5hnGT552zVAuKanR39GrDaezfp6M6elGceZnIu1XZLW+yMwGow8dqx9y6iy0Z8ifynyPpmvpWi4nGxJPaXp9iqto9CnbXtxLaixERPE3eIxBBXbf0qyV8VLnyc7qeMFVLl5VzGrOP/EE1PLUpd2adBn2yt77V71LHTLWW5unOBFGu/xPgB4nlXFqNdGuOZPYmhRudY7IdmrjsHeLd30cNxfzxYLK2VRTzVTjIORuetfOuOcc1EdSkl7mNl6/Flrp6IcnxOldnkD2K30nC1zeASyuP2T4KNvmeZNT6XEq1PzLc1ns8FnU5zFb8Ef+NL7ieXifQfxXSak1jCILdI1GABQFigFAKAUBFPEJUxnhYHKsOh6GgI4pC/FG/uyqPeA+o8qMGMi7NaaEb2qI3Uzkl55my5J8MY4fTFckdDQk045z3b7m/PIwnal7qzg+z7iVZrOQAo0gyxA/Kx69N+tU3E56inFMXlPt67eMk1Ki/eMb/u52Wl02Jrhp7S8MW+S8Zd8b4Vhjn4Cryvis6aE5SaeP8l+f2QOlSlsil2f7OdnnMn2rNLxBh3cfekce2+w3PpUOg49dqYtWtKXwRmzTxi9i5bm30fWnOg2wiEh4I45YynHxYG+dyM9aqL9Vqfb1JN77Lmz5J1CPTNxGg2c2ZdSRb25Ye9LKNh/QOSj4b+JJ3q89lre81l/E5+Z+Caxs7fRbSRFmlMHGXUSNxcGfyr1+p3rajTwojyQ7CUnLufLSKS6uPa7gcPRE/SKnNTKDagFAKAUAoBQEU0Cy4Iyrr+F15j+/CgIu/aI4uRw/5g/Cf9PX50BDNp8NzqNvfSsXMCMI0OCoJ/N8cfWoXTGVisfdbGeZ4wWLm3iuoWhuI1eN9irCpJwU4uMlsYTwYjsvpX2fDPJPEVuJJWAZsZ4AcLy6Hn61xcP0i01eMbt/8JLJ8zMhqenQ6hFGkhZGjkV0kTHEpB6ZFdN1ELklLw8mkZNdiWS6RDwRgyyfpXp8T0qYwRJaSTyCW7OSPwoOS/340BeVQowKA+0AoBQCgFAKAUB8wKAhNrGDmPMZ/wAs4/blQDuph+G4z/WgP0xQHzurjrOg/pj/ANTQD2YN/iySSDwJwPkMCgJUiRBhVAHgBQHugFAKAUAoBQCgFAKAUAoBQCgFAKAUAoBQCgFAKAUAoBQCgFAKAUAoBQCgFAKAUAoD/9k="/>
          <p:cNvSpPr>
            <a:spLocks noChangeAspect="1" noChangeArrowheads="1"/>
          </p:cNvSpPr>
          <p:nvPr/>
        </p:nvSpPr>
        <p:spPr bwMode="auto">
          <a:xfrm>
            <a:off x="155575" y="-517525"/>
            <a:ext cx="1085850" cy="10858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4" descr="data:image/jpeg;base64,/9j/4AAQSkZJRgABAQAAAQABAAD/2wCEAAkGBwgHBgkIBwgKCgkLDRYPDQwMDRsUFRAWIB0iIiAdHx8kKDQsJCYxJx8fLT0tMTU3Ojo6Iys/RD84QzQ5OjcBCgoKDQwNGg8PGjclHyU3Nzc3Nzc3Nzc3Nzc3Nzc3Nzc3Nzc3Nzc3Nzc3Nzc3Nzc3Nzc3Nzc3Nzc3Nzc3Nzc3N//AABEIAHIAcgMBEQACEQEDEQH/xAAbAAEAAgMBAQAAAAAAAAAAAAAAAwQFBgcCAf/EAD0QAAIBAwIDBQUHAgMJAAAAAAECAwAEEQUhEjFBBhNRYYEUInGRsRUjMkJSocFy8DNj0QcWJCU0Q2KC4f/EABsBAQACAwEBAAAAAAAAAAAAAAADBQECBAYH/8QALxEAAgIBAgUBBwQDAQAAAAAAAAECAxEEIQUSEzFBURQiYXGB0fAykaGxQsHxBv/aAAwDAQACEQMRAD8A7jQCgFAKAUAoBQCgFAKAUAoBQCgFAKAUAoBQCgPjMFGSQAOpoCD2226To39J4vpQD2226yhf6vd+tASxyJKMxurr4qc0B7oBQCgFAKAUAoBQCgPMjrGhdyFUDJJOAKAr95NP/hDuo/1sPePwHT1+VAFtoeIGT71+YMh4j6eHpWMgn5DbYVkENpdJdxmSPIAYrv4io6rFZHmRlrAlghY8boob9Y2PzG9bt4MHwieHdG75P0ts3oevr86yCaGVJQSh5bEHYg+BFASUAoBQCgFAKA8yOsaF3ICgZJPQUBVRDOwlnBCg5jjPTzPn9KAsjB5cqAwup3KxakhhkXvkj95c9M9RVZqrXC1Sj3RLBZW57NzqNzYm4SGGKNk4xxOS5XHhjA+dTylbKpyWFsa+6mU9HN9xzCz7gxrjiErEZPlgGuXQqzDcX9Gb2OJHquozNIsN4qRJHKhkRWyGwQcZ67VpqNTPqKElsnuZjBcuUbLHIkiK8bBkYZBHWreMlJc0exA1juRSR8Td5CwEq7Z6HyPl9KznIJbeUSpkAqw2ZTzU+FZBLQCgFAKAUBUfNxccH/biIZvNuYHpz+VATsoZSp3BGDWGs7A1iS5e3M1pBdsOAldiCQPXrg/3mqZznVJxTeMk+E1kpanqts8XsmkwgIpLG4YZJbG535nzNegr4dG2K51henkrbdZyNqBrShp4p47y+e5VlzGSxOPIDkN/CriGlrrSVcMJFLPVN5555ItNt57aQ+zSKrEgHcg/EGpbq4Nbohp1Ek9mZ6yvprG7jnux7WACp7zmc7ZB8efzNVFnDanPqQWH/Bc1a2cVyyeUZGXUoEOdImeKCQe9GNgrdQB028Nq83rOrRc668r4ePmi4plCyHMZ7s9Gi6VDIrcTzDvJWznLnn8uXpXfpFHoxa8mk/1MtzfdSCcfh/DJ8Oh9PoTXSaFoUAoBQCgPLsEQsxwFGSaAr2yutuGI+8cFyD4nfH8Vh58AxV3qt2iPA0KwzheecjyI8RVbdq7YZg1hk0YJ7mta/rUL9zodhkLEgkuWb8XE2cDPidyT5jxNXnDdPC2tW428Z9fUrtXa4vkX1K0NrHNGFlUMuc71b5cexV2JNbn1447iXjjXbGMjka3i3FblJqboynsexbxowaROJeorDm2sIgqtSmmyPULBriZpRIY1KgAdf2NYrmksNFxBOcuZPYo6Nf6lomtJcSmJ7XdJRjcoT06gjY+eMVHq9PXbDMV735sWGlssrnu9jb/tmOxnmayXjtHPGEIxgnnw/E9POvDe29K5qtZT8fHyehVfNHLM9ZPcz27NfwJCX5RhuLC45N58+WauKnNxzNYZA8eCe0YmEK27IShz5bf/AGpDBPQCgFAV7/8A6SRf14T5nH80BLQGHuRaXeshbgRPHDCcq+CpbI8eoGfnXFKdU78PGyN91E5p2J7TWDXupS6zFC9lc3arFI8Skw8fHjLc+EBQPLn416a/RyqqrjTs8dvlhlbXapTk59jNa9Z3Gk3ZhaWQWkoBtpowCduatnmfqPWpNNZHUV7/AKl3+5wa6M6JZXZ9vsW9Dg9rvrnicd9IZu7DDCKVJCgKNsDn54rlslKFOURQqhfxFxmliK2WPkRi2l0z3rgXEkoXMkc7F+823K52BzuOHA6VlRjOPuM5nffp70tVBcufRfujLdmIYp5QJlEoNspZJPeAYYG2eXnUWp5oRT7MteHyjY35RqMF3PbLa3jsZgzL3kcsaMjkgsVwRtsDyxjautVRlFRy8tepLzNNvGyM92f9kuOykN0Yo1u4JwScASMFcEA/+uNvKvN8Tqrpbk9mmpfH4/7LPTycl/BvMMqTxLJEwZGGQRU8JxnHmi9g013PEBxczp4kN8xj+K3MFmgFAKAr3+1sx/Syt8mBoCO/so76IRSyTIAc5ikKH9qitqjasS/vBlPBrMHZ+WLV5LX2xxF3XeoSoJffGD8P5FU9XDYw1Eo8zx3RO7W4nE9PVrbStSt5Nnt7yCNx4Ed8pz6ivptclO2lrzn+kUFsGoTOk9ge0UOp2i9ndXk3x/wc5O4I5JnxHTxG3x4OKaF6eXtNK28m+luVsejZ9DIQHhWeP3j3N1Me8Q8LR4lYcQPTcj51xJJ1xz5IbapdZzj3iZay1U3d0NJ1Tu7mOWNmWbh4WTAz72Nuh94Y+FQ2aaVUerB9ierUx1D6Fse6MV/s3uxdaldMG4h7Op4scxxc/WuziSfs9cn5+xzcLrVV1kY9l9zU/tO5udLtYZpDKiSNIGIH3ZwykfT4YNTw06hKM15X2Opzck4v1M/2esTd9j21S3mY8UzLHGAMSYfg2PmRXlP/AEGjV1rmnh7L8/cs9JPlgl4N10fs/FpvdyNPNLcKMk94QmSMHCjbHxya00ugq06XL3Np2ORfiP8AzCfyVR6/2a7TQu0AoBQEc8fewyRn86lfnQEcEvHbrI2xK5byPWsN4Bp2u66/t0d5ZJPHHChRZnhYLJnmBkYPSvOcQ1N/VVlSaS2zj1OmuEeXDOadv7fX+zt2xlcQ6fqxMrokcbK0uSWDHh3bJ4hueZxyr2/A8zqjHUPM4+U/H53K/UrGXFbM1i0vCvCVcgjcEHBB8c17WLhZHle5TSg08o3q01wx6THeTXlyjSFjIyMA0rFiSDtyzvj57VSWcNjKfRj2XY6FbJLn8swVzrt3PHIkt05SReGRVVE418CVAOPLka7VwqrbmbaXhs5utPwkmyvD2m1TTg32dqEtqG5iIKM+uM1JqOHaa15s3+pJRZZWsRILfVNS1meHSbINLqF7J3aybAAkkk4UDGxJJ8iarr41aaLlnZeDsrTm+x1KGHUdDtbXQQGlW2CPHFEpkLcJBB2GcZ518u1d2vlqpJ+9vzYXz2LuEa+Q33TL9NQg7xYpoWU8LpLGUKnGcb8+dX1FvVhlxafozmksM86ce+luJujucfAbD9gKmMGQoBQCgFAVU+6naM/hky6fH8w/n1PhQEssaTRNHKodHGGVhkEeFayipLD7Dsc97WKt/ptz2bvIhcRLIqwyA/eJ+jBP5hnGT552zVAuKanR39GrDaezfp6M6elGceZnIu1XZLW+yMwGow8dqx9y6iy0Z8ifynyPpmvpWi4nGxJPaXp9iqto9CnbXtxLaixERPE3eIxBBXbf0qyV8VLnyc7qeMFVLl5VzGrOP/EE1PLUpd2adBn2yt77V71LHTLWW5unOBFGu/xPgB4nlXFqNdGuOZPYmhRudY7IdmrjsHeLd30cNxfzxYLK2VRTzVTjIORuetfOuOcc1EdSkl7mNl6/Flrp6IcnxOldnkD2K30nC1zeASyuP2T4KNvmeZNT6XEq1PzLc1ns8FnU5zFb8Ef+NL7ieXifQfxXSak1jCILdI1GABQFigFAKAUBFPEJUxnhYHKsOh6GgI4pC/FG/uyqPeA+o8qMGMi7NaaEb2qI3Uzkl55my5J8MY4fTFckdDQk045z3b7m/PIwnal7qzg+z7iVZrOQAo0gyxA/Kx69N+tU3E56inFMXlPt67eMk1Ki/eMb/u52Wl02Jrhp7S8MW+S8Zd8b4Vhjn4Cryvis6aE5SaeP8l+f2QOlSlsil2f7OdnnMn2rNLxBh3cfekce2+w3PpUOg49dqYtWtKXwRmzTxi9i5bm30fWnOg2wiEh4I45YynHxYG+dyM9aqL9Vqfb1JN77Lmz5J1CPTNxGg2c2ZdSRb25Ye9LKNh/QOSj4b+JJ3q89lre81l/E5+Z+Caxs7fRbSRFmlMHGXUSNxcGfyr1+p3rajTwojyQ7CUnLufLSKS6uPa7gcPRE/SKnNTKDagFAKAUAoBQEU0Cy4Iyrr+F15j+/CgIu/aI4uRw/5g/Cf9PX50BDNp8NzqNvfSsXMCMI0OCoJ/N8cfWoXTGVisfdbGeZ4wWLm3iuoWhuI1eN9irCpJwU4uMlsYTwYjsvpX2fDPJPEVuJJWAZsZ4AcLy6Hn61xcP0i01eMbt/8JLJ8zMhqenQ6hFGkhZGjkV0kTHEpB6ZFdN1ELklLw8mkZNdiWS6RDwRgyyfpXp8T0qYwRJaSTyCW7OSPwoOS/340BeVQowKA+0AoBQCgFAKAUB8wKAhNrGDmPMZ/wAs4/blQDuph+G4z/WgP0xQHzurjrOg/pj/ANTQD2YN/iySSDwJwPkMCgJUiRBhVAHgBQHugFAKAUAoBQCgFAKAUAoBQCgFAKAUAoBQCgFAKAUAoBQCgFAKAUAoBQCgFAKAUAoD/9k="/>
          <p:cNvSpPr>
            <a:spLocks noChangeAspect="1" noChangeArrowheads="1"/>
          </p:cNvSpPr>
          <p:nvPr/>
        </p:nvSpPr>
        <p:spPr bwMode="auto">
          <a:xfrm>
            <a:off x="307975" y="-365125"/>
            <a:ext cx="1085850" cy="10858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TextBox 20"/>
          <p:cNvSpPr txBox="1"/>
          <p:nvPr/>
        </p:nvSpPr>
        <p:spPr>
          <a:xfrm>
            <a:off x="17221200" y="22402800"/>
            <a:ext cx="7353300" cy="1384995"/>
          </a:xfrm>
          <a:prstGeom prst="rect">
            <a:avLst/>
          </a:prstGeom>
          <a:noFill/>
        </p:spPr>
        <p:txBody>
          <a:bodyPr wrap="square" rtlCol="0">
            <a:spAutoFit/>
          </a:bodyPr>
          <a:lstStyle/>
          <a:p>
            <a:r>
              <a:rPr lang="en-US" sz="2100" dirty="0" smtClean="0"/>
              <a:t>HCO : ocean heat content (10</a:t>
            </a:r>
            <a:r>
              <a:rPr lang="en-US" sz="2100" baseline="30000" dirty="0" smtClean="0"/>
              <a:t>-8 </a:t>
            </a:r>
            <a:r>
              <a:rPr lang="en-US" sz="2100" dirty="0" smtClean="0"/>
              <a:t>K s</a:t>
            </a:r>
            <a:r>
              <a:rPr lang="en-US" sz="2100" baseline="30000" dirty="0" smtClean="0"/>
              <a:t>-1</a:t>
            </a:r>
            <a:r>
              <a:rPr lang="en-US" sz="2100" dirty="0" smtClean="0"/>
              <a:t>) HCL: heat content associated with melting ice </a:t>
            </a:r>
            <a:r>
              <a:rPr lang="en-US" sz="2100" dirty="0"/>
              <a:t>(10</a:t>
            </a:r>
            <a:r>
              <a:rPr lang="en-US" sz="2100" baseline="30000" dirty="0"/>
              <a:t>-8 </a:t>
            </a:r>
            <a:r>
              <a:rPr lang="en-US" sz="2100" dirty="0" smtClean="0"/>
              <a:t>K s</a:t>
            </a:r>
            <a:r>
              <a:rPr lang="en-US" sz="2100" baseline="30000" dirty="0" smtClean="0"/>
              <a:t>-1</a:t>
            </a:r>
            <a:r>
              <a:rPr lang="en-US" sz="2100" dirty="0" smtClean="0"/>
              <a:t>) for the models with the largest (GISS-E2-H) and smallest (CSIRO) seasonal changes). Observations are in black.</a:t>
            </a:r>
            <a:endParaRPr lang="en-US" sz="2100" dirty="0"/>
          </a:p>
        </p:txBody>
      </p:sp>
      <p:sp>
        <p:nvSpPr>
          <p:cNvPr id="22" name="TextBox 21"/>
          <p:cNvSpPr txBox="1"/>
          <p:nvPr/>
        </p:nvSpPr>
        <p:spPr>
          <a:xfrm>
            <a:off x="12106325" y="14630400"/>
            <a:ext cx="3133675" cy="523220"/>
          </a:xfrm>
          <a:prstGeom prst="rect">
            <a:avLst/>
          </a:prstGeom>
          <a:noFill/>
        </p:spPr>
        <p:txBody>
          <a:bodyPr wrap="square" rtlCol="0">
            <a:spAutoFit/>
          </a:bodyPr>
          <a:lstStyle/>
          <a:p>
            <a:pPr algn="ctr"/>
            <a:r>
              <a:rPr lang="en-US" sz="2800" dirty="0" smtClean="0"/>
              <a:t>Observation</a:t>
            </a:r>
            <a:endParaRPr lang="en-US" sz="2800" dirty="0"/>
          </a:p>
        </p:txBody>
      </p:sp>
      <p:sp>
        <p:nvSpPr>
          <p:cNvPr id="24" name="TextBox 23"/>
          <p:cNvSpPr txBox="1"/>
          <p:nvPr/>
        </p:nvSpPr>
        <p:spPr>
          <a:xfrm>
            <a:off x="6417116" y="19278600"/>
            <a:ext cx="4860484" cy="707886"/>
          </a:xfrm>
          <a:prstGeom prst="rect">
            <a:avLst/>
          </a:prstGeom>
          <a:noFill/>
        </p:spPr>
        <p:txBody>
          <a:bodyPr wrap="square" rtlCol="0">
            <a:spAutoFit/>
          </a:bodyPr>
          <a:lstStyle/>
          <a:p>
            <a:r>
              <a:rPr lang="en-US" sz="2000" dirty="0" smtClean="0"/>
              <a:t>Seasonal surface downwelling and net solar  averaged 63N-90N.</a:t>
            </a:r>
            <a:endParaRPr lang="en-US" sz="2000" dirty="0"/>
          </a:p>
        </p:txBody>
      </p:sp>
      <p:sp>
        <p:nvSpPr>
          <p:cNvPr id="25" name="TextBox 24"/>
          <p:cNvSpPr txBox="1"/>
          <p:nvPr/>
        </p:nvSpPr>
        <p:spPr>
          <a:xfrm>
            <a:off x="14249400" y="17474252"/>
            <a:ext cx="1676400" cy="400110"/>
          </a:xfrm>
          <a:prstGeom prst="rect">
            <a:avLst/>
          </a:prstGeom>
          <a:noFill/>
        </p:spPr>
        <p:txBody>
          <a:bodyPr wrap="square" rtlCol="0">
            <a:spAutoFit/>
          </a:bodyPr>
          <a:lstStyle/>
          <a:p>
            <a:r>
              <a:rPr lang="en-US" sz="2000" dirty="0" smtClean="0"/>
              <a:t>downwelling</a:t>
            </a:r>
            <a:endParaRPr lang="en-US" sz="2000" dirty="0"/>
          </a:p>
        </p:txBody>
      </p:sp>
      <p:sp>
        <p:nvSpPr>
          <p:cNvPr id="26" name="TextBox 25"/>
          <p:cNvSpPr txBox="1"/>
          <p:nvPr/>
        </p:nvSpPr>
        <p:spPr>
          <a:xfrm>
            <a:off x="533401" y="27279600"/>
            <a:ext cx="15773400" cy="707886"/>
          </a:xfrm>
          <a:prstGeom prst="rect">
            <a:avLst/>
          </a:prstGeom>
          <a:solidFill>
            <a:schemeClr val="bg1"/>
          </a:solidFill>
        </p:spPr>
        <p:txBody>
          <a:bodyPr wrap="square" rtlCol="0">
            <a:spAutoFit/>
          </a:bodyPr>
          <a:lstStyle/>
          <a:p>
            <a:r>
              <a:rPr lang="en-US" sz="2000" dirty="0" smtClean="0"/>
              <a:t>             Comparison of the same two models we whose heat storage we examine to the right.  Red and black curves show the seasonal cycles at the beginning and the end of the run.   Most models show large changes in seasonal sea ice cover over 145 years.</a:t>
            </a:r>
            <a:endParaRPr lang="en-US" sz="2000" dirty="0"/>
          </a:p>
        </p:txBody>
      </p:sp>
      <p:sp>
        <p:nvSpPr>
          <p:cNvPr id="59" name="Rectangle 58"/>
          <p:cNvSpPr/>
          <p:nvPr/>
        </p:nvSpPr>
        <p:spPr>
          <a:xfrm>
            <a:off x="23745268" y="39319200"/>
            <a:ext cx="8942832" cy="443484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pic>
        <p:nvPicPr>
          <p:cNvPr id="63"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70400" y="41202086"/>
            <a:ext cx="2743200" cy="2612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6" name="TextBox 65"/>
          <p:cNvSpPr txBox="1"/>
          <p:nvPr/>
        </p:nvSpPr>
        <p:spPr>
          <a:xfrm>
            <a:off x="23926800" y="39468147"/>
            <a:ext cx="8686800" cy="2646878"/>
          </a:xfrm>
          <a:prstGeom prst="rect">
            <a:avLst/>
          </a:prstGeom>
          <a:noFill/>
        </p:spPr>
        <p:txBody>
          <a:bodyPr wrap="square" rtlCol="0">
            <a:spAutoFit/>
          </a:bodyPr>
          <a:lstStyle/>
          <a:p>
            <a:r>
              <a:rPr lang="en-US" sz="3600" b="1" dirty="0" smtClean="0"/>
              <a:t>References</a:t>
            </a:r>
          </a:p>
          <a:p>
            <a:r>
              <a:rPr lang="en-US" sz="2600" dirty="0" smtClean="0"/>
              <a:t>1. </a:t>
            </a:r>
            <a:r>
              <a:rPr lang="en-US" sz="2600" dirty="0" err="1" smtClean="0"/>
              <a:t>Boé</a:t>
            </a:r>
            <a:r>
              <a:rPr lang="en-US" sz="2600" dirty="0"/>
              <a:t>, J., Hall, A., &amp; </a:t>
            </a:r>
            <a:r>
              <a:rPr lang="en-US" sz="2600" dirty="0" err="1"/>
              <a:t>Qu</a:t>
            </a:r>
            <a:r>
              <a:rPr lang="en-US" sz="2600" dirty="0"/>
              <a:t>, X. (2009). Current GCMs’ Unrealistic Negative Feedback in the Arctic. </a:t>
            </a:r>
            <a:r>
              <a:rPr lang="en-US" sz="2600" i="1" dirty="0"/>
              <a:t>J. Climate</a:t>
            </a:r>
            <a:r>
              <a:rPr lang="en-US" sz="2600" dirty="0"/>
              <a:t> e, 22, 4682–4695. </a:t>
            </a:r>
          </a:p>
          <a:p>
            <a:r>
              <a:rPr lang="en-US" sz="2600" dirty="0" smtClean="0"/>
              <a:t>2. Curry</a:t>
            </a:r>
            <a:r>
              <a:rPr lang="en-US" sz="2600" dirty="0"/>
              <a:t>, J., </a:t>
            </a:r>
            <a:r>
              <a:rPr lang="en-US" sz="2600" dirty="0" err="1"/>
              <a:t>Rossow</a:t>
            </a:r>
            <a:r>
              <a:rPr lang="en-US" sz="2600" dirty="0"/>
              <a:t>, W., Randall, D., &amp; Schramm, J. (1996). overview of arctic cloud and </a:t>
            </a:r>
            <a:r>
              <a:rPr lang="en-US" sz="2600" dirty="0" smtClean="0"/>
              <a:t>radiation</a:t>
            </a:r>
          </a:p>
          <a:p>
            <a:r>
              <a:rPr lang="en-US" sz="2600" dirty="0" smtClean="0"/>
              <a:t> </a:t>
            </a:r>
            <a:r>
              <a:rPr lang="en-US" sz="2600" dirty="0"/>
              <a:t>characteristics. </a:t>
            </a:r>
            <a:r>
              <a:rPr lang="en-US" sz="2600" i="1" dirty="0"/>
              <a:t>J. Climate</a:t>
            </a:r>
            <a:r>
              <a:rPr lang="en-US" sz="2600" dirty="0"/>
              <a:t>, 9, 1731–1764</a:t>
            </a:r>
            <a:r>
              <a:rPr lang="en-US" sz="2600" dirty="0" smtClean="0"/>
              <a:t>.</a:t>
            </a:r>
            <a:endParaRPr lang="en-US" sz="2600" dirty="0"/>
          </a:p>
        </p:txBody>
      </p:sp>
      <p:sp>
        <p:nvSpPr>
          <p:cNvPr id="27" name="TextBox 26"/>
          <p:cNvSpPr txBox="1"/>
          <p:nvPr/>
        </p:nvSpPr>
        <p:spPr>
          <a:xfrm>
            <a:off x="23926800" y="41986200"/>
            <a:ext cx="6248400" cy="2092881"/>
          </a:xfrm>
          <a:prstGeom prst="rect">
            <a:avLst/>
          </a:prstGeom>
          <a:noFill/>
        </p:spPr>
        <p:txBody>
          <a:bodyPr wrap="square" rtlCol="0">
            <a:spAutoFit/>
          </a:bodyPr>
          <a:lstStyle/>
          <a:p>
            <a:r>
              <a:rPr lang="en-US" sz="2600" dirty="0" smtClean="0"/>
              <a:t>3. Steele</a:t>
            </a:r>
            <a:r>
              <a:rPr lang="en-US" sz="2600" dirty="0"/>
              <a:t>, M.</a:t>
            </a:r>
            <a:r>
              <a:rPr lang="en-US" sz="2600" i="1" dirty="0"/>
              <a:t>, </a:t>
            </a:r>
            <a:r>
              <a:rPr lang="en-US" sz="2600" dirty="0"/>
              <a:t>R. Morley</a:t>
            </a:r>
            <a:r>
              <a:rPr lang="en-US" sz="2600" i="1" dirty="0"/>
              <a:t>, and </a:t>
            </a:r>
            <a:r>
              <a:rPr lang="en-US" sz="2600" dirty="0"/>
              <a:t>W. </a:t>
            </a:r>
            <a:r>
              <a:rPr lang="en-US" sz="2600" dirty="0" err="1"/>
              <a:t>Ermold</a:t>
            </a:r>
            <a:r>
              <a:rPr lang="en-US" sz="2600" i="1" dirty="0"/>
              <a:t> (</a:t>
            </a:r>
            <a:r>
              <a:rPr lang="en-US" sz="2600" dirty="0"/>
              <a:t>2001</a:t>
            </a:r>
            <a:r>
              <a:rPr lang="en-US" sz="2600" i="1" dirty="0"/>
              <a:t>), </a:t>
            </a:r>
            <a:r>
              <a:rPr lang="en-US" sz="2600" dirty="0"/>
              <a:t>PHC: A global ocean hydrography with a high-quality Arctic Ocean</a:t>
            </a:r>
            <a:r>
              <a:rPr lang="en-US" sz="2600" i="1" dirty="0"/>
              <a:t>, J. Climate, </a:t>
            </a:r>
            <a:r>
              <a:rPr lang="en-US" sz="2600" b="1" dirty="0"/>
              <a:t>14</a:t>
            </a:r>
            <a:r>
              <a:rPr lang="en-US" sz="2600" i="1" dirty="0"/>
              <a:t>, </a:t>
            </a:r>
            <a:r>
              <a:rPr lang="en-US" sz="2600" dirty="0"/>
              <a:t>2079</a:t>
            </a:r>
            <a:r>
              <a:rPr lang="en-US" sz="2600" i="1" dirty="0"/>
              <a:t>–</a:t>
            </a:r>
            <a:r>
              <a:rPr lang="en-US" sz="2600" dirty="0"/>
              <a:t>2087</a:t>
            </a:r>
            <a:r>
              <a:rPr lang="en-US" sz="2600" i="1" dirty="0"/>
              <a:t>.</a:t>
            </a:r>
            <a:endParaRPr lang="en-US" sz="2600" dirty="0"/>
          </a:p>
          <a:p>
            <a:endParaRPr lang="en-US" sz="2600" dirty="0"/>
          </a:p>
        </p:txBody>
      </p:sp>
      <p:pic>
        <p:nvPicPr>
          <p:cNvPr id="31" name="Picture 30" descr="annual_cycle_HC_PHC_poster.png"/>
          <p:cNvPicPr>
            <a:picLocks noChangeAspect="1"/>
          </p:cNvPicPr>
          <p:nvPr/>
        </p:nvPicPr>
        <p:blipFill rotWithShape="1">
          <a:blip r:embed="rId11">
            <a:extLst>
              <a:ext uri="{28A0092B-C50C-407E-A947-70E740481C1C}">
                <a14:useLocalDpi xmlns:a14="http://schemas.microsoft.com/office/drawing/2010/main" val="0"/>
              </a:ext>
            </a:extLst>
          </a:blip>
          <a:srcRect l="7894" t="19394" r="19612" b="16542"/>
          <a:stretch/>
        </p:blipFill>
        <p:spPr>
          <a:xfrm>
            <a:off x="24765000" y="17221201"/>
            <a:ext cx="7848600" cy="6629400"/>
          </a:xfrm>
          <a:prstGeom prst="rect">
            <a:avLst/>
          </a:prstGeom>
        </p:spPr>
      </p:pic>
      <p:graphicFrame>
        <p:nvGraphicFramePr>
          <p:cNvPr id="67" name="Table 66"/>
          <p:cNvGraphicFramePr>
            <a:graphicFrameLocks noGrp="1"/>
          </p:cNvGraphicFramePr>
          <p:nvPr>
            <p:extLst>
              <p:ext uri="{D42A27DB-BD31-4B8C-83A1-F6EECF244321}">
                <p14:modId xmlns:p14="http://schemas.microsoft.com/office/powerpoint/2010/main" val="1111735442"/>
              </p:ext>
            </p:extLst>
          </p:nvPr>
        </p:nvGraphicFramePr>
        <p:xfrm>
          <a:off x="16764000" y="6341295"/>
          <a:ext cx="15697200" cy="8898705"/>
        </p:xfrm>
        <a:graphic>
          <a:graphicData uri="http://schemas.openxmlformats.org/drawingml/2006/table">
            <a:tbl>
              <a:tblPr firstRow="1" bandRow="1">
                <a:tableStyleId>{2D5ABB26-0587-4C30-8999-92F81FD0307C}</a:tableStyleId>
              </a:tblPr>
              <a:tblGrid>
                <a:gridCol w="2590800"/>
                <a:gridCol w="7696200"/>
                <a:gridCol w="3733800"/>
                <a:gridCol w="1676400"/>
              </a:tblGrid>
              <a:tr h="498477">
                <a:tc>
                  <a:txBody>
                    <a:bodyPr/>
                    <a:lstStyle/>
                    <a:p>
                      <a:r>
                        <a:rPr lang="en-US" sz="2800" b="1" kern="1200" dirty="0" smtClean="0">
                          <a:effectLst/>
                        </a:rPr>
                        <a:t>Model Name</a:t>
                      </a:r>
                      <a:r>
                        <a:rPr lang="en-US" sz="2800" b="1" dirty="0" smtClean="0">
                          <a:effectLst/>
                        </a:rPr>
                        <a:t> </a:t>
                      </a:r>
                      <a:endParaRPr lang="en-US" sz="2800" b="1"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b="1" dirty="0" smtClean="0"/>
                        <a:t>Model</a:t>
                      </a:r>
                      <a:r>
                        <a:rPr lang="en-US" sz="2800" b="1" baseline="0" dirty="0" smtClean="0"/>
                        <a:t> Center</a:t>
                      </a:r>
                      <a:endParaRPr lang="en-US" sz="2800" b="1"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b="1" dirty="0" smtClean="0"/>
                        <a:t>O</a:t>
                      </a:r>
                      <a:r>
                        <a:rPr lang="en-US" altLang="zh-CN" sz="2800" b="1" dirty="0" smtClean="0"/>
                        <a:t>cean</a:t>
                      </a:r>
                      <a:r>
                        <a:rPr lang="zh-CN" altLang="en-US" sz="2800" b="1" dirty="0" smtClean="0"/>
                        <a:t> </a:t>
                      </a:r>
                      <a:r>
                        <a:rPr lang="en-US" altLang="zh-CN" sz="2800" b="1" dirty="0" smtClean="0"/>
                        <a:t>resolution</a:t>
                      </a:r>
                      <a:endParaRPr lang="en-US" sz="2800" b="1"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b="1" dirty="0" smtClean="0"/>
                        <a:t>Grid</a:t>
                      </a:r>
                      <a:endParaRPr lang="en-US" sz="2800" b="1"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87090">
                <a:tc>
                  <a:txBody>
                    <a:bodyPr/>
                    <a:lstStyle/>
                    <a:p>
                      <a:r>
                        <a:rPr lang="en-US" sz="2800" dirty="0" smtClean="0"/>
                        <a:t>CanESM2</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Canadian Centre for Climate </a:t>
                      </a:r>
                      <a:r>
                        <a:rPr lang="en-US" sz="2800" kern="1200" dirty="0" err="1" smtClean="0">
                          <a:solidFill>
                            <a:schemeClr val="tx1"/>
                          </a:solidFill>
                          <a:latin typeface="+mn-lt"/>
                          <a:ea typeface="+mn-ea"/>
                          <a:cs typeface="+mn-cs"/>
                        </a:rPr>
                        <a:t>Modelling</a:t>
                      </a:r>
                      <a:r>
                        <a:rPr lang="en-US" sz="2800" kern="1200" dirty="0" smtClean="0">
                          <a:solidFill>
                            <a:schemeClr val="tx1"/>
                          </a:solidFill>
                          <a:latin typeface="+mn-lt"/>
                          <a:ea typeface="+mn-ea"/>
                          <a:cs typeface="+mn-cs"/>
                        </a:rPr>
                        <a:t> and Analysis</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latin typeface="+mn-lt"/>
                        </a:rPr>
                        <a:t>1.4⁰</a:t>
                      </a:r>
                      <a:r>
                        <a:rPr lang="en-US" altLang="zh-CN" sz="2800" kern="1200" dirty="0" smtClean="0">
                          <a:solidFill>
                            <a:schemeClr val="tx1"/>
                          </a:solidFill>
                          <a:latin typeface="+mn-lt"/>
                          <a:ea typeface="+mn-ea"/>
                          <a:cs typeface="+mn-cs"/>
                        </a:rPr>
                        <a:t>x0.9</a:t>
                      </a:r>
                      <a:r>
                        <a:rPr lang="en-US" altLang="zh-CN" sz="2800" dirty="0" smtClean="0">
                          <a:latin typeface="+mn-lt"/>
                        </a:rPr>
                        <a:t>⁰</a:t>
                      </a:r>
                      <a:r>
                        <a:rPr lang="en-US" altLang="zh-CN" sz="2800" kern="1200" dirty="0" smtClean="0">
                          <a:solidFill>
                            <a:schemeClr val="tx1"/>
                          </a:solidFill>
                          <a:latin typeface="+mn-lt"/>
                          <a:ea typeface="+mn-ea"/>
                          <a:cs typeface="+mn-cs"/>
                        </a:rPr>
                        <a:t>x</a:t>
                      </a:r>
                      <a:r>
                        <a:rPr lang="en-US" altLang="zh-CN" sz="2800" dirty="0" smtClean="0">
                          <a:latin typeface="+mn-lt"/>
                        </a:rPr>
                        <a:t>40lev</a:t>
                      </a:r>
                      <a:endParaRPr lang="en-US" sz="2800" i="1" dirty="0" smtClean="0">
                        <a:latin typeface="+mn-lt"/>
                      </a:endParaRP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regular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CCSM</a:t>
                      </a:r>
                      <a:r>
                        <a:rPr lang="en-US" altLang="zh-CN" sz="2800" dirty="0" smtClean="0"/>
                        <a:t>4</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National Center for Atmospheric Research</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1.1</a:t>
                      </a:r>
                      <a:r>
                        <a:rPr lang="en-US" altLang="zh-CN" sz="2800" dirty="0" smtClean="0">
                          <a:latin typeface="+mn-lt"/>
                        </a:rPr>
                        <a:t>⁰</a:t>
                      </a:r>
                      <a:r>
                        <a:rPr lang="en-US" altLang="zh-CN" sz="2800" dirty="0" smtClean="0"/>
                        <a:t>x(0.27</a:t>
                      </a:r>
                      <a:r>
                        <a:rPr lang="en-US" altLang="zh-CN" sz="2800" dirty="0" smtClean="0">
                          <a:latin typeface="+mn-lt"/>
                        </a:rPr>
                        <a:t>⁰</a:t>
                      </a:r>
                      <a:r>
                        <a:rPr lang="en-US" altLang="zh-CN" sz="2800" dirty="0" smtClean="0"/>
                        <a:t>-0.54</a:t>
                      </a:r>
                      <a:r>
                        <a:rPr lang="en-US" altLang="zh-CN" sz="2800" dirty="0" smtClean="0">
                          <a:latin typeface="+mn-lt"/>
                        </a:rPr>
                        <a:t>⁰</a:t>
                      </a:r>
                      <a:r>
                        <a:rPr lang="en-US" altLang="zh-CN" sz="2800" dirty="0" smtClean="0"/>
                        <a:t>)x60lev</a:t>
                      </a:r>
                      <a:endParaRPr lang="en-US" sz="2800" i="1"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smtClean="0"/>
                        <a:t>displaced</a:t>
                      </a: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CNRM-CM5</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CNRM, France</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x(1/3</a:t>
                      </a:r>
                      <a:r>
                        <a:rPr lang="en-US" altLang="zh-CN" sz="2800" dirty="0" smtClean="0">
                          <a:latin typeface="+mn-lt"/>
                        </a:rPr>
                        <a:t>⁰</a:t>
                      </a:r>
                      <a:r>
                        <a:rPr lang="en-US" altLang="zh-CN" sz="2800" dirty="0" smtClean="0"/>
                        <a:t>-1</a:t>
                      </a:r>
                      <a:r>
                        <a:rPr lang="en-US" altLang="zh-CN" sz="2800" dirty="0" smtClean="0">
                          <a:latin typeface="+mn-lt"/>
                        </a:rPr>
                        <a:t>⁰</a:t>
                      </a:r>
                      <a:r>
                        <a:rPr lang="en-US" altLang="zh-CN" sz="2800" dirty="0" smtClean="0"/>
                        <a:t>)x42lev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err="1" smtClean="0"/>
                        <a:t>tripolar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CSIRO-Mk3.6.0</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CSIRO, </a:t>
                      </a:r>
                      <a:r>
                        <a:rPr lang="en-US" sz="2800" kern="1200" dirty="0" err="1" smtClean="0">
                          <a:solidFill>
                            <a:schemeClr val="tx1"/>
                          </a:solidFill>
                          <a:latin typeface="+mn-lt"/>
                          <a:ea typeface="+mn-ea"/>
                          <a:cs typeface="+mn-cs"/>
                        </a:rPr>
                        <a:t>Austrilia</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1.875</a:t>
                      </a:r>
                      <a:r>
                        <a:rPr lang="en-US" altLang="zh-CN" sz="2800" dirty="0" smtClean="0">
                          <a:latin typeface="+mn-lt"/>
                        </a:rPr>
                        <a:t>⁰</a:t>
                      </a:r>
                      <a:r>
                        <a:rPr lang="en-US" altLang="zh-CN" sz="2800" dirty="0" smtClean="0"/>
                        <a:t>x0.9375</a:t>
                      </a:r>
                      <a:r>
                        <a:rPr lang="en-US" altLang="zh-CN" sz="2800" dirty="0" smtClean="0">
                          <a:latin typeface="+mn-lt"/>
                        </a:rPr>
                        <a:t>⁰</a:t>
                      </a:r>
                      <a:r>
                        <a:rPr lang="en-US" altLang="zh-CN" sz="2800" dirty="0" smtClean="0"/>
                        <a:t>x31lev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regular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GFDL</a:t>
                      </a:r>
                      <a:r>
                        <a:rPr lang="en-US" altLang="zh-CN" sz="2800" dirty="0" smtClean="0"/>
                        <a:t>-CM3</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Geophysical Fluid Dynamics Laboratory</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x(1/3</a:t>
                      </a:r>
                      <a:r>
                        <a:rPr lang="en-US" altLang="zh-CN" sz="2800" dirty="0" smtClean="0">
                          <a:latin typeface="+mn-lt"/>
                        </a:rPr>
                        <a:t>⁰</a:t>
                      </a:r>
                      <a:r>
                        <a:rPr lang="en-US" altLang="zh-CN" sz="2800" dirty="0" smtClean="0"/>
                        <a:t>-1</a:t>
                      </a:r>
                      <a:r>
                        <a:rPr lang="en-US" altLang="zh-CN" sz="2800" dirty="0" smtClean="0">
                          <a:latin typeface="+mn-lt"/>
                        </a:rPr>
                        <a:t>⁰</a:t>
                      </a:r>
                      <a:r>
                        <a:rPr lang="en-US" altLang="zh-CN" sz="2800" dirty="0" smtClean="0"/>
                        <a:t>)x50lev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err="1" smtClean="0"/>
                        <a:t>tripolar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GFDL</a:t>
                      </a:r>
                      <a:r>
                        <a:rPr lang="en-US" altLang="zh-CN" sz="2800" dirty="0" smtClean="0"/>
                        <a:t>-ESM2M</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kern="1200" dirty="0" smtClean="0">
                          <a:solidFill>
                            <a:schemeClr val="tx1"/>
                          </a:solidFill>
                          <a:latin typeface="+mn-lt"/>
                          <a:ea typeface="+mn-ea"/>
                          <a:cs typeface="+mn-cs"/>
                        </a:rPr>
                        <a:t>Geophysical Fluid Dynamics Laboratory</a:t>
                      </a:r>
                      <a:endParaRPr lang="en-US" sz="2800"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x(1/3</a:t>
                      </a:r>
                      <a:r>
                        <a:rPr lang="en-US" altLang="zh-CN" sz="2800" dirty="0" smtClean="0">
                          <a:latin typeface="+mn-lt"/>
                        </a:rPr>
                        <a:t>⁰</a:t>
                      </a:r>
                      <a:r>
                        <a:rPr lang="en-US" altLang="zh-CN" sz="2800" dirty="0" smtClean="0"/>
                        <a:t>-1</a:t>
                      </a:r>
                      <a:r>
                        <a:rPr lang="en-US" altLang="zh-CN" sz="2800" dirty="0" smtClean="0">
                          <a:latin typeface="+mn-lt"/>
                        </a:rPr>
                        <a:t>⁰</a:t>
                      </a:r>
                      <a:r>
                        <a:rPr lang="en-US" altLang="zh-CN" sz="2800" dirty="0" smtClean="0"/>
                        <a:t>)x50lev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err="1" smtClean="0"/>
                        <a:t>tripolar</a:t>
                      </a:r>
                      <a:endParaRPr lang="en-US" sz="2800"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GFDL</a:t>
                      </a:r>
                      <a:r>
                        <a:rPr lang="en-US" altLang="zh-CN" sz="2800" dirty="0" smtClean="0"/>
                        <a:t>-ESM2G</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kern="1200" dirty="0" smtClean="0">
                          <a:solidFill>
                            <a:schemeClr val="tx1"/>
                          </a:solidFill>
                          <a:latin typeface="+mn-lt"/>
                          <a:ea typeface="+mn-ea"/>
                          <a:cs typeface="+mn-cs"/>
                        </a:rPr>
                        <a:t>Geophysical Fluid Dynamics Laboratory</a:t>
                      </a:r>
                      <a:endParaRPr lang="en-US" sz="2800"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x(1/3</a:t>
                      </a:r>
                      <a:r>
                        <a:rPr lang="en-US" altLang="zh-CN" sz="2800" dirty="0" smtClean="0">
                          <a:latin typeface="+mn-lt"/>
                        </a:rPr>
                        <a:t>⁰</a:t>
                      </a:r>
                      <a:r>
                        <a:rPr lang="en-US" altLang="zh-CN" sz="2800" dirty="0" smtClean="0"/>
                        <a:t>-1</a:t>
                      </a:r>
                      <a:r>
                        <a:rPr lang="en-US" altLang="zh-CN" sz="2800" dirty="0" smtClean="0">
                          <a:latin typeface="+mn-lt"/>
                        </a:rPr>
                        <a:t>⁰</a:t>
                      </a:r>
                      <a:r>
                        <a:rPr lang="en-US" altLang="zh-CN" sz="2800" dirty="0" smtClean="0"/>
                        <a:t>)x50lev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err="1" smtClean="0"/>
                        <a:t>tripolar</a:t>
                      </a:r>
                      <a:endParaRPr lang="en-US" sz="2800"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87090">
                <a:tc>
                  <a:txBody>
                    <a:bodyPr/>
                    <a:lstStyle/>
                    <a:p>
                      <a:r>
                        <a:rPr lang="en-US" sz="2800" dirty="0" smtClean="0"/>
                        <a:t>GISS-E2-H</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kern="1200" dirty="0" smtClean="0">
                          <a:solidFill>
                            <a:schemeClr val="tx1"/>
                          </a:solidFill>
                          <a:latin typeface="+mn-lt"/>
                          <a:ea typeface="+mn-ea"/>
                          <a:cs typeface="+mn-cs"/>
                        </a:rPr>
                        <a:t>NASA Goddard Institute for Space Studies</a:t>
                      </a:r>
                      <a:endParaRPr lang="en-US" sz="2800"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x1.25</a:t>
                      </a:r>
                      <a:r>
                        <a:rPr lang="en-US" altLang="zh-CN" sz="2800" dirty="0" smtClean="0">
                          <a:latin typeface="+mn-lt"/>
                        </a:rPr>
                        <a:t>⁰</a:t>
                      </a:r>
                      <a:r>
                        <a:rPr lang="en-US" altLang="zh-CN" sz="2800" dirty="0" smtClean="0"/>
                        <a:t>x32lev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smtClean="0"/>
                        <a:t>regular</a:t>
                      </a: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605038">
                <a:tc>
                  <a:txBody>
                    <a:bodyPr/>
                    <a:lstStyle/>
                    <a:p>
                      <a:r>
                        <a:rPr lang="en-US" sz="2800" dirty="0" smtClean="0"/>
                        <a:t>GISS-E2-R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kern="1200" dirty="0" smtClean="0">
                          <a:solidFill>
                            <a:schemeClr val="tx1"/>
                          </a:solidFill>
                          <a:latin typeface="+mn-lt"/>
                          <a:ea typeface="+mn-ea"/>
                          <a:cs typeface="+mn-cs"/>
                        </a:rPr>
                        <a:t>NASA Goddard Institute for Space Studies</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a:t>
                      </a:r>
                      <a:r>
                        <a:rPr lang="en-US" altLang="zh-CN" sz="2800" dirty="0" smtClean="0">
                          <a:latin typeface="+mn-lt"/>
                        </a:rPr>
                        <a:t>⁰</a:t>
                      </a:r>
                      <a:r>
                        <a:rPr lang="en-US" altLang="zh-CN" sz="2800" dirty="0" smtClean="0"/>
                        <a:t>x32lev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regular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19150">
                <a:tc>
                  <a:txBody>
                    <a:bodyPr/>
                    <a:lstStyle/>
                    <a:p>
                      <a:r>
                        <a:rPr lang="en-US" sz="2800" smtClean="0"/>
                        <a:t>H</a:t>
                      </a:r>
                      <a:r>
                        <a:rPr lang="en-US" altLang="zh-CN" sz="2800" smtClean="0"/>
                        <a:t>adCM3</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Met Office Hadley Centre, U.K. </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1.25</a:t>
                      </a:r>
                      <a:r>
                        <a:rPr lang="en-US" altLang="zh-CN" sz="2800" dirty="0" smtClean="0">
                          <a:latin typeface="+mn-lt"/>
                        </a:rPr>
                        <a:t>⁰</a:t>
                      </a:r>
                      <a:r>
                        <a:rPr lang="en-US" altLang="zh-CN" sz="2800" dirty="0" smtClean="0"/>
                        <a:t>x1.25</a:t>
                      </a:r>
                      <a:r>
                        <a:rPr lang="en-US" altLang="zh-CN" sz="2800" dirty="0" smtClean="0">
                          <a:latin typeface="+mn-lt"/>
                        </a:rPr>
                        <a:t>⁰</a:t>
                      </a:r>
                      <a:r>
                        <a:rPr lang="en-US" altLang="zh-CN" sz="2800" dirty="0" smtClean="0"/>
                        <a:t>x20lev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smtClean="0"/>
                        <a:t>regular</a:t>
                      </a: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34391">
                <a:tc>
                  <a:txBody>
                    <a:bodyPr/>
                    <a:lstStyle/>
                    <a:p>
                      <a:r>
                        <a:rPr lang="en-US" sz="2800" dirty="0" smtClean="0"/>
                        <a:t>H</a:t>
                      </a:r>
                      <a:r>
                        <a:rPr lang="en-US" altLang="zh-CN" sz="2800" dirty="0" smtClean="0"/>
                        <a:t>adGEM2-ES</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smtClean="0"/>
                        <a:t>Met Office Hadley Centre, U.K. </a:t>
                      </a: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x(1/3</a:t>
                      </a:r>
                      <a:r>
                        <a:rPr lang="en-US" altLang="zh-CN" sz="2800" dirty="0" smtClean="0">
                          <a:latin typeface="+mn-lt"/>
                        </a:rPr>
                        <a:t>⁰</a:t>
                      </a:r>
                      <a:r>
                        <a:rPr lang="en-US" altLang="zh-CN" sz="2800" dirty="0" smtClean="0"/>
                        <a:t>-1</a:t>
                      </a:r>
                      <a:r>
                        <a:rPr lang="en-US" altLang="zh-CN" sz="2800" dirty="0" smtClean="0">
                          <a:latin typeface="+mn-lt"/>
                        </a:rPr>
                        <a:t>⁰</a:t>
                      </a:r>
                      <a:r>
                        <a:rPr lang="en-US" altLang="zh-CN" sz="2800" dirty="0" smtClean="0"/>
                        <a:t>)x40lev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180545" rtl="0" eaLnBrk="1" fontAlgn="auto" latinLnBrk="0" hangingPunct="1">
                        <a:lnSpc>
                          <a:spcPct val="100000"/>
                        </a:lnSpc>
                        <a:spcBef>
                          <a:spcPts val="0"/>
                        </a:spcBef>
                        <a:spcAft>
                          <a:spcPts val="0"/>
                        </a:spcAft>
                        <a:buClrTx/>
                        <a:buSzTx/>
                        <a:buFontTx/>
                        <a:buNone/>
                        <a:tabLst/>
                        <a:defRPr/>
                      </a:pPr>
                      <a:r>
                        <a:rPr lang="en-US" sz="2800" dirty="0" smtClean="0"/>
                        <a:t>regular</a:t>
                      </a:r>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38952">
                <a:tc>
                  <a:txBody>
                    <a:bodyPr/>
                    <a:lstStyle/>
                    <a:p>
                      <a:r>
                        <a:rPr lang="en-US" sz="2800" kern="1200" dirty="0" smtClean="0">
                          <a:solidFill>
                            <a:schemeClr val="tx1"/>
                          </a:solidFill>
                          <a:effectLst/>
                          <a:latin typeface="+mn-lt"/>
                          <a:ea typeface="+mn-ea"/>
                          <a:cs typeface="+mn-cs"/>
                        </a:rPr>
                        <a:t>IPSL-CM5A-MR</a:t>
                      </a:r>
                      <a:r>
                        <a:rPr lang="en-US" sz="2800" dirty="0" smtClean="0">
                          <a:effectLst/>
                        </a:rPr>
                        <a:t> </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err="1" smtClean="0"/>
                        <a:t>Institut</a:t>
                      </a:r>
                      <a:r>
                        <a:rPr lang="en-US" sz="2800" dirty="0" smtClean="0"/>
                        <a:t> Pierre-Simon Laplace, France </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2</a:t>
                      </a:r>
                      <a:r>
                        <a:rPr lang="en-US" altLang="zh-CN" sz="2800" dirty="0" smtClean="0">
                          <a:latin typeface="+mn-lt"/>
                        </a:rPr>
                        <a:t>⁰</a:t>
                      </a:r>
                      <a:r>
                        <a:rPr lang="en-US" altLang="zh-CN" sz="2800" dirty="0" smtClean="0"/>
                        <a:t>x2</a:t>
                      </a:r>
                      <a:r>
                        <a:rPr lang="en-US" altLang="zh-CN" sz="2800" dirty="0" smtClean="0">
                          <a:latin typeface="+mn-lt"/>
                        </a:rPr>
                        <a:t>⁰</a:t>
                      </a:r>
                      <a:r>
                        <a:rPr lang="en-US" altLang="zh-CN" sz="2800" dirty="0" smtClean="0"/>
                        <a:t>x39lev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err="1" smtClean="0"/>
                        <a:t>tripolar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77992">
                <a:tc>
                  <a:txBody>
                    <a:bodyPr/>
                    <a:lstStyle/>
                    <a:p>
                      <a:r>
                        <a:rPr lang="en-US" sz="2800" dirty="0" smtClean="0"/>
                        <a:t>MPI</a:t>
                      </a:r>
                      <a:r>
                        <a:rPr lang="en-US" altLang="zh-CN" sz="2800" dirty="0" smtClean="0"/>
                        <a:t>-ESM-LR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Max Planck Institute for Meteorology, Germany</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1.5</a:t>
                      </a:r>
                      <a:r>
                        <a:rPr lang="en-US" altLang="zh-CN" sz="2800" dirty="0" smtClean="0">
                          <a:latin typeface="+mn-lt"/>
                        </a:rPr>
                        <a:t>⁰</a:t>
                      </a:r>
                      <a:r>
                        <a:rPr lang="en-US" altLang="zh-CN" sz="2800" dirty="0" smtClean="0"/>
                        <a:t>x1.5</a:t>
                      </a:r>
                      <a:r>
                        <a:rPr lang="en-US" altLang="zh-CN" sz="2800" dirty="0" smtClean="0">
                          <a:latin typeface="+mn-lt"/>
                        </a:rPr>
                        <a:t>⁰</a:t>
                      </a:r>
                      <a:r>
                        <a:rPr lang="en-US" altLang="zh-CN" sz="2800" dirty="0" smtClean="0"/>
                        <a:t>x40lev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displaced</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58754">
                <a:tc>
                  <a:txBody>
                    <a:bodyPr/>
                    <a:lstStyle/>
                    <a:p>
                      <a:r>
                        <a:rPr lang="en-US" sz="2800" dirty="0" smtClean="0"/>
                        <a:t>MRI</a:t>
                      </a:r>
                      <a:r>
                        <a:rPr lang="en-US" altLang="zh-CN" sz="2800" dirty="0" smtClean="0"/>
                        <a:t>-CGCM3</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Meteorological Research Institute,</a:t>
                      </a:r>
                      <a:r>
                        <a:rPr lang="en-US" sz="2800" baseline="0" dirty="0" smtClean="0"/>
                        <a:t> Japan</a:t>
                      </a:r>
                      <a:r>
                        <a:rPr lang="en-US" sz="2800" dirty="0" smtClean="0"/>
                        <a:t> </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dirty="0" smtClean="0"/>
                        <a:t>1</a:t>
                      </a:r>
                      <a:r>
                        <a:rPr lang="en-US" altLang="zh-CN" sz="2800" dirty="0" smtClean="0">
                          <a:latin typeface="+mn-lt"/>
                        </a:rPr>
                        <a:t>⁰</a:t>
                      </a:r>
                      <a:r>
                        <a:rPr lang="en-US" altLang="zh-CN" sz="2800" dirty="0" smtClean="0"/>
                        <a:t>x0.5</a:t>
                      </a:r>
                      <a:r>
                        <a:rPr lang="en-US" altLang="zh-CN" sz="2800" dirty="0" smtClean="0">
                          <a:latin typeface="+mn-lt"/>
                        </a:rPr>
                        <a:t>⁰</a:t>
                      </a:r>
                      <a:r>
                        <a:rPr lang="en-US" altLang="zh-CN" sz="2800" dirty="0" smtClean="0"/>
                        <a:t>x50lev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err="1" smtClean="0"/>
                        <a:t>tripolar</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487090">
                <a:tc>
                  <a:txBody>
                    <a:bodyPr/>
                    <a:lstStyle/>
                    <a:p>
                      <a:r>
                        <a:rPr lang="en-US" sz="2800" dirty="0" smtClean="0"/>
                        <a:t>NorESM1-M</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Norwegian Climate Centre </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2800" smtClean="0"/>
                        <a:t>1</a:t>
                      </a:r>
                      <a:r>
                        <a:rPr lang="en-US" altLang="zh-CN" sz="2800" smtClean="0">
                          <a:latin typeface="+mn-lt"/>
                        </a:rPr>
                        <a:t>⁰</a:t>
                      </a:r>
                      <a:r>
                        <a:rPr lang="en-US" altLang="zh-CN" sz="2800" smtClean="0"/>
                        <a:t>x1</a:t>
                      </a:r>
                      <a:r>
                        <a:rPr lang="en-US" altLang="zh-CN" sz="2800" smtClean="0">
                          <a:latin typeface="+mn-lt"/>
                        </a:rPr>
                        <a:t>⁰</a:t>
                      </a:r>
                      <a:r>
                        <a:rPr lang="en-US" altLang="zh-CN" sz="2800" smtClean="0"/>
                        <a:t>x70lev</a:t>
                      </a:r>
                      <a:endParaRPr lang="en-US" sz="2800" i="1" dirty="0" smtClean="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r>
                        <a:rPr lang="en-US" sz="2800" dirty="0" smtClean="0"/>
                        <a:t>displaced</a:t>
                      </a:r>
                      <a:endParaRPr lang="en-US" sz="2800" dirty="0"/>
                    </a:p>
                  </a:txBody>
                  <a:tcP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13705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7069</TotalTime>
  <Words>1185</Words>
  <Application>Microsoft Macintosh PowerPoint</Application>
  <PresentationFormat>Custom</PresentationFormat>
  <Paragraphs>117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jonghee</dc:creator>
  <cp:lastModifiedBy>Yanni Ding</cp:lastModifiedBy>
  <cp:revision>257</cp:revision>
  <dcterms:created xsi:type="dcterms:W3CDTF">2006-08-16T00:00:00Z</dcterms:created>
  <dcterms:modified xsi:type="dcterms:W3CDTF">2013-10-22T12:30:44Z</dcterms:modified>
</cp:coreProperties>
</file>