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84" r:id="rId2"/>
    <p:sldId id="325" r:id="rId3"/>
    <p:sldId id="322" r:id="rId4"/>
    <p:sldId id="293" r:id="rId5"/>
    <p:sldId id="294" r:id="rId6"/>
    <p:sldId id="323" r:id="rId7"/>
    <p:sldId id="283" r:id="rId8"/>
    <p:sldId id="321" r:id="rId9"/>
    <p:sldId id="324" r:id="rId10"/>
    <p:sldId id="292" r:id="rId11"/>
    <p:sldId id="307" r:id="rId12"/>
    <p:sldId id="316" r:id="rId13"/>
    <p:sldId id="317" r:id="rId14"/>
    <p:sldId id="295" r:id="rId15"/>
    <p:sldId id="318" r:id="rId16"/>
    <p:sldId id="312" r:id="rId17"/>
    <p:sldId id="311" r:id="rId18"/>
    <p:sldId id="313" r:id="rId19"/>
    <p:sldId id="314" r:id="rId20"/>
    <p:sldId id="302" r:id="rId21"/>
    <p:sldId id="301" r:id="rId22"/>
    <p:sldId id="304" r:id="rId23"/>
    <p:sldId id="300" r:id="rId24"/>
    <p:sldId id="305" r:id="rId25"/>
    <p:sldId id="315" r:id="rId26"/>
    <p:sldId id="298" r:id="rId27"/>
    <p:sldId id="297" r:id="rId28"/>
    <p:sldId id="296" r:id="rId29"/>
    <p:sldId id="306" r:id="rId30"/>
    <p:sldId id="319" r:id="rId31"/>
    <p:sldId id="320" r:id="rId32"/>
    <p:sldId id="308" r:id="rId33"/>
    <p:sldId id="329" r:id="rId34"/>
    <p:sldId id="327" r:id="rId35"/>
    <p:sldId id="326" r:id="rId36"/>
    <p:sldId id="328" r:id="rId37"/>
    <p:sldId id="330" r:id="rId38"/>
    <p:sldId id="285" r:id="rId39"/>
    <p:sldId id="290" r:id="rId40"/>
    <p:sldId id="288" r:id="rId41"/>
    <p:sldId id="291" r:id="rId42"/>
    <p:sldId id="273"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93" autoAdjust="0"/>
  </p:normalViewPr>
  <p:slideViewPr>
    <p:cSldViewPr>
      <p:cViewPr>
        <p:scale>
          <a:sx n="50" d="100"/>
          <a:sy n="50" d="100"/>
        </p:scale>
        <p:origin x="-1656" y="-9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E95D033-16EE-4418-85C4-A1426AD861E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Are all</a:t>
            </a:r>
            <a:r>
              <a:rPr lang="en-US" baseline="0" dirty="0" smtClean="0"/>
              <a:t> these folks co-authors on our paper? If so I need input from them to help explain the model behavior that the following slides document.</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slide sorts the model – </a:t>
            </a:r>
            <a:r>
              <a:rPr lang="en-US" baseline="0" dirty="0" err="1" smtClean="0"/>
              <a:t>obs</a:t>
            </a:r>
            <a:r>
              <a:rPr lang="en-US" baseline="0" dirty="0" smtClean="0"/>
              <a:t> differences from small (bottom) to large retaining the sign and color coding the correlations greater than 0.6. Note the models at the top that have good correlations but do not get the magnitude right. There are dashed vertical lines at plus/minus 30cm difference.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better view the thickness differences and the correlations, I have developed a modified Taylor diagram. The correlations are the radius and the rotation angle is scaled to plus or minus 2m. The green dashed lines show the rotation angle for plus/minus 30cm and the red dashed lines show the rotation angle for plus/minus 75m. At pi the difference is 2m.</a:t>
            </a:r>
          </a:p>
          <a:p>
            <a:endParaRPr lang="en-US" baseline="0" dirty="0" smtClean="0"/>
          </a:p>
          <a:p>
            <a:r>
              <a:rPr lang="en-US" baseline="0" dirty="0" smtClean="0"/>
              <a:t>One might think from the model reference point that positive rotations (blue arrow) where model &gt; </a:t>
            </a:r>
            <a:r>
              <a:rPr lang="en-US" baseline="0" dirty="0" err="1" smtClean="0"/>
              <a:t>obs</a:t>
            </a:r>
            <a:r>
              <a:rPr lang="en-US" baseline="0" dirty="0" smtClean="0"/>
              <a:t> are “cold” and negative rotations (red arrow) where model is less than </a:t>
            </a:r>
            <a:r>
              <a:rPr lang="en-US" baseline="0" dirty="0" err="1" smtClean="0"/>
              <a:t>obs</a:t>
            </a:r>
            <a:r>
              <a:rPr lang="en-US" baseline="0" dirty="0" smtClean="0"/>
              <a:t> are “warm”.</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better view the thickness differences and the correlations, I have developed a modified Taylor diagram. The correlations are the radius and the rotation angle is scaled to plus or minus 2m. The green dashed lines show the rotation angle for plus/minus 30cm and the red dashed lines show the rotation angle for plus/minus 75m. At pi the difference is 2m.</a:t>
            </a:r>
          </a:p>
          <a:p>
            <a:endParaRPr lang="en-US" baseline="0" dirty="0" smtClean="0"/>
          </a:p>
          <a:p>
            <a:r>
              <a:rPr lang="en-US" baseline="0" dirty="0" smtClean="0"/>
              <a:t>One might think from the model reference point that positive rotations (blue arrow) where model &gt; </a:t>
            </a:r>
            <a:r>
              <a:rPr lang="en-US" baseline="0" dirty="0" err="1" smtClean="0"/>
              <a:t>obs</a:t>
            </a:r>
            <a:r>
              <a:rPr lang="en-US" baseline="0" dirty="0" smtClean="0"/>
              <a:t> are “cold” and negative rotations (red arrow) where model is less than </a:t>
            </a:r>
            <a:r>
              <a:rPr lang="en-US" baseline="0" dirty="0" err="1" smtClean="0"/>
              <a:t>obs</a:t>
            </a:r>
            <a:r>
              <a:rPr lang="en-US" baseline="0" dirty="0" smtClean="0"/>
              <a:t> are “warm”.</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might suggest that model – observed differences less than abs(30cm) with correlations greater than 0.6 are “good”.  This is the area with the green shading.</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would have to be careful of correlations that are large but also have large difference magnitudes. We might suggest that these are “poor” and would fall into the red shaded area. The larger the difference the worse the model performance.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ORCA has done a good job</a:t>
            </a:r>
            <a:r>
              <a:rPr lang="en-US" baseline="0" dirty="0" smtClean="0"/>
              <a:t> with AWI3. The IOS8 is ignored having too few observations.</a:t>
            </a:r>
          </a:p>
          <a:p>
            <a:endParaRPr lang="en-US" baseline="0" dirty="0" smtClean="0"/>
          </a:p>
          <a:p>
            <a:r>
              <a:rPr lang="en-US" baseline="0" dirty="0" smtClean="0"/>
              <a:t>Care is needed for AWI4 that has a correlation of 0.89 but differs in magnitude from observations by 2.49-0.64=1.85m.</a:t>
            </a:r>
          </a:p>
          <a:p>
            <a:endParaRPr lang="en-US" baseline="0" dirty="0" smtClean="0"/>
          </a:p>
          <a:p>
            <a:r>
              <a:rPr lang="en-US" baseline="0" dirty="0" smtClean="0"/>
              <a:t>Similarly, AWI1 correlates at 0.61 but differs 0.92-1.81=-0.89m.</a:t>
            </a:r>
          </a:p>
          <a:p>
            <a:endParaRPr lang="en-US" baseline="0" dirty="0" smtClean="0"/>
          </a:p>
          <a:p>
            <a:r>
              <a:rPr lang="en-US" baseline="0" dirty="0" smtClean="0"/>
              <a:t>Note that the difference between the model and observations is large for AWI2 and AWI7.</a:t>
            </a:r>
          </a:p>
          <a:p>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GSFC does IOS4 well.</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INMOM</a:t>
            </a:r>
            <a:r>
              <a:rPr lang="en-US" baseline="0" dirty="0" smtClean="0"/>
              <a:t> does well for IOS8, AWI3 and AWI4.</a:t>
            </a:r>
          </a:p>
          <a:p>
            <a:endParaRPr lang="en-US" baseline="0" dirty="0" smtClean="0"/>
          </a:p>
          <a:p>
            <a:r>
              <a:rPr lang="en-US" baseline="0" dirty="0" smtClean="0"/>
              <a:t>Agreement with BGEPA, B, and C and AWI2 and AWI7 are poor.</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NPS does AWI3,</a:t>
            </a:r>
            <a:r>
              <a:rPr lang="en-US" baseline="0" dirty="0" smtClean="0"/>
              <a:t> AWI11, IOS8 well. There are large differences for AWI5 and AWI9.</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ECCO2 does IOS2, IOS3, IO8, AWI1, AWI3, AWI5, AWI6 well.</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US" baseline="0" dirty="0" smtClean="0"/>
              <a:t>ULS thickness </a:t>
            </a:r>
            <a:r>
              <a:rPr lang="en-US" baseline="0" dirty="0" err="1" smtClean="0"/>
              <a:t>vs</a:t>
            </a:r>
            <a:r>
              <a:rPr lang="en-US" baseline="0" dirty="0" smtClean="0"/>
              <a:t> model thickness for the record length of the ULS/model overlap. The correlation is pretty good, 0.7. Note that t</a:t>
            </a:r>
            <a:r>
              <a:rPr lang="en-US" dirty="0" smtClean="0"/>
              <a:t>he NPEO observation of thick ice (3.85m) was removed because only UW had a comparison at that point.</a:t>
            </a:r>
          </a:p>
          <a:p>
            <a:endParaRPr lang="en-US" dirty="0" smtClean="0"/>
          </a:p>
          <a:p>
            <a:r>
              <a:rPr lang="en-US" dirty="0" smtClean="0"/>
              <a:t>This</a:t>
            </a:r>
            <a:r>
              <a:rPr lang="en-US" baseline="0" dirty="0" smtClean="0"/>
              <a:t> slide suggests that all models overestimate the ice thickness compared to the ULS data at all values except the thickest ice (where there are very few observations).</a:t>
            </a:r>
            <a:endParaRPr lang="en-US" dirty="0" smtClean="0"/>
          </a:p>
        </p:txBody>
      </p:sp>
      <p:sp>
        <p:nvSpPr>
          <p:cNvPr id="48132" name="Slide Number Placeholder 3"/>
          <p:cNvSpPr>
            <a:spLocks noGrp="1"/>
          </p:cNvSpPr>
          <p:nvPr>
            <p:ph type="sldNum" sz="quarter" idx="5"/>
          </p:nvPr>
        </p:nvSpPr>
        <p:spPr>
          <a:noFill/>
        </p:spPr>
        <p:txBody>
          <a:bodyPr/>
          <a:lstStyle/>
          <a:p>
            <a:fld id="{D622C278-4063-4E80-A848-01CECA7B67D0}" type="slidenum">
              <a:rPr lang="en-US" smtClean="0"/>
              <a:pPr/>
              <a:t>4</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UW does IOS1</a:t>
            </a:r>
            <a:r>
              <a:rPr lang="en-US" baseline="0" dirty="0" smtClean="0"/>
              <a:t>, IOS2, IOS3, IOs8, AWI2, AWI3, AWI4, BGEPA, BGEPB, BGEPC well. It is off on NPEO but is the only model that has data to compare. </a:t>
            </a:r>
          </a:p>
          <a:p>
            <a:endParaRPr lang="en-US" baseline="0" dirty="0" smtClean="0"/>
          </a:p>
          <a:p>
            <a:r>
              <a:rPr lang="en-US" baseline="0" dirty="0" smtClean="0"/>
              <a:t>By this approach, UW is the “best” model.</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UW does</a:t>
            </a:r>
            <a:r>
              <a:rPr lang="en-US" baseline="0" dirty="0" smtClean="0"/>
              <a:t> 4 instruments well, ECCO2 does 3 well.</a:t>
            </a:r>
          </a:p>
          <a:p>
            <a:endParaRPr lang="en-US" baseline="0" dirty="0" smtClean="0"/>
          </a:p>
          <a:p>
            <a:r>
              <a:rPr lang="en-US" baseline="0" dirty="0" smtClean="0"/>
              <a:t>None of the models appear to have problems with IOS data.</a:t>
            </a:r>
          </a:p>
          <a:p>
            <a:endParaRPr lang="en-US" baseline="0" dirty="0" smtClean="0"/>
          </a:p>
          <a:p>
            <a:r>
              <a:rPr lang="en-US" baseline="0" dirty="0" smtClean="0"/>
              <a:t>Locations?</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26</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ECCO2 and UW do three AWI instruments</a:t>
            </a:r>
            <a:r>
              <a:rPr lang="en-US" baseline="0" dirty="0" smtClean="0"/>
              <a:t> well and NPS 2 well.</a:t>
            </a:r>
          </a:p>
          <a:p>
            <a:endParaRPr lang="en-US" baseline="0" dirty="0" smtClean="0"/>
          </a:p>
          <a:p>
            <a:r>
              <a:rPr lang="en-US" baseline="0" dirty="0" smtClean="0"/>
              <a:t>ORCA and INMOM have problems with large correlations but large differences</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UW and NPS do well for the lumped BEGP data</a:t>
            </a:r>
            <a:r>
              <a:rPr lang="en-US" baseline="0" dirty="0" smtClean="0"/>
              <a:t> (A,B,C,D).</a:t>
            </a:r>
          </a:p>
          <a:p>
            <a:endParaRPr lang="en-US" baseline="0" dirty="0" smtClean="0"/>
          </a:p>
          <a:p>
            <a:r>
              <a:rPr lang="en-US" baseline="0" dirty="0" smtClean="0"/>
              <a:t>Why does INMOM do poorly for three of the instruments?</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28</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 summary of the results.</a:t>
            </a:r>
          </a:p>
          <a:p>
            <a:endParaRPr lang="en-US" dirty="0" smtClean="0"/>
          </a:p>
          <a:p>
            <a:r>
              <a:rPr lang="en-US" dirty="0" smtClean="0"/>
              <a:t>ORCA</a:t>
            </a:r>
            <a:r>
              <a:rPr lang="en-US" baseline="0" dirty="0" smtClean="0"/>
              <a:t> needs to address the large and negative correlation.</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29</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Same as above but the “good” data are marked with the green asterisk.</a:t>
            </a:r>
          </a:p>
          <a:p>
            <a:endParaRPr lang="en-US" baseline="0" dirty="0" smtClean="0"/>
          </a:p>
          <a:p>
            <a:r>
              <a:rPr lang="en-US" baseline="0" dirty="0" smtClean="0"/>
              <a:t>ULS thickness </a:t>
            </a:r>
            <a:r>
              <a:rPr lang="en-US" baseline="0" dirty="0" err="1" smtClean="0"/>
              <a:t>vs</a:t>
            </a:r>
            <a:r>
              <a:rPr lang="en-US" baseline="0" dirty="0" smtClean="0"/>
              <a:t> model thickness for the record length of the ULS/model overlap. The correlation is pretty good, 0.7. Note that t</a:t>
            </a:r>
            <a:r>
              <a:rPr lang="en-US" dirty="0" smtClean="0"/>
              <a:t>he NPEO observation of thick ice (3.85m) was removed because only UW had a comparison at that point.</a:t>
            </a:r>
          </a:p>
          <a:p>
            <a:endParaRPr lang="en-US" dirty="0" smtClean="0"/>
          </a:p>
          <a:p>
            <a:r>
              <a:rPr lang="en-US" dirty="0" smtClean="0"/>
              <a:t>This</a:t>
            </a:r>
            <a:r>
              <a:rPr lang="en-US" baseline="0" dirty="0" smtClean="0"/>
              <a:t> slide suggests that all models overestimate the ice thickness compared to the ULS data at all values except the thickest ice (where there are very few observations).</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31</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86E29598-F105-4CAE-8555-34EFA2142D73}" type="slidenum">
              <a:rPr lang="en-US" smtClean="0"/>
              <a:pPr/>
              <a:t>42</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smtClean="0"/>
              <a:t>These are your results</a:t>
            </a:r>
            <a:r>
              <a:rPr lang="en-US" baseline="0" dirty="0" smtClean="0"/>
              <a:t> from previous talk.</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Course-bin</a:t>
            </a:r>
            <a:r>
              <a:rPr lang="en-US" baseline="0" dirty="0" smtClean="0"/>
              <a:t> PDF of thickness for models and ULS record length observations. Note that the models under represent the ice around 1m thick and over represent the ice thicker than 2m. </a:t>
            </a:r>
          </a:p>
          <a:p>
            <a:endParaRPr lang="en-US" baseline="0" dirty="0" smtClean="0"/>
          </a:p>
          <a:p>
            <a:r>
              <a:rPr lang="en-US" baseline="0" dirty="0" smtClean="0"/>
              <a:t>Is this interpretation correct? Is “under represent” and “over represent” correct?</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Course-bin</a:t>
            </a:r>
            <a:r>
              <a:rPr lang="en-US" baseline="0" dirty="0" smtClean="0"/>
              <a:t> PDF of thickness for models and ULS record length observations. Note that the models under represent the ice around 1m thick and over represent the ice thicker than 2m. </a:t>
            </a:r>
          </a:p>
          <a:p>
            <a:endParaRPr lang="en-US" baseline="0" dirty="0" smtClean="0"/>
          </a:p>
          <a:p>
            <a:r>
              <a:rPr lang="en-US" baseline="0" dirty="0" smtClean="0"/>
              <a:t>Is this interpretation correct? Is “under represent” and “over represent” correct?</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taken all the data you and Tatiana</a:t>
            </a:r>
            <a:r>
              <a:rPr lang="en-US" baseline="0" dirty="0" smtClean="0"/>
              <a:t> sent me and from the correlations and means made this graph of the model minus the observations for each model for each of the 24 instruments. The grey vertical lines are no-data. Only UW is compared with NPEO and is off by almost 1.5m (far right). One conclusion from this is that the GSFC model underestimates all of the IOS data. This shows up in a later slide as well. This slide is used to introduce the data.</a:t>
            </a:r>
          </a:p>
          <a:p>
            <a:endParaRPr lang="en-US" baseline="0" dirty="0" smtClean="0"/>
          </a:p>
          <a:p>
            <a:r>
              <a:rPr lang="en-US" baseline="0" dirty="0" smtClean="0"/>
              <a:t>From this slide, one might say that a “good” representation is agreement within, say 30cm. I’ve used that value later. It could be argued that this value is arbitrary, but it makes sense to me.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taken all the data you and Tatiana</a:t>
            </a:r>
            <a:r>
              <a:rPr lang="en-US" baseline="0" dirty="0" smtClean="0"/>
              <a:t> sent me and from the correlations and means made this graph of the model minus the observations for each model for each of the 24 instruments. The grey vertical lines are no-data. Only UW is compared with NPEO and is off by almost 1.5m (far right). One conclusion from this is that the GSFC model underestimates all of the IOS data. This shows up in a later slide as well. This slide is used to introduce the data.</a:t>
            </a:r>
          </a:p>
          <a:p>
            <a:endParaRPr lang="en-US" baseline="0" dirty="0" smtClean="0"/>
          </a:p>
          <a:p>
            <a:r>
              <a:rPr lang="en-US" baseline="0" dirty="0" smtClean="0"/>
              <a:t>From this slide, one might say that a “good” representation is agreement within, say 30cm. I’ve used that value later. It could be argued that this value is arbitrary, but it makes sense to me.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taken all the data you and Tatiana</a:t>
            </a:r>
            <a:r>
              <a:rPr lang="en-US" baseline="0" dirty="0" smtClean="0"/>
              <a:t> sent me and from the correlations and means made this graph of the model minus the observations for each model for each of the 24 instruments. The grey vertical lines are no-data. Only UW is compared with NPEO and is off by almost 1.5m (far right). One conclusion from this is that the GSFC model underestimates all of the IOS data. This shows up in a later slide as well. This slide is used to introduce the data.</a:t>
            </a:r>
          </a:p>
          <a:p>
            <a:endParaRPr lang="en-US" baseline="0" dirty="0" smtClean="0"/>
          </a:p>
          <a:p>
            <a:r>
              <a:rPr lang="en-US" baseline="0" dirty="0" smtClean="0"/>
              <a:t>From this slide, one might say that a “good” representation is agreement within, say 30cm. I’ve used that value later. It could be argued that this value is arbitrary, but it makes sense to me.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the</a:t>
            </a:r>
            <a:r>
              <a:rPr lang="en-US" baseline="0" dirty="0" smtClean="0"/>
              <a:t> correlations by model by instrument. The correlations range from 0.97 (NPS for BGEP) to -0.76 (ORCA for AWI 11). Instrument order is too hard to show without making this slide too messy, but the order is IOS1 through 8, then AWI 1 through 11, then BEGP A through D, then NPEO. The darker vertical bars are NEGATIVE correlations. Thus ORCA may have problems with large but negative correlations. </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slide sorts the model – </a:t>
            </a:r>
            <a:r>
              <a:rPr lang="en-US" baseline="0" dirty="0" err="1" smtClean="0"/>
              <a:t>obs</a:t>
            </a:r>
            <a:r>
              <a:rPr lang="en-US" baseline="0" dirty="0" smtClean="0"/>
              <a:t> differences from small (bottom) to large retaining the sign and color coding the correlations greater than 0.6. Note the models at the top that have good correlations but do not get the magnitude right. There are dashed vertical lines at plus/minus 30cm difference.</a:t>
            </a:r>
            <a:endParaRPr lang="en-US" dirty="0"/>
          </a:p>
        </p:txBody>
      </p:sp>
      <p:sp>
        <p:nvSpPr>
          <p:cNvPr id="4" name="Slide Number Placeholder 3"/>
          <p:cNvSpPr>
            <a:spLocks noGrp="1"/>
          </p:cNvSpPr>
          <p:nvPr>
            <p:ph type="sldNum" sz="quarter" idx="10"/>
          </p:nvPr>
        </p:nvSpPr>
        <p:spPr/>
        <p:txBody>
          <a:bodyPr/>
          <a:lstStyle/>
          <a:p>
            <a:pPr>
              <a:defRPr/>
            </a:pPr>
            <a:fld id="{7E95D033-16EE-4418-85C4-A1426AD861E0}"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86CC4D-DE33-4964-9973-8766721BC0A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A06A0-1798-4CE7-A1F5-B19E38D0B0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0A5224-96C3-48A4-9B93-DC5A170ACF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E22F16-B641-4E77-B968-EAFFE79B56A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BCDE21-5E6B-43D1-A5E3-60F8561E4A4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1A2602-44B8-4F1C-AC13-D1BCFBC630B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CB6B24-3288-40CB-B2D7-CBB92C815CE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2D9F65-B3DB-42A6-853E-799411B4187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DD78DD5-C33B-4582-896E-437BC4E70C3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A50CCE-4383-4E87-896F-CD7AA00CC95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38D7DE0-6932-4FAB-B1D3-3C80C7540DD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5F8921C-A6D5-4A05-8BF7-3BEA5F584C2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274638"/>
            <a:ext cx="8229600" cy="1096962"/>
          </a:xfrm>
        </p:spPr>
        <p:txBody>
          <a:bodyPr/>
          <a:lstStyle/>
          <a:p>
            <a:r>
              <a:rPr lang="en-US" sz="2000" b="1" dirty="0" smtClean="0">
                <a:solidFill>
                  <a:schemeClr val="tx1"/>
                </a:solidFill>
              </a:rPr>
              <a:t>Evaluation of AOMIP Modeled Arctic Sea Ice Thickness </a:t>
            </a:r>
            <a:br>
              <a:rPr lang="en-US" sz="2000" b="1" dirty="0" smtClean="0">
                <a:solidFill>
                  <a:schemeClr val="tx1"/>
                </a:solidFill>
              </a:rPr>
            </a:br>
            <a:r>
              <a:rPr lang="en-US" sz="2000" b="1" dirty="0" smtClean="0">
                <a:solidFill>
                  <a:schemeClr val="tx1"/>
                </a:solidFill>
              </a:rPr>
              <a:t>(Using Observational ULS data)</a:t>
            </a:r>
            <a:endParaRPr lang="en-US" dirty="0" smtClean="0"/>
          </a:p>
        </p:txBody>
      </p:sp>
      <p:sp>
        <p:nvSpPr>
          <p:cNvPr id="2051" name="Content Placeholder 2"/>
          <p:cNvSpPr>
            <a:spLocks noGrp="1"/>
          </p:cNvSpPr>
          <p:nvPr>
            <p:ph idx="1"/>
          </p:nvPr>
        </p:nvSpPr>
        <p:spPr/>
        <p:txBody>
          <a:bodyPr/>
          <a:lstStyle/>
          <a:p>
            <a:pPr>
              <a:buFontTx/>
              <a:buNone/>
            </a:pPr>
            <a:r>
              <a:rPr lang="en-US" sz="1800" dirty="0" smtClean="0"/>
              <a:t>Mark Johnson</a:t>
            </a:r>
            <a:r>
              <a:rPr lang="en-US" sz="1800" baseline="30000" dirty="0" smtClean="0"/>
              <a:t>1</a:t>
            </a:r>
            <a:r>
              <a:rPr lang="en-US" sz="1800" dirty="0" smtClean="0"/>
              <a:t>, </a:t>
            </a:r>
            <a:r>
              <a:rPr lang="en-US" sz="1800" dirty="0" err="1" smtClean="0"/>
              <a:t>Andrey</a:t>
            </a:r>
            <a:r>
              <a:rPr lang="en-US" sz="1800" dirty="0" smtClean="0"/>
              <a:t> Proshutinsky</a:t>
            </a:r>
            <a:r>
              <a:rPr lang="en-US" sz="1800" baseline="30000" dirty="0" smtClean="0"/>
              <a:t>2</a:t>
            </a:r>
            <a:r>
              <a:rPr lang="en-US" sz="1800" dirty="0" smtClean="0"/>
              <a:t>, </a:t>
            </a:r>
            <a:r>
              <a:rPr lang="en-US" sz="1800" dirty="0" err="1" smtClean="0"/>
              <a:t>Yevgeny</a:t>
            </a:r>
            <a:r>
              <a:rPr lang="en-US" sz="1800" dirty="0" smtClean="0"/>
              <a:t> Aksenov</a:t>
            </a:r>
            <a:r>
              <a:rPr lang="en-US" sz="1800" baseline="30000" dirty="0" smtClean="0"/>
              <a:t>4 </a:t>
            </a:r>
            <a:r>
              <a:rPr lang="en-US" sz="1800" dirty="0" smtClean="0"/>
              <a:t>, Igor Ashik</a:t>
            </a:r>
            <a:r>
              <a:rPr lang="en-US" sz="1800" baseline="30000" dirty="0" smtClean="0"/>
              <a:t>3</a:t>
            </a:r>
            <a:r>
              <a:rPr lang="en-US" sz="1800" dirty="0" smtClean="0"/>
              <a:t>, Beverly de Cuevas</a:t>
            </a:r>
            <a:r>
              <a:rPr lang="en-US" sz="1800" baseline="30000" dirty="0" smtClean="0"/>
              <a:t>4</a:t>
            </a:r>
            <a:r>
              <a:rPr lang="en-US" sz="1800" dirty="0" smtClean="0"/>
              <a:t>, </a:t>
            </a:r>
            <a:r>
              <a:rPr lang="en-US" sz="1800" dirty="0" err="1" smtClean="0"/>
              <a:t>Nikolay</a:t>
            </a:r>
            <a:r>
              <a:rPr lang="en-US" sz="1800" dirty="0" smtClean="0"/>
              <a:t> Diansky</a:t>
            </a:r>
            <a:r>
              <a:rPr lang="en-US" sz="1800" baseline="30000" dirty="0" smtClean="0"/>
              <a:t>5</a:t>
            </a:r>
            <a:r>
              <a:rPr lang="en-US" sz="1800" dirty="0" smtClean="0"/>
              <a:t>, Christian Haas</a:t>
            </a:r>
            <a:r>
              <a:rPr lang="en-US" sz="1800" baseline="30000" dirty="0" smtClean="0"/>
              <a:t>6</a:t>
            </a:r>
            <a:r>
              <a:rPr lang="en-US" sz="1800" dirty="0" smtClean="0"/>
              <a:t>, </a:t>
            </a:r>
            <a:r>
              <a:rPr lang="en-US" sz="1800" dirty="0" err="1" smtClean="0"/>
              <a:t>Sirpa</a:t>
            </a:r>
            <a:r>
              <a:rPr lang="en-US" sz="1800" dirty="0" smtClean="0"/>
              <a:t> Hakkinen</a:t>
            </a:r>
            <a:r>
              <a:rPr lang="en-US" sz="1800" baseline="30000" dirty="0" smtClean="0"/>
              <a:t>7</a:t>
            </a:r>
            <a:r>
              <a:rPr lang="en-US" sz="1800" dirty="0" smtClean="0"/>
              <a:t>, Ron Kwok</a:t>
            </a:r>
            <a:r>
              <a:rPr lang="en-US" sz="1800" baseline="30000" dirty="0" smtClean="0"/>
              <a:t>8</a:t>
            </a:r>
            <a:r>
              <a:rPr lang="en-US" sz="1800" dirty="0" smtClean="0"/>
              <a:t>, Ron Lindsay</a:t>
            </a:r>
            <a:r>
              <a:rPr lang="en-US" sz="1800" baseline="30000" dirty="0" smtClean="0"/>
              <a:t>9</a:t>
            </a:r>
            <a:r>
              <a:rPr lang="en-US" sz="1800" dirty="0" smtClean="0"/>
              <a:t>,Wieslaw Maslowski</a:t>
            </a:r>
            <a:r>
              <a:rPr lang="en-US" sz="1800" baseline="30000" dirty="0" smtClean="0"/>
              <a:t>10</a:t>
            </a:r>
            <a:r>
              <a:rPr lang="en-US" sz="1800" dirty="0" smtClean="0"/>
              <a:t>,  An T. Nguyen</a:t>
            </a:r>
            <a:r>
              <a:rPr lang="en-US" sz="1800" baseline="30000" dirty="0" smtClean="0"/>
              <a:t>8</a:t>
            </a:r>
            <a:r>
              <a:rPr lang="en-US" sz="1800" dirty="0" smtClean="0"/>
              <a:t>, </a:t>
            </a:r>
            <a:r>
              <a:rPr lang="en-US" sz="1800" dirty="0" err="1" smtClean="0"/>
              <a:t>Jinlun</a:t>
            </a:r>
            <a:r>
              <a:rPr lang="en-US" sz="1800" dirty="0" smtClean="0"/>
              <a:t> Zhang</a:t>
            </a:r>
            <a:r>
              <a:rPr lang="en-US" sz="1800" baseline="30000" dirty="0" smtClean="0"/>
              <a:t>9 </a:t>
            </a:r>
          </a:p>
          <a:p>
            <a:endParaRPr lang="en-US" sz="1400" dirty="0" smtClean="0"/>
          </a:p>
          <a:p>
            <a:pPr>
              <a:buFontTx/>
              <a:buNone/>
            </a:pPr>
            <a:r>
              <a:rPr lang="en-US" sz="1400" i="1" baseline="30000" dirty="0" smtClean="0"/>
              <a:t>1</a:t>
            </a:r>
            <a:r>
              <a:rPr lang="en-US" sz="1400" i="1" dirty="0" smtClean="0"/>
              <a:t>Institute of Marine Sciences, University of Alaska Fairbanks, Fairbanks, AK, USA</a:t>
            </a:r>
            <a:endParaRPr lang="en-US" sz="1400" dirty="0" smtClean="0"/>
          </a:p>
          <a:p>
            <a:pPr>
              <a:buFontTx/>
              <a:buNone/>
            </a:pPr>
            <a:r>
              <a:rPr lang="en-US" sz="1400" baseline="30000" dirty="0" smtClean="0"/>
              <a:t>2</a:t>
            </a:r>
            <a:r>
              <a:rPr lang="en-US" sz="1400" i="1" dirty="0" smtClean="0"/>
              <a:t>Wood Hole Oceanographic Institution, Woods Hole, MA, US</a:t>
            </a:r>
            <a:endParaRPr lang="en-US" sz="1400" dirty="0" smtClean="0"/>
          </a:p>
          <a:p>
            <a:pPr>
              <a:buFontTx/>
              <a:buNone/>
            </a:pPr>
            <a:r>
              <a:rPr lang="en-US" sz="1400" i="1" baseline="30000" dirty="0" smtClean="0"/>
              <a:t>3</a:t>
            </a:r>
            <a:r>
              <a:rPr lang="en-US" sz="1400" i="1" dirty="0" smtClean="0"/>
              <a:t>Arcticand Antarctic Research Institute, St. Petersburg, Russia</a:t>
            </a:r>
            <a:endParaRPr lang="en-US" sz="1400" dirty="0" smtClean="0"/>
          </a:p>
          <a:p>
            <a:pPr>
              <a:buFontTx/>
              <a:buNone/>
            </a:pPr>
            <a:r>
              <a:rPr lang="en-US" sz="1400" i="1" dirty="0" smtClean="0"/>
              <a:t> </a:t>
            </a:r>
            <a:r>
              <a:rPr lang="en-US" sz="1400" i="1" baseline="30000" dirty="0" smtClean="0"/>
              <a:t>4</a:t>
            </a:r>
            <a:r>
              <a:rPr lang="en-US" sz="1400" i="1" dirty="0" smtClean="0"/>
              <a:t>National Oceanography Centre, Southampton, Southampton, UK</a:t>
            </a:r>
            <a:endParaRPr lang="en-US" sz="1400" dirty="0" smtClean="0"/>
          </a:p>
          <a:p>
            <a:pPr>
              <a:buFontTx/>
              <a:buNone/>
            </a:pPr>
            <a:r>
              <a:rPr lang="en-US" sz="1400" i="1" baseline="30000" dirty="0" smtClean="0"/>
              <a:t>5</a:t>
            </a:r>
            <a:r>
              <a:rPr lang="en-US" sz="1400" i="1" dirty="0" smtClean="0"/>
              <a:t> Institute of Numerical Mathematics Russian Academy of Sciences, Moscow, Russia</a:t>
            </a:r>
            <a:endParaRPr lang="en-US" sz="1400" dirty="0" smtClean="0"/>
          </a:p>
          <a:p>
            <a:pPr>
              <a:buFontTx/>
              <a:buNone/>
            </a:pPr>
            <a:r>
              <a:rPr lang="en-US" sz="1400" i="1" baseline="30000" dirty="0" smtClean="0"/>
              <a:t>6</a:t>
            </a:r>
            <a:r>
              <a:rPr lang="en-US" sz="1400" i="1" dirty="0" smtClean="0"/>
              <a:t>University of Alberta, Edmonton, Canada</a:t>
            </a:r>
            <a:endParaRPr lang="en-US" sz="1400" dirty="0" smtClean="0"/>
          </a:p>
          <a:p>
            <a:pPr>
              <a:buFontTx/>
              <a:buNone/>
            </a:pPr>
            <a:r>
              <a:rPr lang="en-US" sz="1400" i="1" dirty="0" smtClean="0"/>
              <a:t> </a:t>
            </a:r>
            <a:r>
              <a:rPr lang="en-US" sz="1400" i="1" baseline="30000" dirty="0" smtClean="0"/>
              <a:t>7</a:t>
            </a:r>
            <a:r>
              <a:rPr lang="en-US" sz="1400" i="1" dirty="0" smtClean="0"/>
              <a:t>Goddard Space Flight Center, Greenbelt, MD, USA</a:t>
            </a:r>
            <a:endParaRPr lang="en-US" sz="1400" dirty="0" smtClean="0"/>
          </a:p>
          <a:p>
            <a:pPr>
              <a:buFontTx/>
              <a:buNone/>
            </a:pPr>
            <a:r>
              <a:rPr lang="en-US" sz="1400" i="1" baseline="30000" dirty="0" smtClean="0"/>
              <a:t>8</a:t>
            </a:r>
            <a:r>
              <a:rPr lang="en-US" sz="1400" i="1" dirty="0" smtClean="0"/>
              <a:t>Jet Propulsion Laboratory, Pasadena, CA, USA</a:t>
            </a:r>
            <a:endParaRPr lang="en-US" sz="1400" dirty="0" smtClean="0"/>
          </a:p>
          <a:p>
            <a:pPr>
              <a:buFontTx/>
              <a:buNone/>
            </a:pPr>
            <a:r>
              <a:rPr lang="en-US" sz="1400" i="1" baseline="30000" dirty="0" smtClean="0"/>
              <a:t>9</a:t>
            </a:r>
            <a:r>
              <a:rPr lang="en-US" sz="1400" i="1" dirty="0" smtClean="0"/>
              <a:t>Polar Science Center University of Washington, Seattle, WA, USA</a:t>
            </a:r>
            <a:endParaRPr lang="en-US" sz="1400" dirty="0" smtClean="0"/>
          </a:p>
          <a:p>
            <a:pPr>
              <a:buFontTx/>
              <a:buNone/>
            </a:pPr>
            <a:r>
              <a:rPr lang="en-US" sz="1400" i="1" baseline="30000" dirty="0" smtClean="0"/>
              <a:t>10</a:t>
            </a:r>
            <a:r>
              <a:rPr lang="en-US" sz="1400" i="1" dirty="0" smtClean="0"/>
              <a:t>Naval Postgraduate School, Monterey, CA, USA</a:t>
            </a:r>
            <a:endParaRPr lang="en-US" sz="1400" dirty="0" smtClean="0"/>
          </a:p>
          <a:p>
            <a:pPr>
              <a:buFontTx/>
              <a:buNone/>
            </a:pP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ULS_CorrelationsByModel.png"/>
          <p:cNvPicPr>
            <a:picLocks noGrp="1" noChangeAspect="1"/>
          </p:cNvPicPr>
          <p:nvPr>
            <p:ph idx="1"/>
          </p:nvPr>
        </p:nvPicPr>
        <p:blipFill>
          <a:blip r:embed="rId3" cstate="print"/>
          <a:stretch>
            <a:fillRect/>
          </a:stretch>
        </p:blipFill>
        <p:spPr>
          <a:xfrm>
            <a:off x="-15859" y="76200"/>
            <a:ext cx="9239148" cy="6705600"/>
          </a:xfrm>
          <a:ln w="3175"/>
        </p:spPr>
      </p:pic>
      <p:grpSp>
        <p:nvGrpSpPr>
          <p:cNvPr id="8" name="Group 7"/>
          <p:cNvGrpSpPr/>
          <p:nvPr/>
        </p:nvGrpSpPr>
        <p:grpSpPr>
          <a:xfrm>
            <a:off x="6601968" y="609600"/>
            <a:ext cx="762000" cy="381000"/>
            <a:chOff x="6705600" y="2923401"/>
            <a:chExt cx="914400" cy="276999"/>
          </a:xfrm>
        </p:grpSpPr>
        <p:cxnSp>
          <p:nvCxnSpPr>
            <p:cNvPr id="9" name="Straight Connector 8"/>
            <p:cNvCxnSpPr/>
            <p:nvPr/>
          </p:nvCxnSpPr>
          <p:spPr>
            <a:xfrm flipV="1">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7010400" y="2923401"/>
              <a:ext cx="609600" cy="276999"/>
            </a:xfrm>
            <a:prstGeom prst="rect">
              <a:avLst/>
            </a:prstGeom>
            <a:noFill/>
          </p:spPr>
          <p:txBody>
            <a:bodyPr wrap="square" rtlCol="0">
              <a:spAutoFit/>
            </a:bodyPr>
            <a:lstStyle/>
            <a:p>
              <a:r>
                <a:rPr lang="en-US" sz="1200" dirty="0" smtClean="0">
                  <a:solidFill>
                    <a:srgbClr val="FF0000"/>
                  </a:solidFill>
                </a:rPr>
                <a:t>n=1</a:t>
              </a:r>
              <a:endParaRPr lang="en-US" sz="1200" dirty="0">
                <a:solidFill>
                  <a:srgbClr val="FF0000"/>
                </a:solidFill>
              </a:endParaRPr>
            </a:p>
          </p:txBody>
        </p:sp>
      </p:grpSp>
      <p:grpSp>
        <p:nvGrpSpPr>
          <p:cNvPr id="12" name="Group 11"/>
          <p:cNvGrpSpPr/>
          <p:nvPr/>
        </p:nvGrpSpPr>
        <p:grpSpPr>
          <a:xfrm>
            <a:off x="6190488" y="704780"/>
            <a:ext cx="254000" cy="209620"/>
            <a:chOff x="6705600" y="2971800"/>
            <a:chExt cx="304800" cy="152400"/>
          </a:xfrm>
        </p:grpSpPr>
        <p:cxnSp>
          <p:nvCxnSpPr>
            <p:cNvPr id="13" name="Straight Connector 12"/>
            <p:cNvCxnSpPr/>
            <p:nvPr/>
          </p:nvCxnSpPr>
          <p:spPr>
            <a:xfrm flipV="1">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 name="Oval 14"/>
          <p:cNvSpPr/>
          <p:nvPr/>
        </p:nvSpPr>
        <p:spPr>
          <a:xfrm>
            <a:off x="6705600" y="1600200"/>
            <a:ext cx="304800" cy="762000"/>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828800" y="228600"/>
            <a:ext cx="3429000" cy="523220"/>
          </a:xfrm>
          <a:prstGeom prst="rect">
            <a:avLst/>
          </a:prstGeom>
          <a:solidFill>
            <a:schemeClr val="bg1"/>
          </a:solidFill>
        </p:spPr>
        <p:txBody>
          <a:bodyPr wrap="square" rtlCol="0">
            <a:spAutoFit/>
          </a:bodyPr>
          <a:lstStyle/>
          <a:p>
            <a:pPr algn="ctr"/>
            <a:r>
              <a:rPr lang="en-US" sz="2800" dirty="0" smtClean="0"/>
              <a:t>Correlations</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ULS_VerticalDiffs.png"/>
          <p:cNvPicPr>
            <a:picLocks noGrp="1" noChangeAspect="1"/>
          </p:cNvPicPr>
          <p:nvPr>
            <p:ph idx="1"/>
          </p:nvPr>
        </p:nvPicPr>
        <p:blipFill>
          <a:blip r:embed="rId3" cstate="print"/>
          <a:stretch>
            <a:fillRect/>
          </a:stretch>
        </p:blipFill>
        <p:spPr>
          <a:xfrm>
            <a:off x="0" y="0"/>
            <a:ext cx="9197143" cy="6675120"/>
          </a:xfrm>
        </p:spPr>
      </p:pic>
      <p:cxnSp>
        <p:nvCxnSpPr>
          <p:cNvPr id="8" name="Straight Arrow Connector 7"/>
          <p:cNvCxnSpPr/>
          <p:nvPr/>
        </p:nvCxnSpPr>
        <p:spPr>
          <a:xfrm rot="10800000" flipH="1" flipV="1">
            <a:off x="5108448" y="5334000"/>
            <a:ext cx="1063752" cy="230188"/>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172200" y="5410200"/>
            <a:ext cx="838200" cy="369332"/>
          </a:xfrm>
          <a:prstGeom prst="rect">
            <a:avLst/>
          </a:prstGeom>
          <a:noFill/>
        </p:spPr>
        <p:txBody>
          <a:bodyPr wrap="square" rtlCol="0">
            <a:spAutoFit/>
          </a:bodyPr>
          <a:lstStyle/>
          <a:p>
            <a:r>
              <a:rPr lang="en-US" dirty="0" smtClean="0"/>
              <a:t>30 cm</a:t>
            </a:r>
            <a:endParaRPr lang="en-US" dirty="0"/>
          </a:p>
        </p:txBody>
      </p:sp>
      <p:sp>
        <p:nvSpPr>
          <p:cNvPr id="10" name="Right Brace 9"/>
          <p:cNvSpPr/>
          <p:nvPr/>
        </p:nvSpPr>
        <p:spPr>
          <a:xfrm>
            <a:off x="4876800" y="4343400"/>
            <a:ext cx="155448" cy="144780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ight Brace 11"/>
          <p:cNvSpPr/>
          <p:nvPr/>
        </p:nvSpPr>
        <p:spPr>
          <a:xfrm flipH="1">
            <a:off x="3429000" y="4343400"/>
            <a:ext cx="152400" cy="144780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 name="Straight Arrow Connector 12"/>
          <p:cNvCxnSpPr/>
          <p:nvPr/>
        </p:nvCxnSpPr>
        <p:spPr>
          <a:xfrm rot="10800000" flipV="1">
            <a:off x="2667000" y="5334000"/>
            <a:ext cx="685800" cy="228600"/>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52600" y="5410200"/>
            <a:ext cx="990600" cy="369332"/>
          </a:xfrm>
          <a:prstGeom prst="rect">
            <a:avLst/>
          </a:prstGeom>
          <a:noFill/>
        </p:spPr>
        <p:txBody>
          <a:bodyPr wrap="square" rtlCol="0">
            <a:spAutoFit/>
          </a:bodyPr>
          <a:lstStyle/>
          <a:p>
            <a:r>
              <a:rPr lang="en-US" dirty="0" smtClean="0"/>
              <a:t>-30 cm</a:t>
            </a:r>
            <a:endParaRPr lang="en-US" dirty="0"/>
          </a:p>
        </p:txBody>
      </p:sp>
      <p:sp>
        <p:nvSpPr>
          <p:cNvPr id="11" name="TextBox 10"/>
          <p:cNvSpPr txBox="1"/>
          <p:nvPr/>
        </p:nvSpPr>
        <p:spPr>
          <a:xfrm>
            <a:off x="6172200" y="1295400"/>
            <a:ext cx="2057400" cy="400110"/>
          </a:xfrm>
          <a:prstGeom prst="rect">
            <a:avLst/>
          </a:prstGeom>
          <a:noFill/>
        </p:spPr>
        <p:txBody>
          <a:bodyPr wrap="square" rtlCol="0">
            <a:spAutoFit/>
          </a:bodyPr>
          <a:lstStyle/>
          <a:p>
            <a:pPr algn="ctr"/>
            <a:r>
              <a:rPr lang="en-US" sz="2000" dirty="0" smtClean="0"/>
              <a:t>models&gt;</a:t>
            </a:r>
            <a:r>
              <a:rPr lang="en-US" sz="2000" dirty="0" err="1" smtClean="0"/>
              <a:t>obs</a:t>
            </a:r>
            <a:endParaRPr lang="en-US" dirty="0"/>
          </a:p>
        </p:txBody>
      </p:sp>
      <p:sp>
        <p:nvSpPr>
          <p:cNvPr id="14" name="TextBox 13"/>
          <p:cNvSpPr txBox="1"/>
          <p:nvPr/>
        </p:nvSpPr>
        <p:spPr>
          <a:xfrm>
            <a:off x="762000" y="1295400"/>
            <a:ext cx="2057400" cy="400110"/>
          </a:xfrm>
          <a:prstGeom prst="rect">
            <a:avLst/>
          </a:prstGeom>
          <a:noFill/>
        </p:spPr>
        <p:txBody>
          <a:bodyPr wrap="square" rtlCol="0">
            <a:spAutoFit/>
          </a:bodyPr>
          <a:lstStyle/>
          <a:p>
            <a:pPr algn="ctr"/>
            <a:r>
              <a:rPr lang="en-US" sz="2000" dirty="0" smtClean="0"/>
              <a:t>Models&lt;</a:t>
            </a:r>
            <a:r>
              <a:rPr lang="en-US" sz="2000" dirty="0" err="1" smtClean="0"/>
              <a:t>obs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ULS_VerticalDiffs.png"/>
          <p:cNvPicPr>
            <a:picLocks noGrp="1" noChangeAspect="1"/>
          </p:cNvPicPr>
          <p:nvPr>
            <p:ph idx="1"/>
          </p:nvPr>
        </p:nvPicPr>
        <p:blipFill>
          <a:blip r:embed="rId3" cstate="print"/>
          <a:stretch>
            <a:fillRect/>
          </a:stretch>
        </p:blipFill>
        <p:spPr>
          <a:xfrm>
            <a:off x="0" y="0"/>
            <a:ext cx="9197143" cy="6675120"/>
          </a:xfrm>
        </p:spPr>
      </p:pic>
      <p:cxnSp>
        <p:nvCxnSpPr>
          <p:cNvPr id="8" name="Straight Arrow Connector 7"/>
          <p:cNvCxnSpPr/>
          <p:nvPr/>
        </p:nvCxnSpPr>
        <p:spPr>
          <a:xfrm rot="10800000" flipH="1" flipV="1">
            <a:off x="5108448" y="5334000"/>
            <a:ext cx="1063752" cy="230188"/>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172200" y="5410200"/>
            <a:ext cx="838200" cy="369332"/>
          </a:xfrm>
          <a:prstGeom prst="rect">
            <a:avLst/>
          </a:prstGeom>
          <a:noFill/>
        </p:spPr>
        <p:txBody>
          <a:bodyPr wrap="square" rtlCol="0">
            <a:spAutoFit/>
          </a:bodyPr>
          <a:lstStyle/>
          <a:p>
            <a:r>
              <a:rPr lang="en-US" dirty="0" smtClean="0"/>
              <a:t>30 cm</a:t>
            </a:r>
            <a:endParaRPr lang="en-US" dirty="0"/>
          </a:p>
        </p:txBody>
      </p:sp>
      <p:sp>
        <p:nvSpPr>
          <p:cNvPr id="10" name="Right Brace 9"/>
          <p:cNvSpPr/>
          <p:nvPr/>
        </p:nvSpPr>
        <p:spPr>
          <a:xfrm>
            <a:off x="4876800" y="4876800"/>
            <a:ext cx="155448" cy="91440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ight Brace 11"/>
          <p:cNvSpPr/>
          <p:nvPr/>
        </p:nvSpPr>
        <p:spPr>
          <a:xfrm flipH="1">
            <a:off x="3429000" y="4876800"/>
            <a:ext cx="152400" cy="91440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 name="Straight Arrow Connector 12"/>
          <p:cNvCxnSpPr/>
          <p:nvPr/>
        </p:nvCxnSpPr>
        <p:spPr>
          <a:xfrm rot="10800000" flipV="1">
            <a:off x="2667000" y="5334000"/>
            <a:ext cx="685800" cy="228600"/>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52600" y="5410200"/>
            <a:ext cx="990600" cy="369332"/>
          </a:xfrm>
          <a:prstGeom prst="rect">
            <a:avLst/>
          </a:prstGeom>
          <a:noFill/>
        </p:spPr>
        <p:txBody>
          <a:bodyPr wrap="square" rtlCol="0">
            <a:spAutoFit/>
          </a:bodyPr>
          <a:lstStyle/>
          <a:p>
            <a:r>
              <a:rPr lang="en-US" dirty="0" smtClean="0"/>
              <a:t>-30 cm</a:t>
            </a:r>
            <a:endParaRPr lang="en-US" dirty="0"/>
          </a:p>
        </p:txBody>
      </p:sp>
      <p:cxnSp>
        <p:nvCxnSpPr>
          <p:cNvPr id="19" name="Straight Connector 18"/>
          <p:cNvCxnSpPr/>
          <p:nvPr/>
        </p:nvCxnSpPr>
        <p:spPr>
          <a:xfrm>
            <a:off x="838200" y="3352800"/>
            <a:ext cx="746760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553200" y="1524000"/>
            <a:ext cx="1447800" cy="1477328"/>
          </a:xfrm>
          <a:prstGeom prst="rect">
            <a:avLst/>
          </a:prstGeom>
          <a:noFill/>
        </p:spPr>
        <p:txBody>
          <a:bodyPr wrap="square" rtlCol="0">
            <a:spAutoFit/>
          </a:bodyPr>
          <a:lstStyle/>
          <a:p>
            <a:pPr algn="ctr"/>
            <a:r>
              <a:rPr lang="en-US" dirty="0" smtClean="0">
                <a:solidFill>
                  <a:srgbClr val="FF0000"/>
                </a:solidFill>
              </a:rPr>
              <a:t>These model-</a:t>
            </a:r>
            <a:r>
              <a:rPr lang="en-US" dirty="0" err="1" smtClean="0">
                <a:solidFill>
                  <a:srgbClr val="FF0000"/>
                </a:solidFill>
              </a:rPr>
              <a:t>obs</a:t>
            </a:r>
            <a:r>
              <a:rPr lang="en-US" dirty="0" smtClean="0">
                <a:solidFill>
                  <a:srgbClr val="FF0000"/>
                </a:solidFill>
              </a:rPr>
              <a:t> have differences &gt; |30 cm|</a:t>
            </a:r>
            <a:endParaRPr lang="en-US" dirty="0">
              <a:solidFill>
                <a:srgbClr val="FF0000"/>
              </a:solidFill>
            </a:endParaRPr>
          </a:p>
        </p:txBody>
      </p:sp>
      <p:cxnSp>
        <p:nvCxnSpPr>
          <p:cNvPr id="21" name="Straight Arrow Connector 20"/>
          <p:cNvCxnSpPr/>
          <p:nvPr/>
        </p:nvCxnSpPr>
        <p:spPr>
          <a:xfrm rot="5400000" flipH="1" flipV="1">
            <a:off x="5029200" y="1981200"/>
            <a:ext cx="274320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We will look at the model </a:t>
            </a:r>
            <a:r>
              <a:rPr lang="en-US" dirty="0" err="1" smtClean="0"/>
              <a:t>vs</a:t>
            </a:r>
            <a:r>
              <a:rPr lang="en-US" dirty="0" smtClean="0"/>
              <a:t> observation correlations and the model minus observation values using a modified Taylor Diagram as follows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40" name="Group 53"/>
          <p:cNvGrpSpPr>
            <a:grpSpLocks/>
          </p:cNvGrpSpPr>
          <p:nvPr/>
        </p:nvGrpSpPr>
        <p:grpSpPr bwMode="auto">
          <a:xfrm>
            <a:off x="-36576" y="685800"/>
            <a:ext cx="9332976" cy="5334000"/>
            <a:chOff x="-36576" y="609600"/>
            <a:chExt cx="9332976" cy="5334000"/>
          </a:xfrm>
        </p:grpSpPr>
        <p:cxnSp>
          <p:nvCxnSpPr>
            <p:cNvPr id="8" name="Straight Connector 7"/>
            <p:cNvCxnSpPr/>
            <p:nvPr/>
          </p:nvCxnSpPr>
          <p:spPr>
            <a:xfrm rot="5400000" flipH="1" flipV="1">
              <a:off x="3908426" y="1592262"/>
              <a:ext cx="2386012"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943350" y="3943350"/>
              <a:ext cx="2316163"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H="1">
              <a:off x="1987550" y="3346450"/>
              <a:ext cx="5106988" cy="0"/>
            </a:xfrm>
            <a:prstGeom prst="line">
              <a:avLst/>
            </a:prstGeom>
            <a:ln>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540250" y="2154238"/>
              <a:ext cx="2243138" cy="1192212"/>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540250" y="3346450"/>
              <a:ext cx="2305050" cy="1123950"/>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2982913" y="1662113"/>
              <a:ext cx="3178175" cy="3290887"/>
            </a:xfrm>
            <a:prstGeom prst="ellipse">
              <a:avLst/>
            </a:prstGeom>
            <a:noFill/>
            <a:ln w="19050">
              <a:solidFill>
                <a:srgbClr val="92D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347" name="TextBox 25"/>
            <p:cNvSpPr txBox="1">
              <a:spLocks noChangeArrowheads="1"/>
            </p:cNvSpPr>
            <p:nvPr/>
          </p:nvSpPr>
          <p:spPr bwMode="auto">
            <a:xfrm>
              <a:off x="5599866" y="609600"/>
              <a:ext cx="2705934" cy="381000"/>
            </a:xfrm>
            <a:prstGeom prst="rect">
              <a:avLst/>
            </a:prstGeom>
            <a:solidFill>
              <a:schemeClr val="bg1"/>
            </a:solidFill>
            <a:ln w="9525">
              <a:noFill/>
              <a:miter lim="800000"/>
              <a:headEnd/>
              <a:tailEnd/>
            </a:ln>
          </p:spPr>
          <p:txBody>
            <a:bodyPr>
              <a:spAutoFit/>
            </a:bodyPr>
            <a:lstStyle/>
            <a:p>
              <a:r>
                <a:rPr lang="en-US"/>
                <a:t>model – obs = 75 m</a:t>
              </a:r>
            </a:p>
          </p:txBody>
        </p:sp>
        <p:sp>
          <p:nvSpPr>
            <p:cNvPr id="14348" name="TextBox 28"/>
            <p:cNvSpPr txBox="1">
              <a:spLocks noChangeArrowheads="1"/>
            </p:cNvSpPr>
            <p:nvPr/>
          </p:nvSpPr>
          <p:spPr bwMode="auto">
            <a:xfrm>
              <a:off x="6858000" y="4329363"/>
              <a:ext cx="2402247" cy="369332"/>
            </a:xfrm>
            <a:prstGeom prst="rect">
              <a:avLst/>
            </a:prstGeom>
            <a:solidFill>
              <a:schemeClr val="bg1"/>
            </a:solidFill>
            <a:ln w="9525">
              <a:noFill/>
              <a:miter lim="800000"/>
              <a:headEnd/>
              <a:tailEnd/>
            </a:ln>
          </p:spPr>
          <p:txBody>
            <a:bodyPr>
              <a:spAutoFit/>
            </a:bodyPr>
            <a:lstStyle/>
            <a:p>
              <a:r>
                <a:rPr lang="en-US"/>
                <a:t>model – obs = -30 m</a:t>
              </a:r>
            </a:p>
          </p:txBody>
        </p:sp>
        <p:sp>
          <p:nvSpPr>
            <p:cNvPr id="14349" name="TextBox 29"/>
            <p:cNvSpPr txBox="1">
              <a:spLocks noChangeArrowheads="1"/>
            </p:cNvSpPr>
            <p:nvPr/>
          </p:nvSpPr>
          <p:spPr bwMode="auto">
            <a:xfrm>
              <a:off x="76200" y="2895600"/>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a:t>
              </a:r>
              <a:r>
                <a:rPr lang="en-US" dirty="0" smtClean="0"/>
                <a:t>2m</a:t>
              </a:r>
              <a:endParaRPr lang="en-US" dirty="0"/>
            </a:p>
          </p:txBody>
        </p:sp>
        <p:sp>
          <p:nvSpPr>
            <p:cNvPr id="14350" name="TextBox 36"/>
            <p:cNvSpPr txBox="1">
              <a:spLocks noChangeArrowheads="1"/>
            </p:cNvSpPr>
            <p:nvPr/>
          </p:nvSpPr>
          <p:spPr bwMode="auto">
            <a:xfrm>
              <a:off x="-36576" y="3593068"/>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- 2m</a:t>
              </a:r>
            </a:p>
          </p:txBody>
        </p:sp>
        <p:sp>
          <p:nvSpPr>
            <p:cNvPr id="14355" name="TextBox 44"/>
            <p:cNvSpPr txBox="1">
              <a:spLocks noChangeArrowheads="1"/>
            </p:cNvSpPr>
            <p:nvPr/>
          </p:nvSpPr>
          <p:spPr bwMode="auto">
            <a:xfrm>
              <a:off x="7074364" y="3135868"/>
              <a:ext cx="2222036" cy="369332"/>
            </a:xfrm>
            <a:prstGeom prst="rect">
              <a:avLst/>
            </a:prstGeom>
            <a:noFill/>
            <a:ln w="9525">
              <a:noFill/>
              <a:miter lim="800000"/>
              <a:headEnd/>
              <a:tailEnd/>
            </a:ln>
          </p:spPr>
          <p:txBody>
            <a:bodyPr>
              <a:spAutoFit/>
            </a:bodyPr>
            <a:lstStyle/>
            <a:p>
              <a:r>
                <a:rPr lang="en-US"/>
                <a:t>model = obs</a:t>
              </a:r>
            </a:p>
          </p:txBody>
        </p:sp>
        <p:sp>
          <p:nvSpPr>
            <p:cNvPr id="14356" name="TextBox 26"/>
            <p:cNvSpPr txBox="1">
              <a:spLocks noChangeArrowheads="1"/>
            </p:cNvSpPr>
            <p:nvPr/>
          </p:nvSpPr>
          <p:spPr bwMode="auto">
            <a:xfrm>
              <a:off x="5638800" y="5562600"/>
              <a:ext cx="2324934" cy="369332"/>
            </a:xfrm>
            <a:prstGeom prst="rect">
              <a:avLst/>
            </a:prstGeom>
            <a:solidFill>
              <a:schemeClr val="bg1"/>
            </a:solidFill>
            <a:ln w="9525">
              <a:noFill/>
              <a:miter lim="800000"/>
              <a:headEnd/>
              <a:tailEnd/>
            </a:ln>
          </p:spPr>
          <p:txBody>
            <a:bodyPr>
              <a:spAutoFit/>
            </a:bodyPr>
            <a:lstStyle/>
            <a:p>
              <a:r>
                <a:rPr lang="en-US"/>
                <a:t>model – obs = -75 m</a:t>
              </a:r>
            </a:p>
          </p:txBody>
        </p:sp>
        <p:sp>
          <p:nvSpPr>
            <p:cNvPr id="14357" name="TextBox 27"/>
            <p:cNvSpPr txBox="1">
              <a:spLocks noChangeArrowheads="1"/>
            </p:cNvSpPr>
            <p:nvPr/>
          </p:nvSpPr>
          <p:spPr bwMode="auto">
            <a:xfrm>
              <a:off x="6845764" y="1943101"/>
              <a:ext cx="2222036" cy="369332"/>
            </a:xfrm>
            <a:prstGeom prst="rect">
              <a:avLst/>
            </a:prstGeom>
            <a:solidFill>
              <a:schemeClr val="bg1"/>
            </a:solidFill>
            <a:ln w="9525">
              <a:solidFill>
                <a:schemeClr val="bg1"/>
              </a:solidFill>
              <a:miter lim="800000"/>
              <a:headEnd/>
              <a:tailEnd/>
            </a:ln>
          </p:spPr>
          <p:txBody>
            <a:bodyPr>
              <a:spAutoFit/>
            </a:bodyPr>
            <a:lstStyle/>
            <a:p>
              <a:r>
                <a:rPr lang="en-US"/>
                <a:t>model – obs = 30 m</a:t>
              </a:r>
            </a:p>
          </p:txBody>
        </p:sp>
        <p:sp>
          <p:nvSpPr>
            <p:cNvPr id="4" name="Oval 3"/>
            <p:cNvSpPr/>
            <p:nvPr/>
          </p:nvSpPr>
          <p:spPr>
            <a:xfrm>
              <a:off x="1987550" y="679450"/>
              <a:ext cx="5106988" cy="5264150"/>
            </a:xfrm>
            <a:prstGeom prst="ellipse">
              <a:avLst/>
            </a:prstGeom>
            <a:no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3" name="TextBox 22"/>
          <p:cNvSpPr txBox="1"/>
          <p:nvPr/>
        </p:nvSpPr>
        <p:spPr>
          <a:xfrm>
            <a:off x="152400" y="312003"/>
            <a:ext cx="2743200" cy="954107"/>
          </a:xfrm>
          <a:prstGeom prst="rect">
            <a:avLst/>
          </a:prstGeom>
          <a:noFill/>
        </p:spPr>
        <p:txBody>
          <a:bodyPr wrap="square" rtlCol="0">
            <a:spAutoFit/>
          </a:bodyPr>
          <a:lstStyle/>
          <a:p>
            <a:pPr algn="ctr"/>
            <a:r>
              <a:rPr lang="en-US" sz="2800" dirty="0" smtClean="0"/>
              <a:t>Taylor Diagram (modified)</a:t>
            </a:r>
            <a:endParaRPr lang="en-US" sz="2800" dirty="0"/>
          </a:p>
        </p:txBody>
      </p:sp>
      <p:sp>
        <p:nvSpPr>
          <p:cNvPr id="24" name="TextBox 23"/>
          <p:cNvSpPr txBox="1"/>
          <p:nvPr/>
        </p:nvSpPr>
        <p:spPr>
          <a:xfrm>
            <a:off x="2438400" y="2729805"/>
            <a:ext cx="3124200" cy="1384995"/>
          </a:xfrm>
          <a:prstGeom prst="rect">
            <a:avLst/>
          </a:prstGeom>
          <a:solidFill>
            <a:srgbClr val="CCFFFF"/>
          </a:solidFill>
        </p:spPr>
        <p:txBody>
          <a:bodyPr wrap="square" rtlCol="0">
            <a:spAutoFit/>
          </a:bodyPr>
          <a:lstStyle/>
          <a:p>
            <a:pPr algn="ctr"/>
            <a:r>
              <a:rPr lang="en-US" sz="2800" dirty="0" smtClean="0"/>
              <a:t>   rotation scaled to  2m model-</a:t>
            </a:r>
            <a:r>
              <a:rPr lang="en-US" sz="2800" dirty="0" err="1" smtClean="0"/>
              <a:t>obs</a:t>
            </a:r>
            <a:r>
              <a:rPr lang="en-US" sz="2800" dirty="0" smtClean="0"/>
              <a:t> thickness</a:t>
            </a:r>
            <a:endParaRPr lang="en-US" sz="2800" dirty="0"/>
          </a:p>
        </p:txBody>
      </p:sp>
      <p:graphicFrame>
        <p:nvGraphicFramePr>
          <p:cNvPr id="27" name="Object 26"/>
          <p:cNvGraphicFramePr>
            <a:graphicFrameLocks noChangeAspect="1"/>
          </p:cNvGraphicFramePr>
          <p:nvPr/>
        </p:nvGraphicFramePr>
        <p:xfrm>
          <a:off x="5486400" y="3032125"/>
          <a:ext cx="685800" cy="396875"/>
        </p:xfrm>
        <a:graphic>
          <a:graphicData uri="http://schemas.openxmlformats.org/presentationml/2006/ole">
            <p:oleObj spid="_x0000_s1026" name="Equation" r:id="rId4" imgW="253800" imgH="190440" progId="Equation.DSMT4">
              <p:embed/>
            </p:oleObj>
          </a:graphicData>
        </a:graphic>
      </p:graphicFrame>
      <p:cxnSp>
        <p:nvCxnSpPr>
          <p:cNvPr id="72" name="Straight Arrow Connector 71"/>
          <p:cNvCxnSpPr/>
          <p:nvPr/>
        </p:nvCxnSpPr>
        <p:spPr>
          <a:xfrm rot="16200000" flipV="1">
            <a:off x="5642769" y="2891631"/>
            <a:ext cx="914400" cy="160338"/>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5400000">
            <a:off x="5642769" y="3729831"/>
            <a:ext cx="838200" cy="236538"/>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027" name="Object 3"/>
          <p:cNvGraphicFramePr>
            <a:graphicFrameLocks noChangeAspect="1"/>
          </p:cNvGraphicFramePr>
          <p:nvPr/>
        </p:nvGraphicFramePr>
        <p:xfrm>
          <a:off x="5486400" y="3505200"/>
          <a:ext cx="581025" cy="373063"/>
        </p:xfrm>
        <a:graphic>
          <a:graphicData uri="http://schemas.openxmlformats.org/presentationml/2006/ole">
            <p:oleObj spid="_x0000_s1027" name="Equation" r:id="rId5" imgW="215640" imgH="177480" progId="Equation.DSMT4">
              <p:embed/>
            </p:oleObj>
          </a:graphicData>
        </a:graphic>
      </p:graphicFrame>
      <p:sp>
        <p:nvSpPr>
          <p:cNvPr id="31" name="TextBox 30"/>
          <p:cNvSpPr txBox="1"/>
          <p:nvPr/>
        </p:nvSpPr>
        <p:spPr>
          <a:xfrm>
            <a:off x="2971800" y="1976735"/>
            <a:ext cx="3429000" cy="461665"/>
          </a:xfrm>
          <a:prstGeom prst="rect">
            <a:avLst/>
          </a:prstGeom>
          <a:solidFill>
            <a:schemeClr val="bg1"/>
          </a:solidFill>
        </p:spPr>
        <p:txBody>
          <a:bodyPr wrap="square" rtlCol="0">
            <a:spAutoFit/>
          </a:bodyPr>
          <a:lstStyle/>
          <a:p>
            <a:r>
              <a:rPr lang="en-US" sz="2400" dirty="0" smtClean="0">
                <a:solidFill>
                  <a:srgbClr val="0070C0"/>
                </a:solidFill>
              </a:rPr>
              <a:t>model thickness &gt; </a:t>
            </a:r>
            <a:r>
              <a:rPr lang="en-US" sz="2400" dirty="0" err="1" smtClean="0">
                <a:solidFill>
                  <a:srgbClr val="0070C0"/>
                </a:solidFill>
              </a:rPr>
              <a:t>obs</a:t>
            </a:r>
            <a:endParaRPr lang="en-US" sz="2400" dirty="0">
              <a:solidFill>
                <a:srgbClr val="0070C0"/>
              </a:solidFill>
            </a:endParaRPr>
          </a:p>
        </p:txBody>
      </p:sp>
      <p:sp>
        <p:nvSpPr>
          <p:cNvPr id="32" name="TextBox 31"/>
          <p:cNvSpPr txBox="1"/>
          <p:nvPr/>
        </p:nvSpPr>
        <p:spPr>
          <a:xfrm>
            <a:off x="2971800" y="4415135"/>
            <a:ext cx="3429000" cy="461665"/>
          </a:xfrm>
          <a:prstGeom prst="rect">
            <a:avLst/>
          </a:prstGeom>
          <a:solidFill>
            <a:schemeClr val="bg1"/>
          </a:solidFill>
        </p:spPr>
        <p:txBody>
          <a:bodyPr wrap="square" rtlCol="0">
            <a:spAutoFit/>
          </a:bodyPr>
          <a:lstStyle/>
          <a:p>
            <a:r>
              <a:rPr lang="en-US" sz="2400" dirty="0" smtClean="0">
                <a:solidFill>
                  <a:srgbClr val="FF0000"/>
                </a:solidFill>
              </a:rPr>
              <a:t>model thickness &lt; </a:t>
            </a:r>
            <a:r>
              <a:rPr lang="en-US" sz="2400" dirty="0" err="1" smtClean="0">
                <a:solidFill>
                  <a:srgbClr val="FF0000"/>
                </a:solidFill>
              </a:rPr>
              <a:t>obs</a:t>
            </a:r>
            <a:endParaRPr lang="en-US" sz="2400" dirty="0">
              <a:solidFill>
                <a:srgbClr val="FF0000"/>
              </a:solidFill>
            </a:endParaRPr>
          </a:p>
        </p:txBody>
      </p:sp>
      <p:graphicFrame>
        <p:nvGraphicFramePr>
          <p:cNvPr id="26" name="Object 25"/>
          <p:cNvGraphicFramePr>
            <a:graphicFrameLocks noChangeAspect="1"/>
          </p:cNvGraphicFramePr>
          <p:nvPr/>
        </p:nvGraphicFramePr>
        <p:xfrm>
          <a:off x="2667000" y="2895600"/>
          <a:ext cx="304800" cy="304800"/>
        </p:xfrm>
        <a:graphic>
          <a:graphicData uri="http://schemas.openxmlformats.org/presentationml/2006/ole">
            <p:oleObj spid="_x0000_s1028" name="Equation" r:id="rId6" imgW="139680" imgH="139680" progId="Equation.DSMT4">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3"/>
          <p:cNvGrpSpPr>
            <a:grpSpLocks/>
          </p:cNvGrpSpPr>
          <p:nvPr/>
        </p:nvGrpSpPr>
        <p:grpSpPr bwMode="auto">
          <a:xfrm>
            <a:off x="-36576" y="685800"/>
            <a:ext cx="9332976" cy="5334000"/>
            <a:chOff x="-36576" y="609600"/>
            <a:chExt cx="9332976" cy="5334000"/>
          </a:xfrm>
        </p:grpSpPr>
        <p:cxnSp>
          <p:nvCxnSpPr>
            <p:cNvPr id="8" name="Straight Connector 7"/>
            <p:cNvCxnSpPr/>
            <p:nvPr/>
          </p:nvCxnSpPr>
          <p:spPr>
            <a:xfrm rot="5400000" flipH="1" flipV="1">
              <a:off x="3908426" y="1592262"/>
              <a:ext cx="2386012"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943350" y="3943350"/>
              <a:ext cx="2316163"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H="1">
              <a:off x="1987550" y="3346450"/>
              <a:ext cx="5106988" cy="0"/>
            </a:xfrm>
            <a:prstGeom prst="line">
              <a:avLst/>
            </a:prstGeom>
            <a:ln>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540250" y="2154238"/>
              <a:ext cx="2243138" cy="1192212"/>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540250" y="3346450"/>
              <a:ext cx="2305050" cy="1123950"/>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2982913" y="1662113"/>
              <a:ext cx="3178175" cy="3290887"/>
            </a:xfrm>
            <a:prstGeom prst="ellipse">
              <a:avLst/>
            </a:prstGeom>
            <a:noFill/>
            <a:ln w="19050">
              <a:solidFill>
                <a:srgbClr val="92D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347" name="TextBox 25"/>
            <p:cNvSpPr txBox="1">
              <a:spLocks noChangeArrowheads="1"/>
            </p:cNvSpPr>
            <p:nvPr/>
          </p:nvSpPr>
          <p:spPr bwMode="auto">
            <a:xfrm>
              <a:off x="5599866" y="609600"/>
              <a:ext cx="2705934" cy="381000"/>
            </a:xfrm>
            <a:prstGeom prst="rect">
              <a:avLst/>
            </a:prstGeom>
            <a:solidFill>
              <a:schemeClr val="bg1"/>
            </a:solidFill>
            <a:ln w="9525">
              <a:noFill/>
              <a:miter lim="800000"/>
              <a:headEnd/>
              <a:tailEnd/>
            </a:ln>
          </p:spPr>
          <p:txBody>
            <a:bodyPr>
              <a:spAutoFit/>
            </a:bodyPr>
            <a:lstStyle/>
            <a:p>
              <a:r>
                <a:rPr lang="en-US"/>
                <a:t>model – obs = 75 m</a:t>
              </a:r>
            </a:p>
          </p:txBody>
        </p:sp>
        <p:sp>
          <p:nvSpPr>
            <p:cNvPr id="14348" name="TextBox 28"/>
            <p:cNvSpPr txBox="1">
              <a:spLocks noChangeArrowheads="1"/>
            </p:cNvSpPr>
            <p:nvPr/>
          </p:nvSpPr>
          <p:spPr bwMode="auto">
            <a:xfrm>
              <a:off x="6858000" y="4329363"/>
              <a:ext cx="2402247" cy="369332"/>
            </a:xfrm>
            <a:prstGeom prst="rect">
              <a:avLst/>
            </a:prstGeom>
            <a:solidFill>
              <a:schemeClr val="bg1"/>
            </a:solidFill>
            <a:ln w="9525">
              <a:noFill/>
              <a:miter lim="800000"/>
              <a:headEnd/>
              <a:tailEnd/>
            </a:ln>
          </p:spPr>
          <p:txBody>
            <a:bodyPr>
              <a:spAutoFit/>
            </a:bodyPr>
            <a:lstStyle/>
            <a:p>
              <a:r>
                <a:rPr lang="en-US"/>
                <a:t>model – obs = -30 m</a:t>
              </a:r>
            </a:p>
          </p:txBody>
        </p:sp>
        <p:sp>
          <p:nvSpPr>
            <p:cNvPr id="14349" name="TextBox 29"/>
            <p:cNvSpPr txBox="1">
              <a:spLocks noChangeArrowheads="1"/>
            </p:cNvSpPr>
            <p:nvPr/>
          </p:nvSpPr>
          <p:spPr bwMode="auto">
            <a:xfrm>
              <a:off x="76200" y="2895600"/>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a:t>
              </a:r>
              <a:r>
                <a:rPr lang="en-US" dirty="0" smtClean="0"/>
                <a:t>2m</a:t>
              </a:r>
              <a:endParaRPr lang="en-US" dirty="0"/>
            </a:p>
          </p:txBody>
        </p:sp>
        <p:sp>
          <p:nvSpPr>
            <p:cNvPr id="14350" name="TextBox 36"/>
            <p:cNvSpPr txBox="1">
              <a:spLocks noChangeArrowheads="1"/>
            </p:cNvSpPr>
            <p:nvPr/>
          </p:nvSpPr>
          <p:spPr bwMode="auto">
            <a:xfrm>
              <a:off x="-36576" y="3593068"/>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- 2m</a:t>
              </a:r>
            </a:p>
          </p:txBody>
        </p:sp>
        <p:sp>
          <p:nvSpPr>
            <p:cNvPr id="14351" name="TextBox 37"/>
            <p:cNvSpPr txBox="1">
              <a:spLocks noChangeArrowheads="1"/>
            </p:cNvSpPr>
            <p:nvPr/>
          </p:nvSpPr>
          <p:spPr bwMode="auto">
            <a:xfrm rot="10800000" flipV="1">
              <a:off x="2971800" y="1219200"/>
              <a:ext cx="2286000" cy="461665"/>
            </a:xfrm>
            <a:prstGeom prst="rect">
              <a:avLst/>
            </a:prstGeom>
            <a:noFill/>
            <a:ln w="9525">
              <a:noFill/>
              <a:miter lim="800000"/>
              <a:headEnd/>
              <a:tailEnd/>
            </a:ln>
          </p:spPr>
          <p:txBody>
            <a:bodyPr wrap="square">
              <a:spAutoFit/>
            </a:bodyPr>
            <a:lstStyle/>
            <a:p>
              <a:r>
                <a:rPr lang="en-US" sz="2400" dirty="0"/>
                <a:t>correlation=0.6</a:t>
              </a:r>
            </a:p>
          </p:txBody>
        </p:sp>
        <p:sp>
          <p:nvSpPr>
            <p:cNvPr id="14352" name="TextBox 38"/>
            <p:cNvSpPr txBox="1">
              <a:spLocks noChangeArrowheads="1"/>
            </p:cNvSpPr>
            <p:nvPr/>
          </p:nvSpPr>
          <p:spPr bwMode="auto">
            <a:xfrm rot="10800000" flipV="1">
              <a:off x="457200" y="1630234"/>
              <a:ext cx="1981200" cy="461665"/>
            </a:xfrm>
            <a:prstGeom prst="rect">
              <a:avLst/>
            </a:prstGeom>
            <a:noFill/>
            <a:ln w="9525">
              <a:noFill/>
              <a:miter lim="800000"/>
              <a:headEnd/>
              <a:tailEnd/>
            </a:ln>
          </p:spPr>
          <p:txBody>
            <a:bodyPr wrap="square">
              <a:spAutoFit/>
            </a:bodyPr>
            <a:lstStyle/>
            <a:p>
              <a:r>
                <a:rPr lang="en-US" sz="2400" dirty="0"/>
                <a:t>correlation=1</a:t>
              </a:r>
            </a:p>
          </p:txBody>
        </p:sp>
        <p:cxnSp>
          <p:nvCxnSpPr>
            <p:cNvPr id="41" name="Straight Arrow Connector 40"/>
            <p:cNvCxnSpPr/>
            <p:nvPr/>
          </p:nvCxnSpPr>
          <p:spPr>
            <a:xfrm rot="16200000" flipV="1">
              <a:off x="3695700" y="2476500"/>
              <a:ext cx="1676400" cy="76200"/>
            </a:xfrm>
            <a:prstGeom prst="straightConnector1">
              <a:avLst/>
            </a:prstGeom>
            <a:ln w="28575">
              <a:solidFill>
                <a:srgbClr val="92D05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0800000">
              <a:off x="2362200" y="1981200"/>
              <a:ext cx="2209800" cy="1371600"/>
            </a:xfrm>
            <a:prstGeom prst="straightConnector1">
              <a:avLst/>
            </a:prstGeom>
            <a:ln w="28575">
              <a:solidFill>
                <a:srgbClr val="92D05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4355" name="TextBox 44"/>
            <p:cNvSpPr txBox="1">
              <a:spLocks noChangeArrowheads="1"/>
            </p:cNvSpPr>
            <p:nvPr/>
          </p:nvSpPr>
          <p:spPr bwMode="auto">
            <a:xfrm>
              <a:off x="7074364" y="3135868"/>
              <a:ext cx="2222036" cy="369332"/>
            </a:xfrm>
            <a:prstGeom prst="rect">
              <a:avLst/>
            </a:prstGeom>
            <a:noFill/>
            <a:ln w="9525">
              <a:noFill/>
              <a:miter lim="800000"/>
              <a:headEnd/>
              <a:tailEnd/>
            </a:ln>
          </p:spPr>
          <p:txBody>
            <a:bodyPr>
              <a:spAutoFit/>
            </a:bodyPr>
            <a:lstStyle/>
            <a:p>
              <a:r>
                <a:rPr lang="en-US"/>
                <a:t>model = obs</a:t>
              </a:r>
            </a:p>
          </p:txBody>
        </p:sp>
        <p:sp>
          <p:nvSpPr>
            <p:cNvPr id="14356" name="TextBox 26"/>
            <p:cNvSpPr txBox="1">
              <a:spLocks noChangeArrowheads="1"/>
            </p:cNvSpPr>
            <p:nvPr/>
          </p:nvSpPr>
          <p:spPr bwMode="auto">
            <a:xfrm>
              <a:off x="5638800" y="5562600"/>
              <a:ext cx="2324934" cy="369332"/>
            </a:xfrm>
            <a:prstGeom prst="rect">
              <a:avLst/>
            </a:prstGeom>
            <a:solidFill>
              <a:schemeClr val="bg1"/>
            </a:solidFill>
            <a:ln w="9525">
              <a:noFill/>
              <a:miter lim="800000"/>
              <a:headEnd/>
              <a:tailEnd/>
            </a:ln>
          </p:spPr>
          <p:txBody>
            <a:bodyPr>
              <a:spAutoFit/>
            </a:bodyPr>
            <a:lstStyle/>
            <a:p>
              <a:r>
                <a:rPr lang="en-US"/>
                <a:t>model – obs = -75 m</a:t>
              </a:r>
            </a:p>
          </p:txBody>
        </p:sp>
        <p:sp>
          <p:nvSpPr>
            <p:cNvPr id="14357" name="TextBox 27"/>
            <p:cNvSpPr txBox="1">
              <a:spLocks noChangeArrowheads="1"/>
            </p:cNvSpPr>
            <p:nvPr/>
          </p:nvSpPr>
          <p:spPr bwMode="auto">
            <a:xfrm>
              <a:off x="6845764" y="1943101"/>
              <a:ext cx="2222036" cy="369332"/>
            </a:xfrm>
            <a:prstGeom prst="rect">
              <a:avLst/>
            </a:prstGeom>
            <a:solidFill>
              <a:schemeClr val="bg1"/>
            </a:solidFill>
            <a:ln w="9525">
              <a:solidFill>
                <a:schemeClr val="bg1"/>
              </a:solidFill>
              <a:miter lim="800000"/>
              <a:headEnd/>
              <a:tailEnd/>
            </a:ln>
          </p:spPr>
          <p:txBody>
            <a:bodyPr>
              <a:spAutoFit/>
            </a:bodyPr>
            <a:lstStyle/>
            <a:p>
              <a:r>
                <a:rPr lang="en-US"/>
                <a:t>model – obs = 30 m</a:t>
              </a:r>
            </a:p>
          </p:txBody>
        </p:sp>
        <p:sp>
          <p:nvSpPr>
            <p:cNvPr id="4" name="Oval 3"/>
            <p:cNvSpPr/>
            <p:nvPr/>
          </p:nvSpPr>
          <p:spPr>
            <a:xfrm>
              <a:off x="1987550" y="679450"/>
              <a:ext cx="5106988" cy="5264150"/>
            </a:xfrm>
            <a:prstGeom prst="ellipse">
              <a:avLst/>
            </a:prstGeom>
            <a:no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3" name="TextBox 22"/>
          <p:cNvSpPr txBox="1"/>
          <p:nvPr/>
        </p:nvSpPr>
        <p:spPr>
          <a:xfrm>
            <a:off x="152400" y="312003"/>
            <a:ext cx="2743200" cy="954107"/>
          </a:xfrm>
          <a:prstGeom prst="rect">
            <a:avLst/>
          </a:prstGeom>
          <a:noFill/>
        </p:spPr>
        <p:txBody>
          <a:bodyPr wrap="square" rtlCol="0">
            <a:spAutoFit/>
          </a:bodyPr>
          <a:lstStyle/>
          <a:p>
            <a:pPr algn="ctr"/>
            <a:r>
              <a:rPr lang="en-US" sz="2800" dirty="0" smtClean="0"/>
              <a:t>Taylor Diagram (modified)</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3"/>
          <p:cNvGrpSpPr>
            <a:grpSpLocks/>
          </p:cNvGrpSpPr>
          <p:nvPr/>
        </p:nvGrpSpPr>
        <p:grpSpPr bwMode="auto">
          <a:xfrm>
            <a:off x="1987550" y="685800"/>
            <a:ext cx="7308850" cy="5334000"/>
            <a:chOff x="1987550" y="609600"/>
            <a:chExt cx="7308850" cy="5334000"/>
          </a:xfrm>
        </p:grpSpPr>
        <p:cxnSp>
          <p:nvCxnSpPr>
            <p:cNvPr id="8" name="Straight Connector 7"/>
            <p:cNvCxnSpPr/>
            <p:nvPr/>
          </p:nvCxnSpPr>
          <p:spPr>
            <a:xfrm rot="5400000" flipH="1" flipV="1">
              <a:off x="3908426" y="1592262"/>
              <a:ext cx="2386012"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943350" y="3943350"/>
              <a:ext cx="2316163"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H="1">
              <a:off x="1987550" y="3346450"/>
              <a:ext cx="5106988" cy="0"/>
            </a:xfrm>
            <a:prstGeom prst="line">
              <a:avLst/>
            </a:prstGeom>
            <a:ln>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540250" y="2154238"/>
              <a:ext cx="2243138" cy="1192212"/>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540250" y="3346450"/>
              <a:ext cx="2305050" cy="1123950"/>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2982913" y="1662113"/>
              <a:ext cx="3178175" cy="3290887"/>
            </a:xfrm>
            <a:prstGeom prst="ellipse">
              <a:avLst/>
            </a:prstGeom>
            <a:noFill/>
            <a:ln w="19050">
              <a:solidFill>
                <a:srgbClr val="92D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347" name="TextBox 25"/>
            <p:cNvSpPr txBox="1">
              <a:spLocks noChangeArrowheads="1"/>
            </p:cNvSpPr>
            <p:nvPr/>
          </p:nvSpPr>
          <p:spPr bwMode="auto">
            <a:xfrm>
              <a:off x="5599866" y="609600"/>
              <a:ext cx="2705934" cy="381000"/>
            </a:xfrm>
            <a:prstGeom prst="rect">
              <a:avLst/>
            </a:prstGeom>
            <a:solidFill>
              <a:schemeClr val="bg1"/>
            </a:solidFill>
            <a:ln w="9525">
              <a:noFill/>
              <a:miter lim="800000"/>
              <a:headEnd/>
              <a:tailEnd/>
            </a:ln>
          </p:spPr>
          <p:txBody>
            <a:bodyPr>
              <a:spAutoFit/>
            </a:bodyPr>
            <a:lstStyle/>
            <a:p>
              <a:r>
                <a:rPr lang="en-US"/>
                <a:t>model – obs = 75 m</a:t>
              </a:r>
            </a:p>
          </p:txBody>
        </p:sp>
        <p:sp>
          <p:nvSpPr>
            <p:cNvPr id="14348" name="TextBox 28"/>
            <p:cNvSpPr txBox="1">
              <a:spLocks noChangeArrowheads="1"/>
            </p:cNvSpPr>
            <p:nvPr/>
          </p:nvSpPr>
          <p:spPr bwMode="auto">
            <a:xfrm>
              <a:off x="6858000" y="4329363"/>
              <a:ext cx="2402247" cy="369332"/>
            </a:xfrm>
            <a:prstGeom prst="rect">
              <a:avLst/>
            </a:prstGeom>
            <a:solidFill>
              <a:schemeClr val="bg1"/>
            </a:solidFill>
            <a:ln w="9525">
              <a:noFill/>
              <a:miter lim="800000"/>
              <a:headEnd/>
              <a:tailEnd/>
            </a:ln>
          </p:spPr>
          <p:txBody>
            <a:bodyPr>
              <a:spAutoFit/>
            </a:bodyPr>
            <a:lstStyle/>
            <a:p>
              <a:r>
                <a:rPr lang="en-US"/>
                <a:t>model – obs = -30 m</a:t>
              </a:r>
            </a:p>
          </p:txBody>
        </p:sp>
        <p:sp>
          <p:nvSpPr>
            <p:cNvPr id="14355" name="TextBox 44"/>
            <p:cNvSpPr txBox="1">
              <a:spLocks noChangeArrowheads="1"/>
            </p:cNvSpPr>
            <p:nvPr/>
          </p:nvSpPr>
          <p:spPr bwMode="auto">
            <a:xfrm>
              <a:off x="7074364" y="3135868"/>
              <a:ext cx="2222036" cy="369332"/>
            </a:xfrm>
            <a:prstGeom prst="rect">
              <a:avLst/>
            </a:prstGeom>
            <a:noFill/>
            <a:ln w="9525">
              <a:noFill/>
              <a:miter lim="800000"/>
              <a:headEnd/>
              <a:tailEnd/>
            </a:ln>
          </p:spPr>
          <p:txBody>
            <a:bodyPr>
              <a:spAutoFit/>
            </a:bodyPr>
            <a:lstStyle/>
            <a:p>
              <a:r>
                <a:rPr lang="en-US"/>
                <a:t>model = obs</a:t>
              </a:r>
            </a:p>
          </p:txBody>
        </p:sp>
        <p:sp>
          <p:nvSpPr>
            <p:cNvPr id="14356" name="TextBox 26"/>
            <p:cNvSpPr txBox="1">
              <a:spLocks noChangeArrowheads="1"/>
            </p:cNvSpPr>
            <p:nvPr/>
          </p:nvSpPr>
          <p:spPr bwMode="auto">
            <a:xfrm>
              <a:off x="5638800" y="5562600"/>
              <a:ext cx="2324934" cy="369332"/>
            </a:xfrm>
            <a:prstGeom prst="rect">
              <a:avLst/>
            </a:prstGeom>
            <a:solidFill>
              <a:schemeClr val="bg1"/>
            </a:solidFill>
            <a:ln w="9525">
              <a:noFill/>
              <a:miter lim="800000"/>
              <a:headEnd/>
              <a:tailEnd/>
            </a:ln>
          </p:spPr>
          <p:txBody>
            <a:bodyPr>
              <a:spAutoFit/>
            </a:bodyPr>
            <a:lstStyle/>
            <a:p>
              <a:r>
                <a:rPr lang="en-US"/>
                <a:t>model – obs = -75 m</a:t>
              </a:r>
            </a:p>
          </p:txBody>
        </p:sp>
        <p:sp>
          <p:nvSpPr>
            <p:cNvPr id="14357" name="TextBox 27"/>
            <p:cNvSpPr txBox="1">
              <a:spLocks noChangeArrowheads="1"/>
            </p:cNvSpPr>
            <p:nvPr/>
          </p:nvSpPr>
          <p:spPr bwMode="auto">
            <a:xfrm>
              <a:off x="6845764" y="1943101"/>
              <a:ext cx="2222036" cy="369332"/>
            </a:xfrm>
            <a:prstGeom prst="rect">
              <a:avLst/>
            </a:prstGeom>
            <a:solidFill>
              <a:schemeClr val="bg1"/>
            </a:solidFill>
            <a:ln w="9525">
              <a:solidFill>
                <a:schemeClr val="bg1"/>
              </a:solidFill>
              <a:miter lim="800000"/>
              <a:headEnd/>
              <a:tailEnd/>
            </a:ln>
          </p:spPr>
          <p:txBody>
            <a:bodyPr>
              <a:spAutoFit/>
            </a:bodyPr>
            <a:lstStyle/>
            <a:p>
              <a:r>
                <a:rPr lang="en-US"/>
                <a:t>model – obs = 30 m</a:t>
              </a:r>
            </a:p>
          </p:txBody>
        </p:sp>
        <p:sp>
          <p:nvSpPr>
            <p:cNvPr id="4" name="Oval 3"/>
            <p:cNvSpPr/>
            <p:nvPr/>
          </p:nvSpPr>
          <p:spPr>
            <a:xfrm>
              <a:off x="1987550" y="679450"/>
              <a:ext cx="5106988" cy="5264150"/>
            </a:xfrm>
            <a:prstGeom prst="ellipse">
              <a:avLst/>
            </a:prstGeom>
            <a:no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8" name="TextBox 17"/>
          <p:cNvSpPr txBox="1"/>
          <p:nvPr/>
        </p:nvSpPr>
        <p:spPr>
          <a:xfrm>
            <a:off x="152400" y="312003"/>
            <a:ext cx="2743200" cy="954107"/>
          </a:xfrm>
          <a:prstGeom prst="rect">
            <a:avLst/>
          </a:prstGeom>
          <a:noFill/>
        </p:spPr>
        <p:txBody>
          <a:bodyPr wrap="square" rtlCol="0">
            <a:spAutoFit/>
          </a:bodyPr>
          <a:lstStyle/>
          <a:p>
            <a:pPr algn="ctr"/>
            <a:r>
              <a:rPr lang="en-US" sz="2800" dirty="0" smtClean="0"/>
              <a:t>Taylor Diagram (modified)</a:t>
            </a:r>
            <a:endParaRPr lang="en-US" sz="2800" dirty="0"/>
          </a:p>
        </p:txBody>
      </p:sp>
      <p:sp>
        <p:nvSpPr>
          <p:cNvPr id="20" name="TextBox 29"/>
          <p:cNvSpPr txBox="1">
            <a:spLocks noChangeArrowheads="1"/>
          </p:cNvSpPr>
          <p:nvPr/>
        </p:nvSpPr>
        <p:spPr bwMode="auto">
          <a:xfrm>
            <a:off x="76200" y="2971800"/>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a:t>
            </a:r>
            <a:r>
              <a:rPr lang="en-US" dirty="0" smtClean="0"/>
              <a:t>2m</a:t>
            </a:r>
            <a:endParaRPr lang="en-US" dirty="0"/>
          </a:p>
        </p:txBody>
      </p:sp>
      <p:sp>
        <p:nvSpPr>
          <p:cNvPr id="21" name="TextBox 36"/>
          <p:cNvSpPr txBox="1">
            <a:spLocks noChangeArrowheads="1"/>
          </p:cNvSpPr>
          <p:nvPr/>
        </p:nvSpPr>
        <p:spPr bwMode="auto">
          <a:xfrm>
            <a:off x="-36576" y="3669268"/>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- 2m</a:t>
            </a:r>
          </a:p>
        </p:txBody>
      </p:sp>
      <p:sp>
        <p:nvSpPr>
          <p:cNvPr id="24" name="Freeform 23"/>
          <p:cNvSpPr/>
          <p:nvPr/>
        </p:nvSpPr>
        <p:spPr>
          <a:xfrm>
            <a:off x="5975498" y="2222205"/>
            <a:ext cx="1116418" cy="2317897"/>
          </a:xfrm>
          <a:custGeom>
            <a:avLst/>
            <a:gdLst>
              <a:gd name="connsiteX0" fmla="*/ 10632 w 1116418"/>
              <a:gd name="connsiteY0" fmla="*/ 435935 h 2317897"/>
              <a:gd name="connsiteX1" fmla="*/ 871869 w 1116418"/>
              <a:gd name="connsiteY1" fmla="*/ 0 h 2317897"/>
              <a:gd name="connsiteX2" fmla="*/ 1063255 w 1116418"/>
              <a:gd name="connsiteY2" fmla="*/ 574158 h 2317897"/>
              <a:gd name="connsiteX3" fmla="*/ 1116418 w 1116418"/>
              <a:gd name="connsiteY3" fmla="*/ 1212111 h 2317897"/>
              <a:gd name="connsiteX4" fmla="*/ 1063255 w 1116418"/>
              <a:gd name="connsiteY4" fmla="*/ 1679944 h 2317897"/>
              <a:gd name="connsiteX5" fmla="*/ 861237 w 1116418"/>
              <a:gd name="connsiteY5" fmla="*/ 2317897 h 2317897"/>
              <a:gd name="connsiteX6" fmla="*/ 0 w 1116418"/>
              <a:gd name="connsiteY6" fmla="*/ 1903228 h 2317897"/>
              <a:gd name="connsiteX7" fmla="*/ 138223 w 1116418"/>
              <a:gd name="connsiteY7" fmla="*/ 1541721 h 2317897"/>
              <a:gd name="connsiteX8" fmla="*/ 170121 w 1116418"/>
              <a:gd name="connsiteY8" fmla="*/ 1201479 h 2317897"/>
              <a:gd name="connsiteX9" fmla="*/ 148855 w 1116418"/>
              <a:gd name="connsiteY9" fmla="*/ 808074 h 2317897"/>
              <a:gd name="connsiteX10" fmla="*/ 10632 w 1116418"/>
              <a:gd name="connsiteY10" fmla="*/ 435935 h 231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6418" h="2317897">
                <a:moveTo>
                  <a:pt x="10632" y="435935"/>
                </a:moveTo>
                <a:lnTo>
                  <a:pt x="871869" y="0"/>
                </a:lnTo>
                <a:lnTo>
                  <a:pt x="1063255" y="574158"/>
                </a:lnTo>
                <a:lnTo>
                  <a:pt x="1116418" y="1212111"/>
                </a:lnTo>
                <a:lnTo>
                  <a:pt x="1063255" y="1679944"/>
                </a:lnTo>
                <a:lnTo>
                  <a:pt x="861237" y="2317897"/>
                </a:lnTo>
                <a:lnTo>
                  <a:pt x="0" y="1903228"/>
                </a:lnTo>
                <a:lnTo>
                  <a:pt x="138223" y="1541721"/>
                </a:lnTo>
                <a:lnTo>
                  <a:pt x="170121" y="1201479"/>
                </a:lnTo>
                <a:lnTo>
                  <a:pt x="148855" y="808074"/>
                </a:lnTo>
                <a:lnTo>
                  <a:pt x="10632" y="435935"/>
                </a:lnTo>
                <a:close/>
              </a:path>
            </a:pathLst>
          </a:cu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7086600" y="3048000"/>
            <a:ext cx="1524000" cy="584775"/>
          </a:xfrm>
          <a:prstGeom prst="rect">
            <a:avLst/>
          </a:prstGeom>
          <a:solidFill>
            <a:schemeClr val="bg1"/>
          </a:solidFill>
        </p:spPr>
        <p:txBody>
          <a:bodyPr wrap="square" rtlCol="0">
            <a:spAutoFit/>
          </a:bodyPr>
          <a:lstStyle/>
          <a:p>
            <a:r>
              <a:rPr lang="en-US" sz="3200" dirty="0" smtClean="0">
                <a:solidFill>
                  <a:srgbClr val="00B050"/>
                </a:solidFill>
              </a:rPr>
              <a:t>“good”</a:t>
            </a:r>
            <a:endParaRPr lang="en-US" sz="3200" dirty="0">
              <a:solidFill>
                <a:srgbClr val="00B05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25"/>
          <p:cNvSpPr/>
          <p:nvPr/>
        </p:nvSpPr>
        <p:spPr>
          <a:xfrm>
            <a:off x="1988288" y="754912"/>
            <a:ext cx="3689498" cy="5273748"/>
          </a:xfrm>
          <a:custGeom>
            <a:avLst/>
            <a:gdLst>
              <a:gd name="connsiteX0" fmla="*/ 3657600 w 3689498"/>
              <a:gd name="connsiteY0" fmla="*/ 265814 h 5273748"/>
              <a:gd name="connsiteX1" fmla="*/ 3062177 w 3689498"/>
              <a:gd name="connsiteY1" fmla="*/ 42530 h 5273748"/>
              <a:gd name="connsiteX2" fmla="*/ 2562447 w 3689498"/>
              <a:gd name="connsiteY2" fmla="*/ 0 h 5273748"/>
              <a:gd name="connsiteX3" fmla="*/ 2041452 w 3689498"/>
              <a:gd name="connsiteY3" fmla="*/ 53162 h 5273748"/>
              <a:gd name="connsiteX4" fmla="*/ 1637414 w 3689498"/>
              <a:gd name="connsiteY4" fmla="*/ 170121 h 5273748"/>
              <a:gd name="connsiteX5" fmla="*/ 1180214 w 3689498"/>
              <a:gd name="connsiteY5" fmla="*/ 425302 h 5273748"/>
              <a:gd name="connsiteX6" fmla="*/ 733647 w 3689498"/>
              <a:gd name="connsiteY6" fmla="*/ 776176 h 5273748"/>
              <a:gd name="connsiteX7" fmla="*/ 329610 w 3689498"/>
              <a:gd name="connsiteY7" fmla="*/ 1339702 h 5273748"/>
              <a:gd name="connsiteX8" fmla="*/ 127591 w 3689498"/>
              <a:gd name="connsiteY8" fmla="*/ 1765004 h 5273748"/>
              <a:gd name="connsiteX9" fmla="*/ 31898 w 3689498"/>
              <a:gd name="connsiteY9" fmla="*/ 2200939 h 5273748"/>
              <a:gd name="connsiteX10" fmla="*/ 0 w 3689498"/>
              <a:gd name="connsiteY10" fmla="*/ 2658139 h 5273748"/>
              <a:gd name="connsiteX11" fmla="*/ 53163 w 3689498"/>
              <a:gd name="connsiteY11" fmla="*/ 3168502 h 5273748"/>
              <a:gd name="connsiteX12" fmla="*/ 170121 w 3689498"/>
              <a:gd name="connsiteY12" fmla="*/ 3572539 h 5273748"/>
              <a:gd name="connsiteX13" fmla="*/ 361507 w 3689498"/>
              <a:gd name="connsiteY13" fmla="*/ 4019107 h 5273748"/>
              <a:gd name="connsiteX14" fmla="*/ 691117 w 3689498"/>
              <a:gd name="connsiteY14" fmla="*/ 4433776 h 5273748"/>
              <a:gd name="connsiteX15" fmla="*/ 1073889 w 3689498"/>
              <a:gd name="connsiteY15" fmla="*/ 4795283 h 5273748"/>
              <a:gd name="connsiteX16" fmla="*/ 1552354 w 3689498"/>
              <a:gd name="connsiteY16" fmla="*/ 5061097 h 5273748"/>
              <a:gd name="connsiteX17" fmla="*/ 2062717 w 3689498"/>
              <a:gd name="connsiteY17" fmla="*/ 5220586 h 5273748"/>
              <a:gd name="connsiteX18" fmla="*/ 2573079 w 3689498"/>
              <a:gd name="connsiteY18" fmla="*/ 5273748 h 5273748"/>
              <a:gd name="connsiteX19" fmla="*/ 3094075 w 3689498"/>
              <a:gd name="connsiteY19" fmla="*/ 5199321 h 5273748"/>
              <a:gd name="connsiteX20" fmla="*/ 3444949 w 3689498"/>
              <a:gd name="connsiteY20" fmla="*/ 5103628 h 5273748"/>
              <a:gd name="connsiteX21" fmla="*/ 3689498 w 3689498"/>
              <a:gd name="connsiteY21" fmla="*/ 4986669 h 5273748"/>
              <a:gd name="connsiteX22" fmla="*/ 3253563 w 3689498"/>
              <a:gd name="connsiteY22" fmla="*/ 4104167 h 5273748"/>
              <a:gd name="connsiteX23" fmla="*/ 2923954 w 3689498"/>
              <a:gd name="connsiteY23" fmla="*/ 4231758 h 5273748"/>
              <a:gd name="connsiteX24" fmla="*/ 2562447 w 3689498"/>
              <a:gd name="connsiteY24" fmla="*/ 4274288 h 5273748"/>
              <a:gd name="connsiteX25" fmla="*/ 2126512 w 3689498"/>
              <a:gd name="connsiteY25" fmla="*/ 4210493 h 5273748"/>
              <a:gd name="connsiteX26" fmla="*/ 1722475 w 3689498"/>
              <a:gd name="connsiteY26" fmla="*/ 4008474 h 5273748"/>
              <a:gd name="connsiteX27" fmla="*/ 1414131 w 3689498"/>
              <a:gd name="connsiteY27" fmla="*/ 3753293 h 5273748"/>
              <a:gd name="connsiteX28" fmla="*/ 1137684 w 3689498"/>
              <a:gd name="connsiteY28" fmla="*/ 3338623 h 5273748"/>
              <a:gd name="connsiteX29" fmla="*/ 988828 w 3689498"/>
              <a:gd name="connsiteY29" fmla="*/ 2721935 h 5273748"/>
              <a:gd name="connsiteX30" fmla="*/ 1020726 w 3689498"/>
              <a:gd name="connsiteY30" fmla="*/ 2286000 h 5273748"/>
              <a:gd name="connsiteX31" fmla="*/ 1180214 w 3689498"/>
              <a:gd name="connsiteY31" fmla="*/ 1807535 h 5273748"/>
              <a:gd name="connsiteX32" fmla="*/ 1424763 w 3689498"/>
              <a:gd name="connsiteY32" fmla="*/ 1467293 h 5273748"/>
              <a:gd name="connsiteX33" fmla="*/ 1722475 w 3689498"/>
              <a:gd name="connsiteY33" fmla="*/ 1233376 h 5273748"/>
              <a:gd name="connsiteX34" fmla="*/ 2052084 w 3689498"/>
              <a:gd name="connsiteY34" fmla="*/ 1063255 h 5273748"/>
              <a:gd name="connsiteX35" fmla="*/ 2456121 w 3689498"/>
              <a:gd name="connsiteY35" fmla="*/ 967562 h 5273748"/>
              <a:gd name="connsiteX36" fmla="*/ 2849526 w 3689498"/>
              <a:gd name="connsiteY36" fmla="*/ 978195 h 5273748"/>
              <a:gd name="connsiteX37" fmla="*/ 3136605 w 3689498"/>
              <a:gd name="connsiteY37" fmla="*/ 1063255 h 5273748"/>
              <a:gd name="connsiteX38" fmla="*/ 3274828 w 3689498"/>
              <a:gd name="connsiteY38" fmla="*/ 1116418 h 5273748"/>
              <a:gd name="connsiteX39" fmla="*/ 3657600 w 3689498"/>
              <a:gd name="connsiteY39" fmla="*/ 265814 h 5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689498" h="5273748">
                <a:moveTo>
                  <a:pt x="3657600" y="265814"/>
                </a:moveTo>
                <a:lnTo>
                  <a:pt x="3062177" y="42530"/>
                </a:lnTo>
                <a:lnTo>
                  <a:pt x="2562447" y="0"/>
                </a:lnTo>
                <a:lnTo>
                  <a:pt x="2041452" y="53162"/>
                </a:lnTo>
                <a:lnTo>
                  <a:pt x="1637414" y="170121"/>
                </a:lnTo>
                <a:lnTo>
                  <a:pt x="1180214" y="425302"/>
                </a:lnTo>
                <a:lnTo>
                  <a:pt x="733647" y="776176"/>
                </a:lnTo>
                <a:lnTo>
                  <a:pt x="329610" y="1339702"/>
                </a:lnTo>
                <a:lnTo>
                  <a:pt x="127591" y="1765004"/>
                </a:lnTo>
                <a:lnTo>
                  <a:pt x="31898" y="2200939"/>
                </a:lnTo>
                <a:lnTo>
                  <a:pt x="0" y="2658139"/>
                </a:lnTo>
                <a:lnTo>
                  <a:pt x="53163" y="3168502"/>
                </a:lnTo>
                <a:lnTo>
                  <a:pt x="170121" y="3572539"/>
                </a:lnTo>
                <a:lnTo>
                  <a:pt x="361507" y="4019107"/>
                </a:lnTo>
                <a:lnTo>
                  <a:pt x="691117" y="4433776"/>
                </a:lnTo>
                <a:lnTo>
                  <a:pt x="1073889" y="4795283"/>
                </a:lnTo>
                <a:lnTo>
                  <a:pt x="1552354" y="5061097"/>
                </a:lnTo>
                <a:lnTo>
                  <a:pt x="2062717" y="5220586"/>
                </a:lnTo>
                <a:lnTo>
                  <a:pt x="2573079" y="5273748"/>
                </a:lnTo>
                <a:lnTo>
                  <a:pt x="3094075" y="5199321"/>
                </a:lnTo>
                <a:lnTo>
                  <a:pt x="3444949" y="5103628"/>
                </a:lnTo>
                <a:lnTo>
                  <a:pt x="3689498" y="4986669"/>
                </a:lnTo>
                <a:lnTo>
                  <a:pt x="3253563" y="4104167"/>
                </a:lnTo>
                <a:lnTo>
                  <a:pt x="2923954" y="4231758"/>
                </a:lnTo>
                <a:lnTo>
                  <a:pt x="2562447" y="4274288"/>
                </a:lnTo>
                <a:lnTo>
                  <a:pt x="2126512" y="4210493"/>
                </a:lnTo>
                <a:lnTo>
                  <a:pt x="1722475" y="4008474"/>
                </a:lnTo>
                <a:lnTo>
                  <a:pt x="1414131" y="3753293"/>
                </a:lnTo>
                <a:lnTo>
                  <a:pt x="1137684" y="3338623"/>
                </a:lnTo>
                <a:lnTo>
                  <a:pt x="988828" y="2721935"/>
                </a:lnTo>
                <a:lnTo>
                  <a:pt x="1020726" y="2286000"/>
                </a:lnTo>
                <a:lnTo>
                  <a:pt x="1180214" y="1807535"/>
                </a:lnTo>
                <a:lnTo>
                  <a:pt x="1424763" y="1467293"/>
                </a:lnTo>
                <a:lnTo>
                  <a:pt x="1722475" y="1233376"/>
                </a:lnTo>
                <a:lnTo>
                  <a:pt x="2052084" y="1063255"/>
                </a:lnTo>
                <a:lnTo>
                  <a:pt x="2456121" y="967562"/>
                </a:lnTo>
                <a:lnTo>
                  <a:pt x="2849526" y="978195"/>
                </a:lnTo>
                <a:lnTo>
                  <a:pt x="3136605" y="1063255"/>
                </a:lnTo>
                <a:lnTo>
                  <a:pt x="3274828" y="1116418"/>
                </a:lnTo>
                <a:lnTo>
                  <a:pt x="3657600" y="265814"/>
                </a:lnTo>
                <a:close/>
              </a:path>
            </a:pathLst>
          </a:cu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53"/>
          <p:cNvGrpSpPr>
            <a:grpSpLocks/>
          </p:cNvGrpSpPr>
          <p:nvPr/>
        </p:nvGrpSpPr>
        <p:grpSpPr bwMode="auto">
          <a:xfrm>
            <a:off x="1987550" y="685800"/>
            <a:ext cx="7308850" cy="5334000"/>
            <a:chOff x="1987550" y="609600"/>
            <a:chExt cx="7308850" cy="5334000"/>
          </a:xfrm>
        </p:grpSpPr>
        <p:cxnSp>
          <p:nvCxnSpPr>
            <p:cNvPr id="8" name="Straight Connector 7"/>
            <p:cNvCxnSpPr/>
            <p:nvPr/>
          </p:nvCxnSpPr>
          <p:spPr>
            <a:xfrm rot="5400000" flipH="1" flipV="1">
              <a:off x="3908426" y="1592262"/>
              <a:ext cx="2386012"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943350" y="3943350"/>
              <a:ext cx="2316163" cy="1122363"/>
            </a:xfrm>
            <a:prstGeom prst="line">
              <a:avLst/>
            </a:prstGeom>
            <a:ln w="1905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H="1">
              <a:off x="1987550" y="3346450"/>
              <a:ext cx="5106988" cy="0"/>
            </a:xfrm>
            <a:prstGeom prst="line">
              <a:avLst/>
            </a:prstGeom>
            <a:ln>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540250" y="2154238"/>
              <a:ext cx="2243138" cy="1192212"/>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540250" y="3346450"/>
              <a:ext cx="2305050" cy="1123950"/>
            </a:xfrm>
            <a:prstGeom prst="line">
              <a:avLst/>
            </a:prstGeom>
            <a:ln w="19050">
              <a:solidFill>
                <a:srgbClr val="92D050"/>
              </a:solidFill>
              <a:prstDash val="dashDot"/>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2982913" y="1662113"/>
              <a:ext cx="3178175" cy="3290887"/>
            </a:xfrm>
            <a:prstGeom prst="ellipse">
              <a:avLst/>
            </a:prstGeom>
            <a:noFill/>
            <a:ln w="19050">
              <a:solidFill>
                <a:srgbClr val="92D05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347" name="TextBox 25"/>
            <p:cNvSpPr txBox="1">
              <a:spLocks noChangeArrowheads="1"/>
            </p:cNvSpPr>
            <p:nvPr/>
          </p:nvSpPr>
          <p:spPr bwMode="auto">
            <a:xfrm>
              <a:off x="5599866" y="609600"/>
              <a:ext cx="2705934" cy="381000"/>
            </a:xfrm>
            <a:prstGeom prst="rect">
              <a:avLst/>
            </a:prstGeom>
            <a:solidFill>
              <a:schemeClr val="bg1"/>
            </a:solidFill>
            <a:ln w="9525">
              <a:noFill/>
              <a:miter lim="800000"/>
              <a:headEnd/>
              <a:tailEnd/>
            </a:ln>
          </p:spPr>
          <p:txBody>
            <a:bodyPr>
              <a:spAutoFit/>
            </a:bodyPr>
            <a:lstStyle/>
            <a:p>
              <a:r>
                <a:rPr lang="en-US"/>
                <a:t>model – obs = 75 m</a:t>
              </a:r>
            </a:p>
          </p:txBody>
        </p:sp>
        <p:sp>
          <p:nvSpPr>
            <p:cNvPr id="14348" name="TextBox 28"/>
            <p:cNvSpPr txBox="1">
              <a:spLocks noChangeArrowheads="1"/>
            </p:cNvSpPr>
            <p:nvPr/>
          </p:nvSpPr>
          <p:spPr bwMode="auto">
            <a:xfrm>
              <a:off x="6858000" y="4329363"/>
              <a:ext cx="2402247" cy="369332"/>
            </a:xfrm>
            <a:prstGeom prst="rect">
              <a:avLst/>
            </a:prstGeom>
            <a:solidFill>
              <a:schemeClr val="bg1"/>
            </a:solidFill>
            <a:ln w="9525">
              <a:noFill/>
              <a:miter lim="800000"/>
              <a:headEnd/>
              <a:tailEnd/>
            </a:ln>
          </p:spPr>
          <p:txBody>
            <a:bodyPr>
              <a:spAutoFit/>
            </a:bodyPr>
            <a:lstStyle/>
            <a:p>
              <a:r>
                <a:rPr lang="en-US"/>
                <a:t>model – obs = -30 m</a:t>
              </a:r>
            </a:p>
          </p:txBody>
        </p:sp>
        <p:sp>
          <p:nvSpPr>
            <p:cNvPr id="14355" name="TextBox 44"/>
            <p:cNvSpPr txBox="1">
              <a:spLocks noChangeArrowheads="1"/>
            </p:cNvSpPr>
            <p:nvPr/>
          </p:nvSpPr>
          <p:spPr bwMode="auto">
            <a:xfrm>
              <a:off x="7074364" y="3135868"/>
              <a:ext cx="2222036" cy="369332"/>
            </a:xfrm>
            <a:prstGeom prst="rect">
              <a:avLst/>
            </a:prstGeom>
            <a:noFill/>
            <a:ln w="9525">
              <a:noFill/>
              <a:miter lim="800000"/>
              <a:headEnd/>
              <a:tailEnd/>
            </a:ln>
          </p:spPr>
          <p:txBody>
            <a:bodyPr>
              <a:spAutoFit/>
            </a:bodyPr>
            <a:lstStyle/>
            <a:p>
              <a:r>
                <a:rPr lang="en-US"/>
                <a:t>model = obs</a:t>
              </a:r>
            </a:p>
          </p:txBody>
        </p:sp>
        <p:sp>
          <p:nvSpPr>
            <p:cNvPr id="14356" name="TextBox 26"/>
            <p:cNvSpPr txBox="1">
              <a:spLocks noChangeArrowheads="1"/>
            </p:cNvSpPr>
            <p:nvPr/>
          </p:nvSpPr>
          <p:spPr bwMode="auto">
            <a:xfrm>
              <a:off x="5638800" y="5562600"/>
              <a:ext cx="2324934" cy="369332"/>
            </a:xfrm>
            <a:prstGeom prst="rect">
              <a:avLst/>
            </a:prstGeom>
            <a:solidFill>
              <a:schemeClr val="bg1"/>
            </a:solidFill>
            <a:ln w="9525">
              <a:noFill/>
              <a:miter lim="800000"/>
              <a:headEnd/>
              <a:tailEnd/>
            </a:ln>
          </p:spPr>
          <p:txBody>
            <a:bodyPr>
              <a:spAutoFit/>
            </a:bodyPr>
            <a:lstStyle/>
            <a:p>
              <a:r>
                <a:rPr lang="en-US"/>
                <a:t>model – obs = -75 m</a:t>
              </a:r>
            </a:p>
          </p:txBody>
        </p:sp>
        <p:sp>
          <p:nvSpPr>
            <p:cNvPr id="14357" name="TextBox 27"/>
            <p:cNvSpPr txBox="1">
              <a:spLocks noChangeArrowheads="1"/>
            </p:cNvSpPr>
            <p:nvPr/>
          </p:nvSpPr>
          <p:spPr bwMode="auto">
            <a:xfrm>
              <a:off x="6845764" y="1943101"/>
              <a:ext cx="2222036" cy="369332"/>
            </a:xfrm>
            <a:prstGeom prst="rect">
              <a:avLst/>
            </a:prstGeom>
            <a:solidFill>
              <a:schemeClr val="bg1"/>
            </a:solidFill>
            <a:ln w="9525">
              <a:solidFill>
                <a:schemeClr val="bg1"/>
              </a:solidFill>
              <a:miter lim="800000"/>
              <a:headEnd/>
              <a:tailEnd/>
            </a:ln>
          </p:spPr>
          <p:txBody>
            <a:bodyPr>
              <a:spAutoFit/>
            </a:bodyPr>
            <a:lstStyle/>
            <a:p>
              <a:r>
                <a:rPr lang="en-US"/>
                <a:t>model – obs = 30 m</a:t>
              </a:r>
            </a:p>
          </p:txBody>
        </p:sp>
        <p:sp>
          <p:nvSpPr>
            <p:cNvPr id="4" name="Oval 3"/>
            <p:cNvSpPr/>
            <p:nvPr/>
          </p:nvSpPr>
          <p:spPr>
            <a:xfrm>
              <a:off x="1987550" y="679450"/>
              <a:ext cx="5106988" cy="5264150"/>
            </a:xfrm>
            <a:prstGeom prst="ellipse">
              <a:avLst/>
            </a:prstGeom>
            <a:no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8" name="TextBox 17"/>
          <p:cNvSpPr txBox="1"/>
          <p:nvPr/>
        </p:nvSpPr>
        <p:spPr>
          <a:xfrm>
            <a:off x="152400" y="312003"/>
            <a:ext cx="2743200" cy="954107"/>
          </a:xfrm>
          <a:prstGeom prst="rect">
            <a:avLst/>
          </a:prstGeom>
          <a:noFill/>
        </p:spPr>
        <p:txBody>
          <a:bodyPr wrap="square" rtlCol="0">
            <a:spAutoFit/>
          </a:bodyPr>
          <a:lstStyle/>
          <a:p>
            <a:pPr algn="ctr"/>
            <a:r>
              <a:rPr lang="en-US" sz="2800" dirty="0" smtClean="0"/>
              <a:t>Taylor Diagram (modified)</a:t>
            </a:r>
            <a:endParaRPr lang="en-US" sz="2800" dirty="0"/>
          </a:p>
        </p:txBody>
      </p:sp>
      <p:sp>
        <p:nvSpPr>
          <p:cNvPr id="20" name="TextBox 29"/>
          <p:cNvSpPr txBox="1">
            <a:spLocks noChangeArrowheads="1"/>
          </p:cNvSpPr>
          <p:nvPr/>
        </p:nvSpPr>
        <p:spPr bwMode="auto">
          <a:xfrm>
            <a:off x="76200" y="2971800"/>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a:t>
            </a:r>
            <a:r>
              <a:rPr lang="en-US" dirty="0" smtClean="0"/>
              <a:t>2m</a:t>
            </a:r>
            <a:endParaRPr lang="en-US" dirty="0"/>
          </a:p>
        </p:txBody>
      </p:sp>
      <p:sp>
        <p:nvSpPr>
          <p:cNvPr id="21" name="TextBox 36"/>
          <p:cNvSpPr txBox="1">
            <a:spLocks noChangeArrowheads="1"/>
          </p:cNvSpPr>
          <p:nvPr/>
        </p:nvSpPr>
        <p:spPr bwMode="auto">
          <a:xfrm>
            <a:off x="-36576" y="3669268"/>
            <a:ext cx="2590800" cy="369332"/>
          </a:xfrm>
          <a:prstGeom prst="rect">
            <a:avLst/>
          </a:prstGeom>
          <a:noFill/>
          <a:ln w="9525">
            <a:noFill/>
            <a:miter lim="800000"/>
            <a:headEnd/>
            <a:tailEnd/>
          </a:ln>
        </p:spPr>
        <p:txBody>
          <a:bodyPr>
            <a:spAutoFit/>
          </a:bodyPr>
          <a:lstStyle/>
          <a:p>
            <a:r>
              <a:rPr lang="en-US" dirty="0"/>
              <a:t>model – </a:t>
            </a:r>
            <a:r>
              <a:rPr lang="en-US" dirty="0" err="1"/>
              <a:t>obs</a:t>
            </a:r>
            <a:r>
              <a:rPr lang="en-US" dirty="0"/>
              <a:t> = - 2m</a:t>
            </a:r>
          </a:p>
        </p:txBody>
      </p:sp>
      <p:sp>
        <p:nvSpPr>
          <p:cNvPr id="23" name="TextBox 22"/>
          <p:cNvSpPr txBox="1"/>
          <p:nvPr/>
        </p:nvSpPr>
        <p:spPr>
          <a:xfrm>
            <a:off x="2057400" y="2590800"/>
            <a:ext cx="1371600" cy="1569660"/>
          </a:xfrm>
          <a:prstGeom prst="rect">
            <a:avLst/>
          </a:prstGeom>
          <a:noFill/>
        </p:spPr>
        <p:txBody>
          <a:bodyPr wrap="square" rtlCol="0">
            <a:spAutoFit/>
          </a:bodyPr>
          <a:lstStyle/>
          <a:p>
            <a:r>
              <a:rPr lang="en-US" sz="3200" dirty="0" smtClean="0">
                <a:solidFill>
                  <a:srgbClr val="FF0000"/>
                </a:solidFill>
              </a:rPr>
              <a:t>“not so good”</a:t>
            </a:r>
            <a:endParaRPr lang="en-US" sz="32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2438400"/>
          </a:xfrm>
        </p:spPr>
        <p:txBody>
          <a:bodyPr/>
          <a:lstStyle/>
          <a:p>
            <a:r>
              <a:rPr lang="en-US" dirty="0" smtClean="0"/>
              <a:t>Performance by model</a:t>
            </a:r>
            <a:br>
              <a:rPr lang="en-US" dirty="0" smtClean="0"/>
            </a:b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Content Placeholder 18" descr="ULS_CorrDiffsPolarORCA.png"/>
          <p:cNvPicPr>
            <a:picLocks noGrp="1" noChangeAspect="1"/>
          </p:cNvPicPr>
          <p:nvPr>
            <p:ph idx="1"/>
          </p:nvPr>
        </p:nvPicPr>
        <p:blipFill>
          <a:blip r:embed="rId3" cstate="print"/>
          <a:stretch>
            <a:fillRect/>
          </a:stretch>
        </p:blipFill>
        <p:spPr>
          <a:xfrm>
            <a:off x="0" y="0"/>
            <a:ext cx="9197152" cy="6675120"/>
          </a:xfrm>
        </p:spPr>
      </p:pic>
      <p:grpSp>
        <p:nvGrpSpPr>
          <p:cNvPr id="14" name="Group 13"/>
          <p:cNvGrpSpPr/>
          <p:nvPr/>
        </p:nvGrpSpPr>
        <p:grpSpPr>
          <a:xfrm>
            <a:off x="6705600" y="2923401"/>
            <a:ext cx="914400" cy="276999"/>
            <a:chOff x="6705600" y="2923401"/>
            <a:chExt cx="914400" cy="276999"/>
          </a:xfrm>
        </p:grpSpPr>
        <p:cxnSp>
          <p:nvCxnSpPr>
            <p:cNvPr id="7" name="Straight Connector 6"/>
            <p:cNvCxnSpPr/>
            <p:nvPr/>
          </p:nvCxnSpPr>
          <p:spPr>
            <a:xfrm flipV="1">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010400" y="2923401"/>
              <a:ext cx="609600" cy="276999"/>
            </a:xfrm>
            <a:prstGeom prst="rect">
              <a:avLst/>
            </a:prstGeom>
            <a:noFill/>
          </p:spPr>
          <p:txBody>
            <a:bodyPr wrap="square" rtlCol="0">
              <a:spAutoFit/>
            </a:bodyPr>
            <a:lstStyle/>
            <a:p>
              <a:r>
                <a:rPr lang="en-US" sz="1200" dirty="0" smtClean="0">
                  <a:solidFill>
                    <a:srgbClr val="FF0000"/>
                  </a:solidFill>
                </a:rPr>
                <a:t>n=1</a:t>
              </a:r>
              <a:endParaRPr lang="en-US" sz="1200" dirty="0">
                <a:solidFill>
                  <a:srgbClr val="FF0000"/>
                </a:solidFill>
              </a:endParaRPr>
            </a:p>
          </p:txBody>
        </p:sp>
      </p:grpSp>
      <p:cxnSp>
        <p:nvCxnSpPr>
          <p:cNvPr id="16" name="Straight Connector 15"/>
          <p:cNvCxnSpPr/>
          <p:nvPr/>
        </p:nvCxnSpPr>
        <p:spPr>
          <a:xfrm flipV="1">
            <a:off x="4495800" y="5077599"/>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95800" y="5077599"/>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434840" y="4876800"/>
            <a:ext cx="609600" cy="276999"/>
          </a:xfrm>
          <a:prstGeom prst="rect">
            <a:avLst/>
          </a:prstGeom>
          <a:noFill/>
        </p:spPr>
        <p:txBody>
          <a:bodyPr wrap="square" rtlCol="0">
            <a:spAutoFit/>
          </a:bodyPr>
          <a:lstStyle/>
          <a:p>
            <a:r>
              <a:rPr lang="en-US" sz="1200" dirty="0" smtClean="0">
                <a:solidFill>
                  <a:srgbClr val="FF0000"/>
                </a:solidFill>
              </a:rPr>
              <a:t>n=1</a:t>
            </a:r>
            <a:endParaRPr lang="en-US" sz="1200" dirty="0">
              <a:solidFill>
                <a:srgbClr val="FF0000"/>
              </a:solidFill>
            </a:endParaRPr>
          </a:p>
        </p:txBody>
      </p:sp>
      <p:sp>
        <p:nvSpPr>
          <p:cNvPr id="20" name="TextBox 19"/>
          <p:cNvSpPr txBox="1"/>
          <p:nvPr/>
        </p:nvSpPr>
        <p:spPr>
          <a:xfrm>
            <a:off x="685800" y="990600"/>
            <a:ext cx="1676400" cy="954107"/>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AWI3</a:t>
            </a:r>
            <a:endParaRPr lang="en-US" sz="2800" dirty="0">
              <a:solidFill>
                <a:srgbClr val="92D050"/>
              </a:solidFill>
            </a:endParaRPr>
          </a:p>
        </p:txBody>
      </p:sp>
      <p:sp>
        <p:nvSpPr>
          <p:cNvPr id="21" name="TextBox 20"/>
          <p:cNvSpPr txBox="1"/>
          <p:nvPr/>
        </p:nvSpPr>
        <p:spPr>
          <a:xfrm>
            <a:off x="685800" y="4191000"/>
            <a:ext cx="2362200" cy="1815882"/>
          </a:xfrm>
          <a:prstGeom prst="rect">
            <a:avLst/>
          </a:prstGeom>
          <a:noFill/>
        </p:spPr>
        <p:txBody>
          <a:bodyPr wrap="square" rtlCol="0">
            <a:spAutoFit/>
          </a:bodyPr>
          <a:lstStyle/>
          <a:p>
            <a:r>
              <a:rPr lang="en-US" sz="2800" u="sng" dirty="0" smtClean="0">
                <a:solidFill>
                  <a:srgbClr val="FF0000"/>
                </a:solidFill>
              </a:rPr>
              <a:t>“not so good”</a:t>
            </a:r>
          </a:p>
          <a:p>
            <a:r>
              <a:rPr lang="en-US" sz="2800" dirty="0" smtClean="0">
                <a:solidFill>
                  <a:srgbClr val="FF0000"/>
                </a:solidFill>
              </a:rPr>
              <a:t>AWI1</a:t>
            </a:r>
          </a:p>
          <a:p>
            <a:r>
              <a:rPr lang="en-US" sz="2800" dirty="0" smtClean="0">
                <a:solidFill>
                  <a:srgbClr val="FF0000"/>
                </a:solidFill>
              </a:rPr>
              <a:t>AWI4</a:t>
            </a:r>
          </a:p>
          <a:p>
            <a:r>
              <a:rPr lang="en-US" sz="2800" dirty="0" smtClean="0">
                <a:solidFill>
                  <a:srgbClr val="FF0000"/>
                </a:solidFill>
              </a:rPr>
              <a:t>AWI11</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Ice Thickness from models and ULS</a:t>
            </a:r>
          </a:p>
          <a:p>
            <a:pPr lvl="1"/>
            <a:r>
              <a:rPr lang="en-US" dirty="0" smtClean="0"/>
              <a:t>Linear regression</a:t>
            </a:r>
          </a:p>
          <a:p>
            <a:pPr lvl="1"/>
            <a:r>
              <a:rPr lang="en-US" dirty="0" smtClean="0"/>
              <a:t>Histogram</a:t>
            </a:r>
          </a:p>
          <a:p>
            <a:pPr lvl="1"/>
            <a:r>
              <a:rPr lang="en-US" dirty="0" smtClean="0"/>
              <a:t>Differences (models-observations)</a:t>
            </a:r>
          </a:p>
          <a:p>
            <a:pPr lvl="1"/>
            <a:r>
              <a:rPr lang="en-US" dirty="0" smtClean="0"/>
              <a:t>Correlations</a:t>
            </a:r>
          </a:p>
          <a:p>
            <a:pPr lvl="1"/>
            <a:r>
              <a:rPr lang="en-US" dirty="0" smtClean="0"/>
              <a:t>Taylor Diagram (modified)</a:t>
            </a:r>
          </a:p>
          <a:p>
            <a:pPr lvl="1"/>
            <a:r>
              <a:rPr lang="en-US" dirty="0" smtClean="0"/>
              <a:t>Model issues</a:t>
            </a:r>
          </a:p>
          <a:p>
            <a:r>
              <a:rPr lang="en-US" dirty="0" smtClean="0"/>
              <a:t>Ice Concentration – seasonality</a:t>
            </a:r>
          </a:p>
          <a:p>
            <a:pPr lvl="1"/>
            <a:r>
              <a:rPr lang="en-US" dirty="0" smtClean="0"/>
              <a:t>methodology and validations</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endParaRPr lang="en-US" smtClean="0"/>
          </a:p>
        </p:txBody>
      </p:sp>
      <p:pic>
        <p:nvPicPr>
          <p:cNvPr id="20483" name="Content Placeholder 3" descr="ULS_CorrDiffsPolarGSFC.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GSFC.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1676400" cy="954107"/>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IOS4</a:t>
            </a:r>
          </a:p>
        </p:txBody>
      </p:sp>
      <p:sp>
        <p:nvSpPr>
          <p:cNvPr id="7" name="TextBox 6"/>
          <p:cNvSpPr txBox="1"/>
          <p:nvPr/>
        </p:nvSpPr>
        <p:spPr>
          <a:xfrm>
            <a:off x="6096000" y="4611469"/>
            <a:ext cx="3048000" cy="646331"/>
          </a:xfrm>
          <a:prstGeom prst="rect">
            <a:avLst/>
          </a:prstGeom>
          <a:noFill/>
        </p:spPr>
        <p:txBody>
          <a:bodyPr wrap="square" rtlCol="0">
            <a:spAutoFit/>
          </a:bodyPr>
          <a:lstStyle/>
          <a:p>
            <a:r>
              <a:rPr lang="en-US" dirty="0" smtClean="0">
                <a:solidFill>
                  <a:srgbClr val="FF0000"/>
                </a:solidFill>
              </a:rPr>
              <a:t>IOS1, 2, 3, 4, 5, 6, 7, and 8 are underestimated</a:t>
            </a:r>
            <a:endParaRPr lang="en-US" dirty="0">
              <a:solidFill>
                <a:srgbClr val="FF0000"/>
              </a:solidFill>
            </a:endParaRPr>
          </a:p>
        </p:txBody>
      </p:sp>
      <p:sp>
        <p:nvSpPr>
          <p:cNvPr id="8" name="TextBox 7"/>
          <p:cNvSpPr txBox="1"/>
          <p:nvPr/>
        </p:nvSpPr>
        <p:spPr>
          <a:xfrm>
            <a:off x="6248400" y="1066800"/>
            <a:ext cx="2438400" cy="646331"/>
          </a:xfrm>
          <a:prstGeom prst="rect">
            <a:avLst/>
          </a:prstGeom>
          <a:noFill/>
        </p:spPr>
        <p:txBody>
          <a:bodyPr wrap="square" rtlCol="0">
            <a:spAutoFit/>
          </a:bodyPr>
          <a:lstStyle/>
          <a:p>
            <a:r>
              <a:rPr lang="en-US" dirty="0" smtClean="0">
                <a:solidFill>
                  <a:srgbClr val="00B0F0"/>
                </a:solidFill>
              </a:rPr>
              <a:t>BGEP A, B, C and D are overestimated</a:t>
            </a:r>
            <a:endParaRPr lang="en-US" dirty="0">
              <a:solidFill>
                <a:srgbClr val="00B0F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LS_CorrDiffsPolarINMOM.png"/>
          <p:cNvPicPr>
            <a:picLocks noChangeAspect="1"/>
          </p:cNvPicPr>
          <p:nvPr/>
        </p:nvPicPr>
        <p:blipFill>
          <a:blip r:embed="rId3" cstate="print"/>
          <a:stretch>
            <a:fillRect/>
          </a:stretch>
        </p:blipFill>
        <p:spPr>
          <a:xfrm>
            <a:off x="0" y="0"/>
            <a:ext cx="9197151" cy="6675120"/>
          </a:xfrm>
          <a:prstGeom prst="rect">
            <a:avLst/>
          </a:prstGeom>
        </p:spPr>
      </p:pic>
      <p:sp>
        <p:nvSpPr>
          <p:cNvPr id="6" name="TextBox 5"/>
          <p:cNvSpPr txBox="1"/>
          <p:nvPr/>
        </p:nvSpPr>
        <p:spPr>
          <a:xfrm>
            <a:off x="685800" y="990600"/>
            <a:ext cx="1676400" cy="1815882"/>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IOS8</a:t>
            </a:r>
          </a:p>
          <a:p>
            <a:r>
              <a:rPr lang="en-US" sz="2800" dirty="0" smtClean="0">
                <a:solidFill>
                  <a:srgbClr val="92D050"/>
                </a:solidFill>
              </a:rPr>
              <a:t>AWI2</a:t>
            </a:r>
          </a:p>
          <a:p>
            <a:r>
              <a:rPr lang="en-US" sz="2800" dirty="0" smtClean="0">
                <a:solidFill>
                  <a:srgbClr val="92D050"/>
                </a:solidFill>
              </a:rPr>
              <a:t>AWI3</a:t>
            </a:r>
            <a:endParaRPr lang="en-US" sz="2800" dirty="0">
              <a:solidFill>
                <a:srgbClr val="92D050"/>
              </a:solidFill>
            </a:endParaRPr>
          </a:p>
        </p:txBody>
      </p:sp>
      <p:sp>
        <p:nvSpPr>
          <p:cNvPr id="7" name="TextBox 6"/>
          <p:cNvSpPr txBox="1"/>
          <p:nvPr/>
        </p:nvSpPr>
        <p:spPr>
          <a:xfrm>
            <a:off x="685800" y="4191000"/>
            <a:ext cx="2362200" cy="1815882"/>
          </a:xfrm>
          <a:prstGeom prst="rect">
            <a:avLst/>
          </a:prstGeom>
          <a:noFill/>
        </p:spPr>
        <p:txBody>
          <a:bodyPr wrap="square" rtlCol="0">
            <a:spAutoFit/>
          </a:bodyPr>
          <a:lstStyle/>
          <a:p>
            <a:r>
              <a:rPr lang="en-US" sz="2800" u="sng" dirty="0" smtClean="0">
                <a:solidFill>
                  <a:srgbClr val="FF0000"/>
                </a:solidFill>
              </a:rPr>
              <a:t>“not so good”</a:t>
            </a:r>
          </a:p>
          <a:p>
            <a:r>
              <a:rPr lang="en-US" sz="2800" dirty="0" smtClean="0">
                <a:solidFill>
                  <a:srgbClr val="FF0000"/>
                </a:solidFill>
              </a:rPr>
              <a:t>AWI2</a:t>
            </a:r>
          </a:p>
          <a:p>
            <a:r>
              <a:rPr lang="en-US" sz="2800" dirty="0" smtClean="0">
                <a:solidFill>
                  <a:srgbClr val="FF0000"/>
                </a:solidFill>
              </a:rPr>
              <a:t>AWI7</a:t>
            </a:r>
          </a:p>
          <a:p>
            <a:r>
              <a:rPr lang="en-US" sz="2800" dirty="0" smtClean="0">
                <a:solidFill>
                  <a:srgbClr val="FF0000"/>
                </a:solidFill>
              </a:rPr>
              <a:t>BGEP A,B,C</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endParaRPr lang="en-US" smtClean="0"/>
          </a:p>
        </p:txBody>
      </p:sp>
      <p:pic>
        <p:nvPicPr>
          <p:cNvPr id="22531" name="Content Placeholder 3" descr="ULS_CorrDiffsPolarNPS.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NPS.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1676400" cy="2246769"/>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IOS8</a:t>
            </a:r>
          </a:p>
          <a:p>
            <a:r>
              <a:rPr lang="en-US" sz="2800" dirty="0" smtClean="0">
                <a:solidFill>
                  <a:srgbClr val="92D050"/>
                </a:solidFill>
              </a:rPr>
              <a:t>AWI1</a:t>
            </a:r>
          </a:p>
          <a:p>
            <a:r>
              <a:rPr lang="en-US" sz="2800" dirty="0" smtClean="0">
                <a:solidFill>
                  <a:srgbClr val="92D050"/>
                </a:solidFill>
              </a:rPr>
              <a:t>BGEPB</a:t>
            </a:r>
          </a:p>
          <a:p>
            <a:r>
              <a:rPr lang="en-US" sz="2800" dirty="0" smtClean="0">
                <a:solidFill>
                  <a:srgbClr val="92D050"/>
                </a:solidFill>
              </a:rPr>
              <a:t>BGEPC</a:t>
            </a:r>
            <a:endParaRPr lang="en-US" sz="2800" dirty="0">
              <a:solidFill>
                <a:srgbClr val="92D05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endParaRPr lang="en-US" smtClean="0"/>
          </a:p>
        </p:txBody>
      </p:sp>
      <p:pic>
        <p:nvPicPr>
          <p:cNvPr id="23555" name="Content Placeholder 3" descr="ULS_CorrDiffsPolarECCO2.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ECCO2.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1676400" cy="3108543"/>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IOS2</a:t>
            </a:r>
          </a:p>
          <a:p>
            <a:r>
              <a:rPr lang="en-US" sz="2800" dirty="0" smtClean="0">
                <a:solidFill>
                  <a:srgbClr val="92D050"/>
                </a:solidFill>
              </a:rPr>
              <a:t>IOS3</a:t>
            </a:r>
          </a:p>
          <a:p>
            <a:r>
              <a:rPr lang="en-US" sz="2800" dirty="0" smtClean="0">
                <a:solidFill>
                  <a:srgbClr val="92D050"/>
                </a:solidFill>
              </a:rPr>
              <a:t>IOS8</a:t>
            </a:r>
          </a:p>
          <a:p>
            <a:r>
              <a:rPr lang="en-US" sz="2800" dirty="0" smtClean="0">
                <a:solidFill>
                  <a:srgbClr val="92D050"/>
                </a:solidFill>
              </a:rPr>
              <a:t>AWI3</a:t>
            </a:r>
          </a:p>
          <a:p>
            <a:r>
              <a:rPr lang="en-US" sz="2800" dirty="0" smtClean="0">
                <a:solidFill>
                  <a:srgbClr val="92D050"/>
                </a:solidFill>
              </a:rPr>
              <a:t>AWI5</a:t>
            </a:r>
          </a:p>
          <a:p>
            <a:r>
              <a:rPr lang="en-US" sz="2800" dirty="0" smtClean="0">
                <a:solidFill>
                  <a:srgbClr val="92D050"/>
                </a:solidFill>
              </a:rPr>
              <a:t>AWI6</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endParaRPr lang="en-US" smtClean="0"/>
          </a:p>
        </p:txBody>
      </p:sp>
      <p:pic>
        <p:nvPicPr>
          <p:cNvPr id="24579" name="Content Placeholder 3" descr="ULS_CorrDiffsPolarUW.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UW.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1676400" cy="4832092"/>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IOS1</a:t>
            </a:r>
          </a:p>
          <a:p>
            <a:r>
              <a:rPr lang="en-US" sz="2800" dirty="0" smtClean="0">
                <a:solidFill>
                  <a:srgbClr val="92D050"/>
                </a:solidFill>
              </a:rPr>
              <a:t>IOS2</a:t>
            </a:r>
          </a:p>
          <a:p>
            <a:r>
              <a:rPr lang="en-US" sz="2800" dirty="0" smtClean="0">
                <a:solidFill>
                  <a:srgbClr val="92D050"/>
                </a:solidFill>
              </a:rPr>
              <a:t>IOS3</a:t>
            </a:r>
          </a:p>
          <a:p>
            <a:r>
              <a:rPr lang="en-US" sz="2800" dirty="0" smtClean="0">
                <a:solidFill>
                  <a:srgbClr val="92D050"/>
                </a:solidFill>
              </a:rPr>
              <a:t>IOS8</a:t>
            </a:r>
          </a:p>
          <a:p>
            <a:r>
              <a:rPr lang="en-US" sz="2800" dirty="0" smtClean="0">
                <a:solidFill>
                  <a:srgbClr val="92D050"/>
                </a:solidFill>
              </a:rPr>
              <a:t>AWI2</a:t>
            </a:r>
          </a:p>
          <a:p>
            <a:r>
              <a:rPr lang="en-US" sz="2800" dirty="0" smtClean="0">
                <a:solidFill>
                  <a:srgbClr val="92D050"/>
                </a:solidFill>
              </a:rPr>
              <a:t>AWI3</a:t>
            </a:r>
          </a:p>
          <a:p>
            <a:r>
              <a:rPr lang="en-US" sz="2800" dirty="0" smtClean="0">
                <a:solidFill>
                  <a:srgbClr val="92D050"/>
                </a:solidFill>
              </a:rPr>
              <a:t>AWI4</a:t>
            </a:r>
          </a:p>
          <a:p>
            <a:r>
              <a:rPr lang="en-US" sz="2800" dirty="0" smtClean="0">
                <a:solidFill>
                  <a:srgbClr val="92D050"/>
                </a:solidFill>
              </a:rPr>
              <a:t>BGEPA</a:t>
            </a:r>
          </a:p>
          <a:p>
            <a:r>
              <a:rPr lang="en-US" sz="2800" dirty="0" smtClean="0">
                <a:solidFill>
                  <a:srgbClr val="92D050"/>
                </a:solidFill>
              </a:rPr>
              <a:t>BGEPB</a:t>
            </a:r>
          </a:p>
          <a:p>
            <a:r>
              <a:rPr lang="en-US" sz="2800" dirty="0" smtClean="0">
                <a:solidFill>
                  <a:srgbClr val="92D050"/>
                </a:solidFill>
              </a:rPr>
              <a:t>BGEPC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838200"/>
            <a:ext cx="8229600" cy="2438400"/>
          </a:xfrm>
        </p:spPr>
        <p:txBody>
          <a:bodyPr/>
          <a:lstStyle/>
          <a:p>
            <a:r>
              <a:rPr lang="en-US" dirty="0" smtClean="0"/>
              <a:t>Performance by instrument</a:t>
            </a:r>
            <a:br>
              <a:rPr lang="en-US" dirty="0" smtClean="0"/>
            </a:b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endParaRPr lang="en-US" smtClean="0"/>
          </a:p>
        </p:txBody>
      </p:sp>
      <p:pic>
        <p:nvPicPr>
          <p:cNvPr id="17411" name="Content Placeholder 3" descr="ULS_CorrDiffsPolarIOS.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IOS.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2057400" cy="3108543"/>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UW - 4</a:t>
            </a:r>
          </a:p>
          <a:p>
            <a:r>
              <a:rPr lang="en-US" sz="2800" dirty="0" smtClean="0">
                <a:solidFill>
                  <a:srgbClr val="92D050"/>
                </a:solidFill>
              </a:rPr>
              <a:t>ECCO2 – 3</a:t>
            </a:r>
          </a:p>
          <a:p>
            <a:r>
              <a:rPr lang="en-US" sz="2800" dirty="0" smtClean="0">
                <a:solidFill>
                  <a:srgbClr val="92D050"/>
                </a:solidFill>
              </a:rPr>
              <a:t>NPS – 1</a:t>
            </a:r>
          </a:p>
          <a:p>
            <a:r>
              <a:rPr lang="en-US" sz="2800" dirty="0" smtClean="0">
                <a:solidFill>
                  <a:srgbClr val="92D050"/>
                </a:solidFill>
              </a:rPr>
              <a:t>GSFC - 1</a:t>
            </a:r>
          </a:p>
          <a:p>
            <a:r>
              <a:rPr lang="en-US" sz="2800" dirty="0" smtClean="0">
                <a:solidFill>
                  <a:srgbClr val="92D050"/>
                </a:solidFill>
              </a:rPr>
              <a:t>INMOM - 1</a:t>
            </a:r>
          </a:p>
          <a:p>
            <a:endParaRPr lang="en-US" sz="2800" dirty="0" smtClean="0">
              <a:solidFill>
                <a:srgbClr val="92D05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endParaRPr lang="en-US" smtClean="0"/>
          </a:p>
        </p:txBody>
      </p:sp>
      <p:pic>
        <p:nvPicPr>
          <p:cNvPr id="16387" name="Content Placeholder 3" descr="ULS_CorrDiffsPolarAWI.png"/>
          <p:cNvPicPr>
            <a:picLocks noGrp="1" noChangeAspect="1"/>
          </p:cNvPicPr>
          <p:nvPr>
            <p:ph idx="1"/>
          </p:nvPr>
        </p:nvPicPr>
        <p:blipFill>
          <a:blip r:embed="rId3" cstate="print"/>
          <a:srcRect/>
          <a:stretch>
            <a:fillRect/>
          </a:stretch>
        </p:blipFill>
        <p:spPr>
          <a:xfrm>
            <a:off x="0" y="0"/>
            <a:ext cx="9196388" cy="6675438"/>
          </a:xfrm>
        </p:spPr>
      </p:pic>
      <p:grpSp>
        <p:nvGrpSpPr>
          <p:cNvPr id="4" name="Group 3"/>
          <p:cNvGrpSpPr/>
          <p:nvPr/>
        </p:nvGrpSpPr>
        <p:grpSpPr>
          <a:xfrm>
            <a:off x="4495800" y="5029200"/>
            <a:ext cx="914400" cy="276999"/>
            <a:chOff x="6705600" y="2923401"/>
            <a:chExt cx="914400" cy="276999"/>
          </a:xfrm>
        </p:grpSpPr>
        <p:cxnSp>
          <p:nvCxnSpPr>
            <p:cNvPr id="5" name="Straight Connector 4"/>
            <p:cNvCxnSpPr/>
            <p:nvPr/>
          </p:nvCxnSpPr>
          <p:spPr>
            <a:xfrm flipV="1">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705600" y="29718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010400" y="2923401"/>
              <a:ext cx="609600" cy="276999"/>
            </a:xfrm>
            <a:prstGeom prst="rect">
              <a:avLst/>
            </a:prstGeom>
            <a:noFill/>
          </p:spPr>
          <p:txBody>
            <a:bodyPr wrap="square" rtlCol="0">
              <a:spAutoFit/>
            </a:bodyPr>
            <a:lstStyle/>
            <a:p>
              <a:r>
                <a:rPr lang="en-US" sz="1200" dirty="0" smtClean="0">
                  <a:solidFill>
                    <a:srgbClr val="FF0000"/>
                  </a:solidFill>
                </a:rPr>
                <a:t>n=1</a:t>
              </a:r>
              <a:endParaRPr lang="en-US" sz="1200" dirty="0">
                <a:solidFill>
                  <a:srgbClr val="FF0000"/>
                </a:solidFill>
              </a:endParaRPr>
            </a:p>
          </p:txBody>
        </p:sp>
      </p:grpSp>
      <p:pic>
        <p:nvPicPr>
          <p:cNvPr id="8" name="Picture 7" descr="ULS_CorrDiffsPolarAWI.png"/>
          <p:cNvPicPr>
            <a:picLocks noChangeAspect="1"/>
          </p:cNvPicPr>
          <p:nvPr/>
        </p:nvPicPr>
        <p:blipFill>
          <a:blip r:embed="rId4" cstate="print"/>
          <a:stretch>
            <a:fillRect/>
          </a:stretch>
        </p:blipFill>
        <p:spPr>
          <a:xfrm>
            <a:off x="0" y="0"/>
            <a:ext cx="9197151" cy="6675120"/>
          </a:xfrm>
          <a:prstGeom prst="rect">
            <a:avLst/>
          </a:prstGeom>
        </p:spPr>
      </p:pic>
      <p:sp>
        <p:nvSpPr>
          <p:cNvPr id="9" name="TextBox 8"/>
          <p:cNvSpPr txBox="1"/>
          <p:nvPr/>
        </p:nvSpPr>
        <p:spPr>
          <a:xfrm>
            <a:off x="685800" y="990600"/>
            <a:ext cx="2057400" cy="2677656"/>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UW - 3</a:t>
            </a:r>
          </a:p>
          <a:p>
            <a:r>
              <a:rPr lang="en-US" sz="2800" dirty="0" smtClean="0">
                <a:solidFill>
                  <a:srgbClr val="92D050"/>
                </a:solidFill>
              </a:rPr>
              <a:t>ECCO2 – 3</a:t>
            </a:r>
          </a:p>
          <a:p>
            <a:r>
              <a:rPr lang="en-US" sz="2800" dirty="0" smtClean="0">
                <a:solidFill>
                  <a:srgbClr val="92D050"/>
                </a:solidFill>
              </a:rPr>
              <a:t>NPS – 2</a:t>
            </a:r>
          </a:p>
          <a:p>
            <a:r>
              <a:rPr lang="en-US" sz="2800" dirty="0" smtClean="0">
                <a:solidFill>
                  <a:srgbClr val="92D050"/>
                </a:solidFill>
              </a:rPr>
              <a:t>INMOM - 2</a:t>
            </a:r>
          </a:p>
          <a:p>
            <a:endParaRPr lang="en-US" sz="2800" dirty="0" smtClean="0">
              <a:solidFill>
                <a:srgbClr val="92D050"/>
              </a:solidFill>
            </a:endParaRPr>
          </a:p>
        </p:txBody>
      </p:sp>
      <p:sp>
        <p:nvSpPr>
          <p:cNvPr id="10" name="TextBox 9"/>
          <p:cNvSpPr txBox="1"/>
          <p:nvPr/>
        </p:nvSpPr>
        <p:spPr>
          <a:xfrm>
            <a:off x="685800" y="4191000"/>
            <a:ext cx="2362200" cy="1384995"/>
          </a:xfrm>
          <a:prstGeom prst="rect">
            <a:avLst/>
          </a:prstGeom>
          <a:noFill/>
        </p:spPr>
        <p:txBody>
          <a:bodyPr wrap="square" rtlCol="0">
            <a:spAutoFit/>
          </a:bodyPr>
          <a:lstStyle/>
          <a:p>
            <a:r>
              <a:rPr lang="en-US" sz="2800" u="sng" dirty="0" smtClean="0">
                <a:solidFill>
                  <a:srgbClr val="FF0000"/>
                </a:solidFill>
              </a:rPr>
              <a:t>“not so good”</a:t>
            </a:r>
          </a:p>
          <a:p>
            <a:r>
              <a:rPr lang="en-US" sz="2800" dirty="0" smtClean="0">
                <a:solidFill>
                  <a:srgbClr val="FF0000"/>
                </a:solidFill>
              </a:rPr>
              <a:t>INMOM - 2</a:t>
            </a:r>
          </a:p>
          <a:p>
            <a:r>
              <a:rPr lang="en-US" sz="2800" dirty="0" smtClean="0">
                <a:solidFill>
                  <a:srgbClr val="FF0000"/>
                </a:solidFill>
              </a:rPr>
              <a:t>ORCA - 2</a:t>
            </a:r>
            <a:endParaRPr lang="en-US" sz="2800" dirty="0">
              <a:solidFill>
                <a:srgbClr val="FF0000"/>
              </a:solidFill>
            </a:endParaRPr>
          </a:p>
        </p:txBody>
      </p:sp>
      <p:cxnSp>
        <p:nvCxnSpPr>
          <p:cNvPr id="11" name="Straight Connector 10"/>
          <p:cNvCxnSpPr/>
          <p:nvPr/>
        </p:nvCxnSpPr>
        <p:spPr>
          <a:xfrm flipV="1">
            <a:off x="4495800" y="5077599"/>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495800" y="5077599"/>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434840" y="4876800"/>
            <a:ext cx="609600" cy="276999"/>
          </a:xfrm>
          <a:prstGeom prst="rect">
            <a:avLst/>
          </a:prstGeom>
          <a:noFill/>
        </p:spPr>
        <p:txBody>
          <a:bodyPr wrap="square" rtlCol="0">
            <a:spAutoFit/>
          </a:bodyPr>
          <a:lstStyle/>
          <a:p>
            <a:r>
              <a:rPr lang="en-US" sz="1200" dirty="0" smtClean="0">
                <a:solidFill>
                  <a:srgbClr val="FF0000"/>
                </a:solidFill>
              </a:rPr>
              <a:t>n=1</a:t>
            </a:r>
            <a:endParaRPr lang="en-US" sz="1200"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endParaRPr lang="en-US" smtClean="0"/>
          </a:p>
        </p:txBody>
      </p:sp>
      <p:pic>
        <p:nvPicPr>
          <p:cNvPr id="15363" name="Content Placeholder 3" descr="ULS_CorrDiffsPolarBGEP.png"/>
          <p:cNvPicPr>
            <a:picLocks noGrp="1" noChangeAspect="1"/>
          </p:cNvPicPr>
          <p:nvPr>
            <p:ph idx="1"/>
          </p:nvPr>
        </p:nvPicPr>
        <p:blipFill>
          <a:blip r:embed="rId3" cstate="print"/>
          <a:srcRect/>
          <a:stretch>
            <a:fillRect/>
          </a:stretch>
        </p:blipFill>
        <p:spPr>
          <a:xfrm>
            <a:off x="0" y="0"/>
            <a:ext cx="9196388" cy="6675438"/>
          </a:xfrm>
        </p:spPr>
      </p:pic>
      <p:pic>
        <p:nvPicPr>
          <p:cNvPr id="4" name="Picture 3" descr="ULS_CorrDiffsPolarBGEP.png"/>
          <p:cNvPicPr>
            <a:picLocks noChangeAspect="1"/>
          </p:cNvPicPr>
          <p:nvPr/>
        </p:nvPicPr>
        <p:blipFill>
          <a:blip r:embed="rId4" cstate="print"/>
          <a:stretch>
            <a:fillRect/>
          </a:stretch>
        </p:blipFill>
        <p:spPr>
          <a:xfrm>
            <a:off x="0" y="0"/>
            <a:ext cx="9197151" cy="6675120"/>
          </a:xfrm>
          <a:prstGeom prst="rect">
            <a:avLst/>
          </a:prstGeom>
        </p:spPr>
      </p:pic>
      <p:sp>
        <p:nvSpPr>
          <p:cNvPr id="5" name="TextBox 4"/>
          <p:cNvSpPr txBox="1"/>
          <p:nvPr/>
        </p:nvSpPr>
        <p:spPr>
          <a:xfrm>
            <a:off x="685800" y="990600"/>
            <a:ext cx="2057400" cy="1384995"/>
          </a:xfrm>
          <a:prstGeom prst="rect">
            <a:avLst/>
          </a:prstGeom>
          <a:noFill/>
        </p:spPr>
        <p:txBody>
          <a:bodyPr wrap="square" rtlCol="0">
            <a:spAutoFit/>
          </a:bodyPr>
          <a:lstStyle/>
          <a:p>
            <a:r>
              <a:rPr lang="en-US" sz="2800" u="sng" dirty="0" smtClean="0">
                <a:solidFill>
                  <a:srgbClr val="92D050"/>
                </a:solidFill>
              </a:rPr>
              <a:t>“good”</a:t>
            </a:r>
          </a:p>
          <a:p>
            <a:r>
              <a:rPr lang="en-US" sz="2800" dirty="0" smtClean="0">
                <a:solidFill>
                  <a:srgbClr val="92D050"/>
                </a:solidFill>
              </a:rPr>
              <a:t>UW – 3</a:t>
            </a:r>
          </a:p>
          <a:p>
            <a:r>
              <a:rPr lang="en-US" sz="2800" dirty="0" smtClean="0">
                <a:solidFill>
                  <a:srgbClr val="92D050"/>
                </a:solidFill>
              </a:rPr>
              <a:t>NPS – 2</a:t>
            </a:r>
          </a:p>
        </p:txBody>
      </p:sp>
      <p:sp>
        <p:nvSpPr>
          <p:cNvPr id="6" name="TextBox 5"/>
          <p:cNvSpPr txBox="1"/>
          <p:nvPr/>
        </p:nvSpPr>
        <p:spPr>
          <a:xfrm>
            <a:off x="685800" y="4191000"/>
            <a:ext cx="2362200" cy="954107"/>
          </a:xfrm>
          <a:prstGeom prst="rect">
            <a:avLst/>
          </a:prstGeom>
          <a:noFill/>
        </p:spPr>
        <p:txBody>
          <a:bodyPr wrap="square" rtlCol="0">
            <a:spAutoFit/>
          </a:bodyPr>
          <a:lstStyle/>
          <a:p>
            <a:r>
              <a:rPr lang="en-US" sz="2800" u="sng" dirty="0" smtClean="0">
                <a:solidFill>
                  <a:srgbClr val="FF0000"/>
                </a:solidFill>
              </a:rPr>
              <a:t>“not so good”</a:t>
            </a:r>
          </a:p>
          <a:p>
            <a:r>
              <a:rPr lang="en-US" sz="2800" dirty="0" smtClean="0">
                <a:solidFill>
                  <a:srgbClr val="FF0000"/>
                </a:solidFill>
              </a:rPr>
              <a:t>INMOM - 3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04802"/>
          <a:ext cx="6400800" cy="6400794"/>
        </p:xfrm>
        <a:graphic>
          <a:graphicData uri="http://schemas.openxmlformats.org/drawingml/2006/table">
            <a:tbl>
              <a:tblPr/>
              <a:tblGrid>
                <a:gridCol w="914400"/>
                <a:gridCol w="914400"/>
                <a:gridCol w="914400"/>
                <a:gridCol w="914400"/>
                <a:gridCol w="914400"/>
                <a:gridCol w="914400"/>
                <a:gridCol w="914400"/>
              </a:tblGrid>
              <a:tr h="247918">
                <a:tc>
                  <a:txBody>
                    <a:bodyPr/>
                    <a:lstStyle/>
                    <a:p>
                      <a:pPr algn="l" fontAlgn="b"/>
                      <a:r>
                        <a:rPr lang="en-US" sz="900" b="0" i="0" u="none" strike="noStrike" dirty="0">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UW</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ECCO2</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NPS</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GSFC</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INMOM</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latin typeface="Calibri"/>
                        </a:rPr>
                        <a:t>ORCA</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1</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2</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dirty="0">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3</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4</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5</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6</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IOS 7</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r>
              <a:tr h="247918">
                <a:tc>
                  <a:txBody>
                    <a:bodyPr/>
                    <a:lstStyle/>
                    <a:p>
                      <a:pPr algn="ctr" fontAlgn="b"/>
                      <a:r>
                        <a:rPr lang="en-US" sz="1000" b="1" i="0" u="none" strike="noStrike">
                          <a:solidFill>
                            <a:srgbClr val="000000"/>
                          </a:solidFill>
                          <a:latin typeface="Calibri"/>
                        </a:rPr>
                        <a:t>IOS 8</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1</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r>
              <a:tr h="247918">
                <a:tc>
                  <a:txBody>
                    <a:bodyPr/>
                    <a:lstStyle/>
                    <a:p>
                      <a:pPr algn="ctr" fontAlgn="b"/>
                      <a:r>
                        <a:rPr lang="en-US" sz="1000" b="1" i="0" u="none" strike="noStrike">
                          <a:solidFill>
                            <a:srgbClr val="000000"/>
                          </a:solidFill>
                          <a:latin typeface="Calibri"/>
                        </a:rPr>
                        <a:t>AWI 2</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3</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r>
              <a:tr h="247918">
                <a:tc>
                  <a:txBody>
                    <a:bodyPr/>
                    <a:lstStyle/>
                    <a:p>
                      <a:pPr algn="ctr" fontAlgn="b"/>
                      <a:r>
                        <a:rPr lang="en-US" sz="1000" b="1" i="0" u="none" strike="noStrike">
                          <a:solidFill>
                            <a:srgbClr val="000000"/>
                          </a:solidFill>
                          <a:latin typeface="Calibri"/>
                        </a:rPr>
                        <a:t>AWI 4</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r>
              <a:tr h="247918">
                <a:tc>
                  <a:txBody>
                    <a:bodyPr/>
                    <a:lstStyle/>
                    <a:p>
                      <a:pPr algn="ctr" fontAlgn="b"/>
                      <a:r>
                        <a:rPr lang="en-US" sz="1000" b="1" i="0" u="none" strike="noStrike">
                          <a:solidFill>
                            <a:srgbClr val="000000"/>
                          </a:solidFill>
                          <a:latin typeface="Calibri"/>
                        </a:rPr>
                        <a:t>AWI 5</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6</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7</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8</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r>
              <a:tr h="247918">
                <a:tc>
                  <a:txBody>
                    <a:bodyPr/>
                    <a:lstStyle/>
                    <a:p>
                      <a:pPr algn="ctr" fontAlgn="b"/>
                      <a:r>
                        <a:rPr lang="en-US" sz="1000" b="1" i="0" u="none" strike="noStrike">
                          <a:solidFill>
                            <a:srgbClr val="000000"/>
                          </a:solidFill>
                          <a:latin typeface="Calibri"/>
                        </a:rPr>
                        <a:t>AWI 9</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10</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AWI 11</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247918">
                <a:tc>
                  <a:txBody>
                    <a:bodyPr/>
                    <a:lstStyle/>
                    <a:p>
                      <a:pPr algn="ctr" fontAlgn="b"/>
                      <a:r>
                        <a:rPr lang="en-US" sz="1000" b="1" i="0" u="none" strike="noStrike">
                          <a:solidFill>
                            <a:srgbClr val="000000"/>
                          </a:solidFill>
                          <a:latin typeface="Calibri"/>
                        </a:rPr>
                        <a:t>BGEP A</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dirty="0">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BGEP B</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BGEP C</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9B8"/>
                    </a:solidFill>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918">
                <a:tc>
                  <a:txBody>
                    <a:bodyPr/>
                    <a:lstStyle/>
                    <a:p>
                      <a:pPr algn="ctr" fontAlgn="b"/>
                      <a:r>
                        <a:rPr lang="en-US" sz="1000" b="1" i="0" u="none" strike="noStrike">
                          <a:solidFill>
                            <a:srgbClr val="000000"/>
                          </a:solidFill>
                          <a:latin typeface="Calibri"/>
                        </a:rPr>
                        <a:t>BGEP D</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Calibri"/>
                        </a:rPr>
                        <a:t> </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381">
                <a:tc>
                  <a:txBody>
                    <a:bodyPr/>
                    <a:lstStyle/>
                    <a:p>
                      <a:pPr algn="r" fontAlgn="b"/>
                      <a:r>
                        <a:rPr lang="en-US" sz="900" b="0" i="0" u="none" strike="noStrike">
                          <a:solidFill>
                            <a:srgbClr val="000000"/>
                          </a:solidFill>
                          <a:latin typeface="Calibri"/>
                        </a:rPr>
                        <a:t>good:</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solidFill>
                            <a:srgbClr val="000000"/>
                          </a:solidFill>
                          <a:latin typeface="Calibri"/>
                        </a:rPr>
                        <a:t>10</a:t>
                      </a:r>
                    </a:p>
                  </a:txBody>
                  <a:tcPr marL="7968" marR="7968" marT="7968"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solidFill>
                            <a:srgbClr val="000000"/>
                          </a:solidFill>
                          <a:latin typeface="Calibri"/>
                        </a:rPr>
                        <a:t>7</a:t>
                      </a:r>
                    </a:p>
                  </a:txBody>
                  <a:tcPr marL="7968" marR="7968" marT="79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solidFill>
                            <a:srgbClr val="000000"/>
                          </a:solidFill>
                          <a:latin typeface="Calibri"/>
                        </a:rPr>
                        <a:t>5</a:t>
                      </a:r>
                    </a:p>
                  </a:txBody>
                  <a:tcPr marL="7968" marR="7968" marT="79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solidFill>
                            <a:srgbClr val="000000"/>
                          </a:solidFill>
                          <a:latin typeface="Calibri"/>
                        </a:rPr>
                        <a:t>1</a:t>
                      </a:r>
                    </a:p>
                  </a:txBody>
                  <a:tcPr marL="7968" marR="7968" marT="79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a:solidFill>
                            <a:srgbClr val="000000"/>
                          </a:solidFill>
                          <a:latin typeface="Calibri"/>
                        </a:rPr>
                        <a:t>3</a:t>
                      </a:r>
                    </a:p>
                  </a:txBody>
                  <a:tcPr marL="7968" marR="7968" marT="796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900" b="0" i="0" u="none" strike="noStrike" dirty="0">
                          <a:solidFill>
                            <a:srgbClr val="000000"/>
                          </a:solidFill>
                          <a:latin typeface="Calibri"/>
                        </a:rPr>
                        <a:t>1</a:t>
                      </a:r>
                    </a:p>
                  </a:txBody>
                  <a:tcPr marL="7968" marR="7968" marT="7968" marB="0" anchor="b">
                    <a:lnL>
                      <a:noFill/>
                    </a:lnL>
                    <a:lnR>
                      <a:noFill/>
                    </a:lnR>
                    <a:lnT w="12700" cap="flat" cmpd="sng" algn="ctr">
                      <a:solidFill>
                        <a:srgbClr val="000000"/>
                      </a:solidFill>
                      <a:prstDash val="solid"/>
                      <a:round/>
                      <a:headEnd type="none" w="med" len="med"/>
                      <a:tailEnd type="none" w="med" len="med"/>
                    </a:lnT>
                    <a:lnB>
                      <a:noFill/>
                    </a:lnB>
                  </a:tcPr>
                </a:tc>
              </a:tr>
              <a:tr h="225381">
                <a:tc>
                  <a:txBody>
                    <a:bodyPr/>
                    <a:lstStyle/>
                    <a:p>
                      <a:pPr algn="r" fontAlgn="b"/>
                      <a:r>
                        <a:rPr lang="en-US" sz="900" b="0" i="0" u="none" strike="noStrike">
                          <a:solidFill>
                            <a:srgbClr val="000000"/>
                          </a:solidFill>
                          <a:latin typeface="Calibri"/>
                        </a:rPr>
                        <a:t>poor:</a:t>
                      </a:r>
                    </a:p>
                  </a:txBody>
                  <a:tcPr marL="7968" marR="7968" marT="796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endParaRPr lang="en-US" sz="900" b="0" i="0" u="none" strike="noStrike">
                        <a:solidFill>
                          <a:srgbClr val="000000"/>
                        </a:solidFill>
                        <a:latin typeface="Calibri"/>
                      </a:endParaRPr>
                    </a:p>
                  </a:txBody>
                  <a:tcPr marL="7968" marR="7968" marT="7968"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n-US" sz="900" b="0" i="0" u="none" strike="noStrike">
                        <a:solidFill>
                          <a:srgbClr val="000000"/>
                        </a:solidFill>
                        <a:latin typeface="Calibri"/>
                      </a:endParaRPr>
                    </a:p>
                  </a:txBody>
                  <a:tcPr marL="7968" marR="7968" marT="7968" marB="0" anchor="b">
                    <a:lnL>
                      <a:noFill/>
                    </a:lnL>
                    <a:lnR>
                      <a:noFill/>
                    </a:lnR>
                    <a:lnT>
                      <a:noFill/>
                    </a:lnT>
                    <a:lnB>
                      <a:noFill/>
                    </a:lnB>
                  </a:tcPr>
                </a:tc>
                <a:tc>
                  <a:txBody>
                    <a:bodyPr/>
                    <a:lstStyle/>
                    <a:p>
                      <a:pPr algn="ctr" fontAlgn="b"/>
                      <a:endParaRPr lang="en-US" sz="900" b="0" i="0" u="none" strike="noStrike">
                        <a:solidFill>
                          <a:srgbClr val="000000"/>
                        </a:solidFill>
                        <a:latin typeface="Calibri"/>
                      </a:endParaRPr>
                    </a:p>
                  </a:txBody>
                  <a:tcPr marL="7968" marR="7968" marT="7968" marB="0" anchor="b">
                    <a:lnL>
                      <a:noFill/>
                    </a:lnL>
                    <a:lnR>
                      <a:noFill/>
                    </a:lnR>
                    <a:lnT>
                      <a:noFill/>
                    </a:lnT>
                    <a:lnB>
                      <a:noFill/>
                    </a:lnB>
                  </a:tcPr>
                </a:tc>
                <a:tc>
                  <a:txBody>
                    <a:bodyPr/>
                    <a:lstStyle/>
                    <a:p>
                      <a:pPr algn="ctr" fontAlgn="b"/>
                      <a:endParaRPr lang="en-US" sz="900" b="0" i="0" u="none" strike="noStrike">
                        <a:solidFill>
                          <a:srgbClr val="000000"/>
                        </a:solidFill>
                        <a:latin typeface="Calibri"/>
                      </a:endParaRPr>
                    </a:p>
                  </a:txBody>
                  <a:tcPr marL="7968" marR="7968" marT="7968" marB="0" anchor="b">
                    <a:lnL>
                      <a:noFill/>
                    </a:lnL>
                    <a:lnR>
                      <a:noFill/>
                    </a:lnR>
                    <a:lnT>
                      <a:noFill/>
                    </a:lnT>
                    <a:lnB>
                      <a:noFill/>
                    </a:lnB>
                  </a:tcPr>
                </a:tc>
                <a:tc>
                  <a:txBody>
                    <a:bodyPr/>
                    <a:lstStyle/>
                    <a:p>
                      <a:pPr algn="ctr" fontAlgn="b"/>
                      <a:r>
                        <a:rPr lang="en-US" sz="900" b="0" i="0" u="none" strike="noStrike">
                          <a:solidFill>
                            <a:srgbClr val="000000"/>
                          </a:solidFill>
                          <a:latin typeface="Calibri"/>
                        </a:rPr>
                        <a:t>5</a:t>
                      </a:r>
                    </a:p>
                  </a:txBody>
                  <a:tcPr marL="7968" marR="7968" marT="7968"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3</a:t>
                      </a:r>
                    </a:p>
                  </a:txBody>
                  <a:tcPr marL="7968" marR="7968" marT="7968" marB="0" anchor="b">
                    <a:lnL>
                      <a:noFill/>
                    </a:lnL>
                    <a:lnR>
                      <a:noFill/>
                    </a:lnR>
                    <a:lnT>
                      <a:noFill/>
                    </a:lnT>
                    <a:lnB>
                      <a:noFill/>
                    </a:lnB>
                  </a:tcPr>
                </a:tc>
              </a:tr>
            </a:tbl>
          </a:graphicData>
        </a:graphic>
      </p:graphicFrame>
      <p:cxnSp>
        <p:nvCxnSpPr>
          <p:cNvPr id="6" name="Straight Arrow Connector 5"/>
          <p:cNvCxnSpPr/>
          <p:nvPr/>
        </p:nvCxnSpPr>
        <p:spPr>
          <a:xfrm rot="5400000">
            <a:off x="6286500" y="3086100"/>
            <a:ext cx="1905000" cy="762000"/>
          </a:xfrm>
          <a:prstGeom prst="straightConnector1">
            <a:avLst/>
          </a:prstGeom>
          <a:ln w="28575">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6858000" y="2133600"/>
            <a:ext cx="762000" cy="381000"/>
          </a:xfrm>
          <a:prstGeom prst="straightConnector1">
            <a:avLst/>
          </a:prstGeom>
          <a:ln w="28575">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620000" y="2286000"/>
            <a:ext cx="685800" cy="369332"/>
          </a:xfrm>
          <a:prstGeom prst="rect">
            <a:avLst/>
          </a:prstGeom>
          <a:noFill/>
        </p:spPr>
        <p:txBody>
          <a:bodyPr wrap="square" rtlCol="0">
            <a:spAutoFit/>
          </a:bodyPr>
          <a:lstStyle/>
          <a:p>
            <a:r>
              <a:rPr lang="en-US" dirty="0">
                <a:solidFill>
                  <a:schemeClr val="bg1">
                    <a:lumMod val="50000"/>
                  </a:schemeClr>
                </a:solidFill>
              </a:rPr>
              <a:t>n</a:t>
            </a:r>
            <a:r>
              <a:rPr lang="en-US" dirty="0" smtClean="0">
                <a:solidFill>
                  <a:schemeClr val="bg1">
                    <a:lumMod val="50000"/>
                  </a:schemeClr>
                </a:solidFill>
              </a:rPr>
              <a:t>=1</a:t>
            </a:r>
            <a:endParaRPr lang="en-US" dirty="0">
              <a:solidFill>
                <a:schemeClr val="bg1">
                  <a:lumMod val="50000"/>
                </a:schemeClr>
              </a:solidFill>
            </a:endParaRPr>
          </a:p>
        </p:txBody>
      </p:sp>
      <p:sp>
        <p:nvSpPr>
          <p:cNvPr id="18" name="TextBox 17"/>
          <p:cNvSpPr txBox="1"/>
          <p:nvPr/>
        </p:nvSpPr>
        <p:spPr>
          <a:xfrm>
            <a:off x="6858000" y="4953000"/>
            <a:ext cx="2209800" cy="369332"/>
          </a:xfrm>
          <a:prstGeom prst="rect">
            <a:avLst/>
          </a:prstGeom>
          <a:noFill/>
        </p:spPr>
        <p:txBody>
          <a:bodyPr wrap="square" rtlCol="0">
            <a:spAutoFit/>
          </a:bodyPr>
          <a:lstStyle/>
          <a:p>
            <a:r>
              <a:rPr lang="en-US" dirty="0" smtClean="0">
                <a:solidFill>
                  <a:srgbClr val="FF0000"/>
                </a:solidFill>
              </a:rPr>
              <a:t>correlation = -0.76</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ArcticMapWithULS.png"/>
          <p:cNvPicPr>
            <a:picLocks noGrp="1" noChangeAspect="1"/>
          </p:cNvPicPr>
          <p:nvPr>
            <p:ph idx="1"/>
          </p:nvPr>
        </p:nvPicPr>
        <p:blipFill>
          <a:blip r:embed="rId2" cstate="print"/>
          <a:stretch>
            <a:fillRect/>
          </a:stretch>
        </p:blipFill>
        <p:spPr>
          <a:xfrm>
            <a:off x="-1819313" y="-1338580"/>
            <a:ext cx="12868313" cy="9339580"/>
          </a:xfrm>
        </p:spPr>
      </p:pic>
      <p:sp>
        <p:nvSpPr>
          <p:cNvPr id="6" name="TextBox 5"/>
          <p:cNvSpPr txBox="1"/>
          <p:nvPr/>
        </p:nvSpPr>
        <p:spPr>
          <a:xfrm>
            <a:off x="5495887" y="1019155"/>
            <a:ext cx="914400" cy="461665"/>
          </a:xfrm>
          <a:prstGeom prst="rect">
            <a:avLst/>
          </a:prstGeom>
          <a:noFill/>
        </p:spPr>
        <p:txBody>
          <a:bodyPr wrap="square" rtlCol="0">
            <a:spAutoFit/>
          </a:bodyPr>
          <a:lstStyle/>
          <a:p>
            <a:pPr algn="ctr"/>
            <a:r>
              <a:rPr lang="en-US" sz="2400" dirty="0" smtClean="0">
                <a:solidFill>
                  <a:srgbClr val="FF0000"/>
                </a:solidFill>
              </a:rPr>
              <a:t>AWI</a:t>
            </a:r>
            <a:endParaRPr lang="en-US" sz="2400" dirty="0">
              <a:solidFill>
                <a:srgbClr val="FF0000"/>
              </a:solidFill>
            </a:endParaRPr>
          </a:p>
        </p:txBody>
      </p:sp>
      <p:sp>
        <p:nvSpPr>
          <p:cNvPr id="7" name="TextBox 6"/>
          <p:cNvSpPr txBox="1"/>
          <p:nvPr/>
        </p:nvSpPr>
        <p:spPr>
          <a:xfrm>
            <a:off x="5800687" y="6276955"/>
            <a:ext cx="914400" cy="461665"/>
          </a:xfrm>
          <a:prstGeom prst="rect">
            <a:avLst/>
          </a:prstGeom>
          <a:noFill/>
        </p:spPr>
        <p:txBody>
          <a:bodyPr wrap="square" rtlCol="0">
            <a:spAutoFit/>
          </a:bodyPr>
          <a:lstStyle/>
          <a:p>
            <a:pPr algn="ctr"/>
            <a:r>
              <a:rPr lang="en-US" sz="2400" dirty="0" smtClean="0">
                <a:solidFill>
                  <a:srgbClr val="FF0000"/>
                </a:solidFill>
              </a:rPr>
              <a:t>IOS</a:t>
            </a:r>
            <a:endParaRPr lang="en-US" sz="2400" dirty="0">
              <a:solidFill>
                <a:srgbClr val="FF0000"/>
              </a:solidFill>
            </a:endParaRPr>
          </a:p>
        </p:txBody>
      </p:sp>
      <p:sp>
        <p:nvSpPr>
          <p:cNvPr id="8" name="TextBox 7"/>
          <p:cNvSpPr txBox="1"/>
          <p:nvPr/>
        </p:nvSpPr>
        <p:spPr>
          <a:xfrm>
            <a:off x="619087" y="261620"/>
            <a:ext cx="2057400" cy="830997"/>
          </a:xfrm>
          <a:prstGeom prst="rect">
            <a:avLst/>
          </a:prstGeom>
          <a:noFill/>
        </p:spPr>
        <p:txBody>
          <a:bodyPr wrap="square" rtlCol="0">
            <a:spAutoFit/>
          </a:bodyPr>
          <a:lstStyle/>
          <a:p>
            <a:pPr algn="ctr"/>
            <a:r>
              <a:rPr lang="en-US" sz="2400" dirty="0" smtClean="0">
                <a:solidFill>
                  <a:srgbClr val="FF0000"/>
                </a:solidFill>
              </a:rPr>
              <a:t>ULS Locations</a:t>
            </a:r>
            <a:endParaRPr lang="en-US" sz="2400" dirty="0">
              <a:solidFill>
                <a:srgbClr val="FF0000"/>
              </a:solidFill>
            </a:endParaRPr>
          </a:p>
        </p:txBody>
      </p:sp>
      <p:sp>
        <p:nvSpPr>
          <p:cNvPr id="11" name="TextBox 10"/>
          <p:cNvSpPr txBox="1"/>
          <p:nvPr/>
        </p:nvSpPr>
        <p:spPr>
          <a:xfrm>
            <a:off x="3743287" y="5138420"/>
            <a:ext cx="1219200" cy="461665"/>
          </a:xfrm>
          <a:prstGeom prst="rect">
            <a:avLst/>
          </a:prstGeom>
          <a:noFill/>
        </p:spPr>
        <p:txBody>
          <a:bodyPr wrap="square" rtlCol="0">
            <a:spAutoFit/>
          </a:bodyPr>
          <a:lstStyle/>
          <a:p>
            <a:pPr algn="ctr"/>
            <a:r>
              <a:rPr lang="en-US" sz="2400" dirty="0" smtClean="0">
                <a:solidFill>
                  <a:srgbClr val="FF0000"/>
                </a:solidFill>
              </a:rPr>
              <a:t>BGEP</a:t>
            </a:r>
            <a:endParaRPr lang="en-US" sz="2400" dirty="0">
              <a:solidFill>
                <a:srgbClr val="FF0000"/>
              </a:solidFill>
            </a:endParaRPr>
          </a:p>
        </p:txBody>
      </p:sp>
      <p:sp>
        <p:nvSpPr>
          <p:cNvPr id="12" name="TextBox 11"/>
          <p:cNvSpPr txBox="1"/>
          <p:nvPr/>
        </p:nvSpPr>
        <p:spPr>
          <a:xfrm>
            <a:off x="3286087" y="3004820"/>
            <a:ext cx="1447800" cy="461665"/>
          </a:xfrm>
          <a:prstGeom prst="rect">
            <a:avLst/>
          </a:prstGeom>
          <a:noFill/>
        </p:spPr>
        <p:txBody>
          <a:bodyPr wrap="square" rtlCol="0">
            <a:spAutoFit/>
          </a:bodyPr>
          <a:lstStyle/>
          <a:p>
            <a:pPr algn="ctr"/>
            <a:r>
              <a:rPr lang="en-US" sz="2400" dirty="0" smtClean="0">
                <a:solidFill>
                  <a:srgbClr val="FF0000"/>
                </a:solidFill>
              </a:rPr>
              <a:t>NPEO</a:t>
            </a: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Where do the “good” data show up on the model </a:t>
            </a:r>
            <a:r>
              <a:rPr lang="en-US" dirty="0" err="1" smtClean="0"/>
              <a:t>vs</a:t>
            </a:r>
            <a:r>
              <a:rPr lang="en-US" dirty="0" smtClean="0"/>
              <a:t> observations?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ULS_LinearFitThicknessLessthan3wGreenGood.png"/>
          <p:cNvPicPr>
            <a:picLocks noGrp="1" noChangeAspect="1"/>
          </p:cNvPicPr>
          <p:nvPr>
            <p:ph idx="1"/>
          </p:nvPr>
        </p:nvPicPr>
        <p:blipFill>
          <a:blip r:embed="rId3" cstate="print"/>
          <a:stretch>
            <a:fillRect/>
          </a:stretch>
        </p:blipFill>
        <p:spPr>
          <a:xfrm>
            <a:off x="0" y="0"/>
            <a:ext cx="9197152" cy="6675120"/>
          </a:xfrm>
        </p:spPr>
      </p:pic>
      <p:sp>
        <p:nvSpPr>
          <p:cNvPr id="5" name="TextBox 4"/>
          <p:cNvSpPr txBox="1"/>
          <p:nvPr/>
        </p:nvSpPr>
        <p:spPr>
          <a:xfrm>
            <a:off x="5486400" y="5345668"/>
            <a:ext cx="2895600" cy="369332"/>
          </a:xfrm>
          <a:prstGeom prst="rect">
            <a:avLst/>
          </a:prstGeom>
          <a:noFill/>
        </p:spPr>
        <p:txBody>
          <a:bodyPr wrap="square" rtlCol="0">
            <a:spAutoFit/>
          </a:bodyPr>
          <a:lstStyle/>
          <a:p>
            <a:r>
              <a:rPr lang="en-US" dirty="0" smtClean="0"/>
              <a:t>(</a:t>
            </a:r>
            <a:r>
              <a:rPr lang="en-US" sz="1400" dirty="0" smtClean="0"/>
              <a:t>NPEO observed 3.87m removed)</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Conclusions from ULS data</a:t>
            </a:r>
            <a:endParaRPr lang="en-US" sz="2800" dirty="0"/>
          </a:p>
        </p:txBody>
      </p:sp>
      <p:sp>
        <p:nvSpPr>
          <p:cNvPr id="3" name="Content Placeholder 2"/>
          <p:cNvSpPr>
            <a:spLocks noGrp="1"/>
          </p:cNvSpPr>
          <p:nvPr>
            <p:ph idx="1"/>
          </p:nvPr>
        </p:nvSpPr>
        <p:spPr/>
        <p:txBody>
          <a:bodyPr/>
          <a:lstStyle/>
          <a:p>
            <a:r>
              <a:rPr lang="en-US" sz="2000" dirty="0" smtClean="0"/>
              <a:t>Generally the models overestimate the ice thickness compared to ULS observations</a:t>
            </a:r>
          </a:p>
          <a:p>
            <a:r>
              <a:rPr lang="en-US" sz="2000" dirty="0" smtClean="0"/>
              <a:t>Models don’t have enough sea ice in the thin or FY ice range up to 1m thick</a:t>
            </a:r>
          </a:p>
          <a:p>
            <a:r>
              <a:rPr lang="en-US" sz="2000" dirty="0" smtClean="0"/>
              <a:t>Models have too much sea ice greater than 2m thick</a:t>
            </a:r>
          </a:p>
          <a:p>
            <a:r>
              <a:rPr lang="en-US" sz="2000" dirty="0" smtClean="0"/>
              <a:t>Models do better in the Beaufort than </a:t>
            </a:r>
            <a:r>
              <a:rPr lang="en-US" sz="2000" dirty="0" err="1" smtClean="0"/>
              <a:t>Fram</a:t>
            </a:r>
            <a:r>
              <a:rPr lang="en-US" sz="2000" dirty="0" smtClean="0"/>
              <a:t> Strait</a:t>
            </a:r>
          </a:p>
          <a:p>
            <a:r>
              <a:rPr lang="en-US" sz="2000" dirty="0" smtClean="0"/>
              <a:t>Questions</a:t>
            </a:r>
          </a:p>
          <a:p>
            <a:pPr lvl="1"/>
            <a:r>
              <a:rPr lang="en-US" sz="1600" dirty="0" smtClean="0"/>
              <a:t>Why do the models have too much MY ice and not enough “new” ice?</a:t>
            </a:r>
          </a:p>
          <a:p>
            <a:pPr lvl="1"/>
            <a:r>
              <a:rPr lang="en-US" sz="1600" dirty="0" smtClean="0"/>
              <a:t>Do the models not melt or </a:t>
            </a:r>
            <a:r>
              <a:rPr lang="en-US" sz="1600" dirty="0" err="1" smtClean="0"/>
              <a:t>advect</a:t>
            </a:r>
            <a:r>
              <a:rPr lang="en-US" sz="1600" dirty="0" smtClean="0"/>
              <a:t> away the thicker MY ice?</a:t>
            </a:r>
          </a:p>
          <a:p>
            <a:pPr lvl="1"/>
            <a:r>
              <a:rPr lang="en-US" sz="1600" dirty="0" smtClean="0"/>
              <a:t>Do tides “open up” the sea ice allowing for more of the “thin” ice less than 1m thick? </a:t>
            </a:r>
          </a:p>
          <a:p>
            <a:pPr lvl="1"/>
            <a:r>
              <a:rPr lang="en-US" sz="1600" dirty="0" smtClean="0">
                <a:solidFill>
                  <a:srgbClr val="FF0000"/>
                </a:solidFill>
              </a:rPr>
              <a:t>What models have tides in them?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Seasonality of Sea-Ice Concentration</a:t>
            </a:r>
            <a:endParaRPr lang="en-US" sz="3200" dirty="0"/>
          </a:p>
        </p:txBody>
      </p:sp>
      <p:sp>
        <p:nvSpPr>
          <p:cNvPr id="3" name="Content Placeholder 2"/>
          <p:cNvSpPr>
            <a:spLocks noGrp="1"/>
          </p:cNvSpPr>
          <p:nvPr>
            <p:ph idx="1"/>
          </p:nvPr>
        </p:nvSpPr>
        <p:spPr>
          <a:xfrm>
            <a:off x="457200" y="1600200"/>
            <a:ext cx="8305800" cy="5029200"/>
          </a:xfrm>
        </p:spPr>
        <p:txBody>
          <a:bodyPr/>
          <a:lstStyle/>
          <a:p>
            <a:r>
              <a:rPr lang="en-US" dirty="0" smtClean="0"/>
              <a:t>Subsistence hunters along coastal Alaska have observed for years the start and end dates of “freeze-up” and “break-up”</a:t>
            </a:r>
          </a:p>
          <a:p>
            <a:r>
              <a:rPr lang="en-US" dirty="0" smtClean="0"/>
              <a:t>Algorithm to compute these event times using SSM/I has been developed with good agreement (</a:t>
            </a:r>
            <a:r>
              <a:rPr lang="en-US" dirty="0" err="1" smtClean="0"/>
              <a:t>Hajo</a:t>
            </a:r>
            <a:r>
              <a:rPr lang="en-US" dirty="0" smtClean="0"/>
              <a:t> </a:t>
            </a:r>
            <a:r>
              <a:rPr lang="en-US" dirty="0" err="1" smtClean="0"/>
              <a:t>Eicken</a:t>
            </a:r>
            <a:r>
              <a:rPr lang="en-US" dirty="0" smtClean="0"/>
              <a:t>)</a:t>
            </a:r>
          </a:p>
          <a:p>
            <a:r>
              <a:rPr lang="en-US" dirty="0" smtClean="0"/>
              <a:t>Seasonality can be computed using satellite record.</a:t>
            </a:r>
          </a:p>
          <a:p>
            <a:r>
              <a:rPr lang="en-US" dirty="0" smtClean="0">
                <a:solidFill>
                  <a:srgbClr val="FF0000"/>
                </a:solidFill>
              </a:rPr>
              <a:t>Compare with model results?</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BarrowTimeSeriesLikeFigure1_dailydata.png"/>
          <p:cNvPicPr>
            <a:picLocks noGrp="1" noChangeAspect="1"/>
          </p:cNvPicPr>
          <p:nvPr>
            <p:ph idx="1"/>
          </p:nvPr>
        </p:nvPicPr>
        <p:blipFill>
          <a:blip r:embed="rId2" cstate="print"/>
          <a:stretch>
            <a:fillRect/>
          </a:stretch>
        </p:blipFill>
        <p:spPr>
          <a:xfrm>
            <a:off x="-15860" y="202565"/>
            <a:ext cx="8855059" cy="6426835"/>
          </a:xfrm>
        </p:spPr>
      </p:pic>
      <p:pic>
        <p:nvPicPr>
          <p:cNvPr id="5" name="Picture 4" descr="BarrowTimeSeriesLikeFigure1_dailydata.png"/>
          <p:cNvPicPr>
            <a:picLocks noChangeAspect="1"/>
          </p:cNvPicPr>
          <p:nvPr/>
        </p:nvPicPr>
        <p:blipFill>
          <a:blip r:embed="rId3" cstate="print"/>
          <a:stretch>
            <a:fillRect/>
          </a:stretch>
        </p:blipFill>
        <p:spPr>
          <a:xfrm>
            <a:off x="0" y="0"/>
            <a:ext cx="9144000" cy="6636544"/>
          </a:xfrm>
          <a:prstGeom prst="rect">
            <a:avLst/>
          </a:prstGeom>
        </p:spPr>
      </p:pic>
      <p:pic>
        <p:nvPicPr>
          <p:cNvPr id="6" name="Picture 5" descr="BarrowTimeSeriesLikeFigure1_dailydata.png"/>
          <p:cNvPicPr>
            <a:picLocks noChangeAspect="1"/>
          </p:cNvPicPr>
          <p:nvPr/>
        </p:nvPicPr>
        <p:blipFill>
          <a:blip r:embed="rId4" cstate="print"/>
          <a:stretch>
            <a:fillRect/>
          </a:stretch>
        </p:blipFill>
        <p:spPr>
          <a:xfrm>
            <a:off x="0" y="110728"/>
            <a:ext cx="9144000" cy="6636544"/>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arrowFreezeUpDates1982_1996v2.png"/>
          <p:cNvPicPr>
            <a:picLocks noChangeAspect="1"/>
          </p:cNvPicPr>
          <p:nvPr/>
        </p:nvPicPr>
        <p:blipFill>
          <a:blip r:embed="rId2" cstate="print"/>
          <a:stretch>
            <a:fillRect/>
          </a:stretch>
        </p:blipFill>
        <p:spPr>
          <a:xfrm>
            <a:off x="0" y="152400"/>
            <a:ext cx="9144000" cy="6636544"/>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ovmollerContourConcentration.png"/>
          <p:cNvPicPr>
            <a:picLocks noGrp="1" noChangeAspect="1"/>
          </p:cNvPicPr>
          <p:nvPr>
            <p:ph idx="1"/>
          </p:nvPr>
        </p:nvPicPr>
        <p:blipFill>
          <a:blip r:embed="rId2" cstate="print"/>
          <a:stretch>
            <a:fillRect/>
          </a:stretch>
        </p:blipFill>
        <p:spPr>
          <a:xfrm>
            <a:off x="-15858" y="76200"/>
            <a:ext cx="9239148" cy="6705600"/>
          </a:xfr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UW does well integrating thickness</a:t>
            </a:r>
          </a:p>
          <a:p>
            <a:r>
              <a:rPr lang="en-US" dirty="0" smtClean="0"/>
              <a:t>Most models agree with IOS data but not with AWI data</a:t>
            </a:r>
          </a:p>
          <a:p>
            <a:r>
              <a:rPr lang="en-US" dirty="0" smtClean="0"/>
              <a:t>TPD and </a:t>
            </a:r>
            <a:r>
              <a:rPr lang="en-US" dirty="0" err="1" smtClean="0"/>
              <a:t>Fram</a:t>
            </a:r>
            <a:r>
              <a:rPr lang="en-US" dirty="0" smtClean="0"/>
              <a:t> Strait export may play a key role</a:t>
            </a:r>
          </a:p>
          <a:p>
            <a:r>
              <a:rPr lang="en-US" dirty="0" smtClean="0"/>
              <a:t>Seasonality of sea-ice concentration appears to be an attractive validation tool.</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52400"/>
          <a:ext cx="8839200" cy="6550029"/>
        </p:xfrm>
        <a:graphic>
          <a:graphicData uri="http://schemas.openxmlformats.org/drawingml/2006/table">
            <a:tbl>
              <a:tblPr/>
              <a:tblGrid>
                <a:gridCol w="1262063"/>
                <a:gridCol w="936625"/>
                <a:gridCol w="1585912"/>
                <a:gridCol w="1262063"/>
                <a:gridCol w="1260475"/>
                <a:gridCol w="1262062"/>
                <a:gridCol w="1270000"/>
              </a:tblGrid>
              <a:tr h="2333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CSFC</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ECCO2</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INMOM</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NOCS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NPS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UW</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84288">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Domain</a:t>
                      </a:r>
                      <a:r>
                        <a:rPr kumimoji="0" lang="en-US" sz="1000" b="0" i="0" u="none" strike="noStrike" cap="none" normalizeH="0" baseline="30000" smtClean="0">
                          <a:ln>
                            <a:noFill/>
                          </a:ln>
                          <a:solidFill>
                            <a:schemeClr val="tx1"/>
                          </a:solidFill>
                          <a:effectLst/>
                          <a:latin typeface="Arial" charset="0"/>
                          <a:ea typeface="Calibri" pitchFamily="34" charset="0"/>
                          <a:cs typeface="Calibri" pitchFamily="34" charset="0"/>
                        </a:rPr>
                        <a:t>b</a:t>
                      </a: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Resolution</a:t>
                      </a:r>
                      <a:r>
                        <a:rPr kumimoji="0" lang="en-US" sz="1000" b="0" i="0" u="none" strike="noStrike" cap="none" normalizeH="0" baseline="30000" smtClean="0">
                          <a:ln>
                            <a:noFill/>
                          </a:ln>
                          <a:solidFill>
                            <a:schemeClr val="tx1"/>
                          </a:solidFill>
                          <a:effectLst/>
                          <a:latin typeface="Arial" charset="0"/>
                          <a:ea typeface="Calibri" pitchFamily="34" charset="0"/>
                          <a:cs typeface="Calibri" pitchFamily="34" charset="0"/>
                        </a:rPr>
                        <a:t>c</a:t>
                      </a: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Ice t</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regional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0.35⁰ - 045⁰</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720 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regional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15-22km</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600 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regional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0.25⁰</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3600 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global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3-6 km</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7200 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regional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9 km</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3600s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regional</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6-75 km</a:t>
                      </a:r>
                    </a:p>
                    <a:p>
                      <a:pPr marL="0" marR="0" lvl="0" indent="0" algn="l"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1152 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Vertical coordinate</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σ</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z</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z</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z</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Vertical levels</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26</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50</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64</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30</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Minimum depth</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25m</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5m</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6.06</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5m</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1513">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Bering Strait</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Restored</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Not restored</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Fully represented in global domain</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open</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Equation of state</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Mellor</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Jackett and McDougal, 1995</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Jackett &amp; McDougall (1995)</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UNESCO</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6475">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Vertical mixing</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MY2.5</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KPP, no double diffusion</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TKE (Gaspar </a:t>
                      </a:r>
                      <a:r>
                        <a:rPr kumimoji="0" lang="en-US" sz="1000" b="0" i="1" u="none" strike="noStrike" cap="none" normalizeH="0" baseline="0" smtClean="0">
                          <a:ln>
                            <a:noFill/>
                          </a:ln>
                          <a:solidFill>
                            <a:schemeClr val="tx1"/>
                          </a:solidFill>
                          <a:effectLst/>
                          <a:latin typeface="Arial" charset="0"/>
                          <a:ea typeface="Calibri" pitchFamily="34" charset="0"/>
                          <a:cs typeface="Calibri" pitchFamily="34" charset="0"/>
                        </a:rPr>
                        <a:t>et al</a:t>
                      </a: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.( 1990), Blanke &amp; Delecluse (1993))</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KPP</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43025">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Tracer advection</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Lin et al 1994</a:t>
                      </a:r>
                    </a:p>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Piecewise parabolic</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charset="0"/>
                          <a:ea typeface="Calibri" pitchFamily="34" charset="0"/>
                          <a:cs typeface="Arial" charset="0"/>
                        </a:rPr>
                        <a:t>7</a:t>
                      </a:r>
                      <a:r>
                        <a:rPr kumimoji="0" lang="en-US" sz="1000" b="0" i="0" u="none" strike="noStrike" cap="none" normalizeH="0" baseline="30000" smtClean="0">
                          <a:ln>
                            <a:noFill/>
                          </a:ln>
                          <a:solidFill>
                            <a:srgbClr val="000000"/>
                          </a:solidFill>
                          <a:effectLst/>
                          <a:latin typeface="Arial" charset="0"/>
                          <a:ea typeface="Calibri" pitchFamily="34" charset="0"/>
                          <a:cs typeface="Arial" charset="0"/>
                        </a:rPr>
                        <a:t>th</a:t>
                      </a:r>
                      <a:r>
                        <a:rPr kumimoji="0" lang="en-US" sz="1000" b="0" i="0" u="none" strike="noStrike" cap="none" normalizeH="0" baseline="0" smtClean="0">
                          <a:ln>
                            <a:noFill/>
                          </a:ln>
                          <a:solidFill>
                            <a:srgbClr val="000000"/>
                          </a:solidFill>
                          <a:effectLst/>
                          <a:latin typeface="Arial" charset="0"/>
                          <a:ea typeface="Calibri" pitchFamily="34" charset="0"/>
                          <a:cs typeface="Arial" charset="0"/>
                        </a:rPr>
                        <a:t> order monotonicity-preserving (Direct space time with flux limiter) [Daru and Tenaud, 2004]</a:t>
                      </a:r>
                      <a:endParaRPr kumimoji="0" lang="en-US" sz="1000" b="0" i="0" u="none" strike="noStrike" cap="none" normalizeH="0" baseline="0" smtClean="0">
                        <a:ln>
                          <a:noFill/>
                        </a:ln>
                        <a:solidFill>
                          <a:schemeClr val="tx1"/>
                        </a:solidFill>
                        <a:effectLst/>
                        <a:latin typeface="Arial" charset="0"/>
                        <a:ea typeface="Calibri" pitchFamily="34" charset="0"/>
                        <a:cs typeface="Arial"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TVD (Lévy </a:t>
                      </a:r>
                      <a:r>
                        <a:rPr kumimoji="0" lang="en-US" sz="1000" b="0" i="1" u="none" strike="noStrike" cap="none" normalizeH="0" baseline="0" smtClean="0">
                          <a:ln>
                            <a:noFill/>
                          </a:ln>
                          <a:solidFill>
                            <a:schemeClr val="tx1"/>
                          </a:solidFill>
                          <a:effectLst/>
                          <a:latin typeface="Arial" charset="0"/>
                          <a:ea typeface="Calibri" pitchFamily="34" charset="0"/>
                          <a:cs typeface="Calibri" pitchFamily="34" charset="0"/>
                        </a:rPr>
                        <a:t>et al.</a:t>
                      </a: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 2001)</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Central diff.</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Momentum advection</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centered</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vector invariant</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EEN (Barnier </a:t>
                      </a:r>
                      <a:r>
                        <a:rPr kumimoji="0" lang="en-US" sz="1000" b="0" i="1" u="none" strike="noStrike" cap="none" normalizeH="0" baseline="0" smtClean="0">
                          <a:ln>
                            <a:noFill/>
                          </a:ln>
                          <a:solidFill>
                            <a:schemeClr val="tx1"/>
                          </a:solidFill>
                          <a:effectLst/>
                          <a:latin typeface="Arial" charset="0"/>
                          <a:ea typeface="Calibri" pitchFamily="34" charset="0"/>
                          <a:cs typeface="Calibri" pitchFamily="34" charset="0"/>
                        </a:rPr>
                        <a:t>et al.</a:t>
                      </a: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 2006)                  </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endPar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endParaRP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Arial" charset="0"/>
                          <a:ea typeface="Calibri" pitchFamily="34" charset="0"/>
                          <a:cs typeface="Calibri" pitchFamily="34" charset="0"/>
                        </a:rPr>
                        <a:t>Central diff.</a:t>
                      </a:r>
                    </a:p>
                  </a:txBody>
                  <a:tcPr marL="21579" marR="2157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164"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0" hangingPunct="0"/>
            <a:endParaRPr lang="en-US"/>
          </a:p>
        </p:txBody>
      </p:sp>
      <p:pic>
        <p:nvPicPr>
          <p:cNvPr id="3165" name="Picture 1"/>
          <p:cNvPicPr>
            <a:picLocks noChangeAspect="1" noChangeArrowheads="1"/>
          </p:cNvPicPr>
          <p:nvPr/>
        </p:nvPicPr>
        <p:blipFill>
          <a:blip r:embed="rId2" cstate="print"/>
          <a:srcRect/>
          <a:stretch>
            <a:fillRect/>
          </a:stretch>
        </p:blipFill>
        <p:spPr bwMode="auto">
          <a:xfrm>
            <a:off x="0" y="0"/>
            <a:ext cx="95250" cy="209550"/>
          </a:xfrm>
          <a:prstGeom prst="rect">
            <a:avLst/>
          </a:prstGeom>
          <a:solidFill>
            <a:srgbClr val="FFFFFF"/>
          </a:solid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04775"/>
          <a:ext cx="8839203" cy="4085558"/>
        </p:xfrm>
        <a:graphic>
          <a:graphicData uri="http://schemas.openxmlformats.org/drawingml/2006/table">
            <a:tbl>
              <a:tblPr/>
              <a:tblGrid>
                <a:gridCol w="1261558"/>
                <a:gridCol w="937870"/>
                <a:gridCol w="157692"/>
                <a:gridCol w="1427554"/>
                <a:gridCol w="1261558"/>
                <a:gridCol w="1261558"/>
                <a:gridCol w="1261558"/>
                <a:gridCol w="1269855"/>
              </a:tblGrid>
              <a:tr h="275404">
                <a:tc>
                  <a:txBody>
                    <a:bodyPr/>
                    <a:lstStyle/>
                    <a:p>
                      <a:pPr marL="0" marR="0" algn="ctr">
                        <a:lnSpc>
                          <a:spcPct val="115000"/>
                        </a:lnSpc>
                        <a:spcBef>
                          <a:spcPts val="0"/>
                        </a:spcBef>
                        <a:spcAft>
                          <a:spcPts val="1000"/>
                        </a:spcAft>
                      </a:pPr>
                      <a:endParaRPr lang="en-US" sz="1000" dirty="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000" dirty="0" smtClean="0">
                          <a:latin typeface="+mn-lt"/>
                          <a:ea typeface="Calibri"/>
                          <a:cs typeface="Calibri"/>
                        </a:rPr>
                        <a:t>GSFC</a:t>
                      </a:r>
                      <a:endParaRPr lang="en-US" sz="1000" dirty="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1000"/>
                        </a:spcAft>
                      </a:pPr>
                      <a:endParaRPr lang="en-US" sz="1400">
                        <a:latin typeface="+mj-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dirty="0">
                          <a:latin typeface="+mn-lt"/>
                          <a:ea typeface="Calibri"/>
                          <a:cs typeface="Calibri"/>
                        </a:rPr>
                        <a:t>ECCO2</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INMOM</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NOCS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NPS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UW</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594">
                <a:tc gridSpan="8">
                  <a:txBody>
                    <a:bodyPr/>
                    <a:lstStyle/>
                    <a:p>
                      <a:pPr marL="0" marR="0" algn="ctr">
                        <a:lnSpc>
                          <a:spcPct val="115000"/>
                        </a:lnSpc>
                        <a:spcBef>
                          <a:spcPts val="0"/>
                        </a:spcBef>
                        <a:spcAft>
                          <a:spcPts val="1000"/>
                        </a:spcAft>
                      </a:pPr>
                      <a:r>
                        <a:rPr lang="en-US" sz="1000" i="1" dirty="0">
                          <a:latin typeface="+mn-lt"/>
                          <a:ea typeface="Calibri"/>
                          <a:cs typeface="Calibri"/>
                        </a:rPr>
                        <a:t>Ice Physical parameterizations</a:t>
                      </a:r>
                      <a:endParaRPr lang="en-US" sz="1000" dirty="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7359">
                <a:tc>
                  <a:txBody>
                    <a:bodyPr/>
                    <a:lstStyle/>
                    <a:p>
                      <a:pPr marL="0" marR="0" algn="ctr">
                        <a:lnSpc>
                          <a:spcPct val="115000"/>
                        </a:lnSpc>
                        <a:spcBef>
                          <a:spcPts val="0"/>
                        </a:spcBef>
                        <a:spcAft>
                          <a:spcPts val="1000"/>
                        </a:spcAft>
                      </a:pPr>
                      <a:r>
                        <a:rPr lang="en-US" sz="1000">
                          <a:latin typeface="+mn-lt"/>
                          <a:ea typeface="Calibri"/>
                          <a:cs typeface="Calibri"/>
                        </a:rPr>
                        <a:t>Salinity</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5</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000">
                          <a:latin typeface="+mn-lt"/>
                          <a:ea typeface="Calibri"/>
                          <a:cs typeface="Calibri"/>
                        </a:rPr>
                        <a:t>Function of surface 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6</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4</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7359">
                <a:tc>
                  <a:txBody>
                    <a:bodyPr/>
                    <a:lstStyle/>
                    <a:p>
                      <a:pPr marL="0" marR="0" algn="ctr">
                        <a:lnSpc>
                          <a:spcPct val="115000"/>
                        </a:lnSpc>
                        <a:spcBef>
                          <a:spcPts val="0"/>
                        </a:spcBef>
                        <a:spcAft>
                          <a:spcPts val="1000"/>
                        </a:spcAft>
                      </a:pPr>
                      <a:r>
                        <a:rPr lang="en-US" sz="1000">
                          <a:latin typeface="+mn-lt"/>
                          <a:ea typeface="Calibri"/>
                          <a:cs typeface="Calibri"/>
                        </a:rPr>
                        <a:t>Thickness categories</a:t>
                      </a:r>
                      <a:r>
                        <a:rPr lang="en-US" sz="1000" baseline="30000">
                          <a:latin typeface="+mn-lt"/>
                          <a:ea typeface="Calibri"/>
                          <a:cs typeface="Calibri"/>
                        </a:rPr>
                        <a:t>d</a:t>
                      </a: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2: ice and no ice</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000">
                          <a:latin typeface="+mn-lt"/>
                          <a:ea typeface="Calibri"/>
                          <a:cs typeface="Calibri"/>
                        </a:rPr>
                        <a:t>8 (7 for ice and 1 for open water)</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1</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12</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3263">
                <a:tc>
                  <a:txBody>
                    <a:bodyPr/>
                    <a:lstStyle/>
                    <a:p>
                      <a:pPr marL="0" marR="0" algn="ctr">
                        <a:lnSpc>
                          <a:spcPct val="115000"/>
                        </a:lnSpc>
                        <a:spcBef>
                          <a:spcPts val="0"/>
                        </a:spcBef>
                        <a:spcAft>
                          <a:spcPts val="1000"/>
                        </a:spcAft>
                      </a:pPr>
                      <a:r>
                        <a:rPr lang="en-US" sz="1000">
                          <a:latin typeface="+mn-lt"/>
                          <a:ea typeface="Calibri"/>
                          <a:cs typeface="Calibri"/>
                        </a:rPr>
                        <a:t>Advection</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Centered mom.</a:t>
                      </a:r>
                    </a:p>
                    <a:p>
                      <a:pPr marL="0" marR="0" algn="ctr">
                        <a:lnSpc>
                          <a:spcPct val="115000"/>
                        </a:lnSpc>
                        <a:spcBef>
                          <a:spcPts val="0"/>
                        </a:spcBef>
                        <a:spcAft>
                          <a:spcPts val="1000"/>
                        </a:spcAft>
                      </a:pPr>
                      <a:r>
                        <a:rPr lang="en-US" sz="1000">
                          <a:latin typeface="+mn-lt"/>
                          <a:ea typeface="Calibri"/>
                          <a:cs typeface="Calibri"/>
                        </a:rPr>
                        <a:t>Upwind</a:t>
                      </a:r>
                    </a:p>
                    <a:p>
                      <a:pPr marL="0" marR="0" algn="ctr">
                        <a:lnSpc>
                          <a:spcPct val="115000"/>
                        </a:lnSpc>
                        <a:spcBef>
                          <a:spcPts val="0"/>
                        </a:spcBef>
                        <a:spcAft>
                          <a:spcPts val="1000"/>
                        </a:spcAft>
                      </a:pPr>
                      <a:r>
                        <a:rPr lang="en-US" sz="1000">
                          <a:latin typeface="+mn-lt"/>
                          <a:ea typeface="Calibri"/>
                          <a:cs typeface="Calibri"/>
                        </a:rPr>
                        <a:t>A+D</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000">
                          <a:latin typeface="+mn-lt"/>
                          <a:ea typeface="Calibri"/>
                          <a:cs typeface="Calibri"/>
                        </a:rPr>
                        <a:t>Centered 2</a:t>
                      </a:r>
                      <a:r>
                        <a:rPr lang="en-US" sz="1000" baseline="30000">
                          <a:latin typeface="+mn-lt"/>
                          <a:ea typeface="Calibri"/>
                          <a:cs typeface="Calibri"/>
                        </a:rPr>
                        <a:t>nd</a:t>
                      </a:r>
                      <a:r>
                        <a:rPr lang="en-US" sz="1000">
                          <a:latin typeface="+mn-lt"/>
                          <a:ea typeface="Calibri"/>
                          <a:cs typeface="Calibri"/>
                        </a:rPr>
                        <a:t> order</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Prather, 2</a:t>
                      </a:r>
                      <a:r>
                        <a:rPr lang="en-US" sz="1000" baseline="30000">
                          <a:latin typeface="+mn-lt"/>
                          <a:ea typeface="Calibri"/>
                          <a:cs typeface="Calibri"/>
                        </a:rPr>
                        <a:t>nd</a:t>
                      </a:r>
                      <a:r>
                        <a:rPr lang="en-US" sz="1000">
                          <a:latin typeface="+mn-lt"/>
                          <a:ea typeface="Calibri"/>
                          <a:cs typeface="Calibri"/>
                        </a:rPr>
                        <a:t> order, 2</a:t>
                      </a:r>
                      <a:r>
                        <a:rPr lang="en-US" sz="1000" baseline="30000">
                          <a:latin typeface="+mn-lt"/>
                          <a:ea typeface="Calibri"/>
                          <a:cs typeface="Calibri"/>
                        </a:rPr>
                        <a:t>nd</a:t>
                      </a:r>
                      <a:r>
                        <a:rPr lang="en-US" sz="1000">
                          <a:latin typeface="+mn-lt"/>
                          <a:ea typeface="Calibri"/>
                          <a:cs typeface="Calibri"/>
                        </a:rPr>
                        <a:t> moment conserving</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Central diff.</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8166">
                <a:tc>
                  <a:txBody>
                    <a:bodyPr/>
                    <a:lstStyle/>
                    <a:p>
                      <a:pPr marL="0" marR="0" algn="ctr">
                        <a:lnSpc>
                          <a:spcPct val="115000"/>
                        </a:lnSpc>
                        <a:spcBef>
                          <a:spcPts val="0"/>
                        </a:spcBef>
                        <a:spcAft>
                          <a:spcPts val="1000"/>
                        </a:spcAft>
                      </a:pPr>
                      <a:r>
                        <a:rPr lang="en-US" sz="1000">
                          <a:latin typeface="+mn-lt"/>
                          <a:ea typeface="Calibri"/>
                          <a:cs typeface="Calibri"/>
                        </a:rPr>
                        <a:t>Dynamics</a:t>
                      </a:r>
                      <a:r>
                        <a:rPr lang="en-US" sz="1000" baseline="30000">
                          <a:latin typeface="+mn-lt"/>
                          <a:ea typeface="Calibri"/>
                          <a:cs typeface="Calibri"/>
                        </a:rPr>
                        <a:t>e</a:t>
                      </a: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Generalized viscous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1000"/>
                        </a:spcAft>
                      </a:pPr>
                      <a:r>
                        <a:rPr lang="en-US" sz="1000">
                          <a:latin typeface="+mn-lt"/>
                          <a:ea typeface="Calibri"/>
                          <a:cs typeface="Calibri"/>
                        </a:rPr>
                        <a:t>Viscous plastic</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VP</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dirty="0">
                          <a:latin typeface="+mn-lt"/>
                          <a:ea typeface="Calibri"/>
                          <a:cs typeface="Calibri"/>
                        </a:rPr>
                        <a:t>Teardrop plastic </a:t>
                      </a:r>
                      <a:r>
                        <a:rPr lang="en-US" sz="1000" dirty="0" err="1">
                          <a:latin typeface="+mn-lt"/>
                          <a:ea typeface="Calibri"/>
                          <a:cs typeface="Calibri"/>
                        </a:rPr>
                        <a:t>rheology</a:t>
                      </a:r>
                      <a:r>
                        <a:rPr lang="en-US" sz="1000" dirty="0">
                          <a:latin typeface="+mn-lt"/>
                          <a:ea typeface="Calibri"/>
                          <a:cs typeface="Calibri"/>
                        </a:rPr>
                        <a:t>, LSR solver</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13">
                <a:tc gridSpan="8">
                  <a:txBody>
                    <a:bodyPr/>
                    <a:lstStyle/>
                    <a:p>
                      <a:pPr marL="0" marR="0" algn="ctr">
                        <a:lnSpc>
                          <a:spcPct val="115000"/>
                        </a:lnSpc>
                        <a:spcBef>
                          <a:spcPts val="0"/>
                        </a:spcBef>
                        <a:spcAft>
                          <a:spcPts val="1000"/>
                        </a:spcAft>
                      </a:pPr>
                      <a:r>
                        <a:rPr lang="en-US" sz="300" i="1" dirty="0" err="1">
                          <a:latin typeface="Times New Roman"/>
                          <a:ea typeface="Calibri"/>
                          <a:cs typeface="Calibri"/>
                        </a:rPr>
                        <a:t>Albedos</a:t>
                      </a:r>
                      <a:endParaRPr lang="en-US" sz="300" dirty="0">
                        <a:latin typeface="Calibri"/>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15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0" hangingPunct="0"/>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Content Placeholder 3" descr="ULSLinearFitThicknessLessthan3.png"/>
          <p:cNvPicPr>
            <a:picLocks noGrp="1" noChangeAspect="1"/>
          </p:cNvPicPr>
          <p:nvPr>
            <p:ph idx="1"/>
          </p:nvPr>
        </p:nvPicPr>
        <p:blipFill>
          <a:blip r:embed="rId3" cstate="print"/>
          <a:srcRect/>
          <a:stretch>
            <a:fillRect/>
          </a:stretch>
        </p:blipFill>
        <p:spPr>
          <a:xfrm>
            <a:off x="25400" y="152400"/>
            <a:ext cx="9029700" cy="6553200"/>
          </a:xfrm>
        </p:spPr>
      </p:pic>
      <p:pic>
        <p:nvPicPr>
          <p:cNvPr id="3" name="Picture 2" descr="ULS_LinearFitThicknessLessthan3.png"/>
          <p:cNvPicPr>
            <a:picLocks noChangeAspect="1"/>
          </p:cNvPicPr>
          <p:nvPr/>
        </p:nvPicPr>
        <p:blipFill>
          <a:blip r:embed="rId4" cstate="print"/>
          <a:stretch>
            <a:fillRect/>
          </a:stretch>
        </p:blipFill>
        <p:spPr>
          <a:xfrm>
            <a:off x="0" y="0"/>
            <a:ext cx="9197151" cy="6675120"/>
          </a:xfrm>
          <a:prstGeom prst="rect">
            <a:avLst/>
          </a:prstGeom>
        </p:spPr>
      </p:pic>
      <p:sp>
        <p:nvSpPr>
          <p:cNvPr id="4" name="TextBox 3"/>
          <p:cNvSpPr txBox="1"/>
          <p:nvPr/>
        </p:nvSpPr>
        <p:spPr>
          <a:xfrm>
            <a:off x="5486400" y="5345668"/>
            <a:ext cx="2895600" cy="369332"/>
          </a:xfrm>
          <a:prstGeom prst="rect">
            <a:avLst/>
          </a:prstGeom>
          <a:noFill/>
        </p:spPr>
        <p:txBody>
          <a:bodyPr wrap="square" rtlCol="0">
            <a:spAutoFit/>
          </a:bodyPr>
          <a:lstStyle/>
          <a:p>
            <a:r>
              <a:rPr lang="en-US" dirty="0" smtClean="0"/>
              <a:t>(</a:t>
            </a:r>
            <a:r>
              <a:rPr lang="en-US" sz="1400" dirty="0" smtClean="0"/>
              <a:t>NPEO observed 3.87m removed)</a:t>
            </a:r>
            <a:endParaRPr lang="en-US" dirty="0"/>
          </a:p>
        </p:txBody>
      </p:sp>
      <p:sp>
        <p:nvSpPr>
          <p:cNvPr id="5" name="TextBox 4"/>
          <p:cNvSpPr txBox="1"/>
          <p:nvPr/>
        </p:nvSpPr>
        <p:spPr>
          <a:xfrm>
            <a:off x="1219200" y="304800"/>
            <a:ext cx="7924800" cy="400110"/>
          </a:xfrm>
          <a:prstGeom prst="rect">
            <a:avLst/>
          </a:prstGeom>
          <a:solidFill>
            <a:schemeClr val="bg1"/>
          </a:solidFill>
        </p:spPr>
        <p:txBody>
          <a:bodyPr wrap="square" rtlCol="0">
            <a:spAutoFit/>
          </a:bodyPr>
          <a:lstStyle/>
          <a:p>
            <a:pPr algn="ctr"/>
            <a:r>
              <a:rPr lang="en-US" sz="2000" dirty="0" smtClean="0"/>
              <a:t>Comparison using monthly means from models and ULS </a:t>
            </a:r>
            <a:r>
              <a:rPr lang="en-US" sz="2000" dirty="0" err="1" smtClean="0"/>
              <a:t>obs</a:t>
            </a:r>
            <a:endParaRPr lang="en-US"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52400"/>
          <a:ext cx="8839201" cy="6399437"/>
        </p:xfrm>
        <a:graphic>
          <a:graphicData uri="http://schemas.openxmlformats.org/drawingml/2006/table">
            <a:tbl>
              <a:tblPr/>
              <a:tblGrid>
                <a:gridCol w="1261558"/>
                <a:gridCol w="937869"/>
                <a:gridCol w="1585244"/>
                <a:gridCol w="1261558"/>
                <a:gridCol w="1261558"/>
                <a:gridCol w="1261558"/>
                <a:gridCol w="1269856"/>
              </a:tblGrid>
              <a:tr h="322660">
                <a:tc>
                  <a:txBody>
                    <a:bodyPr/>
                    <a:lstStyle/>
                    <a:p>
                      <a:pPr marL="0" marR="0" algn="ctr">
                        <a:lnSpc>
                          <a:spcPct val="115000"/>
                        </a:lnSpc>
                        <a:spcBef>
                          <a:spcPts val="0"/>
                        </a:spcBef>
                        <a:spcAft>
                          <a:spcPts val="1000"/>
                        </a:spcAft>
                      </a:pPr>
                      <a:endParaRPr lang="en-US" sz="1000" dirty="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CSFC</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ECCO2</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dirty="0">
                          <a:latin typeface="+mn-lt"/>
                          <a:ea typeface="Calibri"/>
                          <a:cs typeface="Calibri"/>
                        </a:rPr>
                        <a:t>INMOM</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NOCS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NPS</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UW</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188">
                <a:tc gridSpan="7">
                  <a:txBody>
                    <a:bodyPr/>
                    <a:lstStyle/>
                    <a:p>
                      <a:pPr marL="0" marR="0" algn="ctr">
                        <a:lnSpc>
                          <a:spcPct val="115000"/>
                        </a:lnSpc>
                        <a:spcBef>
                          <a:spcPts val="0"/>
                        </a:spcBef>
                        <a:spcAft>
                          <a:spcPts val="1000"/>
                        </a:spcAft>
                      </a:pPr>
                      <a:r>
                        <a:rPr lang="en-US" sz="1000" i="1" dirty="0" err="1">
                          <a:latin typeface="+mn-lt"/>
                          <a:ea typeface="Calibri"/>
                          <a:cs typeface="Calibri"/>
                        </a:rPr>
                        <a:t>Albedos</a:t>
                      </a:r>
                      <a:endParaRPr lang="en-US" sz="1000" dirty="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96983">
                <a:tc>
                  <a:txBody>
                    <a:bodyPr/>
                    <a:lstStyle/>
                    <a:p>
                      <a:pPr marL="0" marR="0" algn="ctr">
                        <a:lnSpc>
                          <a:spcPct val="115000"/>
                        </a:lnSpc>
                        <a:spcBef>
                          <a:spcPts val="0"/>
                        </a:spcBef>
                        <a:spcAft>
                          <a:spcPts val="1000"/>
                        </a:spcAft>
                      </a:pPr>
                      <a:r>
                        <a:rPr lang="en-US" sz="1000">
                          <a:latin typeface="+mn-lt"/>
                          <a:ea typeface="Calibri"/>
                          <a:cs typeface="Calibri"/>
                        </a:rPr>
                        <a:t>Melting snow</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Cold snow -0.85</a:t>
                      </a:r>
                    </a:p>
                    <a:p>
                      <a:pPr marL="0" marR="0" algn="ctr">
                        <a:lnSpc>
                          <a:spcPct val="115000"/>
                        </a:lnSpc>
                        <a:spcBef>
                          <a:spcPts val="0"/>
                        </a:spcBef>
                        <a:spcAft>
                          <a:spcPts val="1000"/>
                        </a:spcAft>
                      </a:pPr>
                      <a:r>
                        <a:rPr lang="en-US" sz="1000">
                          <a:latin typeface="+mn-lt"/>
                          <a:ea typeface="Calibri"/>
                          <a:cs typeface="Calibri"/>
                        </a:rPr>
                        <a:t>0.78 – melting snow</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0.8085</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0.5-0.65 (clear sky, snow thickness dependent)</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0.70</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6983">
                <a:tc>
                  <a:txBody>
                    <a:bodyPr/>
                    <a:lstStyle/>
                    <a:p>
                      <a:pPr marL="0" marR="0" algn="ctr">
                        <a:lnSpc>
                          <a:spcPct val="115000"/>
                        </a:lnSpc>
                        <a:spcBef>
                          <a:spcPts val="0"/>
                        </a:spcBef>
                        <a:spcAft>
                          <a:spcPts val="1000"/>
                        </a:spcAft>
                      </a:pPr>
                      <a:r>
                        <a:rPr lang="en-US" sz="1000">
                          <a:latin typeface="+mn-lt"/>
                          <a:ea typeface="Calibri"/>
                          <a:cs typeface="Calibri"/>
                        </a:rPr>
                        <a:t>Cold ice</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0.74</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0.1-0.72</a:t>
                      </a:r>
                    </a:p>
                    <a:p>
                      <a:pPr marL="0" marR="0" algn="ctr">
                        <a:lnSpc>
                          <a:spcPct val="115000"/>
                        </a:lnSpc>
                        <a:spcBef>
                          <a:spcPts val="0"/>
                        </a:spcBef>
                        <a:spcAft>
                          <a:spcPts val="1000"/>
                        </a:spcAft>
                      </a:pPr>
                      <a:r>
                        <a:rPr lang="en-US" sz="1000">
                          <a:latin typeface="+mn-lt"/>
                          <a:ea typeface="Calibri"/>
                          <a:cs typeface="Calibri"/>
                        </a:rPr>
                        <a:t>(clear sky, ice thickness dependent)</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0.75</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96983">
                <a:tc>
                  <a:txBody>
                    <a:bodyPr/>
                    <a:lstStyle/>
                    <a:p>
                      <a:pPr marL="0" marR="0" algn="ctr">
                        <a:lnSpc>
                          <a:spcPct val="115000"/>
                        </a:lnSpc>
                        <a:spcBef>
                          <a:spcPts val="0"/>
                        </a:spcBef>
                        <a:spcAft>
                          <a:spcPts val="1000"/>
                        </a:spcAft>
                      </a:pPr>
                      <a:r>
                        <a:rPr lang="en-US" sz="1000">
                          <a:latin typeface="+mn-lt"/>
                          <a:ea typeface="Calibri"/>
                          <a:cs typeface="Calibri"/>
                        </a:rPr>
                        <a:t>Melting ice</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0.7060</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01.-0.5</a:t>
                      </a:r>
                    </a:p>
                    <a:p>
                      <a:pPr marL="0" marR="0" algn="ctr">
                        <a:lnSpc>
                          <a:spcPct val="115000"/>
                        </a:lnSpc>
                        <a:spcBef>
                          <a:spcPts val="0"/>
                        </a:spcBef>
                        <a:spcAft>
                          <a:spcPts val="1000"/>
                        </a:spcAft>
                      </a:pPr>
                      <a:r>
                        <a:rPr lang="en-US" sz="1000">
                          <a:latin typeface="+mn-lt"/>
                          <a:ea typeface="Calibri"/>
                          <a:cs typeface="Calibri"/>
                        </a:rPr>
                        <a:t>(clear sky, ice thickness dependent)</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0.64</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660">
                <a:tc>
                  <a:txBody>
                    <a:bodyPr/>
                    <a:lstStyle/>
                    <a:p>
                      <a:pPr marL="0" marR="0" algn="ctr">
                        <a:lnSpc>
                          <a:spcPct val="115000"/>
                        </a:lnSpc>
                        <a:spcBef>
                          <a:spcPts val="0"/>
                        </a:spcBef>
                        <a:spcAft>
                          <a:spcPts val="1000"/>
                        </a:spcAft>
                      </a:pPr>
                      <a:r>
                        <a:rPr lang="en-US" sz="1000">
                          <a:latin typeface="+mn-lt"/>
                          <a:ea typeface="Calibri"/>
                          <a:cs typeface="Calibri"/>
                        </a:rPr>
                        <a:t>Ocean</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0.1</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0.1556</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0.06</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1000"/>
                        </a:spcAft>
                      </a:pPr>
                      <a:r>
                        <a:rPr lang="en-US" sz="1000">
                          <a:latin typeface="+mn-lt"/>
                          <a:ea typeface="Calibri"/>
                          <a:cs typeface="Calibri"/>
                        </a:rPr>
                        <a:t>0.1</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660">
                <a:tc gridSpan="6">
                  <a:txBody>
                    <a:bodyPr/>
                    <a:lstStyle/>
                    <a:p>
                      <a:pPr marL="0" marR="0" algn="ctr">
                        <a:lnSpc>
                          <a:spcPct val="115000"/>
                        </a:lnSpc>
                        <a:spcBef>
                          <a:spcPts val="0"/>
                        </a:spcBef>
                        <a:spcAft>
                          <a:spcPts val="1000"/>
                        </a:spcAft>
                      </a:pPr>
                      <a:r>
                        <a:rPr lang="en-US" sz="1000" i="1">
                          <a:latin typeface="+mn-lt"/>
                          <a:ea typeface="Calibri"/>
                          <a:cs typeface="Calibri"/>
                        </a:rPr>
                        <a:t>                   Surface Momentum Exchange Coefficients</a:t>
                      </a: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660">
                <a:tc>
                  <a:txBody>
                    <a:bodyPr/>
                    <a:lstStyle/>
                    <a:p>
                      <a:pPr marL="0" marR="0">
                        <a:lnSpc>
                          <a:spcPct val="115000"/>
                        </a:lnSpc>
                        <a:spcBef>
                          <a:spcPts val="0"/>
                        </a:spcBef>
                        <a:spcAft>
                          <a:spcPts val="1000"/>
                        </a:spcAft>
                      </a:pPr>
                      <a:r>
                        <a:rPr lang="en-US" sz="1000">
                          <a:latin typeface="+mn-lt"/>
                          <a:ea typeface="Calibri"/>
                          <a:cs typeface="Calibri"/>
                        </a:rPr>
                        <a:t>Atmos.-ice</a:t>
                      </a:r>
                      <a:r>
                        <a:rPr lang="en-US" sz="1000" baseline="30000">
                          <a:latin typeface="+mn-lt"/>
                          <a:ea typeface="Calibri"/>
                          <a:cs typeface="Calibri"/>
                        </a:rPr>
                        <a:t>g</a:t>
                      </a: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1.4E-3</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1.14 x 10^-3</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1.63 x 10</a:t>
                      </a:r>
                      <a:r>
                        <a:rPr lang="en-US" sz="1000" baseline="30000">
                          <a:latin typeface="+mn-lt"/>
                          <a:ea typeface="Calibri"/>
                          <a:cs typeface="Calibri"/>
                        </a:rPr>
                        <a:t>-3</a:t>
                      </a:r>
                      <a:r>
                        <a:rPr lang="en-US" sz="1000">
                          <a:latin typeface="+mn-lt"/>
                          <a:ea typeface="Calibri"/>
                          <a:cs typeface="Calibri"/>
                        </a:rPr>
                        <a:t> </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Surface BL</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660">
                <a:tc>
                  <a:txBody>
                    <a:bodyPr/>
                    <a:lstStyle/>
                    <a:p>
                      <a:pPr marL="0" marR="0">
                        <a:lnSpc>
                          <a:spcPct val="115000"/>
                        </a:lnSpc>
                        <a:spcBef>
                          <a:spcPts val="0"/>
                        </a:spcBef>
                        <a:spcAft>
                          <a:spcPts val="1000"/>
                        </a:spcAft>
                      </a:pPr>
                      <a:r>
                        <a:rPr lang="en-US" sz="1000">
                          <a:latin typeface="+mn-lt"/>
                          <a:ea typeface="Calibri"/>
                          <a:cs typeface="Calibri"/>
                        </a:rPr>
                        <a:t>Ice-Ocean</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BL model</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5.4 x 10^-3</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a:latin typeface="+mn-lt"/>
                          <a:ea typeface="Calibri"/>
                          <a:cs typeface="Calibri"/>
                        </a:rPr>
                        <a:t>5.0 x 10</a:t>
                      </a:r>
                      <a:r>
                        <a:rPr lang="en-US" sz="1000" baseline="30000">
                          <a:latin typeface="+mn-lt"/>
                          <a:ea typeface="Calibri"/>
                          <a:cs typeface="Calibri"/>
                        </a:rPr>
                        <a:t>-3</a:t>
                      </a:r>
                      <a:r>
                        <a:rPr lang="en-US" sz="1000">
                          <a:latin typeface="+mn-lt"/>
                          <a:ea typeface="Calibri"/>
                          <a:cs typeface="Calibri"/>
                        </a:rPr>
                        <a:t> </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endParaRPr lang="en-US" sz="1000">
                        <a:latin typeface="+mn-lt"/>
                        <a:ea typeface="Calibri"/>
                        <a:cs typeface="Calibri"/>
                      </a:endParaRP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000" dirty="0" err="1">
                          <a:latin typeface="+mn-lt"/>
                          <a:ea typeface="Calibri"/>
                          <a:cs typeface="Calibri"/>
                        </a:rPr>
                        <a:t>Cw</a:t>
                      </a:r>
                      <a:r>
                        <a:rPr lang="en-US" sz="1000" dirty="0">
                          <a:latin typeface="+mn-lt"/>
                          <a:ea typeface="Calibri"/>
                          <a:cs typeface="Calibri"/>
                        </a:rPr>
                        <a:t>=0.0055</a:t>
                      </a:r>
                    </a:p>
                  </a:txBody>
                  <a:tcPr marL="21579" marR="215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204" name="Picture 1"/>
          <p:cNvPicPr>
            <a:picLocks noChangeAspect="1" noChangeArrowheads="1"/>
          </p:cNvPicPr>
          <p:nvPr/>
        </p:nvPicPr>
        <p:blipFill>
          <a:blip r:embed="rId2" cstate="print"/>
          <a:srcRect/>
          <a:stretch>
            <a:fillRect/>
          </a:stretch>
        </p:blipFill>
        <p:spPr bwMode="auto">
          <a:xfrm>
            <a:off x="0" y="0"/>
            <a:ext cx="95250" cy="209550"/>
          </a:xfrm>
          <a:prstGeom prst="rect">
            <a:avLst/>
          </a:prstGeom>
          <a:solidFill>
            <a:srgbClr val="FFFFFF"/>
          </a:solid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52400"/>
          <a:ext cx="8534399" cy="6571999"/>
        </p:xfrm>
        <a:graphic>
          <a:graphicData uri="http://schemas.openxmlformats.org/drawingml/2006/table">
            <a:tbl>
              <a:tblPr/>
              <a:tblGrid>
                <a:gridCol w="1046921"/>
                <a:gridCol w="795133"/>
                <a:gridCol w="883476"/>
                <a:gridCol w="1004956"/>
                <a:gridCol w="868756"/>
                <a:gridCol w="927652"/>
                <a:gridCol w="677331"/>
                <a:gridCol w="960782"/>
                <a:gridCol w="1369392"/>
              </a:tblGrid>
              <a:tr h="532525">
                <a:tc>
                  <a:txBody>
                    <a:bodyPr/>
                    <a:lstStyle/>
                    <a:p>
                      <a:pPr algn="l" fontAlgn="t"/>
                      <a:r>
                        <a:rPr lang="en-US" sz="1200" b="1" i="1" u="none" strike="noStrike" dirty="0">
                          <a:solidFill>
                            <a:srgbClr val="000000"/>
                          </a:solidFill>
                          <a:latin typeface="Arial"/>
                        </a:rPr>
                        <a:t>Start</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End</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Latitude (degrees, minutes)</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Longitude (degrees, minutes)</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Mooring</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Instrument</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Water Depth</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a:solidFill>
                            <a:srgbClr val="000000"/>
                          </a:solidFill>
                          <a:latin typeface="Arial"/>
                        </a:rPr>
                        <a:t>Instrument Depth</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1" i="1" u="none" strike="noStrike" dirty="0">
                          <a:solidFill>
                            <a:srgbClr val="000000"/>
                          </a:solidFill>
                          <a:latin typeface="Arial"/>
                        </a:rPr>
                        <a:t>Data directory</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Aug-91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Nov-92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75 00'N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12 40'W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APL26</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1002m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48m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uls26-91-92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9437">
                <a:tc>
                  <a:txBody>
                    <a:bodyPr/>
                    <a:lstStyle/>
                    <a:p>
                      <a:pPr algn="l" fontAlgn="t"/>
                      <a:r>
                        <a:rPr lang="en-US" sz="1200" b="0" i="0" u="none" strike="noStrike">
                          <a:solidFill>
                            <a:srgbClr val="000000"/>
                          </a:solidFill>
                          <a:latin typeface="Arial"/>
                        </a:rPr>
                        <a:t>Aug-92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Dec-92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52'N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11 43'W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AWI412-2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APL31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2362m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50m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uls31-92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Aug-93</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Jul-94</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53'N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07 38'W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AWI414-2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APL32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3425m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70m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uls32-93-94</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Jul-94</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Oct-95</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58'N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12 59'W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AWI410-2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APL49</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413m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73m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uls49-94-95</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Aug-97</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Sep-98</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79N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02W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V10-1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APL32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2600m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58m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uls32-97-98</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Sep-98</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Sep-99</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79N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02 03'W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V10-2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APL47</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2609m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54m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uls47-98-99</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Sep-99</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Aug-00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79N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02 03'W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V10-3</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APL25</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2582m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53m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uls25-99-00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5473">
                <a:tc>
                  <a:txBody>
                    <a:bodyPr/>
                    <a:lstStyle/>
                    <a:p>
                      <a:pPr algn="l" fontAlgn="t"/>
                      <a:r>
                        <a:rPr lang="en-US" sz="1200" b="0" i="0" u="none" strike="noStrike">
                          <a:solidFill>
                            <a:srgbClr val="000000"/>
                          </a:solidFill>
                          <a:latin typeface="Arial"/>
                        </a:rPr>
                        <a:t>Oct-99</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Sep-00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25'N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10 15'W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AWI419-1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APL32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3229m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63m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uls32-99-00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Aug-00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Oct-01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79 2'N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02 03'W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F10-4</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APL48</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2554m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67m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uls48-00-01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9437">
                <a:tc>
                  <a:txBody>
                    <a:bodyPr/>
                    <a:lstStyle/>
                    <a:p>
                      <a:pPr algn="l" fontAlgn="t"/>
                      <a:r>
                        <a:rPr lang="en-US" sz="1200" b="0" i="0" u="none" strike="noStrike">
                          <a:solidFill>
                            <a:srgbClr val="000000"/>
                          </a:solidFill>
                          <a:latin typeface="Arial"/>
                        </a:rPr>
                        <a:t>Sep-00</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Sep-01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24'N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10 12'W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AWI419-2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APL31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3160m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65m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uls31-00-01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5791">
                <a:tc>
                  <a:txBody>
                    <a:bodyPr/>
                    <a:lstStyle/>
                    <a:p>
                      <a:pPr algn="l" fontAlgn="t"/>
                      <a:r>
                        <a:rPr lang="en-US" sz="1200" b="0" i="0" u="none" strike="noStrike">
                          <a:solidFill>
                            <a:srgbClr val="000000"/>
                          </a:solidFill>
                          <a:latin typeface="Arial"/>
                        </a:rPr>
                        <a:t>Sep-01</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Sep-02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74 24'N</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10 12'W</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AWI419-3</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APL47</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3160m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82m</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latin typeface="Arial"/>
                        </a:rPr>
                        <a:t>uls47-01-02</a:t>
                      </a:r>
                    </a:p>
                  </a:txBody>
                  <a:tcPr marL="2684" marR="2684" marT="268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Preliminary conclusions</a:t>
            </a:r>
          </a:p>
        </p:txBody>
      </p:sp>
      <p:sp>
        <p:nvSpPr>
          <p:cNvPr id="44035" name="Rectangle 3"/>
          <p:cNvSpPr>
            <a:spLocks noGrp="1" noChangeArrowheads="1"/>
          </p:cNvSpPr>
          <p:nvPr>
            <p:ph type="body" idx="1"/>
          </p:nvPr>
        </p:nvSpPr>
        <p:spPr/>
        <p:txBody>
          <a:bodyPr/>
          <a:lstStyle/>
          <a:p>
            <a:pPr eaLnBrk="1" hangingPunct="1"/>
            <a:r>
              <a:rPr lang="en-US" smtClean="0"/>
              <a:t>The major one is that it seems that the UW model is good and a bit better than others.</a:t>
            </a:r>
          </a:p>
          <a:p>
            <a:pPr eaLnBrk="1" hangingPunct="1"/>
            <a:r>
              <a:rPr lang="en-US" smtClean="0"/>
              <a:t>ECCO2 models results (this is MIT model which An T Nguen runs at JPL are also good and better than the others except UW model. </a:t>
            </a:r>
          </a:p>
          <a:p>
            <a:pPr eaLnBrk="1" hangingPunct="1"/>
            <a:r>
              <a:rPr lang="en-US" smtClean="0"/>
              <a:t>I will continue working with conclusions.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endParaRPr lang="en-US" smtClean="0"/>
          </a:p>
        </p:txBody>
      </p:sp>
      <p:pic>
        <p:nvPicPr>
          <p:cNvPr id="5" name="Content Placeholder 4" descr="uls_histogramLessthan3.png"/>
          <p:cNvPicPr>
            <a:picLocks noGrp="1" noChangeAspect="1"/>
          </p:cNvPicPr>
          <p:nvPr>
            <p:ph idx="1"/>
          </p:nvPr>
        </p:nvPicPr>
        <p:blipFill>
          <a:blip r:embed="rId3" cstate="print"/>
          <a:stretch>
            <a:fillRect/>
          </a:stretch>
        </p:blipFill>
        <p:spPr>
          <a:xfrm>
            <a:off x="11969" y="39170"/>
            <a:ext cx="9132032" cy="6827621"/>
          </a:xfrm>
        </p:spPr>
      </p:pic>
      <p:cxnSp>
        <p:nvCxnSpPr>
          <p:cNvPr id="14" name="Straight Connector 13"/>
          <p:cNvCxnSpPr/>
          <p:nvPr/>
        </p:nvCxnSpPr>
        <p:spPr>
          <a:xfrm>
            <a:off x="1219200" y="5943600"/>
            <a:ext cx="914400" cy="914400"/>
          </a:xfrm>
          <a:prstGeom prst="line">
            <a:avLst/>
          </a:prstGeom>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1190847" y="1041991"/>
            <a:ext cx="7038753" cy="4965404"/>
          </a:xfrm>
          <a:custGeom>
            <a:avLst/>
            <a:gdLst>
              <a:gd name="connsiteX0" fmla="*/ 0 w 7038753"/>
              <a:gd name="connsiteY0" fmla="*/ 4965404 h 4965404"/>
              <a:gd name="connsiteX1" fmla="*/ 3540641 w 7038753"/>
              <a:gd name="connsiteY1" fmla="*/ 0 h 4965404"/>
              <a:gd name="connsiteX2" fmla="*/ 4774018 w 7038753"/>
              <a:gd name="connsiteY2" fmla="*/ 2339162 h 4965404"/>
              <a:gd name="connsiteX3" fmla="*/ 5901069 w 7038753"/>
              <a:gd name="connsiteY3" fmla="*/ 3976576 h 4965404"/>
              <a:gd name="connsiteX4" fmla="*/ 7038753 w 7038753"/>
              <a:gd name="connsiteY4" fmla="*/ 4348716 h 4965404"/>
              <a:gd name="connsiteX5" fmla="*/ 7028120 w 7038753"/>
              <a:gd name="connsiteY5" fmla="*/ 4338083 h 4965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38753" h="4965404">
                <a:moveTo>
                  <a:pt x="0" y="4965404"/>
                </a:moveTo>
                <a:lnTo>
                  <a:pt x="3540641" y="0"/>
                </a:lnTo>
                <a:lnTo>
                  <a:pt x="4774018" y="2339162"/>
                </a:lnTo>
                <a:lnTo>
                  <a:pt x="5901069" y="3976576"/>
                </a:lnTo>
                <a:lnTo>
                  <a:pt x="7038753" y="4348716"/>
                </a:lnTo>
                <a:lnTo>
                  <a:pt x="7028120" y="4338083"/>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7" name="Straight Connector 16"/>
          <p:cNvCxnSpPr/>
          <p:nvPr/>
        </p:nvCxnSpPr>
        <p:spPr>
          <a:xfrm>
            <a:off x="2286000" y="5257800"/>
            <a:ext cx="457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endParaRPr lang="en-US" smtClean="0"/>
          </a:p>
        </p:txBody>
      </p:sp>
      <p:pic>
        <p:nvPicPr>
          <p:cNvPr id="5" name="Content Placeholder 4" descr="uls_histogramLessthan3.png"/>
          <p:cNvPicPr>
            <a:picLocks noGrp="1" noChangeAspect="1"/>
          </p:cNvPicPr>
          <p:nvPr>
            <p:ph idx="1"/>
          </p:nvPr>
        </p:nvPicPr>
        <p:blipFill>
          <a:blip r:embed="rId3" cstate="print"/>
          <a:stretch>
            <a:fillRect/>
          </a:stretch>
        </p:blipFill>
        <p:spPr>
          <a:xfrm>
            <a:off x="11969" y="39170"/>
            <a:ext cx="9132032" cy="6827621"/>
          </a:xfrm>
        </p:spPr>
      </p:pic>
      <p:sp>
        <p:nvSpPr>
          <p:cNvPr id="12" name="Freeform 11"/>
          <p:cNvSpPr/>
          <p:nvPr/>
        </p:nvSpPr>
        <p:spPr>
          <a:xfrm>
            <a:off x="4763386" y="1105786"/>
            <a:ext cx="3508744" cy="4997302"/>
          </a:xfrm>
          <a:custGeom>
            <a:avLst/>
            <a:gdLst>
              <a:gd name="connsiteX0" fmla="*/ 0 w 3508744"/>
              <a:gd name="connsiteY0" fmla="*/ 0 h 4997302"/>
              <a:gd name="connsiteX1" fmla="*/ 1127051 w 3508744"/>
              <a:gd name="connsiteY1" fmla="*/ 2360428 h 4997302"/>
              <a:gd name="connsiteX2" fmla="*/ 2317898 w 3508744"/>
              <a:gd name="connsiteY2" fmla="*/ 4274288 h 4997302"/>
              <a:gd name="connsiteX3" fmla="*/ 3508744 w 3508744"/>
              <a:gd name="connsiteY3" fmla="*/ 4997302 h 4997302"/>
              <a:gd name="connsiteX4" fmla="*/ 3466214 w 3508744"/>
              <a:gd name="connsiteY4" fmla="*/ 4253023 h 4997302"/>
              <a:gd name="connsiteX5" fmla="*/ 2349795 w 3508744"/>
              <a:gd name="connsiteY5" fmla="*/ 3912781 h 4997302"/>
              <a:gd name="connsiteX6" fmla="*/ 1127051 w 3508744"/>
              <a:gd name="connsiteY6" fmla="*/ 2147777 h 4997302"/>
              <a:gd name="connsiteX7" fmla="*/ 0 w 3508744"/>
              <a:gd name="connsiteY7" fmla="*/ 0 h 4997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08744" h="4997302">
                <a:moveTo>
                  <a:pt x="0" y="0"/>
                </a:moveTo>
                <a:lnTo>
                  <a:pt x="1127051" y="2360428"/>
                </a:lnTo>
                <a:lnTo>
                  <a:pt x="2317898" y="4274288"/>
                </a:lnTo>
                <a:lnTo>
                  <a:pt x="3508744" y="4997302"/>
                </a:lnTo>
                <a:lnTo>
                  <a:pt x="3466214" y="4253023"/>
                </a:lnTo>
                <a:lnTo>
                  <a:pt x="2349795" y="3912781"/>
                </a:lnTo>
                <a:lnTo>
                  <a:pt x="1127051" y="2147777"/>
                </a:lnTo>
                <a:lnTo>
                  <a:pt x="0" y="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1892595" y="1041991"/>
            <a:ext cx="2849526" cy="3902149"/>
          </a:xfrm>
          <a:custGeom>
            <a:avLst/>
            <a:gdLst>
              <a:gd name="connsiteX0" fmla="*/ 2849526 w 2849526"/>
              <a:gd name="connsiteY0" fmla="*/ 0 h 3902149"/>
              <a:gd name="connsiteX1" fmla="*/ 1690577 w 2849526"/>
              <a:gd name="connsiteY1" fmla="*/ 1701209 h 3902149"/>
              <a:gd name="connsiteX2" fmla="*/ 542261 w 2849526"/>
              <a:gd name="connsiteY2" fmla="*/ 3157869 h 3902149"/>
              <a:gd name="connsiteX3" fmla="*/ 0 w 2849526"/>
              <a:gd name="connsiteY3" fmla="*/ 3902149 h 3902149"/>
              <a:gd name="connsiteX4" fmla="*/ 489098 w 2849526"/>
              <a:gd name="connsiteY4" fmla="*/ 3094074 h 3902149"/>
              <a:gd name="connsiteX5" fmla="*/ 1669312 w 2849526"/>
              <a:gd name="connsiteY5" fmla="*/ 361507 h 3902149"/>
              <a:gd name="connsiteX6" fmla="*/ 2849526 w 2849526"/>
              <a:gd name="connsiteY6" fmla="*/ 0 h 3902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49526" h="3902149">
                <a:moveTo>
                  <a:pt x="2849526" y="0"/>
                </a:moveTo>
                <a:lnTo>
                  <a:pt x="1690577" y="1701209"/>
                </a:lnTo>
                <a:lnTo>
                  <a:pt x="542261" y="3157869"/>
                </a:lnTo>
                <a:lnTo>
                  <a:pt x="0" y="3902149"/>
                </a:lnTo>
                <a:lnTo>
                  <a:pt x="489098" y="3094074"/>
                </a:lnTo>
                <a:lnTo>
                  <a:pt x="1669312" y="361507"/>
                </a:lnTo>
                <a:lnTo>
                  <a:pt x="2849526" y="0"/>
                </a:lnTo>
                <a:close/>
              </a:path>
            </a:pathLst>
          </a:cu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295400" y="1840468"/>
            <a:ext cx="1981200" cy="369332"/>
          </a:xfrm>
          <a:prstGeom prst="rect">
            <a:avLst/>
          </a:prstGeom>
          <a:noFill/>
        </p:spPr>
        <p:txBody>
          <a:bodyPr wrap="square" rtlCol="0">
            <a:spAutoFit/>
          </a:bodyPr>
          <a:lstStyle/>
          <a:p>
            <a:pPr algn="ctr"/>
            <a:r>
              <a:rPr lang="en-US" dirty="0" smtClean="0"/>
              <a:t>Model is too thin</a:t>
            </a:r>
            <a:endParaRPr lang="en-US" dirty="0"/>
          </a:p>
        </p:txBody>
      </p:sp>
      <p:sp>
        <p:nvSpPr>
          <p:cNvPr id="8" name="TextBox 7"/>
          <p:cNvSpPr txBox="1"/>
          <p:nvPr/>
        </p:nvSpPr>
        <p:spPr>
          <a:xfrm>
            <a:off x="6477000" y="3810000"/>
            <a:ext cx="1981200" cy="369332"/>
          </a:xfrm>
          <a:prstGeom prst="rect">
            <a:avLst/>
          </a:prstGeom>
          <a:noFill/>
        </p:spPr>
        <p:txBody>
          <a:bodyPr wrap="square" rtlCol="0">
            <a:spAutoFit/>
          </a:bodyPr>
          <a:lstStyle/>
          <a:p>
            <a:pPr algn="ctr"/>
            <a:r>
              <a:rPr lang="en-US" dirty="0" smtClean="0"/>
              <a:t>Model is too thick</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en-US" smtClean="0"/>
          </a:p>
        </p:txBody>
      </p:sp>
      <p:pic>
        <p:nvPicPr>
          <p:cNvPr id="5" name="Content Placeholder 4" descr="ULS_ThicknessDifferencesByModel.png"/>
          <p:cNvPicPr>
            <a:picLocks noGrp="1" noChangeAspect="1"/>
          </p:cNvPicPr>
          <p:nvPr>
            <p:ph idx="1"/>
          </p:nvPr>
        </p:nvPicPr>
        <p:blipFill>
          <a:blip r:embed="rId3" cstate="print"/>
          <a:stretch>
            <a:fillRect/>
          </a:stretch>
        </p:blipFill>
        <p:spPr>
          <a:xfrm>
            <a:off x="-15858" y="76200"/>
            <a:ext cx="9159858" cy="6648053"/>
          </a:xfrm>
        </p:spPr>
      </p:pic>
      <p:sp>
        <p:nvSpPr>
          <p:cNvPr id="4" name="TextBox 3"/>
          <p:cNvSpPr txBox="1"/>
          <p:nvPr/>
        </p:nvSpPr>
        <p:spPr>
          <a:xfrm>
            <a:off x="2209800" y="228600"/>
            <a:ext cx="5486400" cy="461665"/>
          </a:xfrm>
          <a:prstGeom prst="rect">
            <a:avLst/>
          </a:prstGeom>
          <a:solidFill>
            <a:schemeClr val="bg1"/>
          </a:solidFill>
        </p:spPr>
        <p:txBody>
          <a:bodyPr wrap="square" rtlCol="0">
            <a:spAutoFit/>
          </a:bodyPr>
          <a:lstStyle/>
          <a:p>
            <a:pPr algn="ctr"/>
            <a:r>
              <a:rPr lang="en-US" sz="2400" dirty="0" smtClean="0"/>
              <a:t>Model – Observations Thickness</a:t>
            </a:r>
            <a:endParaRPr lang="en-US" sz="2400" dirty="0"/>
          </a:p>
        </p:txBody>
      </p:sp>
      <p:cxnSp>
        <p:nvCxnSpPr>
          <p:cNvPr id="7" name="Straight Connector 6"/>
          <p:cNvCxnSpPr/>
          <p:nvPr/>
        </p:nvCxnSpPr>
        <p:spPr>
          <a:xfrm rot="5400000" flipH="1" flipV="1">
            <a:off x="-1905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97840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2176272"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335584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45339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en-US" smtClean="0"/>
          </a:p>
        </p:txBody>
      </p:sp>
      <p:pic>
        <p:nvPicPr>
          <p:cNvPr id="5" name="Content Placeholder 4" descr="ULS_ThicknessDifferencesByModel.png"/>
          <p:cNvPicPr>
            <a:picLocks noGrp="1" noChangeAspect="1"/>
          </p:cNvPicPr>
          <p:nvPr>
            <p:ph idx="1"/>
          </p:nvPr>
        </p:nvPicPr>
        <p:blipFill>
          <a:blip r:embed="rId3" cstate="print"/>
          <a:stretch>
            <a:fillRect/>
          </a:stretch>
        </p:blipFill>
        <p:spPr>
          <a:xfrm>
            <a:off x="-15858" y="76200"/>
            <a:ext cx="9159858" cy="6648053"/>
          </a:xfrm>
        </p:spPr>
      </p:pic>
      <p:cxnSp>
        <p:nvCxnSpPr>
          <p:cNvPr id="7" name="Straight Connector 6"/>
          <p:cNvCxnSpPr/>
          <p:nvPr/>
        </p:nvCxnSpPr>
        <p:spPr>
          <a:xfrm>
            <a:off x="1143000" y="4114800"/>
            <a:ext cx="708660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143000" y="3200400"/>
            <a:ext cx="7086600"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flipH="1" flipV="1">
            <a:off x="-1905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97840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2176272"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335584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45339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209800" y="228600"/>
            <a:ext cx="5486400" cy="461665"/>
          </a:xfrm>
          <a:prstGeom prst="rect">
            <a:avLst/>
          </a:prstGeom>
          <a:solidFill>
            <a:schemeClr val="bg1"/>
          </a:solidFill>
        </p:spPr>
        <p:txBody>
          <a:bodyPr wrap="square" rtlCol="0">
            <a:spAutoFit/>
          </a:bodyPr>
          <a:lstStyle/>
          <a:p>
            <a:pPr algn="ctr"/>
            <a:r>
              <a:rPr lang="en-US" sz="2400" dirty="0" smtClean="0"/>
              <a:t>Model – Observations Thickness</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en-US" smtClean="0"/>
          </a:p>
        </p:txBody>
      </p:sp>
      <p:pic>
        <p:nvPicPr>
          <p:cNvPr id="5" name="Content Placeholder 4" descr="ULS_ThicknessDifferencesByModel.png"/>
          <p:cNvPicPr>
            <a:picLocks noGrp="1" noChangeAspect="1"/>
          </p:cNvPicPr>
          <p:nvPr>
            <p:ph idx="1"/>
          </p:nvPr>
        </p:nvPicPr>
        <p:blipFill>
          <a:blip r:embed="rId3" cstate="print"/>
          <a:stretch>
            <a:fillRect/>
          </a:stretch>
        </p:blipFill>
        <p:spPr>
          <a:xfrm>
            <a:off x="-15858" y="76200"/>
            <a:ext cx="9159858" cy="6648053"/>
          </a:xfrm>
        </p:spPr>
      </p:pic>
      <p:sp>
        <p:nvSpPr>
          <p:cNvPr id="4" name="Oval 3"/>
          <p:cNvSpPr/>
          <p:nvPr/>
        </p:nvSpPr>
        <p:spPr>
          <a:xfrm>
            <a:off x="2286000" y="3505200"/>
            <a:ext cx="533400" cy="1295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1143000" y="4114800"/>
            <a:ext cx="7086600"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143000" y="3200400"/>
            <a:ext cx="7086600"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flipH="1" flipV="1">
            <a:off x="-1905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97840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2176272"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3355848"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4533900" y="3619500"/>
            <a:ext cx="51054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209800" y="228600"/>
            <a:ext cx="5486400" cy="461665"/>
          </a:xfrm>
          <a:prstGeom prst="rect">
            <a:avLst/>
          </a:prstGeom>
          <a:solidFill>
            <a:schemeClr val="bg1"/>
          </a:solidFill>
        </p:spPr>
        <p:txBody>
          <a:bodyPr wrap="square" rtlCol="0">
            <a:spAutoFit/>
          </a:bodyPr>
          <a:lstStyle/>
          <a:p>
            <a:pPr algn="ctr"/>
            <a:r>
              <a:rPr lang="en-US" sz="2400" dirty="0" smtClean="0"/>
              <a:t>Model – Observations Thickness</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9502</TotalTime>
  <Words>2942</Words>
  <Application>Microsoft Office PowerPoint</Application>
  <PresentationFormat>On-screen Show (4:3)</PresentationFormat>
  <Paragraphs>694</Paragraphs>
  <Slides>42</Slides>
  <Notes>26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Default Design</vt:lpstr>
      <vt:lpstr>Equation</vt:lpstr>
      <vt:lpstr>Evaluation of AOMIP Modeled Arctic Sea Ice Thickness  (Using Observational ULS data)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Performance by model </vt:lpstr>
      <vt:lpstr>Slide 19</vt:lpstr>
      <vt:lpstr>Slide 20</vt:lpstr>
      <vt:lpstr>Slide 21</vt:lpstr>
      <vt:lpstr>Slide 22</vt:lpstr>
      <vt:lpstr>Slide 23</vt:lpstr>
      <vt:lpstr>Slide 24</vt:lpstr>
      <vt:lpstr>Performance by instrument </vt:lpstr>
      <vt:lpstr>Slide 26</vt:lpstr>
      <vt:lpstr>Slide 27</vt:lpstr>
      <vt:lpstr>Slide 28</vt:lpstr>
      <vt:lpstr>Slide 29</vt:lpstr>
      <vt:lpstr>Slide 30</vt:lpstr>
      <vt:lpstr>Slide 31</vt:lpstr>
      <vt:lpstr>Conclusions from ULS data</vt:lpstr>
      <vt:lpstr>Seasonality of Sea-Ice Concentration</vt:lpstr>
      <vt:lpstr>Slide 34</vt:lpstr>
      <vt:lpstr>Slide 35</vt:lpstr>
      <vt:lpstr>Slide 36</vt:lpstr>
      <vt:lpstr>Conclusions</vt:lpstr>
      <vt:lpstr>Slide 38</vt:lpstr>
      <vt:lpstr>Slide 39</vt:lpstr>
      <vt:lpstr>Slide 40</vt:lpstr>
      <vt:lpstr>Slide 41</vt:lpstr>
      <vt:lpstr>Preliminary conclusions</vt:lpstr>
    </vt:vector>
  </TitlesOfParts>
  <Company>WHOI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Proshutinsky</dc:creator>
  <cp:lastModifiedBy>Mark Andrew Johnson</cp:lastModifiedBy>
  <cp:revision>671</cp:revision>
  <dcterms:created xsi:type="dcterms:W3CDTF">2009-10-17T15:03:20Z</dcterms:created>
  <dcterms:modified xsi:type="dcterms:W3CDTF">2010-10-14T00:43:50Z</dcterms:modified>
</cp:coreProperties>
</file>