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8" r:id="rId4"/>
    <p:sldMasterId id="2147483710" r:id="rId5"/>
    <p:sldMasterId id="2147483722" r:id="rId6"/>
    <p:sldMasterId id="2147483735" r:id="rId7"/>
    <p:sldMasterId id="2147483748" r:id="rId8"/>
    <p:sldMasterId id="2147483761" r:id="rId9"/>
    <p:sldMasterId id="2147483774" r:id="rId10"/>
  </p:sldMasterIdLst>
  <p:notesMasterIdLst>
    <p:notesMasterId r:id="rId33"/>
  </p:notesMasterIdLst>
  <p:sldIdLst>
    <p:sldId id="263" r:id="rId11"/>
    <p:sldId id="283" r:id="rId12"/>
    <p:sldId id="288" r:id="rId13"/>
    <p:sldId id="289" r:id="rId14"/>
    <p:sldId id="286" r:id="rId15"/>
    <p:sldId id="287" r:id="rId16"/>
    <p:sldId id="285" r:id="rId17"/>
    <p:sldId id="293" r:id="rId18"/>
    <p:sldId id="257" r:id="rId19"/>
    <p:sldId id="264" r:id="rId20"/>
    <p:sldId id="294" r:id="rId21"/>
    <p:sldId id="295" r:id="rId22"/>
    <p:sldId id="297" r:id="rId23"/>
    <p:sldId id="298" r:id="rId24"/>
    <p:sldId id="262" r:id="rId25"/>
    <p:sldId id="299" r:id="rId26"/>
    <p:sldId id="256" r:id="rId27"/>
    <p:sldId id="259" r:id="rId28"/>
    <p:sldId id="258" r:id="rId29"/>
    <p:sldId id="296" r:id="rId30"/>
    <p:sldId id="277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0" autoAdjust="0"/>
    <p:restoredTop sz="83253" autoAdjust="0"/>
  </p:normalViewPr>
  <p:slideViewPr>
    <p:cSldViewPr>
      <p:cViewPr>
        <p:scale>
          <a:sx n="70" d="100"/>
          <a:sy n="70" d="100"/>
        </p:scale>
        <p:origin x="-239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%20Files\IAEA\Fukushima\CGP\FOI%20presentations\participants%20pie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/>
            </a:pPr>
            <a:r>
              <a:rPr lang="en-US" sz="2000" dirty="0"/>
              <a:t> symposium participants</a:t>
            </a:r>
          </a:p>
        </c:rich>
      </c:tx>
      <c:layout>
        <c:manualLayout>
          <c:xMode val="edge"/>
          <c:yMode val="edge"/>
          <c:x val="0.407014025590551"/>
          <c:y val="0.025185126859142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5"/>
            <c:bubble3D val="0"/>
            <c:explosion val="2"/>
          </c:dPt>
          <c:dLbls>
            <c:dLbl>
              <c:idx val="0"/>
              <c:layout>
                <c:manualLayout>
                  <c:x val="0.0120647419072616"/>
                  <c:y val="0.003044983960338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367856616237577"/>
                  <c:y val="-0.2374546388223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11056504172933"/>
                  <c:y val="-0.003345231846019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291138045946504"/>
                  <c:y val="-0.04454943132108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8833552055993"/>
                  <c:y val="0.01762405353781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0503177622460114"/>
                  <c:y val="0.00184678002206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ja-JP"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Sheet1!$C$3:$C$8</c:f>
              <c:strCache>
                <c:ptCount val="6"/>
                <c:pt idx="0">
                  <c:v>ocean scientists</c:v>
                </c:pt>
                <c:pt idx="1">
                  <c:v>nuclear/health physics</c:v>
                </c:pt>
                <c:pt idx="2">
                  <c:v>academics- policy, law, economics, history</c:v>
                </c:pt>
                <c:pt idx="3">
                  <c:v>media- print, TV, Japan, international</c:v>
                </c:pt>
                <c:pt idx="4">
                  <c:v>government agencies</c:v>
                </c:pt>
                <c:pt idx="5">
                  <c:v>other foundations, companies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25.0</c:v>
                </c:pt>
                <c:pt idx="1">
                  <c:v>10.0</c:v>
                </c:pt>
                <c:pt idx="2">
                  <c:v>15.0</c:v>
                </c:pt>
                <c:pt idx="3">
                  <c:v>11.0</c:v>
                </c:pt>
                <c:pt idx="4">
                  <c:v>17.0</c:v>
                </c:pt>
                <c:pt idx="5">
                  <c:v>10.0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BE62-BDF1-439B-B6C8-242A50C1767F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5075-6F7E-47B5-BBEF-52B5003F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075-6F7E-47B5-BBEF-52B5003F6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1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075-6F7E-47B5-BBEF-52B5003F64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1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countries, 60 (2/3)</a:t>
            </a:r>
            <a:r>
              <a:rPr lang="en-US" baseline="0" dirty="0" smtClean="0"/>
              <a:t> from w/in Japan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075-6F7E-47B5-BBEF-52B5003F64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>
                <a:solidFill>
                  <a:prstClr val="black"/>
                </a:solidFill>
              </a:rPr>
              <a:t>Vectors larger than 50 cm/s are drawn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075-6F7E-47B5-BBEF-52B5003F64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Human and Natural sources</a:t>
            </a:r>
          </a:p>
          <a:p>
            <a:r>
              <a:rPr lang="en-US" smtClean="0"/>
              <a:t>10 Bq /banana, 8,000 Bq/human</a:t>
            </a:r>
          </a:p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85E240-6E24-4EA6-AD94-5BED2E2B1160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90,000 regulatory level in Japan</a:t>
            </a:r>
          </a:p>
          <a:p>
            <a:r>
              <a:rPr lang="en-US" dirty="0" smtClean="0"/>
              <a:t>Even in “cold shutdown” as of Dec 2011, 200-400m^3 cooling water leaking/day (600 m^3 added for cooling)</a:t>
            </a:r>
          </a:p>
          <a:p>
            <a:r>
              <a:rPr lang="en-US" dirty="0" smtClean="0"/>
              <a:t>100,000 m^3 highly contaminated water still in basements</a:t>
            </a:r>
          </a:p>
          <a:p>
            <a:r>
              <a:rPr lang="en-US" dirty="0" smtClean="0"/>
              <a:t>Carrots: 126 Bq/kg from potassium-40; half life 1.3 billion years, decay energy 1.3 MeV</a:t>
            </a:r>
            <a:br>
              <a:rPr lang="en-US" dirty="0" smtClean="0"/>
            </a:br>
            <a:r>
              <a:rPr lang="en-US" dirty="0" smtClean="0"/>
              <a:t>Banana: 130 Bq/kg from potassium-40</a:t>
            </a:r>
            <a:br>
              <a:rPr lang="en-US" dirty="0" smtClean="0"/>
            </a:br>
            <a:r>
              <a:rPr lang="en-US" dirty="0" smtClean="0"/>
              <a:t>Brazil nuts: 207 Bq/kg from potassium-40, plus 37-259 Bq/kg from radium-226; half-life 1,620 years, decay energy 4.9 MeV</a:t>
            </a:r>
            <a:br>
              <a:rPr lang="en-US" dirty="0" smtClean="0"/>
            </a:br>
            <a:r>
              <a:rPr lang="en-US" dirty="0" smtClean="0"/>
              <a:t>US tobacco: 19.1 Bq/kg from polonium-210; half-life 138 days, decay energy 5.3 MeV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0B2215-2CD3-4465-831C-1E34FCCED4DD}" type="slidenum">
              <a:rPr 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>
                <a:solidFill>
                  <a:prstClr val="black"/>
                </a:solidFill>
              </a:rPr>
              <a:t>Observed data is assimilated till June 16, 2012&gt;</a:t>
            </a:r>
            <a:endParaRPr kumimoji="1" lang="ja-JP" alt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075-6F7E-47B5-BBEF-52B5003F6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2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prstClr val="black"/>
                </a:solidFill>
              </a:rPr>
              <a:t>Vectors larger than 50 cm/s are drawn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E5075-6F7E-47B5-BBEF-52B5003F64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5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1" dirty="0" smtClean="0">
                <a:solidFill>
                  <a:srgbClr val="2121FB"/>
                </a:solidFill>
              </a:rPr>
              <a:t>in &lt;200m coastal waters (April-September 2012)</a:t>
            </a:r>
            <a:endParaRPr kumimoji="1" lang="ja-JP" altLang="en-US" sz="2000" i="1" dirty="0" smtClean="0">
              <a:solidFill>
                <a:srgbClr val="2121FB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DBDD6-3333-40FC-820E-859780D8D87B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1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Look first at Fish off Japan</a:t>
            </a:r>
          </a:p>
          <a:p>
            <a:r>
              <a:rPr lang="en-US" smtClean="0"/>
              <a:t>Japanese Fisheries Agency data</a:t>
            </a:r>
          </a:p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F8DA001-D6D2-45C6-B627-83600CA16DBB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100 Bq/kg intended to make total internal exposure &lt; 1 mSv/yr = equivalent to increase risk of dying of cancer by 0.005% [1 in 20,000]</a:t>
            </a:r>
          </a:p>
          <a:p>
            <a:r>
              <a:rPr lang="en-US" smtClean="0"/>
              <a:t>EPA has limit of 1 mSv/yr for general public; natural = 2-3 mSv/yr (0.2 to 0.3 uSv/hr)</a:t>
            </a:r>
          </a:p>
          <a:p>
            <a:r>
              <a:rPr lang="en-US" smtClean="0"/>
              <a:t>Only 2% above 500 Bq/kg limit, now close to 20% above 100 Bq/kg</a:t>
            </a:r>
          </a:p>
          <a:p>
            <a:r>
              <a:rPr lang="en-US" smtClean="0"/>
              <a:t>US limit is 1200 Bq/kg</a:t>
            </a:r>
          </a:p>
          <a:p>
            <a:r>
              <a:rPr lang="en-US" smtClean="0"/>
              <a:t>Water was 200,000 now down to 10,000 Bq/kg (closer to US)</a:t>
            </a:r>
          </a:p>
          <a:p>
            <a:r>
              <a:rPr lang="en-US" smtClean="0"/>
              <a:t>What about 90Sr?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E24AC4C-A15A-420D-B842-FC9079B53EDE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Human and Natural sources</a:t>
            </a:r>
          </a:p>
          <a:p>
            <a:r>
              <a:rPr lang="en-US" smtClean="0"/>
              <a:t>10 Bq /banana, 8,000 Bq/human</a:t>
            </a:r>
          </a:p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85E240-6E24-4EA6-AD94-5BED2E2B1160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17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1484-609D-408C-8EB3-F7B88E7ACB4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CF6C-8F49-4DF3-93F1-90F0E1275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52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EE47-25D7-4B07-8833-927691ED3D0D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B8E8-903F-4A04-8581-40A9165CD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6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BB7A-7BEE-41FB-A668-F582F342E4F0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210A-B464-46C2-9667-CDBD2045D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5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F834-43A1-4B9B-A374-57CD5989E807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346D-2E86-43DE-AD86-73DE69DF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3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F6B0-14D0-499E-B106-1DB2E3FED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60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338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667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46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634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9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819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22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24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50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416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194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8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4F2B-9627-4B83-8A31-93ADA64EF5AE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8E15-E481-4996-A587-4C9A8BD1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68D2-14E9-41D5-B43A-AFA34CC13360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7099-F577-4CE2-93DC-0B9B0D00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2317-16BD-4AC9-A0A9-C98D4EDF0EA7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DD3E-DCF2-444E-91D1-7AA01C53F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1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788C-CD75-477D-ACEE-BDF2A9D97701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D9E9-5BFA-4F53-A12D-0F350AF5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8D3B-521B-4625-8608-F4EA217E490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9D75-75DF-42B4-A3ED-B460E8C7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54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6D49-3668-47D5-9E30-FE7A222B99B6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3692-D826-4270-B544-08A47C5D8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F850-066B-4635-8C9D-E454B9F2CFAD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3D44-A7A2-4F8A-8149-A5BFD3111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1484-609D-408C-8EB3-F7B88E7ACB4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CF6C-8F49-4DF3-93F1-90F0E1275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EE47-25D7-4B07-8833-927691ED3D0D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B8E8-903F-4A04-8581-40A9165CD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BB7A-7BEE-41FB-A668-F582F342E4F0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210A-B464-46C2-9667-CDBD2045D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F834-43A1-4B9B-A374-57CD5989E807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346D-2E86-43DE-AD86-73DE69DF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9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F6B0-14D0-499E-B106-1DB2E3FED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4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21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78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64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5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06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72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4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1FAB-92B4-4DF9-B06A-D5D892DE163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0ACD-75D0-40F4-AA50-DE4144E3B6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6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4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25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59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69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67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86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1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88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93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43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10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05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13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2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3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89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09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27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45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63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52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7BA1-4C6A-1340-AF7B-E2AC3127FC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4A19-E2B6-874F-84B1-DAD72BD0D26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9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7A0E-DD47-4A88-92F1-926205BA634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F7D6-56D4-4F6A-947A-E86379EB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43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984A-CA36-4920-AD48-100F8B0535DE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F1B2-2845-43BA-8508-4550F1BE0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2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49C6-93E1-49B3-B2CC-1E6827D31267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C277-44A8-4F28-B727-6810D42AC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104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3E40-CE17-46D2-B614-C8EA4948139C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8DB3-7692-4F13-A481-07996E6A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8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15C9-8E5A-405C-BBA5-984E45EFE1F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FE34-1846-4612-ABD1-579BBA88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4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8D86-AFFD-4D4A-A5EE-743C370FA2E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9E58-05A8-4B42-8F31-C166A8C2D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6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0DC6-7A4C-4174-9E70-95482DC4C95F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3972-3BBC-45A1-894F-FCE5B336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2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135C-14B6-4F42-B155-AD927E29AF20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D682-125B-48E6-8235-E7EED1E39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3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3E04-B267-4C46-A02A-CD1DE005BCF3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4FC-30FA-4E55-8D02-A8EF8EBDE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38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ED66-745D-4FD5-AAA1-EFBD81C0B29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0E86-9927-47CD-92E8-F6269A712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42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6A20-7E64-45C2-ACC6-B73A7DD403E6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49E6-DDE9-4408-A266-64F7ECE17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BAF5-CDFC-423B-8618-59664E67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0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7A0E-DD47-4A88-92F1-926205BA634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F7D6-56D4-4F6A-947A-E86379EB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41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984A-CA36-4920-AD48-100F8B0535DE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F1B2-2845-43BA-8508-4550F1BE0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49C6-93E1-49B3-B2CC-1E6827D31267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C277-44A8-4F28-B727-6810D42AC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3E40-CE17-46D2-B614-C8EA4948139C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8DB3-7692-4F13-A481-07996E6A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53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15C9-8E5A-405C-BBA5-984E45EFE1F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FE34-1846-4612-ABD1-579BBA88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1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8D86-AFFD-4D4A-A5EE-743C370FA2E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9E58-05A8-4B42-8F31-C166A8C2D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58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0DC6-7A4C-4174-9E70-95482DC4C95F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3972-3BBC-45A1-894F-FCE5B336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51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135C-14B6-4F42-B155-AD927E29AF20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D682-125B-48E6-8235-E7EED1E39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42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3E04-B267-4C46-A02A-CD1DE005BCF3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4FC-30FA-4E55-8D02-A8EF8EBDE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97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ED66-745D-4FD5-AAA1-EFBD81C0B29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0E86-9927-47CD-92E8-F6269A712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3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6A20-7E64-45C2-ACC6-B73A7DD403E6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49E6-DDE9-4408-A266-64F7ECE17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99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BAF5-CDFC-423B-8618-59664E67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4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7A0E-DD47-4A88-92F1-926205BA634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F7D6-56D4-4F6A-947A-E86379EBF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34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984A-CA36-4920-AD48-100F8B0535DE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F1B2-2845-43BA-8508-4550F1BE0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54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49C6-93E1-49B3-B2CC-1E6827D31267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C277-44A8-4F28-B727-6810D42AC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29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3E40-CE17-46D2-B614-C8EA4948139C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8DB3-7692-4F13-A481-07996E6A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3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915C9-8E5A-405C-BBA5-984E45EFE1F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FE34-1846-4612-ABD1-579BBA88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8D86-AFFD-4D4A-A5EE-743C370FA2E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9E58-05A8-4B42-8F31-C166A8C2D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09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0DC6-7A4C-4174-9E70-95482DC4C95F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3972-3BBC-45A1-894F-FCE5B336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135C-14B6-4F42-B155-AD927E29AF20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D682-125B-48E6-8235-E7EED1E39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4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3E04-B267-4C46-A02A-CD1DE005BCF3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4FC-30FA-4E55-8D02-A8EF8EBDE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4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13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ED66-745D-4FD5-AAA1-EFBD81C0B292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0E86-9927-47CD-92E8-F6269A712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6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6A20-7E64-45C2-ACC6-B73A7DD403E6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49E6-DDE9-4408-A266-64F7ECE17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05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BAF5-CDFC-423B-8618-59664E67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11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4F2B-9627-4B83-8A31-93ADA64EF5AE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8E15-E481-4996-A587-4C9A8BD1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60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68D2-14E9-41D5-B43A-AFA34CC13360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7099-F577-4CE2-93DC-0B9B0D00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9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2317-16BD-4AC9-A0A9-C98D4EDF0EA7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DD3E-DCF2-444E-91D1-7AA01C53F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05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788C-CD75-477D-ACEE-BDF2A9D97701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D9E9-5BFA-4F53-A12D-0F350AF5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0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8D3B-521B-4625-8608-F4EA217E490B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9D75-75DF-42B4-A3ED-B460E8C7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4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6D49-3668-47D5-9E30-FE7A222B99B6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3692-D826-4270-B544-08A47C5D8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09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F850-066B-4635-8C9D-E454B9F2CFAD}" type="datetimeFigureOut">
              <a:rPr lang="en-US"/>
              <a:pPr>
                <a:defRPr/>
              </a:pPr>
              <a:t>11/30/12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3D44-A7A2-4F8A-8149-A5BFD3111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C5C7"/>
            </a:gs>
            <a:gs pos="50000">
              <a:srgbClr val="014086"/>
            </a:gs>
            <a:gs pos="100000">
              <a:srgbClr val="01162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71CA-54A5-488E-9C8F-88FEDA3011F8}" type="datetimeFigureOut">
              <a:rPr lang="en-US" smtClean="0"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76C9-79C2-4D3F-8C18-49771750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5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1FAB-92B4-4DF9-B06A-D5D892DE1632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0ACD-75D0-40F4-AA50-DE4144E3B656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C5C7"/>
            </a:gs>
            <a:gs pos="50000">
              <a:srgbClr val="014086"/>
            </a:gs>
            <a:gs pos="100000">
              <a:srgbClr val="01162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F35DFB-004C-4918-B2F5-A79B0759AF28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15D848-B024-497C-9F67-A4B86769F85A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1FAB-92B4-4DF9-B06A-D5D892DE1632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11/30/12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0ACD-75D0-40F4-AA50-DE4144E3B656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5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487BA1-4C6A-1340-AF7B-E2AC3127FC05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11/30/12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124A19-E2B6-874F-84B1-DAD72BD0D266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487BA1-4C6A-1340-AF7B-E2AC3127FC05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11/30/12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124A19-E2B6-874F-84B1-DAD72BD0D266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4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C5C7">
                <a:lumMod val="70000"/>
              </a:srgbClr>
            </a:gs>
            <a:gs pos="30000">
              <a:srgbClr val="014086"/>
            </a:gs>
            <a:gs pos="100000">
              <a:srgbClr val="01162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5400B2-185B-4745-873C-99F24A87EF26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F59024A-D4D8-4C7E-8317-CD5FACDF077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C5C7">
                <a:lumMod val="70000"/>
              </a:srgbClr>
            </a:gs>
            <a:gs pos="30000">
              <a:srgbClr val="014086"/>
            </a:gs>
            <a:gs pos="100000">
              <a:srgbClr val="01162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5400B2-185B-4745-873C-99F24A87EF26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F59024A-D4D8-4C7E-8317-CD5FACDF077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C5C7">
                <a:lumMod val="70000"/>
              </a:srgbClr>
            </a:gs>
            <a:gs pos="30000">
              <a:srgbClr val="014086"/>
            </a:gs>
            <a:gs pos="100000">
              <a:srgbClr val="01162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5400B2-185B-4745-873C-99F24A87EF26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F59024A-D4D8-4C7E-8317-CD5FACDF0775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5C5C7"/>
            </a:gs>
            <a:gs pos="50999">
              <a:srgbClr val="014086"/>
            </a:gs>
            <a:gs pos="100000">
              <a:srgbClr val="01162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F35DFB-004C-4918-B2F5-A79B0759AF28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15D848-B024-497C-9F67-A4B86769F85A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5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gif"/><Relationship Id="rId7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wmf"/><Relationship Id="rId12" Type="http://schemas.openxmlformats.org/officeDocument/2006/relationships/image" Target="../media/image49.wmf"/><Relationship Id="rId13" Type="http://schemas.openxmlformats.org/officeDocument/2006/relationships/image" Target="../media/image50.gif"/><Relationship Id="rId14" Type="http://schemas.openxmlformats.org/officeDocument/2006/relationships/image" Target="../media/image51.gif"/><Relationship Id="rId15" Type="http://schemas.openxmlformats.org/officeDocument/2006/relationships/image" Target="../media/image52.wmf"/><Relationship Id="rId16" Type="http://schemas.openxmlformats.org/officeDocument/2006/relationships/image" Target="../media/image53.wmf"/><Relationship Id="rId17" Type="http://schemas.openxmlformats.org/officeDocument/2006/relationships/image" Target="../media/image54.jpeg"/><Relationship Id="rId18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wmf"/><Relationship Id="rId7" Type="http://schemas.openxmlformats.org/officeDocument/2006/relationships/image" Target="../media/image44.wmf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0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7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309" y="2858733"/>
            <a:ext cx="5586091" cy="354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4171" y="-76200"/>
            <a:ext cx="769819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Radionuclides in the ocean</a:t>
            </a:r>
          </a:p>
          <a:p>
            <a:pPr algn="ctr"/>
            <a:r>
              <a:rPr lang="en-US" sz="3200" dirty="0" smtClean="0"/>
              <a:t>Ken Buesseler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Department of Marine Chemistry and Geochemistry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Woods Hole Oceanographic Institution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Woods Hole, Massachusetts, USA</a:t>
            </a:r>
          </a:p>
          <a:p>
            <a:pPr algn="ctr"/>
            <a:r>
              <a:rPr lang="en-US" sz="2800" i="1" dirty="0" smtClean="0"/>
              <a:t>http://cafethorium.whoi.edu</a:t>
            </a:r>
            <a:endParaRPr lang="en-US" sz="2800" i="1" dirty="0"/>
          </a:p>
        </p:txBody>
      </p:sp>
      <p:pic>
        <p:nvPicPr>
          <p:cNvPr id="4" name="Picture 14" descr="C:\Data Files\IAEA\Fukushima\KOK files\Cruise files\Ken Kostel pix\June4\DSC_33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943600" cy="394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8618" y="6248400"/>
            <a:ext cx="2368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Yokohama June 2011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82054"/>
            <a:ext cx="793750" cy="732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791200"/>
            <a:ext cx="781991" cy="82354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111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615950"/>
            <a:ext cx="7956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18"/>
          <p:cNvSpPr txBox="1">
            <a:spLocks noChangeArrowheads="1"/>
          </p:cNvSpPr>
          <p:nvPr/>
        </p:nvSpPr>
        <p:spPr bwMode="auto">
          <a:xfrm>
            <a:off x="0" y="127000"/>
            <a:ext cx="902335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smtClean="0">
                <a:solidFill>
                  <a:srgbClr val="FFFF00"/>
                </a:solidFill>
              </a:rPr>
              <a:t>What about fish off Japan- where are fish most contaminated?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00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</a:rPr>
              <a:t>	     - highest off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</a:rPr>
              <a:t>		  Fukushima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i="1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prstClr val="black"/>
                </a:solidFill>
              </a:rPr>
              <a:t>				</a:t>
            </a:r>
            <a:r>
              <a:rPr lang="en-US" smtClean="0">
                <a:solidFill>
                  <a:prstClr val="black"/>
                </a:solidFill>
              </a:rPr>
              <a:t>Bottom dwelling fish only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				Data source- Japan Fisheries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prstClr val="black"/>
                </a:solidFill>
              </a:rPr>
              <a:t>				Buesseler, </a:t>
            </a:r>
            <a:r>
              <a:rPr lang="en-US" smtClean="0">
                <a:solidFill>
                  <a:prstClr val="black"/>
                </a:solidFill>
              </a:rPr>
              <a:t>in review for </a:t>
            </a:r>
            <a:r>
              <a:rPr lang="en-US" i="1" smtClean="0">
                <a:solidFill>
                  <a:prstClr val="black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59800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44463" y="373063"/>
            <a:ext cx="390683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00"/>
                </a:solidFill>
              </a:rPr>
              <a:t>What types of fish are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00"/>
                </a:solidFill>
              </a:rPr>
              <a:t>most contaminated?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</a:rPr>
              <a:t>- bottom fish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</a:rPr>
              <a:t>	&amp; freshwater fish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</a:rPr>
              <a:t>- still high after 1 year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</a:rPr>
              <a:t>- variability unpredictable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</a:rPr>
              <a:t>- 18% of fish reported 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</a:rPr>
              <a:t>	are above limit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00"/>
                </a:solidFill>
              </a:rPr>
              <a:t>Data source- Japan Fisheries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FFFF00"/>
                </a:solidFill>
              </a:rPr>
              <a:t>Buesseler, </a:t>
            </a:r>
            <a:r>
              <a:rPr lang="en-US" smtClean="0">
                <a:solidFill>
                  <a:srgbClr val="FFFF00"/>
                </a:solidFill>
              </a:rPr>
              <a:t>in review for </a:t>
            </a:r>
            <a:r>
              <a:rPr lang="en-US" i="1" smtClean="0">
                <a:solidFill>
                  <a:srgbClr val="FFFF00"/>
                </a:solidFill>
              </a:rPr>
              <a:t>Science </a:t>
            </a:r>
          </a:p>
        </p:txBody>
      </p: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1357313" y="6288088"/>
            <a:ext cx="1138237" cy="374650"/>
            <a:chOff x="1357961" y="6254712"/>
            <a:chExt cx="1137846" cy="374688"/>
          </a:xfrm>
        </p:grpSpPr>
        <p:pic>
          <p:nvPicPr>
            <p:cNvPr id="22533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961" y="6254712"/>
              <a:ext cx="350429" cy="3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Box 7"/>
            <p:cNvSpPr txBox="1">
              <a:spLocks noChangeArrowheads="1"/>
            </p:cNvSpPr>
            <p:nvPr/>
          </p:nvSpPr>
          <p:spPr bwMode="auto">
            <a:xfrm>
              <a:off x="1735663" y="6272779"/>
              <a:ext cx="760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smtClean="0">
                  <a:solidFill>
                    <a:prstClr val="white"/>
                  </a:solidFill>
                </a:rPr>
                <a:t>Ken Buesseler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smtClean="0">
                  <a:solidFill>
                    <a:prstClr val="white"/>
                  </a:solidFill>
                </a:rPr>
                <a:t>WHOI</a:t>
              </a:r>
            </a:p>
          </p:txBody>
        </p:sp>
      </p:grpSp>
      <p:pic>
        <p:nvPicPr>
          <p:cNvPr id="2253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350" y="298450"/>
            <a:ext cx="469265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662" y="620689"/>
            <a:ext cx="3364637" cy="25177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3501008"/>
            <a:ext cx="8136905" cy="269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6165304"/>
            <a:ext cx="8208912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2121FB"/>
                </a:solidFill>
              </a:rPr>
              <a:t>137</a:t>
            </a:r>
            <a:r>
              <a:rPr kumimoji="1" lang="en-US" altLang="ja-JP" sz="2400" dirty="0" smtClean="0">
                <a:solidFill>
                  <a:srgbClr val="2121FB"/>
                </a:solidFill>
              </a:rPr>
              <a:t>Cs radioactivity at “Unloading dock” inside the plant harbor </a:t>
            </a:r>
          </a:p>
          <a:p>
            <a:r>
              <a:rPr kumimoji="1" lang="en-US" altLang="ja-JP" sz="1200" i="1" dirty="0" smtClean="0">
                <a:solidFill>
                  <a:prstClr val="black"/>
                </a:solidFill>
              </a:rPr>
              <a:t>Data source</a:t>
            </a:r>
            <a:r>
              <a:rPr kumimoji="1" lang="en-US" altLang="ja-JP" sz="1200" dirty="0" smtClean="0">
                <a:solidFill>
                  <a:prstClr val="black"/>
                </a:solidFill>
              </a:rPr>
              <a:t>: TEPCO</a:t>
            </a:r>
            <a:endParaRPr kumimoji="1"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666001" y="4515085"/>
            <a:ext cx="247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prstClr val="black"/>
                </a:solidFill>
              </a:rPr>
              <a:t>137</a:t>
            </a:r>
            <a:r>
              <a:rPr kumimoji="1" lang="en-US" altLang="ja-JP" dirty="0" smtClean="0">
                <a:solidFill>
                  <a:prstClr val="black"/>
                </a:solidFill>
              </a:rPr>
              <a:t>Cs radioactivity (</a:t>
            </a:r>
            <a:r>
              <a:rPr kumimoji="1" lang="en-US" altLang="ja-JP" dirty="0" err="1" smtClean="0">
                <a:solidFill>
                  <a:prstClr val="black"/>
                </a:solidFill>
              </a:rPr>
              <a:t>Bq</a:t>
            </a:r>
            <a:r>
              <a:rPr kumimoji="1" lang="en-US" altLang="ja-JP" dirty="0" smtClean="0">
                <a:solidFill>
                  <a:prstClr val="black"/>
                </a:solidFill>
              </a:rPr>
              <a:t>/L)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0"/>
            <a:ext cx="4249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2121FB"/>
                </a:solidFill>
              </a:rPr>
              <a:t>Leak from the plant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3" y="683751"/>
            <a:ext cx="5904657" cy="196977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600" i="1" baseline="30000" dirty="0" smtClean="0">
                <a:solidFill>
                  <a:srgbClr val="2121FB"/>
                </a:solidFill>
              </a:rPr>
              <a:t>137</a:t>
            </a:r>
            <a:r>
              <a:rPr kumimoji="1" lang="en-US" altLang="ja-JP" sz="2600" i="1" dirty="0" smtClean="0">
                <a:solidFill>
                  <a:srgbClr val="2121FB"/>
                </a:solidFill>
              </a:rPr>
              <a:t>Cs release in summer 2012</a:t>
            </a:r>
            <a:endParaRPr kumimoji="1" lang="en-US" altLang="ja-JP" sz="1000" i="1" dirty="0" smtClean="0">
              <a:solidFill>
                <a:srgbClr val="2121FB"/>
              </a:solidFill>
            </a:endParaRPr>
          </a:p>
          <a:p>
            <a:r>
              <a:rPr kumimoji="1" lang="en-US" altLang="ja-JP" sz="2400" dirty="0" smtClean="0">
                <a:solidFill>
                  <a:prstClr val="black"/>
                </a:solidFill>
              </a:rPr>
              <a:t>  Harbor-water: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2.3 x 10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6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3</a:t>
            </a:r>
          </a:p>
          <a:p>
            <a:r>
              <a:rPr kumimoji="1" lang="en-US" altLang="ja-JP" sz="2400" dirty="0" smtClean="0">
                <a:solidFill>
                  <a:prstClr val="black"/>
                </a:solidFill>
              </a:rPr>
              <a:t>  Exchange rate: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0.44 day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-1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(6</a:t>
            </a:r>
            <a:r>
              <a:rPr kumimoji="1" lang="ja-JP" altLang="en-US" sz="2400" dirty="0" smtClean="0">
                <a:solidFill>
                  <a:prstClr val="black"/>
                </a:solidFill>
              </a:rPr>
              <a:t>～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19 April 2011)</a:t>
            </a:r>
          </a:p>
          <a:p>
            <a:r>
              <a:rPr kumimoji="1" lang="en-US" altLang="ja-JP" sz="2400" dirty="0">
                <a:solidFill>
                  <a:prstClr val="black"/>
                </a:solidFill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 Average  </a:t>
            </a:r>
            <a:r>
              <a:rPr kumimoji="1" lang="en-US" altLang="ja-JP" sz="2400" baseline="30000" dirty="0" smtClean="0">
                <a:solidFill>
                  <a:prstClr val="black"/>
                </a:solidFill>
              </a:rPr>
              <a:t>137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Cs at </a:t>
            </a:r>
            <a:r>
              <a:rPr kumimoji="1" lang="en-US" altLang="ja-JP" sz="2400" i="1" dirty="0" smtClean="0">
                <a:solidFill>
                  <a:prstClr val="black"/>
                </a:solidFill>
              </a:rPr>
              <a:t>“Unloading dock”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: </a:t>
            </a:r>
          </a:p>
          <a:p>
            <a:r>
              <a:rPr kumimoji="1" lang="en-US" altLang="ja-JP" sz="2400" dirty="0">
                <a:solidFill>
                  <a:prstClr val="black"/>
                </a:solidFill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       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9.9Bq L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-1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(1 April</a:t>
            </a:r>
            <a:r>
              <a:rPr kumimoji="1" lang="ja-JP" altLang="en-US" sz="2400" dirty="0" smtClean="0">
                <a:solidFill>
                  <a:prstClr val="black"/>
                </a:solidFill>
              </a:rPr>
              <a:t>～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30 September 2012)</a:t>
            </a:r>
            <a:endParaRPr kumimoji="1" lang="ja-JP" altLang="en-US" sz="2400" i="1" dirty="0">
              <a:solidFill>
                <a:srgbClr val="2121FB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3" y="2780928"/>
            <a:ext cx="590465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i="1" dirty="0" smtClean="0">
                <a:solidFill>
                  <a:prstClr val="white"/>
                </a:solidFill>
              </a:rPr>
              <a:t>10 </a:t>
            </a:r>
            <a:r>
              <a:rPr kumimoji="1" lang="en-US" altLang="ja-JP" sz="3200" i="1" dirty="0" err="1" smtClean="0">
                <a:solidFill>
                  <a:prstClr val="white"/>
                </a:solidFill>
              </a:rPr>
              <a:t>GBq</a:t>
            </a:r>
            <a:r>
              <a:rPr kumimoji="1" lang="en-US" altLang="ja-JP" sz="3200" i="1" dirty="0" smtClean="0">
                <a:solidFill>
                  <a:prstClr val="white"/>
                </a:solidFill>
              </a:rPr>
              <a:t> day</a:t>
            </a:r>
            <a:r>
              <a:rPr kumimoji="1" lang="en-US" altLang="ja-JP" sz="3200" i="1" baseline="30000" dirty="0" smtClean="0">
                <a:solidFill>
                  <a:prstClr val="white"/>
                </a:solidFill>
              </a:rPr>
              <a:t>-1</a:t>
            </a:r>
            <a:r>
              <a:rPr kumimoji="1" lang="en-US" altLang="ja-JP" sz="3200" i="1" dirty="0" smtClean="0">
                <a:solidFill>
                  <a:prstClr val="white"/>
                </a:solidFill>
              </a:rPr>
              <a:t>      0.30 </a:t>
            </a:r>
            <a:r>
              <a:rPr kumimoji="1" lang="en-US" altLang="ja-JP" sz="3200" i="1" dirty="0" err="1" smtClean="0">
                <a:solidFill>
                  <a:prstClr val="white"/>
                </a:solidFill>
              </a:rPr>
              <a:t>TBq</a:t>
            </a:r>
            <a:r>
              <a:rPr kumimoji="1" lang="en-US" altLang="ja-JP" sz="3200" i="1" dirty="0" smtClean="0">
                <a:solidFill>
                  <a:prstClr val="white"/>
                </a:solidFill>
              </a:rPr>
              <a:t> month</a:t>
            </a:r>
            <a:r>
              <a:rPr kumimoji="1" lang="en-US" altLang="ja-JP" sz="3200" i="1" baseline="30000" dirty="0" smtClean="0">
                <a:solidFill>
                  <a:prstClr val="white"/>
                </a:solidFill>
              </a:rPr>
              <a:t>-1</a:t>
            </a:r>
            <a:endParaRPr kumimoji="1" lang="ja-JP" altLang="en-US" sz="3200" i="1" baseline="30000" dirty="0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58931" y="3627218"/>
            <a:ext cx="1406860" cy="46166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prstClr val="white"/>
                </a:solidFill>
              </a:rPr>
              <a:t>0.44 day</a:t>
            </a:r>
            <a:r>
              <a:rPr kumimoji="1" lang="en-US" altLang="ja-JP" sz="2400" baseline="30000" dirty="0" smtClean="0">
                <a:solidFill>
                  <a:prstClr val="white"/>
                </a:solidFill>
              </a:rPr>
              <a:t>-1</a:t>
            </a:r>
            <a:endParaRPr kumimoji="1" lang="ja-JP" altLang="en-US" sz="2400" baseline="30000" dirty="0">
              <a:solidFill>
                <a:prstClr val="white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2339752" y="3858050"/>
            <a:ext cx="919179" cy="23083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631095" y="3973466"/>
            <a:ext cx="1335622" cy="46166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prstClr val="white"/>
                </a:solidFill>
              </a:rPr>
              <a:t>9.9 </a:t>
            </a:r>
            <a:r>
              <a:rPr kumimoji="1" lang="en-US" altLang="ja-JP" sz="2400" dirty="0" err="1" smtClean="0">
                <a:solidFill>
                  <a:prstClr val="white"/>
                </a:solidFill>
              </a:rPr>
              <a:t>Bq</a:t>
            </a:r>
            <a:r>
              <a:rPr kumimoji="1" lang="en-US" altLang="ja-JP" sz="2400" dirty="0" smtClean="0">
                <a:solidFill>
                  <a:prstClr val="white"/>
                </a:solidFill>
              </a:rPr>
              <a:t> L</a:t>
            </a:r>
            <a:r>
              <a:rPr kumimoji="1" lang="en-US" altLang="ja-JP" sz="2400" baseline="30000" dirty="0" smtClean="0">
                <a:solidFill>
                  <a:prstClr val="white"/>
                </a:solidFill>
              </a:rPr>
              <a:t>-1</a:t>
            </a:r>
            <a:endParaRPr kumimoji="1" lang="ja-JP" altLang="en-US" sz="2400" baseline="30000" dirty="0">
              <a:solidFill>
                <a:prstClr val="white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236296" y="4502294"/>
            <a:ext cx="1" cy="344137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7588451" y="2399315"/>
            <a:ext cx="265420" cy="508411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019701" y="3046044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prstClr val="black"/>
                </a:solidFill>
              </a:rPr>
              <a:t>Unloading dock</a:t>
            </a:r>
            <a:endParaRPr kumimoji="1" lang="ja-JP" altLang="en-US" sz="2400" i="1" dirty="0">
              <a:solidFill>
                <a:prstClr val="black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402332" y="1085594"/>
            <a:ext cx="432048" cy="792089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094107" y="683751"/>
            <a:ext cx="1739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prstClr val="black"/>
                </a:solidFill>
              </a:rPr>
              <a:t>Plant harbor</a:t>
            </a:r>
            <a:endParaRPr kumimoji="1" lang="ja-JP" alt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77" y="1439284"/>
            <a:ext cx="4685687" cy="407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6200000">
            <a:off x="-1076052" y="2830698"/>
            <a:ext cx="26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prstClr val="black"/>
                </a:solidFill>
              </a:rPr>
              <a:t>Water volume  (m</a:t>
            </a:r>
            <a:r>
              <a:rPr kumimoji="1" lang="en-US" altLang="ja-JP" sz="2400" baseline="30000" dirty="0" smtClean="0">
                <a:solidFill>
                  <a:prstClr val="black"/>
                </a:solidFill>
              </a:rPr>
              <a:t>3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)</a:t>
            </a:r>
            <a:endParaRPr kumimoji="1"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755" y="5949280"/>
            <a:ext cx="9009357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2121FB"/>
                </a:solidFill>
              </a:rPr>
              <a:t>Contaminated water underneath the reactor/turbine housings of Reactors 1-4</a:t>
            </a:r>
            <a:r>
              <a:rPr kumimoji="1" lang="en-US" altLang="ja-JP" sz="1600" dirty="0" smtClean="0">
                <a:solidFill>
                  <a:srgbClr val="2121FB"/>
                </a:solidFill>
              </a:rPr>
              <a:t> </a:t>
            </a:r>
            <a:r>
              <a:rPr kumimoji="1" lang="en-US" altLang="ja-JP" sz="1600" i="1" dirty="0" smtClean="0">
                <a:solidFill>
                  <a:srgbClr val="2121FB"/>
                </a:solidFill>
              </a:rPr>
              <a:t>                     </a:t>
            </a:r>
            <a:r>
              <a:rPr kumimoji="1" lang="en-US" altLang="ja-JP" i="1" dirty="0" smtClean="0">
                <a:solidFill>
                  <a:prstClr val="black"/>
                </a:solidFill>
              </a:rPr>
              <a:t>Calculated by JK based on data released by </a:t>
            </a:r>
            <a:r>
              <a:rPr kumimoji="1" lang="en-US" altLang="ja-JP" dirty="0" smtClean="0">
                <a:solidFill>
                  <a:prstClr val="black"/>
                </a:solidFill>
              </a:rPr>
              <a:t>TEPCO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773582" y="2754171"/>
            <a:ext cx="277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prstClr val="black"/>
                </a:solidFill>
              </a:rPr>
              <a:t>137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Cs inventory (</a:t>
            </a:r>
            <a:r>
              <a:rPr kumimoji="1" lang="en-US" altLang="ja-JP" sz="2400" dirty="0" err="1" smtClean="0">
                <a:solidFill>
                  <a:prstClr val="black"/>
                </a:solidFill>
              </a:rPr>
              <a:t>PBq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)</a:t>
            </a:r>
            <a:endParaRPr kumimoji="1"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70610" y="1922936"/>
            <a:ext cx="11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2121FB"/>
                </a:solidFill>
              </a:rPr>
              <a:t>Volume</a:t>
            </a:r>
            <a:endParaRPr kumimoji="1" lang="ja-JP" altLang="en-US" sz="2400" dirty="0">
              <a:solidFill>
                <a:srgbClr val="2121FB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76085" y="3502168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rgbClr val="C00000"/>
                </a:solidFill>
              </a:rPr>
              <a:t>137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Cs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2131" y="17329"/>
            <a:ext cx="50061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2121FB"/>
                </a:solidFill>
              </a:rPr>
              <a:t>“Highly-contaminated”</a:t>
            </a:r>
          </a:p>
          <a:p>
            <a:r>
              <a:rPr kumimoji="1" lang="en-US" altLang="ja-JP" sz="4000" i="1" dirty="0" smtClean="0">
                <a:solidFill>
                  <a:srgbClr val="2121FB"/>
                </a:solidFill>
              </a:rPr>
              <a:t> water under the plant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5712" y="137832"/>
            <a:ext cx="3600400" cy="34163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600" i="1" dirty="0" smtClean="0">
                <a:solidFill>
                  <a:srgbClr val="2121FB"/>
                </a:solidFill>
              </a:rPr>
              <a:t>Remaining </a:t>
            </a:r>
            <a:r>
              <a:rPr kumimoji="1" lang="en-US" altLang="ja-JP" sz="2600" i="1" baseline="30000" dirty="0" smtClean="0">
                <a:solidFill>
                  <a:srgbClr val="2121FB"/>
                </a:solidFill>
              </a:rPr>
              <a:t>137</a:t>
            </a:r>
            <a:r>
              <a:rPr kumimoji="1" lang="en-US" altLang="ja-JP" sz="2600" i="1" dirty="0" smtClean="0">
                <a:solidFill>
                  <a:srgbClr val="2121FB"/>
                </a:solidFill>
              </a:rPr>
              <a:t>Cs </a:t>
            </a:r>
            <a:endParaRPr kumimoji="1" lang="en-US" altLang="ja-JP" sz="2600" i="1" dirty="0">
              <a:solidFill>
                <a:srgbClr val="2121FB"/>
              </a:solidFill>
            </a:endParaRP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156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PBq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(May 2011)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    3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PBq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(September 2012)</a:t>
            </a:r>
          </a:p>
          <a:p>
            <a:endParaRPr kumimoji="1" lang="en-US" altLang="ja-JP" sz="900" i="1" dirty="0" smtClean="0">
              <a:solidFill>
                <a:srgbClr val="2121FB"/>
              </a:solidFill>
            </a:endParaRPr>
          </a:p>
          <a:p>
            <a:r>
              <a:rPr kumimoji="1" lang="en-US" altLang="ja-JP" sz="2600" i="1" dirty="0" smtClean="0">
                <a:solidFill>
                  <a:srgbClr val="2121FB"/>
                </a:solidFill>
              </a:rPr>
              <a:t>Processed </a:t>
            </a:r>
            <a:r>
              <a:rPr kumimoji="1" lang="en-US" altLang="ja-JP" sz="2600" i="1" baseline="30000" dirty="0">
                <a:solidFill>
                  <a:srgbClr val="2121FB"/>
                </a:solidFill>
              </a:rPr>
              <a:t>137</a:t>
            </a:r>
            <a:r>
              <a:rPr kumimoji="1" lang="en-US" altLang="ja-JP" sz="2600" i="1" dirty="0">
                <a:solidFill>
                  <a:srgbClr val="2121FB"/>
                </a:solidFill>
              </a:rPr>
              <a:t>Cs</a:t>
            </a:r>
            <a:endParaRPr kumimoji="1" lang="en-US" altLang="ja-JP" sz="2600" i="1" dirty="0" smtClean="0">
              <a:solidFill>
                <a:srgbClr val="2121FB"/>
              </a:solidFill>
            </a:endParaRP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220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PBq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(June 2011</a:t>
            </a:r>
            <a:r>
              <a:rPr kumimoji="1" lang="ja-JP" altLang="en-US" sz="2400" dirty="0" smtClean="0">
                <a:solidFill>
                  <a:prstClr val="black"/>
                </a:solidFill>
              </a:rPr>
              <a:t>～</a:t>
            </a:r>
            <a:endParaRPr kumimoji="1" lang="en-US" altLang="ja-JP" sz="2400" dirty="0" smtClean="0">
              <a:solidFill>
                <a:prstClr val="black"/>
              </a:solidFill>
            </a:endParaRPr>
          </a:p>
          <a:p>
            <a:r>
              <a:rPr kumimoji="1" lang="en-US" altLang="ja-JP" sz="2400" dirty="0">
                <a:solidFill>
                  <a:prstClr val="black"/>
                </a:solidFill>
              </a:rPr>
              <a:t>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                 September </a:t>
            </a:r>
            <a:r>
              <a:rPr kumimoji="1" lang="en-US" altLang="ja-JP" sz="2400" dirty="0">
                <a:solidFill>
                  <a:prstClr val="black"/>
                </a:solidFill>
              </a:rPr>
              <a:t>2012)</a:t>
            </a:r>
          </a:p>
          <a:p>
            <a:endParaRPr kumimoji="1" lang="en-US" altLang="ja-JP" sz="900" dirty="0" smtClean="0">
              <a:solidFill>
                <a:prstClr val="black"/>
              </a:solidFill>
            </a:endParaRPr>
          </a:p>
          <a:p>
            <a:r>
              <a:rPr kumimoji="1" lang="en-US" altLang="ja-JP" sz="2600" i="1" dirty="0" smtClean="0">
                <a:solidFill>
                  <a:prstClr val="black"/>
                </a:solidFill>
              </a:rPr>
              <a:t>Diluted by groundwater</a:t>
            </a:r>
          </a:p>
          <a:p>
            <a:r>
              <a:rPr kumimoji="1" lang="en-US" altLang="ja-JP" sz="2600" i="1" dirty="0" smtClean="0">
                <a:solidFill>
                  <a:prstClr val="black"/>
                </a:solidFill>
              </a:rPr>
              <a:t>inflow</a:t>
            </a:r>
            <a:endParaRPr kumimoji="1" lang="ja-JP" altLang="en-US" sz="2400" i="1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62590" y="3717032"/>
            <a:ext cx="3603522" cy="20621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200" i="1" dirty="0" smtClean="0">
                <a:solidFill>
                  <a:prstClr val="white"/>
                </a:solidFill>
              </a:rPr>
              <a:t>Possible groundwater </a:t>
            </a:r>
          </a:p>
          <a:p>
            <a:r>
              <a:rPr kumimoji="1" lang="en-US" altLang="ja-JP" sz="3200" i="1" dirty="0" smtClean="0">
                <a:solidFill>
                  <a:prstClr val="white"/>
                </a:solidFill>
              </a:rPr>
              <a:t>seepage from </a:t>
            </a:r>
          </a:p>
          <a:p>
            <a:r>
              <a:rPr kumimoji="1" lang="en-US" altLang="ja-JP" sz="3200" i="1" dirty="0" smtClean="0">
                <a:solidFill>
                  <a:prstClr val="white"/>
                </a:solidFill>
              </a:rPr>
              <a:t>nearby seafloor???</a:t>
            </a:r>
            <a:endParaRPr kumimoji="1" lang="ja-JP" altLang="en-US" sz="3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544513"/>
            <a:ext cx="516572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180975" y="3278188"/>
            <a:ext cx="51657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09600" y="5762625"/>
            <a:ext cx="4110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1 Bq = 1 Becquerel = one radioactive decay per second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1 PBq = </a:t>
            </a:r>
            <a:r>
              <a:rPr lang="en-US" sz="1400" dirty="0" err="1" smtClean="0">
                <a:solidFill>
                  <a:prstClr val="black"/>
                </a:solidFill>
              </a:rPr>
              <a:t>petaBecquerel</a:t>
            </a:r>
            <a:r>
              <a:rPr lang="en-US" sz="1400" dirty="0" smtClean="0">
                <a:solidFill>
                  <a:prstClr val="black"/>
                </a:solidFill>
              </a:rPr>
              <a:t> = one million billion Bq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			       = 1,000,000,000,000,000 Bq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416550" y="569913"/>
            <a:ext cx="3611563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We live in a sea of radioactivity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Natural sources are larger than 	man-made sources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 Danger is in the dose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	- one banana = 10 Bq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	- need to eat 20 million  	banana’s go get dose of 	radiation concern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We can measure less than 1 Bq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In the ocean (and human body) 	different radionuclides have 	different fate and toxicity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</p:txBody>
      </p:sp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7889875" y="6362700"/>
            <a:ext cx="1138238" cy="374650"/>
            <a:chOff x="1357961" y="6254712"/>
            <a:chExt cx="1137846" cy="374688"/>
          </a:xfrm>
        </p:grpSpPr>
        <p:pic>
          <p:nvPicPr>
            <p:cNvPr id="10255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961" y="6254712"/>
              <a:ext cx="350429" cy="3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Box 7"/>
            <p:cNvSpPr txBox="1">
              <a:spLocks noChangeArrowheads="1"/>
            </p:cNvSpPr>
            <p:nvPr/>
          </p:nvSpPr>
          <p:spPr bwMode="auto">
            <a:xfrm>
              <a:off x="1735663" y="6272779"/>
              <a:ext cx="760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smtClean="0">
                  <a:solidFill>
                    <a:prstClr val="white"/>
                  </a:solidFill>
                </a:rPr>
                <a:t>Ken Buesseler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smtClean="0">
                  <a:solidFill>
                    <a:prstClr val="white"/>
                  </a:solidFill>
                </a:rPr>
                <a:t>WHOI</a:t>
              </a:r>
            </a:p>
          </p:txBody>
        </p:sp>
      </p:grp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609600" y="47625"/>
            <a:ext cx="4135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Radioactivity in the Oceans</a:t>
            </a:r>
          </a:p>
        </p:txBody>
      </p:sp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3273425" y="6375400"/>
            <a:ext cx="1833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smtClean="0">
                <a:solidFill>
                  <a:prstClr val="white"/>
                </a:solidFill>
                <a:ea typeface="ＭＳ Ｐゴシック" pitchFamily="34" charset="-128"/>
              </a:rPr>
              <a:t>Oceanus, June 2012</a:t>
            </a:r>
          </a:p>
        </p:txBody>
      </p: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2289175" y="1219200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</a:rPr>
              <a:t>Cesium-137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650" y="4419600"/>
            <a:ext cx="1244600" cy="1250950"/>
          </a:xfrm>
          <a:prstGeom prst="rect">
            <a:avLst/>
          </a:prstGeom>
          <a:gradFill flip="none" rotWithShape="1">
            <a:gsLst>
              <a:gs pos="0">
                <a:srgbClr val="FFFBFF"/>
              </a:gs>
              <a:gs pos="30000">
                <a:srgbClr val="F3F0ED"/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650" y="1887538"/>
            <a:ext cx="820738" cy="503237"/>
          </a:xfrm>
          <a:prstGeom prst="rect">
            <a:avLst/>
          </a:prstGeom>
          <a:gradFill flip="none" rotWithShape="1">
            <a:gsLst>
              <a:gs pos="0">
                <a:srgbClr val="FFFBFF">
                  <a:lumMod val="49000"/>
                  <a:lumOff val="51000"/>
                </a:srgbClr>
              </a:gs>
              <a:gs pos="100000">
                <a:srgbClr val="F3F0ED"/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1000" y="1887538"/>
            <a:ext cx="820738" cy="709612"/>
          </a:xfrm>
          <a:prstGeom prst="rect">
            <a:avLst/>
          </a:prstGeom>
          <a:gradFill flip="none" rotWithShape="1">
            <a:gsLst>
              <a:gs pos="0">
                <a:srgbClr val="FFFBFF">
                  <a:lumMod val="49000"/>
                  <a:lumOff val="51000"/>
                </a:srgbClr>
              </a:gs>
              <a:gs pos="100000">
                <a:srgbClr val="F3F0ED"/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3838" y="1887538"/>
            <a:ext cx="722312" cy="252412"/>
          </a:xfrm>
          <a:prstGeom prst="rect">
            <a:avLst/>
          </a:prstGeom>
          <a:gradFill flip="none" rotWithShape="1">
            <a:gsLst>
              <a:gs pos="0">
                <a:srgbClr val="FFFBFF">
                  <a:lumMod val="49000"/>
                  <a:lumOff val="51000"/>
                </a:srgbClr>
              </a:gs>
              <a:gs pos="100000">
                <a:srgbClr val="F3F0ED"/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500" y="1966913"/>
            <a:ext cx="1212850" cy="339725"/>
          </a:xfrm>
          <a:prstGeom prst="rect">
            <a:avLst/>
          </a:prstGeom>
          <a:gradFill flip="none" rotWithShape="1">
            <a:gsLst>
              <a:gs pos="0">
                <a:srgbClr val="FFFBFF">
                  <a:lumMod val="49000"/>
                  <a:lumOff val="51000"/>
                </a:srgbClr>
              </a:gs>
              <a:gs pos="100000">
                <a:srgbClr val="F3F0ED"/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378" y="1673820"/>
            <a:ext cx="856222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Three</a:t>
            </a:r>
          </a:p>
          <a:p>
            <a:pPr algn="ctr"/>
            <a:r>
              <a:rPr lang="en-US" sz="1200" dirty="0" smtClean="0"/>
              <a:t>Mile</a:t>
            </a:r>
          </a:p>
          <a:p>
            <a:pPr algn="ctr"/>
            <a:r>
              <a:rPr lang="en-US" sz="1200" dirty="0" smtClean="0"/>
              <a:t>Island</a:t>
            </a:r>
            <a:endParaRPr lang="en-US" sz="1200" dirty="0"/>
          </a:p>
          <a:p>
            <a:r>
              <a:rPr lang="en-US" sz="1200" dirty="0" smtClean="0"/>
              <a:t>0.00004 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1676400"/>
            <a:ext cx="1143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Fukushima</a:t>
            </a:r>
          </a:p>
          <a:p>
            <a:pPr algn="ctr"/>
            <a:r>
              <a:rPr lang="en-US" sz="1200" dirty="0" smtClean="0"/>
              <a:t>8-45 PBq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633028" y="1676400"/>
            <a:ext cx="1143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Chernobyl</a:t>
            </a:r>
          </a:p>
          <a:p>
            <a:pPr algn="ctr"/>
            <a:r>
              <a:rPr lang="en-US" sz="1200" dirty="0" smtClean="0"/>
              <a:t>85 PBq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1676400"/>
            <a:ext cx="114300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Global fallout 1960’s</a:t>
            </a:r>
          </a:p>
          <a:p>
            <a:pPr algn="ctr"/>
            <a:r>
              <a:rPr lang="en-US" sz="1200" dirty="0" smtClean="0"/>
              <a:t>400 PBq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784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719872"/>
            <a:ext cx="3564082" cy="4612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600200"/>
            <a:ext cx="381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Special </a:t>
            </a:r>
            <a:r>
              <a:rPr lang="en-US" sz="2000" b="1" i="1" dirty="0" smtClean="0"/>
              <a:t>Oceanus </a:t>
            </a:r>
            <a:r>
              <a:rPr lang="en-US" sz="2000" b="1" dirty="0" smtClean="0"/>
              <a:t>issue on –</a:t>
            </a:r>
          </a:p>
          <a:p>
            <a:r>
              <a:rPr lang="en-US" sz="2000" b="1" dirty="0" smtClean="0"/>
              <a:t>Fukushima and the ocean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Goal is to bring content of our presentations and discussions to general audiences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Hard/web copies  early May 2013</a:t>
            </a:r>
          </a:p>
          <a:p>
            <a:r>
              <a:rPr lang="en-US" sz="2000" b="1" dirty="0" smtClean="0"/>
              <a:t>In English and Japanese</a:t>
            </a:r>
          </a:p>
          <a:p>
            <a:r>
              <a:rPr lang="en-US" sz="2000" b="1" dirty="0" smtClean="0"/>
              <a:t>Coincides with 2nd Colloquium in Woods Hole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75" y="345510"/>
            <a:ext cx="3495629" cy="1143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304800"/>
            <a:ext cx="3728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Wed. Nov. 14th 16:00</a:t>
            </a:r>
          </a:p>
          <a:p>
            <a:r>
              <a:rPr lang="en-US" sz="2400" b="1" dirty="0" smtClean="0"/>
              <a:t> Ito Hall U. Tokyo</a:t>
            </a:r>
          </a:p>
          <a:p>
            <a:r>
              <a:rPr lang="en-US" sz="2400" b="1" dirty="0" smtClean="0"/>
              <a:t>Public Event- panel w/ Q&amp;A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05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11" y="101560"/>
            <a:ext cx="7924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Exploring the impacts of the Fukushima Dai-ichi Nuclear Power Plants on the Ocean</a:t>
            </a:r>
          </a:p>
          <a:p>
            <a:endParaRPr lang="en-US" sz="1200" b="1" dirty="0"/>
          </a:p>
          <a:p>
            <a:r>
              <a:rPr lang="en-US" sz="2400" b="1" dirty="0" smtClean="0"/>
              <a:t>goal: </a:t>
            </a:r>
            <a:r>
              <a:rPr lang="en-US" sz="2400" dirty="0" smtClean="0"/>
              <a:t>present a scientific review of what we know and don’t know about contaminants released at Fukushima, their fate in the ocean, and their potential to impact marine ecosystems and human health</a:t>
            </a:r>
          </a:p>
          <a:p>
            <a:endParaRPr lang="en-US" sz="2400" b="1" dirty="0"/>
          </a:p>
          <a:p>
            <a:r>
              <a:rPr lang="en-US" sz="2400" b="1" dirty="0" smtClean="0"/>
              <a:t>What are the lessons learned?</a:t>
            </a:r>
          </a:p>
          <a:p>
            <a:endParaRPr lang="en-US" sz="2400" b="1" dirty="0"/>
          </a:p>
          <a:p>
            <a:r>
              <a:rPr lang="en-US" sz="2400" b="1" dirty="0"/>
              <a:t>G</a:t>
            </a:r>
            <a:r>
              <a:rPr lang="en-US" sz="2400" b="1" dirty="0" smtClean="0"/>
              <a:t>oal is  to inform, not alarm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2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08593"/>
              </p:ext>
            </p:extLst>
          </p:nvPr>
        </p:nvGraphicFramePr>
        <p:xfrm>
          <a:off x="838200" y="685800"/>
          <a:ext cx="7620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92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416550" y="569913"/>
            <a:ext cx="3611563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We live in a sea of radioactivity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Natural sources are larger than 	man-made sources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 Danger is in the dose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	- one banana = 12 Bq </a:t>
            </a:r>
            <a:r>
              <a:rPr lang="en-US" sz="2000" baseline="30000" dirty="0" smtClean="0">
                <a:solidFill>
                  <a:prstClr val="white"/>
                </a:solidFill>
              </a:rPr>
              <a:t>40</a:t>
            </a:r>
            <a:r>
              <a:rPr lang="en-US" sz="2000" dirty="0" smtClean="0">
                <a:solidFill>
                  <a:prstClr val="white"/>
                </a:solidFill>
              </a:rPr>
              <a:t>K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	- need to eat 20 million  	banana’s go get dose of 	radiation concern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We can measure less than 1 Bq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- In the ocean (and human body) 	different radionuclides have 	different fate and toxicity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</a:endParaRPr>
          </a:p>
        </p:txBody>
      </p:sp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7889875" y="6362700"/>
            <a:ext cx="1138238" cy="374650"/>
            <a:chOff x="1357961" y="6254712"/>
            <a:chExt cx="1137846" cy="374688"/>
          </a:xfrm>
        </p:grpSpPr>
        <p:pic>
          <p:nvPicPr>
            <p:cNvPr id="10255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961" y="6254712"/>
              <a:ext cx="350429" cy="3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Box 7"/>
            <p:cNvSpPr txBox="1">
              <a:spLocks noChangeArrowheads="1"/>
            </p:cNvSpPr>
            <p:nvPr/>
          </p:nvSpPr>
          <p:spPr bwMode="auto">
            <a:xfrm>
              <a:off x="1735663" y="6272779"/>
              <a:ext cx="760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smtClean="0">
                  <a:solidFill>
                    <a:prstClr val="white"/>
                  </a:solidFill>
                </a:rPr>
                <a:t>Ken Buesseler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smtClean="0">
                  <a:solidFill>
                    <a:prstClr val="white"/>
                  </a:solidFill>
                </a:rPr>
                <a:t>WHOI</a:t>
              </a:r>
            </a:p>
          </p:txBody>
        </p:sp>
      </p:grp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04800" y="314980"/>
            <a:ext cx="4544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Many sources of radioactivity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40792"/>
            <a:ext cx="5257800" cy="3683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77" y="4876800"/>
            <a:ext cx="5284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1 Bq = 1 Becquerel = one radioactive decay per second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1 PBq = </a:t>
            </a:r>
            <a:r>
              <a:rPr lang="en-US" dirty="0" err="1" smtClean="0">
                <a:solidFill>
                  <a:srgbClr val="FFFF00"/>
                </a:solidFill>
              </a:rPr>
              <a:t>peta</a:t>
            </a:r>
            <a:r>
              <a:rPr lang="en-US" dirty="0" smtClean="0">
                <a:solidFill>
                  <a:srgbClr val="FFFF00"/>
                </a:solidFill>
              </a:rPr>
              <a:t>-Becquerel </a:t>
            </a:r>
            <a:r>
              <a:rPr lang="en-US" dirty="0">
                <a:solidFill>
                  <a:srgbClr val="FFFF00"/>
                </a:solidFill>
              </a:rPr>
              <a:t>= one million billion Bq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			       = 1,000,000,000,000,000 Bq</a:t>
            </a:r>
          </a:p>
        </p:txBody>
      </p:sp>
    </p:spTree>
    <p:extLst>
      <p:ext uri="{BB962C8B-B14F-4D97-AF65-F5344CB8AC3E}">
        <p14:creationId xmlns:p14="http://schemas.microsoft.com/office/powerpoint/2010/main" val="86816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c7_050.gif"/>
          <p:cNvPicPr>
            <a:picLocks noChangeAspect="1"/>
          </p:cNvPicPr>
          <p:nvPr/>
        </p:nvPicPr>
        <p:blipFill>
          <a:blip r:embed="rId3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 descr="uv_f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762177"/>
            <a:ext cx="8326581" cy="53336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" y="13655"/>
            <a:ext cx="197034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dirty="0" smtClean="0">
                <a:solidFill>
                  <a:prstClr val="black"/>
                </a:solidFill>
              </a:rPr>
              <a:t>JCOPE2 Tracer-Run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6193" y="6584253"/>
            <a:ext cx="56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sz="1200" dirty="0" smtClean="0">
                <a:solidFill>
                  <a:prstClr val="white">
                    <a:lumMod val="65000"/>
                  </a:prstClr>
                </a:solidFill>
              </a:rPr>
              <a:t>(</a:t>
            </a:r>
            <a:r>
              <a:rPr kumimoji="1" lang="en-US" altLang="ja-JP" sz="1200" dirty="0" err="1" smtClean="0">
                <a:solidFill>
                  <a:prstClr val="white">
                    <a:lumMod val="65000"/>
                  </a:prstClr>
                </a:solidFill>
              </a:rPr>
              <a:t>Bq</a:t>
            </a:r>
            <a:r>
              <a:rPr kumimoji="1" lang="en-US" altLang="ja-JP" sz="1200" dirty="0" smtClean="0">
                <a:solidFill>
                  <a:prstClr val="white">
                    <a:lumMod val="65000"/>
                  </a:prstClr>
                </a:solidFill>
              </a:rPr>
              <a:t>/L)</a:t>
            </a:r>
            <a:endParaRPr kumimoji="1" lang="ja-JP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399982" y="-27299"/>
            <a:ext cx="4726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kumimoji="1" lang="en-US" altLang="ja-JP" dirty="0" smtClean="0">
                <a:solidFill>
                  <a:prstClr val="black"/>
                </a:solidFill>
              </a:rPr>
              <a:t>&lt;Observed data is assimilated till June 16, 2012&gt;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572000"/>
            <a:ext cx="61889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Kurashio</a:t>
            </a:r>
            <a:r>
              <a:rPr lang="en-US" sz="2400" dirty="0" smtClean="0"/>
              <a:t> current important for cesium transport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6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ata Files\IAEA\Fukushima\Fukushima-react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364581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rved Down Arrow 2"/>
          <p:cNvSpPr/>
          <p:nvPr/>
        </p:nvSpPr>
        <p:spPr>
          <a:xfrm>
            <a:off x="2438400" y="228600"/>
            <a:ext cx="14478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2001354">
            <a:off x="2745581" y="1477962"/>
            <a:ext cx="1140619" cy="198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0490" y="91440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025523" y="457200"/>
            <a:ext cx="1981200" cy="1335480"/>
            <a:chOff x="-10185158" y="-17925044"/>
            <a:chExt cx="8991600" cy="6255668"/>
          </a:xfrm>
        </p:grpSpPr>
        <p:pic>
          <p:nvPicPr>
            <p:cNvPr id="7" name="Picture 12" descr="processe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85158" y="-16492200"/>
              <a:ext cx="8991600" cy="482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nuk3-8bit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09193" y="-17925044"/>
              <a:ext cx="1323974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Artist's rendering of spallation proces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42486" y="-17753597"/>
              <a:ext cx="1246189" cy="161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図 4" descr="region all-134cs.WM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57"/>
          <a:stretch/>
        </p:blipFill>
        <p:spPr bwMode="auto">
          <a:xfrm>
            <a:off x="6562722" y="426164"/>
            <a:ext cx="2276478" cy="210359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pSp>
        <p:nvGrpSpPr>
          <p:cNvPr id="45" name="Group 44"/>
          <p:cNvGrpSpPr/>
          <p:nvPr/>
        </p:nvGrpSpPr>
        <p:grpSpPr>
          <a:xfrm>
            <a:off x="6566809" y="2883380"/>
            <a:ext cx="2008675" cy="1550125"/>
            <a:chOff x="780423" y="1501140"/>
            <a:chExt cx="6819387" cy="4304210"/>
          </a:xfrm>
        </p:grpSpPr>
        <p:sp>
          <p:nvSpPr>
            <p:cNvPr id="46" name="Freeform 45"/>
            <p:cNvSpPr/>
            <p:nvPr/>
          </p:nvSpPr>
          <p:spPr>
            <a:xfrm rot="241031">
              <a:off x="815340" y="2705100"/>
              <a:ext cx="6784470" cy="3100250"/>
            </a:xfrm>
            <a:custGeom>
              <a:avLst/>
              <a:gdLst>
                <a:gd name="connsiteX0" fmla="*/ 0 w 6654930"/>
                <a:gd name="connsiteY0" fmla="*/ 0 h 3511730"/>
                <a:gd name="connsiteX1" fmla="*/ 1158240 w 6654930"/>
                <a:gd name="connsiteY1" fmla="*/ 723900 h 3511730"/>
                <a:gd name="connsiteX2" fmla="*/ 1760220 w 6654930"/>
                <a:gd name="connsiteY2" fmla="*/ 2346960 h 3511730"/>
                <a:gd name="connsiteX3" fmla="*/ 5318760 w 6654930"/>
                <a:gd name="connsiteY3" fmla="*/ 2545080 h 3511730"/>
                <a:gd name="connsiteX4" fmla="*/ 6499860 w 6654930"/>
                <a:gd name="connsiteY4" fmla="*/ 3406140 h 3511730"/>
                <a:gd name="connsiteX5" fmla="*/ 6606540 w 6654930"/>
                <a:gd name="connsiteY5" fmla="*/ 3467100 h 351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4930" h="3511730">
                  <a:moveTo>
                    <a:pt x="0" y="0"/>
                  </a:moveTo>
                  <a:cubicBezTo>
                    <a:pt x="432435" y="166370"/>
                    <a:pt x="864870" y="332740"/>
                    <a:pt x="1158240" y="723900"/>
                  </a:cubicBezTo>
                  <a:cubicBezTo>
                    <a:pt x="1451610" y="1115060"/>
                    <a:pt x="1066800" y="2043430"/>
                    <a:pt x="1760220" y="2346960"/>
                  </a:cubicBezTo>
                  <a:cubicBezTo>
                    <a:pt x="2453640" y="2650490"/>
                    <a:pt x="4528820" y="2368550"/>
                    <a:pt x="5318760" y="2545080"/>
                  </a:cubicBezTo>
                  <a:cubicBezTo>
                    <a:pt x="6108700" y="2721610"/>
                    <a:pt x="6285230" y="3252470"/>
                    <a:pt x="6499860" y="3406140"/>
                  </a:cubicBezTo>
                  <a:cubicBezTo>
                    <a:pt x="6714490" y="3559810"/>
                    <a:pt x="6660515" y="3513455"/>
                    <a:pt x="6606540" y="346710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899146" y="1898719"/>
              <a:ext cx="739140" cy="4182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306914" y="1501140"/>
              <a:ext cx="0" cy="8458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289087" y="3238500"/>
              <a:ext cx="0" cy="1447800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727960" y="4465320"/>
              <a:ext cx="716280" cy="232410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644640" y="5158740"/>
              <a:ext cx="701040" cy="426720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289810" y="2773680"/>
              <a:ext cx="4263390" cy="0"/>
            </a:xfrm>
            <a:prstGeom prst="straightConnector1">
              <a:avLst/>
            </a:prstGeom>
            <a:ln w="114300">
              <a:solidFill>
                <a:srgbClr val="00B0F0"/>
              </a:solidFill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rved Left Arrow 52"/>
            <p:cNvSpPr/>
            <p:nvPr/>
          </p:nvSpPr>
          <p:spPr>
            <a:xfrm>
              <a:off x="5591135" y="3048000"/>
              <a:ext cx="373380" cy="670560"/>
            </a:xfrm>
            <a:prstGeom prst="curvedLef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Curved Left Arrow 53"/>
            <p:cNvSpPr/>
            <p:nvPr/>
          </p:nvSpPr>
          <p:spPr>
            <a:xfrm rot="11289950">
              <a:off x="4811450" y="4629069"/>
              <a:ext cx="373380" cy="670560"/>
            </a:xfrm>
            <a:prstGeom prst="curvedLeft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Left-Right Arrow 54"/>
            <p:cNvSpPr/>
            <p:nvPr/>
          </p:nvSpPr>
          <p:spPr>
            <a:xfrm>
              <a:off x="1740386" y="3169920"/>
              <a:ext cx="621814" cy="68580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3053674" y="1501140"/>
              <a:ext cx="0" cy="6781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768008" y="1501140"/>
              <a:ext cx="0" cy="6593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4407757" y="1501140"/>
              <a:ext cx="25137" cy="422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899146" y="2415093"/>
              <a:ext cx="693434" cy="25729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80423" y="2188279"/>
              <a:ext cx="693434" cy="25729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Ken\AppData\Local\Microsoft\Windows\Temporary Internet Files\Content.IE5\0VV39E0T\MC90005275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446" y="4724400"/>
            <a:ext cx="1802282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n\AppData\Local\Microsoft\Windows\Temporary Internet Files\Content.IE5\FBCGNWN6\MC900034163[1]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194" y="5660934"/>
            <a:ext cx="1651234" cy="8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en\AppData\Local\Microsoft\Windows\Temporary Internet Files\Content.IE5\0VV39E0T\MC90005759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297" y="2776118"/>
            <a:ext cx="686714" cy="17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en\AppData\Local\Microsoft\Windows\Temporary Internet Files\Content.IE5\FBCGNWN6\MC90028689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5997" y="2477723"/>
            <a:ext cx="1179526" cy="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762000" y="3814843"/>
            <a:ext cx="0" cy="985757"/>
          </a:xfrm>
          <a:prstGeom prst="line">
            <a:avLst/>
          </a:prstGeom>
          <a:ln w="539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62000" y="4764618"/>
            <a:ext cx="762000" cy="0"/>
          </a:xfrm>
          <a:prstGeom prst="line">
            <a:avLst/>
          </a:prstGeom>
          <a:ln w="539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62000" y="3914198"/>
            <a:ext cx="801290" cy="798586"/>
          </a:xfrm>
          <a:prstGeom prst="line">
            <a:avLst/>
          </a:pr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Ken\AppData\Local\Microsoft\Windows\Temporary Internet Files\Content.IE5\1XS3WZ0D\MC90029913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23" y="2408770"/>
            <a:ext cx="1810512" cy="9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762000" y="3774018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LNT?</a:t>
            </a:r>
            <a:endParaRPr lang="en-US" sz="2000" b="1" dirty="0"/>
          </a:p>
        </p:txBody>
      </p:sp>
      <p:pic>
        <p:nvPicPr>
          <p:cNvPr id="1034" name="Picture 10" descr="C:\Users\Ken\AppData\Local\Microsoft\Windows\Temporary Internet Files\Content.IE5\P7XG75TM\MC90005628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87" y="5029200"/>
            <a:ext cx="1243584" cy="9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en\AppData\Local\Microsoft\Windows\Temporary Internet Files\Content.IE5\1XS3WZ0D\MM900336366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423" y="4616976"/>
            <a:ext cx="1212522" cy="1212522"/>
          </a:xfrm>
          <a:prstGeom prst="rect">
            <a:avLst/>
          </a:prstGeom>
          <a:noFill/>
          <a:effectLst>
            <a:glow rad="279400">
              <a:schemeClr val="accent1"/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Ken\AppData\Local\Microsoft\Windows\Temporary Internet Files\Content.IE5\FBCGNWN6\MM900223756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31" y="5279933"/>
            <a:ext cx="800101" cy="76200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8" name="Picture 14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5299635"/>
            <a:ext cx="1455215" cy="12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Ken\AppData\Local\Microsoft\Windows\Temporary Internet Files\Content.IE5\1XS3WZ0D\MC900237864[1].wmf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748" y="3561216"/>
            <a:ext cx="1050248" cy="8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Left-Right Arrow 67"/>
          <p:cNvSpPr/>
          <p:nvPr/>
        </p:nvSpPr>
        <p:spPr>
          <a:xfrm rot="19236212">
            <a:off x="2996868" y="3852712"/>
            <a:ext cx="1216152" cy="484632"/>
          </a:xfrm>
          <a:prstGeom prst="leftRightArrow">
            <a:avLst/>
          </a:prstGeom>
          <a:solidFill>
            <a:srgbClr val="FFFF00"/>
          </a:solidFill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068977" y="3505200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?!</a:t>
            </a:r>
            <a:endParaRPr lang="en-US" sz="4000" b="1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2057400"/>
            <a:ext cx="1742282" cy="56969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88" name="TextBox 87"/>
          <p:cNvSpPr txBox="1"/>
          <p:nvPr/>
        </p:nvSpPr>
        <p:spPr>
          <a:xfrm>
            <a:off x="5286551" y="2834052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89" name="Picture 14" descr="Science Council of Japan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829" y="2064917"/>
            <a:ext cx="706587" cy="7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8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37" y="215870"/>
            <a:ext cx="8928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34" charset="-128"/>
              </a:rPr>
              <a:t>Summary of sources and fate of Fukushima Cs in the ocean</a:t>
            </a:r>
            <a:endParaRPr lang="en-US" sz="2800" b="1" dirty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4" name="Freeform 3"/>
          <p:cNvSpPr/>
          <p:nvPr/>
        </p:nvSpPr>
        <p:spPr>
          <a:xfrm rot="241031">
            <a:off x="815340" y="2705100"/>
            <a:ext cx="6784470" cy="3100250"/>
          </a:xfrm>
          <a:custGeom>
            <a:avLst/>
            <a:gdLst>
              <a:gd name="connsiteX0" fmla="*/ 0 w 6654930"/>
              <a:gd name="connsiteY0" fmla="*/ 0 h 3511730"/>
              <a:gd name="connsiteX1" fmla="*/ 1158240 w 6654930"/>
              <a:gd name="connsiteY1" fmla="*/ 723900 h 3511730"/>
              <a:gd name="connsiteX2" fmla="*/ 1760220 w 6654930"/>
              <a:gd name="connsiteY2" fmla="*/ 2346960 h 3511730"/>
              <a:gd name="connsiteX3" fmla="*/ 5318760 w 6654930"/>
              <a:gd name="connsiteY3" fmla="*/ 2545080 h 3511730"/>
              <a:gd name="connsiteX4" fmla="*/ 6499860 w 6654930"/>
              <a:gd name="connsiteY4" fmla="*/ 3406140 h 3511730"/>
              <a:gd name="connsiteX5" fmla="*/ 6606540 w 6654930"/>
              <a:gd name="connsiteY5" fmla="*/ 3467100 h 35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4930" h="3511730">
                <a:moveTo>
                  <a:pt x="0" y="0"/>
                </a:moveTo>
                <a:cubicBezTo>
                  <a:pt x="432435" y="166370"/>
                  <a:pt x="864870" y="332740"/>
                  <a:pt x="1158240" y="723900"/>
                </a:cubicBezTo>
                <a:cubicBezTo>
                  <a:pt x="1451610" y="1115060"/>
                  <a:pt x="1066800" y="2043430"/>
                  <a:pt x="1760220" y="2346960"/>
                </a:cubicBezTo>
                <a:cubicBezTo>
                  <a:pt x="2453640" y="2650490"/>
                  <a:pt x="4528820" y="2368550"/>
                  <a:pt x="5318760" y="2545080"/>
                </a:cubicBezTo>
                <a:cubicBezTo>
                  <a:pt x="6108700" y="2721610"/>
                  <a:pt x="6285230" y="3252470"/>
                  <a:pt x="6499860" y="3406140"/>
                </a:cubicBezTo>
                <a:cubicBezTo>
                  <a:pt x="6714490" y="3559810"/>
                  <a:pt x="6660515" y="3513455"/>
                  <a:pt x="6606540" y="346710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9146" y="1898719"/>
            <a:ext cx="739140" cy="4182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06914" y="1501140"/>
            <a:ext cx="0" cy="845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89087" y="3238500"/>
            <a:ext cx="0" cy="14478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27960" y="4465320"/>
            <a:ext cx="716280" cy="23241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44640" y="5158740"/>
            <a:ext cx="701040" cy="42672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7706" y="989290"/>
            <a:ext cx="142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Direct ocean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discharge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3.5-15 PBq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5573" y="1007447"/>
            <a:ext cx="304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Atmospheric fallout 12-15 PBq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89810" y="2773680"/>
            <a:ext cx="4263390" cy="0"/>
          </a:xfrm>
          <a:prstGeom prst="straightConnector1">
            <a:avLst/>
          </a:prstGeom>
          <a:ln w="114300">
            <a:solidFill>
              <a:srgbClr val="00B0F0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urved Left Arrow 22"/>
          <p:cNvSpPr/>
          <p:nvPr/>
        </p:nvSpPr>
        <p:spPr>
          <a:xfrm>
            <a:off x="5591135" y="3048000"/>
            <a:ext cx="373380" cy="670560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11289950">
            <a:off x="4811450" y="4629069"/>
            <a:ext cx="373380" cy="670560"/>
          </a:xfrm>
          <a:prstGeom prst="curvedLef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1740386" y="3169920"/>
            <a:ext cx="621814" cy="68580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7035" y="2135108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Rapid offshore transport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		&gt;99% Cs soluble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53674" y="1501140"/>
            <a:ext cx="0" cy="678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68008" y="1501140"/>
            <a:ext cx="0" cy="659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07757" y="1501140"/>
            <a:ext cx="25137" cy="422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713" y="3238500"/>
            <a:ext cx="155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groundwater ?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99146" y="2415093"/>
            <a:ext cx="693434" cy="2572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8600" y="2215187"/>
            <a:ext cx="74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ivers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0" y="3200400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vertical mixing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44240" y="3139440"/>
            <a:ext cx="902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sinking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marine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snow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43799" y="4812714"/>
            <a:ext cx="1682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near bottom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  sediment flow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5915" y="5059233"/>
            <a:ext cx="153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seafloor burial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≈ 0.04 PBq?</a:t>
            </a:r>
            <a:endParaRPr lang="en-US" baseline="30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2127" y="4458622"/>
            <a:ext cx="17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remineralization</a:t>
            </a: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81" y="1929229"/>
            <a:ext cx="70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 pitchFamily="34" charset="-128"/>
              </a:rPr>
              <a:t>FNPP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80423" y="2188279"/>
            <a:ext cx="693434" cy="25729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23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バック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2" y="1236989"/>
            <a:ext cx="7467599" cy="5804703"/>
          </a:xfrm>
          <a:prstGeom prst="rect">
            <a:avLst/>
          </a:prstGeom>
        </p:spPr>
      </p:pic>
      <p:pic>
        <p:nvPicPr>
          <p:cNvPr id="20" name="図 19" descr="大気へ右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231" y="1486648"/>
            <a:ext cx="1948195" cy="2462438"/>
          </a:xfrm>
          <a:prstGeom prst="rect">
            <a:avLst/>
          </a:prstGeom>
        </p:spPr>
      </p:pic>
      <p:pic>
        <p:nvPicPr>
          <p:cNvPr id="22" name="図 21" descr="フォールアウト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557" y="2695800"/>
            <a:ext cx="1971423" cy="2432932"/>
          </a:xfrm>
          <a:prstGeom prst="rect">
            <a:avLst/>
          </a:prstGeom>
        </p:spPr>
      </p:pic>
      <p:pic>
        <p:nvPicPr>
          <p:cNvPr id="24" name="図 23" descr="河川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069" y="935478"/>
            <a:ext cx="2793091" cy="3554174"/>
          </a:xfrm>
          <a:prstGeom prst="rect">
            <a:avLst/>
          </a:prstGeom>
        </p:spPr>
      </p:pic>
      <p:pic>
        <p:nvPicPr>
          <p:cNvPr id="21" name="図 20" descr="大気へ左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51" y="958228"/>
            <a:ext cx="1890127" cy="2693125"/>
          </a:xfrm>
          <a:prstGeom prst="rect">
            <a:avLst/>
          </a:prstGeom>
        </p:spPr>
      </p:pic>
      <p:pic>
        <p:nvPicPr>
          <p:cNvPr id="26" name="図 25" descr="地下水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573" y="4037652"/>
            <a:ext cx="464547" cy="394312"/>
          </a:xfrm>
          <a:prstGeom prst="rect">
            <a:avLst/>
          </a:prstGeom>
        </p:spPr>
      </p:pic>
      <p:pic>
        <p:nvPicPr>
          <p:cNvPr id="27" name="図 26" descr="直接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360" y="3609434"/>
            <a:ext cx="383251" cy="525749"/>
          </a:xfrm>
          <a:prstGeom prst="rect">
            <a:avLst/>
          </a:prstGeom>
        </p:spPr>
      </p:pic>
      <p:pic>
        <p:nvPicPr>
          <p:cNvPr id="28" name="図 27" descr="海洋内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410" y="4082358"/>
            <a:ext cx="850703" cy="1228537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803415" y="180012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kumimoji="1" lang="en-US" altLang="ja-JP" sz="2400" b="1" dirty="0" smtClean="0">
                <a:solidFill>
                  <a:srgbClr val="CC3300"/>
                </a:solidFill>
              </a:rPr>
              <a:t>Various Routes to the Ocean: Boundary Conditions</a:t>
            </a:r>
            <a:r>
              <a:rPr kumimoji="1" lang="en-US" altLang="ja-JP" sz="2400" b="1" dirty="0">
                <a:solidFill>
                  <a:srgbClr val="CC3300"/>
                </a:solidFill>
              </a:rPr>
              <a:t/>
            </a:r>
            <a:br>
              <a:rPr kumimoji="1" lang="en-US" altLang="ja-JP" sz="2400" b="1" dirty="0">
                <a:solidFill>
                  <a:srgbClr val="CC3300"/>
                </a:solidFill>
              </a:rPr>
            </a:b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1" name="Straight Connector 17"/>
          <p:cNvCxnSpPr>
            <a:cxnSpLocks noChangeShapeType="1"/>
          </p:cNvCxnSpPr>
          <p:nvPr/>
        </p:nvCxnSpPr>
        <p:spPr bwMode="auto">
          <a:xfrm>
            <a:off x="1108215" y="748194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図形グループ 35"/>
          <p:cNvGrpSpPr/>
          <p:nvPr/>
        </p:nvGrpSpPr>
        <p:grpSpPr>
          <a:xfrm>
            <a:off x="6794454" y="1863779"/>
            <a:ext cx="2231466" cy="1352377"/>
            <a:chOff x="6794454" y="1698106"/>
            <a:chExt cx="2231465" cy="1352377"/>
          </a:xfrm>
        </p:grpSpPr>
        <p:sp>
          <p:nvSpPr>
            <p:cNvPr id="33" name="角丸四角形吹き出し 32"/>
            <p:cNvSpPr/>
            <p:nvPr/>
          </p:nvSpPr>
          <p:spPr>
            <a:xfrm>
              <a:off x="6794454" y="1698106"/>
              <a:ext cx="2066905" cy="685800"/>
            </a:xfrm>
            <a:prstGeom prst="wedgeRoundRectCallout">
              <a:avLst>
                <a:gd name="adj1" fmla="val -57127"/>
                <a:gd name="adj2" fmla="val 271313"/>
                <a:gd name="adj3" fmla="val 16667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Ins="0" bIns="0" anchor="ctr"/>
            <a:lstStyle/>
            <a:p>
              <a:pPr algn="ctr" defTabSz="457200">
                <a:defRPr/>
              </a:pPr>
              <a:r>
                <a:rPr kumimoji="1" lang="ja-JP" altLang="en-US" dirty="0" smtClean="0">
                  <a:solidFill>
                    <a:srgbClr val="000000"/>
                  </a:solidFill>
                  <a:latin typeface="ＭＳ Ｐゴシック"/>
                </a:rPr>
                <a:t>　　</a:t>
              </a:r>
              <a:r>
                <a:rPr kumimoji="1" lang="en-US" altLang="ja-JP" dirty="0" smtClean="0">
                  <a:solidFill>
                    <a:srgbClr val="000000"/>
                  </a:solidFill>
                  <a:latin typeface="ＭＳ Ｐゴシック"/>
                </a:rPr>
                <a:t>Atmospheric  </a:t>
              </a:r>
            </a:p>
            <a:p>
              <a:pPr algn="ctr" defTabSz="457200">
                <a:defRPr/>
              </a:pPr>
              <a:r>
                <a:rPr kumimoji="1" lang="en-US" altLang="ja-JP" dirty="0">
                  <a:solidFill>
                    <a:srgbClr val="000000"/>
                  </a:solidFill>
                  <a:latin typeface="ＭＳ Ｐゴシック"/>
                </a:rPr>
                <a:t> </a:t>
              </a:r>
              <a:r>
                <a:rPr kumimoji="1" lang="en-US" altLang="ja-JP" dirty="0" smtClean="0">
                  <a:solidFill>
                    <a:srgbClr val="000000"/>
                  </a:solidFill>
                  <a:latin typeface="ＭＳ Ｐゴシック"/>
                </a:rPr>
                <a:t> deposition</a:t>
              </a:r>
              <a:endParaRPr kumimoji="1" lang="ja-JP" altLang="en-US" dirty="0">
                <a:solidFill>
                  <a:srgbClr val="000000"/>
                </a:solidFill>
                <a:latin typeface="ＭＳ Ｐゴシック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923042" y="177430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>
                <a:defRPr/>
              </a:pPr>
              <a:r>
                <a:rPr kumimoji="1" lang="ja-JP" altLang="en-US" dirty="0" smtClean="0">
                  <a:solidFill>
                    <a:prstClr val="white"/>
                  </a:solidFill>
                </a:rPr>
                <a:t>１</a:t>
              </a:r>
              <a:endParaRPr kumimoji="1"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テキスト ボックス 11"/>
            <p:cNvSpPr txBox="1">
              <a:spLocks noChangeArrowheads="1"/>
            </p:cNvSpPr>
            <p:nvPr/>
          </p:nvSpPr>
          <p:spPr bwMode="auto">
            <a:xfrm>
              <a:off x="7558150" y="2404152"/>
              <a:ext cx="14677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457200"/>
              <a:r>
                <a:rPr kumimoji="1" lang="en-US" altLang="ja-JP" dirty="0" smtClean="0">
                  <a:solidFill>
                    <a:prstClr val="black"/>
                  </a:solidFill>
                </a:rPr>
                <a:t>Mid-March</a:t>
              </a:r>
            </a:p>
            <a:p>
              <a:pPr algn="ctr" defTabSz="457200"/>
              <a:r>
                <a:rPr kumimoji="1" lang="ja-JP" altLang="en-US" dirty="0" smtClean="0">
                  <a:solidFill>
                    <a:prstClr val="black"/>
                  </a:solidFill>
                </a:rPr>
                <a:t>（</a:t>
              </a:r>
              <a:r>
                <a:rPr kumimoji="1" lang="en-US" altLang="ja-JP" dirty="0" smtClean="0">
                  <a:solidFill>
                    <a:prstClr val="black"/>
                  </a:solidFill>
                </a:rPr>
                <a:t>5〜30 P </a:t>
              </a:r>
              <a:r>
                <a:rPr kumimoji="1" lang="en-US" altLang="ja-JP" dirty="0" err="1" smtClean="0">
                  <a:solidFill>
                    <a:prstClr val="black"/>
                  </a:solidFill>
                </a:rPr>
                <a:t>Bq</a:t>
              </a:r>
              <a:r>
                <a:rPr kumimoji="1" lang="ja-JP" altLang="en-US" dirty="0" smtClean="0">
                  <a:solidFill>
                    <a:prstClr val="black"/>
                  </a:solidFill>
                </a:rPr>
                <a:t>）</a:t>
              </a:r>
              <a:endParaRPr kumimoji="1"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図形グループ 40"/>
          <p:cNvGrpSpPr/>
          <p:nvPr/>
        </p:nvGrpSpPr>
        <p:grpSpPr>
          <a:xfrm>
            <a:off x="5023311" y="5064942"/>
            <a:ext cx="2630681" cy="1445668"/>
            <a:chOff x="5342913" y="5232972"/>
            <a:chExt cx="2630680" cy="1445668"/>
          </a:xfrm>
        </p:grpSpPr>
        <p:sp>
          <p:nvSpPr>
            <p:cNvPr id="38" name="角丸四角形吹き出し 37"/>
            <p:cNvSpPr/>
            <p:nvPr/>
          </p:nvSpPr>
          <p:spPr>
            <a:xfrm>
              <a:off x="5342913" y="5232972"/>
              <a:ext cx="2215237" cy="441689"/>
            </a:xfrm>
            <a:prstGeom prst="wedgeRoundRectCallout">
              <a:avLst>
                <a:gd name="adj1" fmla="val -60842"/>
                <a:gd name="adj2" fmla="val -302832"/>
                <a:gd name="adj3" fmla="val 16667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Ins="0" bIns="0" anchor="ctr"/>
            <a:lstStyle/>
            <a:p>
              <a:pPr algn="ctr" defTabSz="457200">
                <a:defRPr/>
              </a:pPr>
              <a:r>
                <a:rPr kumimoji="1" lang="ja-JP" altLang="en-US" dirty="0" smtClean="0">
                  <a:solidFill>
                    <a:srgbClr val="000000"/>
                  </a:solidFill>
                  <a:latin typeface="ＭＳ Ｐゴシック"/>
                </a:rPr>
                <a:t>　　</a:t>
              </a:r>
              <a:r>
                <a:rPr kumimoji="1" lang="en-US" altLang="ja-JP" dirty="0" smtClean="0">
                  <a:solidFill>
                    <a:srgbClr val="000000"/>
                  </a:solidFill>
                  <a:latin typeface="ＭＳ Ｐゴシック"/>
                </a:rPr>
                <a:t>Direct discharge</a:t>
              </a: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471501" y="528156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>
                <a:defRPr/>
              </a:pPr>
              <a:r>
                <a:rPr kumimoji="1" lang="ja-JP" altLang="en-US" dirty="0" smtClean="0">
                  <a:solidFill>
                    <a:prstClr val="white"/>
                  </a:solidFill>
                </a:rPr>
                <a:t>２</a:t>
              </a:r>
              <a:endParaRPr kumimoji="1"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テキスト ボックス 10"/>
            <p:cNvSpPr txBox="1">
              <a:spLocks noChangeArrowheads="1"/>
            </p:cNvSpPr>
            <p:nvPr/>
          </p:nvSpPr>
          <p:spPr bwMode="auto">
            <a:xfrm>
              <a:off x="6040371" y="5755310"/>
              <a:ext cx="1933222" cy="9233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457200"/>
              <a:r>
                <a:rPr kumimoji="1" lang="en-US" altLang="ja-JP" dirty="0" smtClean="0">
                  <a:solidFill>
                    <a:prstClr val="black"/>
                  </a:solidFill>
                </a:rPr>
                <a:t>After late-March</a:t>
              </a:r>
            </a:p>
            <a:p>
              <a:pPr algn="ctr" defTabSz="457200"/>
              <a:r>
                <a:rPr kumimoji="1" lang="en-US" altLang="ja-JP" dirty="0" smtClean="0">
                  <a:solidFill>
                    <a:prstClr val="black"/>
                  </a:solidFill>
                </a:rPr>
                <a:t>(</a:t>
              </a:r>
              <a:r>
                <a:rPr kumimoji="1" lang="en-US" altLang="ja-JP" dirty="0">
                  <a:solidFill>
                    <a:prstClr val="black"/>
                  </a:solidFill>
                </a:rPr>
                <a:t>3</a:t>
              </a:r>
              <a:r>
                <a:rPr kumimoji="1" lang="en-US" altLang="ja-JP" dirty="0" smtClean="0">
                  <a:solidFill>
                    <a:prstClr val="black"/>
                  </a:solidFill>
                </a:rPr>
                <a:t>〜15 P Bq)</a:t>
              </a:r>
            </a:p>
            <a:p>
              <a:pPr algn="ctr" defTabSz="457200"/>
              <a:r>
                <a:rPr kumimoji="1" lang="en-US" altLang="ja-JP" dirty="0" smtClean="0">
                  <a:solidFill>
                    <a:prstClr val="black"/>
                  </a:solidFill>
                </a:rPr>
                <a:t>small source today</a:t>
              </a:r>
              <a:endParaRPr kumimoji="1"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図形グループ 45"/>
          <p:cNvGrpSpPr/>
          <p:nvPr/>
        </p:nvGrpSpPr>
        <p:grpSpPr>
          <a:xfrm>
            <a:off x="310984" y="4933769"/>
            <a:ext cx="2628161" cy="436864"/>
            <a:chOff x="310982" y="4526196"/>
            <a:chExt cx="2628161" cy="436864"/>
          </a:xfrm>
        </p:grpSpPr>
        <p:sp>
          <p:nvSpPr>
            <p:cNvPr id="44" name="角丸四角形吹き出し 43"/>
            <p:cNvSpPr/>
            <p:nvPr/>
          </p:nvSpPr>
          <p:spPr>
            <a:xfrm>
              <a:off x="310982" y="4526196"/>
              <a:ext cx="2628161" cy="436864"/>
            </a:xfrm>
            <a:prstGeom prst="wedgeRoundRectCallout">
              <a:avLst>
                <a:gd name="adj1" fmla="val 75017"/>
                <a:gd name="adj2" fmla="val -192977"/>
                <a:gd name="adj3" fmla="val 16667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Ins="0" bIns="0" anchor="ctr"/>
            <a:lstStyle/>
            <a:p>
              <a:pPr algn="ctr" defTabSz="457200">
                <a:defRPr/>
              </a:pPr>
              <a:r>
                <a:rPr kumimoji="1" lang="ja-JP" altLang="en-US" dirty="0" smtClean="0">
                  <a:solidFill>
                    <a:srgbClr val="000000"/>
                  </a:solidFill>
                  <a:latin typeface="ＭＳ Ｐゴシック"/>
                </a:rPr>
                <a:t>　　</a:t>
              </a:r>
              <a:r>
                <a:rPr kumimoji="1" lang="en-US" altLang="ja-JP" dirty="0">
                  <a:solidFill>
                    <a:srgbClr val="000000"/>
                  </a:solidFill>
                  <a:latin typeface="ＭＳ Ｐゴシック"/>
                </a:rPr>
                <a:t>T</a:t>
              </a:r>
              <a:r>
                <a:rPr kumimoji="1" lang="en-US" altLang="ja-JP" dirty="0" smtClean="0">
                  <a:solidFill>
                    <a:srgbClr val="000000"/>
                  </a:solidFill>
                  <a:latin typeface="ＭＳ Ｐゴシック"/>
                </a:rPr>
                <a:t>hrough river runoff</a:t>
              </a:r>
              <a:endParaRPr kumimoji="1" lang="ja-JP" altLang="en-US" dirty="0">
                <a:solidFill>
                  <a:srgbClr val="000000"/>
                </a:solidFill>
                <a:latin typeface="ＭＳ Ｐゴシック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39570" y="4602396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>
                <a:defRPr/>
              </a:pPr>
              <a:r>
                <a:rPr kumimoji="1" lang="ja-JP" altLang="en-US" dirty="0" smtClean="0">
                  <a:solidFill>
                    <a:prstClr val="white"/>
                  </a:solidFill>
                </a:rPr>
                <a:t>３</a:t>
              </a:r>
              <a:endParaRPr kumimoji="1" lang="ja-JP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図形グループ 50"/>
          <p:cNvGrpSpPr/>
          <p:nvPr/>
        </p:nvGrpSpPr>
        <p:grpSpPr>
          <a:xfrm>
            <a:off x="1679501" y="5764133"/>
            <a:ext cx="2861859" cy="685800"/>
            <a:chOff x="1679501" y="5598461"/>
            <a:chExt cx="2861858" cy="685800"/>
          </a:xfrm>
        </p:grpSpPr>
        <p:sp>
          <p:nvSpPr>
            <p:cNvPr id="49" name="角丸四角形吹き出し 48"/>
            <p:cNvSpPr/>
            <p:nvPr/>
          </p:nvSpPr>
          <p:spPr>
            <a:xfrm>
              <a:off x="1679501" y="5598461"/>
              <a:ext cx="2861858" cy="685800"/>
            </a:xfrm>
            <a:prstGeom prst="wedgeRoundRectCallout">
              <a:avLst>
                <a:gd name="adj1" fmla="val 35925"/>
                <a:gd name="adj2" fmla="val -262156"/>
                <a:gd name="adj3" fmla="val 16667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Ins="0" bIns="0" anchor="ctr"/>
            <a:lstStyle/>
            <a:p>
              <a:pPr algn="ctr" defTabSz="457200">
                <a:defRPr/>
              </a:pPr>
              <a:r>
                <a:rPr kumimoji="1" lang="en-US" altLang="ja-JP" dirty="0" smtClean="0">
                  <a:solidFill>
                    <a:srgbClr val="000000"/>
                  </a:solidFill>
                  <a:latin typeface="ＭＳ Ｐゴシック"/>
                </a:rPr>
                <a:t> Through underground </a:t>
              </a:r>
            </a:p>
            <a:p>
              <a:pPr algn="ctr" defTabSz="457200">
                <a:defRPr/>
              </a:pPr>
              <a:r>
                <a:rPr kumimoji="1" lang="en-US" altLang="ja-JP" dirty="0" smtClean="0">
                  <a:solidFill>
                    <a:srgbClr val="000000"/>
                  </a:solidFill>
                  <a:latin typeface="ＭＳ Ｐゴシック"/>
                </a:rPr>
                <a:t>water flow</a:t>
              </a:r>
              <a:endParaRPr kumimoji="1" lang="ja-JP" altLang="en-US" dirty="0">
                <a:solidFill>
                  <a:srgbClr val="000000"/>
                </a:solidFill>
                <a:latin typeface="ＭＳ Ｐゴシック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808090" y="5674661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>
                <a:defRPr/>
              </a:pPr>
              <a:r>
                <a:rPr kumimoji="1" lang="ja-JP" altLang="en-US" dirty="0">
                  <a:solidFill>
                    <a:prstClr val="white"/>
                  </a:solidFill>
                </a:rPr>
                <a:t>４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78482" y="5370632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dirty="0" smtClean="0">
                <a:solidFill>
                  <a:prstClr val="black"/>
                </a:solidFill>
              </a:rPr>
              <a:t>small and continues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25751" y="6433444"/>
            <a:ext cx="215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dirty="0" smtClean="0">
                <a:solidFill>
                  <a:prstClr val="black"/>
                </a:solidFill>
              </a:rPr>
              <a:t>small and continues?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8814" y="2057400"/>
            <a:ext cx="3010039" cy="2108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kumimoji="1" lang="en-US" altLang="ja-JP" dirty="0" smtClean="0">
                <a:solidFill>
                  <a:prstClr val="black"/>
                </a:solidFill>
              </a:rPr>
              <a:t>80% Fukushima contamination in ocean</a:t>
            </a:r>
          </a:p>
          <a:p>
            <a:pPr defTabSz="457200">
              <a:spcAft>
                <a:spcPts val="600"/>
              </a:spcAft>
            </a:pPr>
            <a:r>
              <a:rPr kumimoji="1" lang="en-US" altLang="ja-JP" dirty="0" smtClean="0">
                <a:solidFill>
                  <a:prstClr val="black"/>
                </a:solidFill>
              </a:rPr>
              <a:t>There are still some uncertainties on “where” and “how much” of different radionuclides were released to the environment.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079792" y="3424459"/>
            <a:ext cx="920106" cy="7232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kumimoji="1" lang="en-US" altLang="ja-JP" dirty="0" smtClean="0">
                <a:solidFill>
                  <a:prstClr val="black"/>
                </a:solidFill>
              </a:rPr>
              <a:t>P (</a:t>
            </a:r>
            <a:r>
              <a:rPr kumimoji="1" lang="en-US" altLang="ja-JP" dirty="0" err="1" smtClean="0">
                <a:solidFill>
                  <a:prstClr val="black"/>
                </a:solidFill>
              </a:rPr>
              <a:t>peta</a:t>
            </a:r>
            <a:r>
              <a:rPr kumimoji="1" lang="en-US" altLang="ja-JP" dirty="0" smtClean="0">
                <a:solidFill>
                  <a:prstClr val="black"/>
                </a:solidFill>
              </a:rPr>
              <a:t>)</a:t>
            </a:r>
          </a:p>
          <a:p>
            <a:pPr defTabSz="457200">
              <a:spcAft>
                <a:spcPts val="600"/>
              </a:spcAft>
            </a:pPr>
            <a:r>
              <a:rPr kumimoji="1" lang="en-US" altLang="ja-JP" dirty="0" smtClean="0">
                <a:solidFill>
                  <a:prstClr val="black"/>
                </a:solidFill>
              </a:rPr>
              <a:t>   = 10</a:t>
            </a:r>
            <a:r>
              <a:rPr kumimoji="1" lang="en-US" altLang="ja-JP" baseline="30000" dirty="0" smtClean="0">
                <a:solidFill>
                  <a:prstClr val="black"/>
                </a:solidFill>
              </a:rPr>
              <a:t>15</a:t>
            </a:r>
            <a:endParaRPr kumimoji="1" lang="en-US" altLang="ja-JP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609600"/>
            <a:ext cx="61658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06375" y="103188"/>
            <a:ext cx="895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One year history of </a:t>
            </a:r>
            <a:r>
              <a:rPr lang="en-US" sz="2400" b="1" dirty="0" smtClean="0">
                <a:solidFill>
                  <a:srgbClr val="FFFF00"/>
                </a:solidFill>
              </a:rPr>
              <a:t>cesium-137 </a:t>
            </a:r>
            <a:r>
              <a:rPr lang="en-US" sz="2400" b="1" dirty="0">
                <a:solidFill>
                  <a:srgbClr val="FFFF00"/>
                </a:solidFill>
              </a:rPr>
              <a:t>in ocean immediately off Fukushima 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6038" y="5308600"/>
            <a:ext cx="111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Levels prior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to March 11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12825" y="5570538"/>
            <a:ext cx="358775" cy="166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0025" y="3494088"/>
            <a:ext cx="34671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3" name="TextBox 12"/>
          <p:cNvSpPr txBox="1">
            <a:spLocks noChangeArrowheads="1"/>
          </p:cNvSpPr>
          <p:nvPr/>
        </p:nvSpPr>
        <p:spPr bwMode="auto">
          <a:xfrm>
            <a:off x="2041525" y="922338"/>
            <a:ext cx="2595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At nuclear power plant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Ocean Cs levels peak on April 6th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- possible reproductive effects and mortality for marine biota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5067300" y="2682875"/>
            <a:ext cx="130175" cy="63182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826" name="TextBox 16"/>
          <p:cNvSpPr txBox="1">
            <a:spLocks noChangeArrowheads="1"/>
          </p:cNvSpPr>
          <p:nvPr/>
        </p:nvSpPr>
        <p:spPr bwMode="auto">
          <a:xfrm>
            <a:off x="5227638" y="2492375"/>
            <a:ext cx="928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Levels of concern for seafood </a:t>
            </a:r>
          </a:p>
        </p:txBody>
      </p:sp>
      <p:sp>
        <p:nvSpPr>
          <p:cNvPr id="34828" name="TextBox 18"/>
          <p:cNvSpPr txBox="1">
            <a:spLocks noChangeArrowheads="1"/>
          </p:cNvSpPr>
          <p:nvPr/>
        </p:nvSpPr>
        <p:spPr bwMode="auto">
          <a:xfrm>
            <a:off x="5165725" y="4283075"/>
            <a:ext cx="1074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Highest ocean levels post Chernobyl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051425" y="4108450"/>
            <a:ext cx="130175" cy="11699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830" name="TextBox 20"/>
          <p:cNvSpPr txBox="1">
            <a:spLocks noChangeArrowheads="1"/>
          </p:cNvSpPr>
          <p:nvPr/>
        </p:nvSpPr>
        <p:spPr bwMode="auto">
          <a:xfrm>
            <a:off x="2628900" y="3808413"/>
            <a:ext cx="1018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US </a:t>
            </a:r>
            <a:r>
              <a:rPr lang="en-US" sz="1400" dirty="0">
                <a:solidFill>
                  <a:prstClr val="black"/>
                </a:solidFill>
              </a:rPr>
              <a:t>drinking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water limit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963863" y="3540125"/>
            <a:ext cx="157162" cy="323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774825" y="922338"/>
            <a:ext cx="328613" cy="16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3" name="TextBox 28"/>
          <p:cNvSpPr txBox="1">
            <a:spLocks noChangeArrowheads="1"/>
          </p:cNvSpPr>
          <p:nvPr/>
        </p:nvSpPr>
        <p:spPr bwMode="auto">
          <a:xfrm>
            <a:off x="6354763" y="1281113"/>
            <a:ext cx="265906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- Fukushima NPP represents unprecedented release of radionuclides to the </a:t>
            </a:r>
            <a:r>
              <a:rPr lang="en-US" dirty="0" smtClean="0">
                <a:solidFill>
                  <a:prstClr val="white"/>
                </a:solidFill>
              </a:rPr>
              <a:t>ocean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- </a:t>
            </a:r>
            <a:r>
              <a:rPr lang="en-US" dirty="0">
                <a:solidFill>
                  <a:prstClr val="white"/>
                </a:solidFill>
              </a:rPr>
              <a:t>levels decreased rapidly, then leveled off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- so reactors are still </a:t>
            </a:r>
            <a:r>
              <a:rPr lang="en-US" dirty="0" smtClean="0">
                <a:solidFill>
                  <a:prstClr val="white"/>
                </a:solidFill>
              </a:rPr>
              <a:t>a source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(through Sept.’12)</a:t>
            </a:r>
            <a:endParaRPr lang="en-US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- but </a:t>
            </a:r>
            <a:r>
              <a:rPr lang="en-US" dirty="0" smtClean="0">
                <a:solidFill>
                  <a:prstClr val="white"/>
                </a:solidFill>
              </a:rPr>
              <a:t>levels now safe </a:t>
            </a:r>
            <a:r>
              <a:rPr lang="en-US" dirty="0">
                <a:solidFill>
                  <a:prstClr val="white"/>
                </a:solidFill>
              </a:rPr>
              <a:t>for </a:t>
            </a:r>
            <a:r>
              <a:rPr lang="en-US" dirty="0" smtClean="0">
                <a:solidFill>
                  <a:prstClr val="white"/>
                </a:solidFill>
              </a:rPr>
              <a:t>marine biota &amp; human </a:t>
            </a:r>
            <a:r>
              <a:rPr lang="en-US" dirty="0">
                <a:solidFill>
                  <a:prstClr val="white"/>
                </a:solidFill>
              </a:rPr>
              <a:t>exposure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- </a:t>
            </a:r>
            <a:r>
              <a:rPr lang="en-US" dirty="0" smtClean="0">
                <a:solidFill>
                  <a:prstClr val="white"/>
                </a:solidFill>
              </a:rPr>
              <a:t>what about seafood?</a:t>
            </a:r>
            <a:endParaRPr lang="en-US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3" y="4792663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one banana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81088" y="4968875"/>
            <a:ext cx="358775" cy="166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Buesseler Fig S1 JapanMap-samplesites revise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4301" y="556424"/>
            <a:ext cx="1037096" cy="16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76400" y="922338"/>
            <a:ext cx="328613" cy="2392362"/>
          </a:xfrm>
          <a:prstGeom prst="line">
            <a:avLst/>
          </a:prstGeom>
          <a:ln w="476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209800" y="2998787"/>
            <a:ext cx="2590800" cy="809626"/>
          </a:xfrm>
          <a:prstGeom prst="line">
            <a:avLst/>
          </a:prstGeom>
          <a:ln w="476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20442" y="5943600"/>
            <a:ext cx="36744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April 1      June 1      Aug 1      Oct 1        Dec 1       Feb 1  </a:t>
            </a:r>
          </a:p>
          <a:p>
            <a:r>
              <a:rPr lang="en-US" sz="1200" dirty="0" smtClean="0"/>
              <a:t>------------------  2011  --------------------------------  ----2012---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144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Data from TEPCO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1747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16" grpId="0" animBg="1"/>
      <p:bldP spid="34826" grpId="0"/>
      <p:bldP spid="34828" grpId="0"/>
      <p:bldP spid="20" grpId="0" animBg="1"/>
      <p:bldP spid="3483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COPE2_tracer_apr30_gif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048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" y="13655"/>
            <a:ext cx="152913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dirty="0" smtClean="0">
                <a:solidFill>
                  <a:prstClr val="black"/>
                </a:solidFill>
              </a:rPr>
              <a:t>JCOPE2 model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46193" y="6584253"/>
            <a:ext cx="56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sz="1200" dirty="0" smtClean="0">
                <a:solidFill>
                  <a:prstClr val="white">
                    <a:lumMod val="65000"/>
                  </a:prstClr>
                </a:solidFill>
              </a:rPr>
              <a:t>(</a:t>
            </a:r>
            <a:r>
              <a:rPr kumimoji="1" lang="en-US" altLang="ja-JP" sz="1200" dirty="0" err="1" smtClean="0">
                <a:solidFill>
                  <a:prstClr val="white">
                    <a:lumMod val="65000"/>
                  </a:prstClr>
                </a:solidFill>
              </a:rPr>
              <a:t>Bq</a:t>
            </a:r>
            <a:r>
              <a:rPr kumimoji="1" lang="en-US" altLang="ja-JP" sz="1200" dirty="0" smtClean="0">
                <a:solidFill>
                  <a:prstClr val="white">
                    <a:lumMod val="65000"/>
                  </a:prstClr>
                </a:solidFill>
              </a:rPr>
              <a:t>/L)</a:t>
            </a:r>
            <a:endParaRPr kumimoji="1" lang="ja-JP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5638800"/>
            <a:ext cx="26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Masamoto</a:t>
            </a:r>
            <a:r>
              <a:rPr lang="en-US" i="1" dirty="0" smtClean="0"/>
              <a:t> et al. JAMSTEC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6964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c7_050.gif"/>
          <p:cNvPicPr>
            <a:picLocks noChangeAspect="1"/>
          </p:cNvPicPr>
          <p:nvPr/>
        </p:nvPicPr>
        <p:blipFill>
          <a:blip r:embed="rId3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 descr="uv_f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" y="791747"/>
            <a:ext cx="8326581" cy="53336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" y="13655"/>
            <a:ext cx="197034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dirty="0" smtClean="0">
                <a:solidFill>
                  <a:prstClr val="black"/>
                </a:solidFill>
              </a:rPr>
              <a:t>JCOPE2 Tracer-Run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6193" y="6584253"/>
            <a:ext cx="56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sz="1200" dirty="0" smtClean="0">
                <a:solidFill>
                  <a:prstClr val="white">
                    <a:lumMod val="65000"/>
                  </a:prstClr>
                </a:solidFill>
              </a:rPr>
              <a:t>(</a:t>
            </a:r>
            <a:r>
              <a:rPr kumimoji="1" lang="en-US" altLang="ja-JP" sz="1200" dirty="0" err="1" smtClean="0">
                <a:solidFill>
                  <a:prstClr val="white">
                    <a:lumMod val="65000"/>
                  </a:prstClr>
                </a:solidFill>
              </a:rPr>
              <a:t>Bq</a:t>
            </a:r>
            <a:r>
              <a:rPr kumimoji="1" lang="en-US" altLang="ja-JP" sz="1200" dirty="0" smtClean="0">
                <a:solidFill>
                  <a:prstClr val="white">
                    <a:lumMod val="65000"/>
                  </a:prstClr>
                </a:solidFill>
              </a:rPr>
              <a:t>/L)</a:t>
            </a:r>
            <a:endParaRPr kumimoji="1" lang="ja-JP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399982" y="-27299"/>
            <a:ext cx="4726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kumimoji="1" lang="en-US" altLang="ja-JP" dirty="0" smtClean="0">
                <a:solidFill>
                  <a:prstClr val="black"/>
                </a:solidFill>
              </a:rPr>
              <a:t>&lt;Observed data is assimilated till June 16, 2012&gt;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513" y="4495800"/>
            <a:ext cx="69134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Kur</a:t>
            </a:r>
            <a:r>
              <a:rPr lang="en-US" altLang="ja-JP" sz="2400" dirty="0" err="1"/>
              <a:t>o</a:t>
            </a:r>
            <a:r>
              <a:rPr lang="en-US" sz="2400" dirty="0" err="1" smtClean="0"/>
              <a:t>shio</a:t>
            </a:r>
            <a:r>
              <a:rPr lang="en-US" sz="2400" dirty="0" smtClean="0"/>
              <a:t> current important for rapid cesium transport</a:t>
            </a:r>
            <a:endParaRPr lang="en-US" sz="2400" dirty="0"/>
          </a:p>
        </p:txBody>
      </p:sp>
      <p:pic>
        <p:nvPicPr>
          <p:cNvPr id="12" name="図 3" descr="Color_rank_ja_blan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584" y="3207276"/>
            <a:ext cx="4982248" cy="27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19334" y="43993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May</a:t>
            </a:r>
          </a:p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2870" y="4635124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8612" y="4009410"/>
            <a:ext cx="475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Nov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29836" y="4890261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 2012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69297" y="4317812"/>
            <a:ext cx="1835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Position of &gt;10 Bq m</a:t>
            </a:r>
            <a:r>
              <a:rPr lang="en-US" sz="1400" baseline="30000" dirty="0" smtClean="0"/>
              <a:t>-3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3180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4352" cy="68580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347864" y="0"/>
            <a:ext cx="4325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2121FB"/>
                </a:solidFill>
              </a:rPr>
              <a:t>Cesium-137 </a:t>
            </a:r>
          </a:p>
          <a:p>
            <a:r>
              <a:rPr kumimoji="1" lang="en-US" altLang="ja-JP" sz="4000" i="1" dirty="0">
                <a:solidFill>
                  <a:srgbClr val="2121FB"/>
                </a:solidFill>
              </a:rPr>
              <a:t>	</a:t>
            </a:r>
            <a:r>
              <a:rPr kumimoji="1" lang="en-US" altLang="ja-JP" sz="4000" i="1" dirty="0" smtClean="0">
                <a:solidFill>
                  <a:srgbClr val="2121FB"/>
                </a:solidFill>
              </a:rPr>
              <a:t>today off Japan</a:t>
            </a:r>
            <a:endParaRPr kumimoji="1" lang="en-US" altLang="ja-JP" i="1" dirty="0" smtClean="0">
              <a:solidFill>
                <a:srgbClr val="2121FB"/>
              </a:solidFill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1828800" y="2486025"/>
            <a:ext cx="585788" cy="1876425"/>
          </a:xfrm>
          <a:custGeom>
            <a:avLst/>
            <a:gdLst>
              <a:gd name="connsiteX0" fmla="*/ 585788 w 585788"/>
              <a:gd name="connsiteY0" fmla="*/ 0 h 1876425"/>
              <a:gd name="connsiteX1" fmla="*/ 581025 w 585788"/>
              <a:gd name="connsiteY1" fmla="*/ 38100 h 1876425"/>
              <a:gd name="connsiteX2" fmla="*/ 566738 w 585788"/>
              <a:gd name="connsiteY2" fmla="*/ 85725 h 1876425"/>
              <a:gd name="connsiteX3" fmla="*/ 557213 w 585788"/>
              <a:gd name="connsiteY3" fmla="*/ 114300 h 1876425"/>
              <a:gd name="connsiteX4" fmla="*/ 552450 w 585788"/>
              <a:gd name="connsiteY4" fmla="*/ 128588 h 1876425"/>
              <a:gd name="connsiteX5" fmla="*/ 547688 w 585788"/>
              <a:gd name="connsiteY5" fmla="*/ 185738 h 1876425"/>
              <a:gd name="connsiteX6" fmla="*/ 538163 w 585788"/>
              <a:gd name="connsiteY6" fmla="*/ 214313 h 1876425"/>
              <a:gd name="connsiteX7" fmla="*/ 523875 w 585788"/>
              <a:gd name="connsiteY7" fmla="*/ 257175 h 1876425"/>
              <a:gd name="connsiteX8" fmla="*/ 519113 w 585788"/>
              <a:gd name="connsiteY8" fmla="*/ 271463 h 1876425"/>
              <a:gd name="connsiteX9" fmla="*/ 514350 w 585788"/>
              <a:gd name="connsiteY9" fmla="*/ 290513 h 1876425"/>
              <a:gd name="connsiteX10" fmla="*/ 509588 w 585788"/>
              <a:gd name="connsiteY10" fmla="*/ 371475 h 1876425"/>
              <a:gd name="connsiteX11" fmla="*/ 504825 w 585788"/>
              <a:gd name="connsiteY11" fmla="*/ 404813 h 1876425"/>
              <a:gd name="connsiteX12" fmla="*/ 495300 w 585788"/>
              <a:gd name="connsiteY12" fmla="*/ 481013 h 1876425"/>
              <a:gd name="connsiteX13" fmla="*/ 485775 w 585788"/>
              <a:gd name="connsiteY13" fmla="*/ 495300 h 1876425"/>
              <a:gd name="connsiteX14" fmla="*/ 476250 w 585788"/>
              <a:gd name="connsiteY14" fmla="*/ 523875 h 1876425"/>
              <a:gd name="connsiteX15" fmla="*/ 471488 w 585788"/>
              <a:gd name="connsiteY15" fmla="*/ 538163 h 1876425"/>
              <a:gd name="connsiteX16" fmla="*/ 476250 w 585788"/>
              <a:gd name="connsiteY16" fmla="*/ 795338 h 1876425"/>
              <a:gd name="connsiteX17" fmla="*/ 461963 w 585788"/>
              <a:gd name="connsiteY17" fmla="*/ 862013 h 1876425"/>
              <a:gd name="connsiteX18" fmla="*/ 457200 w 585788"/>
              <a:gd name="connsiteY18" fmla="*/ 876300 h 1876425"/>
              <a:gd name="connsiteX19" fmla="*/ 452438 w 585788"/>
              <a:gd name="connsiteY19" fmla="*/ 890588 h 1876425"/>
              <a:gd name="connsiteX20" fmla="*/ 447675 w 585788"/>
              <a:gd name="connsiteY20" fmla="*/ 947738 h 1876425"/>
              <a:gd name="connsiteX21" fmla="*/ 452438 w 585788"/>
              <a:gd name="connsiteY21" fmla="*/ 1052513 h 1876425"/>
              <a:gd name="connsiteX22" fmla="*/ 447675 w 585788"/>
              <a:gd name="connsiteY22" fmla="*/ 1095375 h 1876425"/>
              <a:gd name="connsiteX23" fmla="*/ 438150 w 585788"/>
              <a:gd name="connsiteY23" fmla="*/ 1138238 h 1876425"/>
              <a:gd name="connsiteX24" fmla="*/ 433388 w 585788"/>
              <a:gd name="connsiteY24" fmla="*/ 1152525 h 1876425"/>
              <a:gd name="connsiteX25" fmla="*/ 423863 w 585788"/>
              <a:gd name="connsiteY25" fmla="*/ 1243013 h 1876425"/>
              <a:gd name="connsiteX26" fmla="*/ 414338 w 585788"/>
              <a:gd name="connsiteY26" fmla="*/ 1271588 h 1876425"/>
              <a:gd name="connsiteX27" fmla="*/ 395288 w 585788"/>
              <a:gd name="connsiteY27" fmla="*/ 1328738 h 1876425"/>
              <a:gd name="connsiteX28" fmla="*/ 381000 w 585788"/>
              <a:gd name="connsiteY28" fmla="*/ 1371600 h 1876425"/>
              <a:gd name="connsiteX29" fmla="*/ 376238 w 585788"/>
              <a:gd name="connsiteY29" fmla="*/ 1385888 h 1876425"/>
              <a:gd name="connsiteX30" fmla="*/ 361950 w 585788"/>
              <a:gd name="connsiteY30" fmla="*/ 1395413 h 1876425"/>
              <a:gd name="connsiteX31" fmla="*/ 342900 w 585788"/>
              <a:gd name="connsiteY31" fmla="*/ 1423988 h 1876425"/>
              <a:gd name="connsiteX32" fmla="*/ 333375 w 585788"/>
              <a:gd name="connsiteY32" fmla="*/ 1438275 h 1876425"/>
              <a:gd name="connsiteX33" fmla="*/ 319088 w 585788"/>
              <a:gd name="connsiteY33" fmla="*/ 1447800 h 1876425"/>
              <a:gd name="connsiteX34" fmla="*/ 300038 w 585788"/>
              <a:gd name="connsiteY34" fmla="*/ 1476375 h 1876425"/>
              <a:gd name="connsiteX35" fmla="*/ 276225 w 585788"/>
              <a:gd name="connsiteY35" fmla="*/ 1504950 h 1876425"/>
              <a:gd name="connsiteX36" fmla="*/ 261938 w 585788"/>
              <a:gd name="connsiteY36" fmla="*/ 1514475 h 1876425"/>
              <a:gd name="connsiteX37" fmla="*/ 247650 w 585788"/>
              <a:gd name="connsiteY37" fmla="*/ 1543050 h 1876425"/>
              <a:gd name="connsiteX38" fmla="*/ 242888 w 585788"/>
              <a:gd name="connsiteY38" fmla="*/ 1557338 h 1876425"/>
              <a:gd name="connsiteX39" fmla="*/ 214313 w 585788"/>
              <a:gd name="connsiteY39" fmla="*/ 1576388 h 1876425"/>
              <a:gd name="connsiteX40" fmla="*/ 190500 w 585788"/>
              <a:gd name="connsiteY40" fmla="*/ 1619250 h 1876425"/>
              <a:gd name="connsiteX41" fmla="*/ 176213 w 585788"/>
              <a:gd name="connsiteY41" fmla="*/ 1662113 h 1876425"/>
              <a:gd name="connsiteX42" fmla="*/ 161925 w 585788"/>
              <a:gd name="connsiteY42" fmla="*/ 1690688 h 1876425"/>
              <a:gd name="connsiteX43" fmla="*/ 147638 w 585788"/>
              <a:gd name="connsiteY43" fmla="*/ 1695450 h 1876425"/>
              <a:gd name="connsiteX44" fmla="*/ 123825 w 585788"/>
              <a:gd name="connsiteY44" fmla="*/ 1738313 h 1876425"/>
              <a:gd name="connsiteX45" fmla="*/ 114300 w 585788"/>
              <a:gd name="connsiteY45" fmla="*/ 1752600 h 1876425"/>
              <a:gd name="connsiteX46" fmla="*/ 104775 w 585788"/>
              <a:gd name="connsiteY46" fmla="*/ 1766888 h 1876425"/>
              <a:gd name="connsiteX47" fmla="*/ 90488 w 585788"/>
              <a:gd name="connsiteY47" fmla="*/ 1776413 h 1876425"/>
              <a:gd name="connsiteX48" fmla="*/ 76200 w 585788"/>
              <a:gd name="connsiteY48" fmla="*/ 1781175 h 1876425"/>
              <a:gd name="connsiteX49" fmla="*/ 66675 w 585788"/>
              <a:gd name="connsiteY49" fmla="*/ 1795463 h 1876425"/>
              <a:gd name="connsiteX50" fmla="*/ 52388 w 585788"/>
              <a:gd name="connsiteY50" fmla="*/ 1824038 h 1876425"/>
              <a:gd name="connsiteX51" fmla="*/ 23813 w 585788"/>
              <a:gd name="connsiteY51" fmla="*/ 1843088 h 1876425"/>
              <a:gd name="connsiteX52" fmla="*/ 14288 w 585788"/>
              <a:gd name="connsiteY52" fmla="*/ 1857375 h 1876425"/>
              <a:gd name="connsiteX53" fmla="*/ 9525 w 585788"/>
              <a:gd name="connsiteY53" fmla="*/ 1871663 h 1876425"/>
              <a:gd name="connsiteX54" fmla="*/ 0 w 585788"/>
              <a:gd name="connsiteY54" fmla="*/ 1876425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85788" h="1876425">
                <a:moveTo>
                  <a:pt x="585788" y="0"/>
                </a:moveTo>
                <a:cubicBezTo>
                  <a:pt x="584200" y="12700"/>
                  <a:pt x="583129" y="25475"/>
                  <a:pt x="581025" y="38100"/>
                </a:cubicBezTo>
                <a:cubicBezTo>
                  <a:pt x="578625" y="52499"/>
                  <a:pt x="570975" y="73016"/>
                  <a:pt x="566738" y="85725"/>
                </a:cubicBezTo>
                <a:lnTo>
                  <a:pt x="557213" y="114300"/>
                </a:lnTo>
                <a:lnTo>
                  <a:pt x="552450" y="128588"/>
                </a:lnTo>
                <a:cubicBezTo>
                  <a:pt x="550863" y="147638"/>
                  <a:pt x="550831" y="166882"/>
                  <a:pt x="547688" y="185738"/>
                </a:cubicBezTo>
                <a:cubicBezTo>
                  <a:pt x="546037" y="195642"/>
                  <a:pt x="541338" y="204788"/>
                  <a:pt x="538163" y="214313"/>
                </a:cubicBezTo>
                <a:lnTo>
                  <a:pt x="523875" y="257175"/>
                </a:lnTo>
                <a:cubicBezTo>
                  <a:pt x="522287" y="261938"/>
                  <a:pt x="520331" y="266593"/>
                  <a:pt x="519113" y="271463"/>
                </a:cubicBezTo>
                <a:lnTo>
                  <a:pt x="514350" y="290513"/>
                </a:lnTo>
                <a:cubicBezTo>
                  <a:pt x="512763" y="317500"/>
                  <a:pt x="511833" y="344534"/>
                  <a:pt x="509588" y="371475"/>
                </a:cubicBezTo>
                <a:cubicBezTo>
                  <a:pt x="508656" y="382662"/>
                  <a:pt x="505942" y="393643"/>
                  <a:pt x="504825" y="404813"/>
                </a:cubicBezTo>
                <a:cubicBezTo>
                  <a:pt x="503574" y="417320"/>
                  <a:pt x="505664" y="460286"/>
                  <a:pt x="495300" y="481013"/>
                </a:cubicBezTo>
                <a:cubicBezTo>
                  <a:pt x="492740" y="486132"/>
                  <a:pt x="488950" y="490538"/>
                  <a:pt x="485775" y="495300"/>
                </a:cubicBezTo>
                <a:lnTo>
                  <a:pt x="476250" y="523875"/>
                </a:lnTo>
                <a:lnTo>
                  <a:pt x="471488" y="538163"/>
                </a:lnTo>
                <a:cubicBezTo>
                  <a:pt x="473075" y="623888"/>
                  <a:pt x="476250" y="709598"/>
                  <a:pt x="476250" y="795338"/>
                </a:cubicBezTo>
                <a:cubicBezTo>
                  <a:pt x="476250" y="825378"/>
                  <a:pt x="470823" y="835435"/>
                  <a:pt x="461963" y="862013"/>
                </a:cubicBezTo>
                <a:lnTo>
                  <a:pt x="457200" y="876300"/>
                </a:lnTo>
                <a:lnTo>
                  <a:pt x="452438" y="890588"/>
                </a:lnTo>
                <a:cubicBezTo>
                  <a:pt x="450850" y="909638"/>
                  <a:pt x="447675" y="928622"/>
                  <a:pt x="447675" y="947738"/>
                </a:cubicBezTo>
                <a:cubicBezTo>
                  <a:pt x="447675" y="982699"/>
                  <a:pt x="452438" y="1017552"/>
                  <a:pt x="452438" y="1052513"/>
                </a:cubicBezTo>
                <a:cubicBezTo>
                  <a:pt x="452438" y="1066888"/>
                  <a:pt x="449708" y="1081144"/>
                  <a:pt x="447675" y="1095375"/>
                </a:cubicBezTo>
                <a:cubicBezTo>
                  <a:pt x="446270" y="1105207"/>
                  <a:pt x="441124" y="1127830"/>
                  <a:pt x="438150" y="1138238"/>
                </a:cubicBezTo>
                <a:cubicBezTo>
                  <a:pt x="436771" y="1143065"/>
                  <a:pt x="434975" y="1147763"/>
                  <a:pt x="433388" y="1152525"/>
                </a:cubicBezTo>
                <a:cubicBezTo>
                  <a:pt x="432116" y="1167784"/>
                  <a:pt x="428730" y="1221920"/>
                  <a:pt x="423863" y="1243013"/>
                </a:cubicBezTo>
                <a:cubicBezTo>
                  <a:pt x="421605" y="1252796"/>
                  <a:pt x="417513" y="1262063"/>
                  <a:pt x="414338" y="1271588"/>
                </a:cubicBezTo>
                <a:lnTo>
                  <a:pt x="395288" y="1328738"/>
                </a:lnTo>
                <a:lnTo>
                  <a:pt x="381000" y="1371600"/>
                </a:lnTo>
                <a:cubicBezTo>
                  <a:pt x="379412" y="1376363"/>
                  <a:pt x="380415" y="1383103"/>
                  <a:pt x="376238" y="1385888"/>
                </a:cubicBezTo>
                <a:lnTo>
                  <a:pt x="361950" y="1395413"/>
                </a:lnTo>
                <a:lnTo>
                  <a:pt x="342900" y="1423988"/>
                </a:lnTo>
                <a:cubicBezTo>
                  <a:pt x="339725" y="1428750"/>
                  <a:pt x="338137" y="1435100"/>
                  <a:pt x="333375" y="1438275"/>
                </a:cubicBezTo>
                <a:lnTo>
                  <a:pt x="319088" y="1447800"/>
                </a:lnTo>
                <a:lnTo>
                  <a:pt x="300038" y="1476375"/>
                </a:lnTo>
                <a:cubicBezTo>
                  <a:pt x="290671" y="1490426"/>
                  <a:pt x="289979" y="1493488"/>
                  <a:pt x="276225" y="1504950"/>
                </a:cubicBezTo>
                <a:cubicBezTo>
                  <a:pt x="271828" y="1508614"/>
                  <a:pt x="266700" y="1511300"/>
                  <a:pt x="261938" y="1514475"/>
                </a:cubicBezTo>
                <a:cubicBezTo>
                  <a:pt x="249963" y="1550396"/>
                  <a:pt x="266118" y="1506113"/>
                  <a:pt x="247650" y="1543050"/>
                </a:cubicBezTo>
                <a:cubicBezTo>
                  <a:pt x="245405" y="1547540"/>
                  <a:pt x="245673" y="1553161"/>
                  <a:pt x="242888" y="1557338"/>
                </a:cubicBezTo>
                <a:cubicBezTo>
                  <a:pt x="232696" y="1572625"/>
                  <a:pt x="229290" y="1571395"/>
                  <a:pt x="214313" y="1576388"/>
                </a:cubicBezTo>
                <a:cubicBezTo>
                  <a:pt x="202658" y="1611353"/>
                  <a:pt x="211888" y="1597864"/>
                  <a:pt x="190500" y="1619250"/>
                </a:cubicBezTo>
                <a:lnTo>
                  <a:pt x="176213" y="1662113"/>
                </a:lnTo>
                <a:cubicBezTo>
                  <a:pt x="173076" y="1671524"/>
                  <a:pt x="170316" y="1683975"/>
                  <a:pt x="161925" y="1690688"/>
                </a:cubicBezTo>
                <a:cubicBezTo>
                  <a:pt x="158005" y="1693824"/>
                  <a:pt x="152400" y="1693863"/>
                  <a:pt x="147638" y="1695450"/>
                </a:cubicBezTo>
                <a:cubicBezTo>
                  <a:pt x="139255" y="1720598"/>
                  <a:pt x="145660" y="1705562"/>
                  <a:pt x="123825" y="1738313"/>
                </a:cubicBezTo>
                <a:lnTo>
                  <a:pt x="114300" y="1752600"/>
                </a:lnTo>
                <a:cubicBezTo>
                  <a:pt x="111125" y="1757363"/>
                  <a:pt x="109538" y="1763713"/>
                  <a:pt x="104775" y="1766888"/>
                </a:cubicBezTo>
                <a:cubicBezTo>
                  <a:pt x="100013" y="1770063"/>
                  <a:pt x="95607" y="1773853"/>
                  <a:pt x="90488" y="1776413"/>
                </a:cubicBezTo>
                <a:cubicBezTo>
                  <a:pt x="85998" y="1778658"/>
                  <a:pt x="80963" y="1779588"/>
                  <a:pt x="76200" y="1781175"/>
                </a:cubicBezTo>
                <a:cubicBezTo>
                  <a:pt x="73025" y="1785938"/>
                  <a:pt x="69235" y="1790343"/>
                  <a:pt x="66675" y="1795463"/>
                </a:cubicBezTo>
                <a:cubicBezTo>
                  <a:pt x="60258" y="1808297"/>
                  <a:pt x="64520" y="1813422"/>
                  <a:pt x="52388" y="1824038"/>
                </a:cubicBezTo>
                <a:cubicBezTo>
                  <a:pt x="43773" y="1831576"/>
                  <a:pt x="23813" y="1843088"/>
                  <a:pt x="23813" y="1843088"/>
                </a:cubicBezTo>
                <a:cubicBezTo>
                  <a:pt x="20638" y="1847850"/>
                  <a:pt x="16848" y="1852256"/>
                  <a:pt x="14288" y="1857375"/>
                </a:cubicBezTo>
                <a:cubicBezTo>
                  <a:pt x="12043" y="1861865"/>
                  <a:pt x="12537" y="1867647"/>
                  <a:pt x="9525" y="1871663"/>
                </a:cubicBezTo>
                <a:cubicBezTo>
                  <a:pt x="7395" y="1874503"/>
                  <a:pt x="3175" y="1874838"/>
                  <a:pt x="0" y="187642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414189" y="1485900"/>
            <a:ext cx="348061" cy="1009650"/>
          </a:xfrm>
          <a:custGeom>
            <a:avLst/>
            <a:gdLst>
              <a:gd name="connsiteX0" fmla="*/ 319486 w 348061"/>
              <a:gd name="connsiteY0" fmla="*/ 0 h 1009650"/>
              <a:gd name="connsiteX1" fmla="*/ 309961 w 348061"/>
              <a:gd name="connsiteY1" fmla="*/ 23813 h 1009650"/>
              <a:gd name="connsiteX2" fmla="*/ 300436 w 348061"/>
              <a:gd name="connsiteY2" fmla="*/ 142875 h 1009650"/>
              <a:gd name="connsiteX3" fmla="*/ 295674 w 348061"/>
              <a:gd name="connsiteY3" fmla="*/ 157163 h 1009650"/>
              <a:gd name="connsiteX4" fmla="*/ 286149 w 348061"/>
              <a:gd name="connsiteY4" fmla="*/ 266700 h 1009650"/>
              <a:gd name="connsiteX5" fmla="*/ 276624 w 348061"/>
              <a:gd name="connsiteY5" fmla="*/ 295275 h 1009650"/>
              <a:gd name="connsiteX6" fmla="*/ 286149 w 348061"/>
              <a:gd name="connsiteY6" fmla="*/ 366713 h 1009650"/>
              <a:gd name="connsiteX7" fmla="*/ 305199 w 348061"/>
              <a:gd name="connsiteY7" fmla="*/ 395288 h 1009650"/>
              <a:gd name="connsiteX8" fmla="*/ 314724 w 348061"/>
              <a:gd name="connsiteY8" fmla="*/ 409575 h 1009650"/>
              <a:gd name="connsiteX9" fmla="*/ 333774 w 348061"/>
              <a:gd name="connsiteY9" fmla="*/ 414338 h 1009650"/>
              <a:gd name="connsiteX10" fmla="*/ 338536 w 348061"/>
              <a:gd name="connsiteY10" fmla="*/ 428625 h 1009650"/>
              <a:gd name="connsiteX11" fmla="*/ 348061 w 348061"/>
              <a:gd name="connsiteY11" fmla="*/ 442913 h 1009650"/>
              <a:gd name="connsiteX12" fmla="*/ 324249 w 348061"/>
              <a:gd name="connsiteY12" fmla="*/ 485775 h 1009650"/>
              <a:gd name="connsiteX13" fmla="*/ 300436 w 348061"/>
              <a:gd name="connsiteY13" fmla="*/ 509588 h 1009650"/>
              <a:gd name="connsiteX14" fmla="*/ 286149 w 348061"/>
              <a:gd name="connsiteY14" fmla="*/ 538163 h 1009650"/>
              <a:gd name="connsiteX15" fmla="*/ 257574 w 348061"/>
              <a:gd name="connsiteY15" fmla="*/ 557213 h 1009650"/>
              <a:gd name="connsiteX16" fmla="*/ 243286 w 348061"/>
              <a:gd name="connsiteY16" fmla="*/ 566738 h 1009650"/>
              <a:gd name="connsiteX17" fmla="*/ 228999 w 348061"/>
              <a:gd name="connsiteY17" fmla="*/ 581025 h 1009650"/>
              <a:gd name="connsiteX18" fmla="*/ 214711 w 348061"/>
              <a:gd name="connsiteY18" fmla="*/ 585788 h 1009650"/>
              <a:gd name="connsiteX19" fmla="*/ 171849 w 348061"/>
              <a:gd name="connsiteY19" fmla="*/ 614363 h 1009650"/>
              <a:gd name="connsiteX20" fmla="*/ 157561 w 348061"/>
              <a:gd name="connsiteY20" fmla="*/ 623888 h 1009650"/>
              <a:gd name="connsiteX21" fmla="*/ 148036 w 348061"/>
              <a:gd name="connsiteY21" fmla="*/ 638175 h 1009650"/>
              <a:gd name="connsiteX22" fmla="*/ 119461 w 348061"/>
              <a:gd name="connsiteY22" fmla="*/ 657225 h 1009650"/>
              <a:gd name="connsiteX23" fmla="*/ 105174 w 348061"/>
              <a:gd name="connsiteY23" fmla="*/ 671513 h 1009650"/>
              <a:gd name="connsiteX24" fmla="*/ 81361 w 348061"/>
              <a:gd name="connsiteY24" fmla="*/ 714375 h 1009650"/>
              <a:gd name="connsiteX25" fmla="*/ 71836 w 348061"/>
              <a:gd name="connsiteY25" fmla="*/ 728663 h 1009650"/>
              <a:gd name="connsiteX26" fmla="*/ 43261 w 348061"/>
              <a:gd name="connsiteY26" fmla="*/ 814388 h 1009650"/>
              <a:gd name="connsiteX27" fmla="*/ 28974 w 348061"/>
              <a:gd name="connsiteY27" fmla="*/ 857250 h 1009650"/>
              <a:gd name="connsiteX28" fmla="*/ 24211 w 348061"/>
              <a:gd name="connsiteY28" fmla="*/ 871538 h 1009650"/>
              <a:gd name="connsiteX29" fmla="*/ 19449 w 348061"/>
              <a:gd name="connsiteY29" fmla="*/ 890588 h 1009650"/>
              <a:gd name="connsiteX30" fmla="*/ 14686 w 348061"/>
              <a:gd name="connsiteY30" fmla="*/ 938213 h 1009650"/>
              <a:gd name="connsiteX31" fmla="*/ 5161 w 348061"/>
              <a:gd name="connsiteY31" fmla="*/ 976313 h 1009650"/>
              <a:gd name="connsiteX32" fmla="*/ 399 w 348061"/>
              <a:gd name="connsiteY32" fmla="*/ 990600 h 1009650"/>
              <a:gd name="connsiteX33" fmla="*/ 399 w 348061"/>
              <a:gd name="connsiteY3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8061" h="1009650">
                <a:moveTo>
                  <a:pt x="319486" y="0"/>
                </a:moveTo>
                <a:cubicBezTo>
                  <a:pt x="316311" y="7938"/>
                  <a:pt x="311752" y="15454"/>
                  <a:pt x="309961" y="23813"/>
                </a:cubicBezTo>
                <a:cubicBezTo>
                  <a:pt x="304881" y="47522"/>
                  <a:pt x="301684" y="131015"/>
                  <a:pt x="300436" y="142875"/>
                </a:cubicBezTo>
                <a:cubicBezTo>
                  <a:pt x="299910" y="147868"/>
                  <a:pt x="297261" y="152400"/>
                  <a:pt x="295674" y="157163"/>
                </a:cubicBezTo>
                <a:cubicBezTo>
                  <a:pt x="292499" y="193675"/>
                  <a:pt x="297739" y="231931"/>
                  <a:pt x="286149" y="266700"/>
                </a:cubicBezTo>
                <a:lnTo>
                  <a:pt x="276624" y="295275"/>
                </a:lnTo>
                <a:cubicBezTo>
                  <a:pt x="276962" y="299337"/>
                  <a:pt x="276612" y="349546"/>
                  <a:pt x="286149" y="366713"/>
                </a:cubicBezTo>
                <a:cubicBezTo>
                  <a:pt x="291708" y="376720"/>
                  <a:pt x="298849" y="385763"/>
                  <a:pt x="305199" y="395288"/>
                </a:cubicBezTo>
                <a:cubicBezTo>
                  <a:pt x="308374" y="400050"/>
                  <a:pt x="309171" y="408187"/>
                  <a:pt x="314724" y="409575"/>
                </a:cubicBezTo>
                <a:lnTo>
                  <a:pt x="333774" y="414338"/>
                </a:lnTo>
                <a:cubicBezTo>
                  <a:pt x="335361" y="419100"/>
                  <a:pt x="336291" y="424135"/>
                  <a:pt x="338536" y="428625"/>
                </a:cubicBezTo>
                <a:cubicBezTo>
                  <a:pt x="341096" y="433745"/>
                  <a:pt x="348061" y="437189"/>
                  <a:pt x="348061" y="442913"/>
                </a:cubicBezTo>
                <a:cubicBezTo>
                  <a:pt x="348061" y="470269"/>
                  <a:pt x="337818" y="469492"/>
                  <a:pt x="324249" y="485775"/>
                </a:cubicBezTo>
                <a:cubicBezTo>
                  <a:pt x="304405" y="509588"/>
                  <a:pt x="326630" y="492126"/>
                  <a:pt x="300436" y="509588"/>
                </a:cubicBezTo>
                <a:cubicBezTo>
                  <a:pt x="297039" y="519780"/>
                  <a:pt x="294838" y="530560"/>
                  <a:pt x="286149" y="538163"/>
                </a:cubicBezTo>
                <a:cubicBezTo>
                  <a:pt x="277534" y="545701"/>
                  <a:pt x="267099" y="550863"/>
                  <a:pt x="257574" y="557213"/>
                </a:cubicBezTo>
                <a:cubicBezTo>
                  <a:pt x="252811" y="560388"/>
                  <a:pt x="247333" y="562691"/>
                  <a:pt x="243286" y="566738"/>
                </a:cubicBezTo>
                <a:cubicBezTo>
                  <a:pt x="238524" y="571500"/>
                  <a:pt x="234603" y="577289"/>
                  <a:pt x="228999" y="581025"/>
                </a:cubicBezTo>
                <a:cubicBezTo>
                  <a:pt x="224822" y="583810"/>
                  <a:pt x="219100" y="583350"/>
                  <a:pt x="214711" y="585788"/>
                </a:cubicBezTo>
                <a:cubicBezTo>
                  <a:pt x="214701" y="585794"/>
                  <a:pt x="178998" y="609597"/>
                  <a:pt x="171849" y="614363"/>
                </a:cubicBezTo>
                <a:lnTo>
                  <a:pt x="157561" y="623888"/>
                </a:lnTo>
                <a:cubicBezTo>
                  <a:pt x="154386" y="628650"/>
                  <a:pt x="152344" y="634406"/>
                  <a:pt x="148036" y="638175"/>
                </a:cubicBezTo>
                <a:cubicBezTo>
                  <a:pt x="139421" y="645713"/>
                  <a:pt x="127555" y="649130"/>
                  <a:pt x="119461" y="657225"/>
                </a:cubicBezTo>
                <a:lnTo>
                  <a:pt x="105174" y="671513"/>
                </a:lnTo>
                <a:cubicBezTo>
                  <a:pt x="96790" y="696660"/>
                  <a:pt x="103196" y="681622"/>
                  <a:pt x="81361" y="714375"/>
                </a:cubicBezTo>
                <a:lnTo>
                  <a:pt x="71836" y="728663"/>
                </a:lnTo>
                <a:lnTo>
                  <a:pt x="43261" y="814388"/>
                </a:lnTo>
                <a:lnTo>
                  <a:pt x="28974" y="857250"/>
                </a:lnTo>
                <a:cubicBezTo>
                  <a:pt x="27386" y="862013"/>
                  <a:pt x="25428" y="866668"/>
                  <a:pt x="24211" y="871538"/>
                </a:cubicBezTo>
                <a:lnTo>
                  <a:pt x="19449" y="890588"/>
                </a:lnTo>
                <a:cubicBezTo>
                  <a:pt x="17861" y="906463"/>
                  <a:pt x="17309" y="922476"/>
                  <a:pt x="14686" y="938213"/>
                </a:cubicBezTo>
                <a:cubicBezTo>
                  <a:pt x="12534" y="951126"/>
                  <a:pt x="9300" y="963894"/>
                  <a:pt x="5161" y="976313"/>
                </a:cubicBezTo>
                <a:cubicBezTo>
                  <a:pt x="3574" y="981075"/>
                  <a:pt x="1109" y="985631"/>
                  <a:pt x="399" y="990600"/>
                </a:cubicBezTo>
                <a:cubicBezTo>
                  <a:pt x="-499" y="996886"/>
                  <a:pt x="399" y="1003300"/>
                  <a:pt x="399" y="10096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187624" y="6597352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1208973" y="4376738"/>
            <a:ext cx="615065" cy="2228850"/>
          </a:xfrm>
          <a:custGeom>
            <a:avLst/>
            <a:gdLst>
              <a:gd name="connsiteX0" fmla="*/ 615065 w 615065"/>
              <a:gd name="connsiteY0" fmla="*/ 0 h 2228850"/>
              <a:gd name="connsiteX1" fmla="*/ 591252 w 615065"/>
              <a:gd name="connsiteY1" fmla="*/ 14287 h 2228850"/>
              <a:gd name="connsiteX2" fmla="*/ 586490 w 615065"/>
              <a:gd name="connsiteY2" fmla="*/ 28575 h 2228850"/>
              <a:gd name="connsiteX3" fmla="*/ 567440 w 615065"/>
              <a:gd name="connsiteY3" fmla="*/ 57150 h 2228850"/>
              <a:gd name="connsiteX4" fmla="*/ 553152 w 615065"/>
              <a:gd name="connsiteY4" fmla="*/ 85725 h 2228850"/>
              <a:gd name="connsiteX5" fmla="*/ 548390 w 615065"/>
              <a:gd name="connsiteY5" fmla="*/ 100012 h 2228850"/>
              <a:gd name="connsiteX6" fmla="*/ 538865 w 615065"/>
              <a:gd name="connsiteY6" fmla="*/ 114300 h 2228850"/>
              <a:gd name="connsiteX7" fmla="*/ 534102 w 615065"/>
              <a:gd name="connsiteY7" fmla="*/ 147637 h 2228850"/>
              <a:gd name="connsiteX8" fmla="*/ 515052 w 615065"/>
              <a:gd name="connsiteY8" fmla="*/ 176212 h 2228850"/>
              <a:gd name="connsiteX9" fmla="*/ 505527 w 615065"/>
              <a:gd name="connsiteY9" fmla="*/ 190500 h 2228850"/>
              <a:gd name="connsiteX10" fmla="*/ 486477 w 615065"/>
              <a:gd name="connsiteY10" fmla="*/ 209550 h 2228850"/>
              <a:gd name="connsiteX11" fmla="*/ 476952 w 615065"/>
              <a:gd name="connsiteY11" fmla="*/ 223837 h 2228850"/>
              <a:gd name="connsiteX12" fmla="*/ 448377 w 615065"/>
              <a:gd name="connsiteY12" fmla="*/ 242887 h 2228850"/>
              <a:gd name="connsiteX13" fmla="*/ 419802 w 615065"/>
              <a:gd name="connsiteY13" fmla="*/ 285750 h 2228850"/>
              <a:gd name="connsiteX14" fmla="*/ 410277 w 615065"/>
              <a:gd name="connsiteY14" fmla="*/ 300037 h 2228850"/>
              <a:gd name="connsiteX15" fmla="*/ 400752 w 615065"/>
              <a:gd name="connsiteY15" fmla="*/ 314325 h 2228850"/>
              <a:gd name="connsiteX16" fmla="*/ 376940 w 615065"/>
              <a:gd name="connsiteY16" fmla="*/ 357187 h 2228850"/>
              <a:gd name="connsiteX17" fmla="*/ 362652 w 615065"/>
              <a:gd name="connsiteY17" fmla="*/ 371475 h 2228850"/>
              <a:gd name="connsiteX18" fmla="*/ 343602 w 615065"/>
              <a:gd name="connsiteY18" fmla="*/ 400050 h 2228850"/>
              <a:gd name="connsiteX19" fmla="*/ 334077 w 615065"/>
              <a:gd name="connsiteY19" fmla="*/ 414337 h 2228850"/>
              <a:gd name="connsiteX20" fmla="*/ 319790 w 615065"/>
              <a:gd name="connsiteY20" fmla="*/ 423862 h 2228850"/>
              <a:gd name="connsiteX21" fmla="*/ 295977 w 615065"/>
              <a:gd name="connsiteY21" fmla="*/ 442912 h 2228850"/>
              <a:gd name="connsiteX22" fmla="*/ 267402 w 615065"/>
              <a:gd name="connsiteY22" fmla="*/ 461962 h 2228850"/>
              <a:gd name="connsiteX23" fmla="*/ 253115 w 615065"/>
              <a:gd name="connsiteY23" fmla="*/ 490537 h 2228850"/>
              <a:gd name="connsiteX24" fmla="*/ 238827 w 615065"/>
              <a:gd name="connsiteY24" fmla="*/ 495300 h 2228850"/>
              <a:gd name="connsiteX25" fmla="*/ 229302 w 615065"/>
              <a:gd name="connsiteY25" fmla="*/ 509587 h 2228850"/>
              <a:gd name="connsiteX26" fmla="*/ 215015 w 615065"/>
              <a:gd name="connsiteY26" fmla="*/ 519112 h 2228850"/>
              <a:gd name="connsiteX27" fmla="*/ 210252 w 615065"/>
              <a:gd name="connsiteY27" fmla="*/ 571500 h 2228850"/>
              <a:gd name="connsiteX28" fmla="*/ 186440 w 615065"/>
              <a:gd name="connsiteY28" fmla="*/ 600075 h 2228850"/>
              <a:gd name="connsiteX29" fmla="*/ 167390 w 615065"/>
              <a:gd name="connsiteY29" fmla="*/ 623887 h 2228850"/>
              <a:gd name="connsiteX30" fmla="*/ 162627 w 615065"/>
              <a:gd name="connsiteY30" fmla="*/ 638175 h 2228850"/>
              <a:gd name="connsiteX31" fmla="*/ 153102 w 615065"/>
              <a:gd name="connsiteY31" fmla="*/ 652462 h 2228850"/>
              <a:gd name="connsiteX32" fmla="*/ 134052 w 615065"/>
              <a:gd name="connsiteY32" fmla="*/ 676275 h 2228850"/>
              <a:gd name="connsiteX33" fmla="*/ 124527 w 615065"/>
              <a:gd name="connsiteY33" fmla="*/ 704850 h 2228850"/>
              <a:gd name="connsiteX34" fmla="*/ 110240 w 615065"/>
              <a:gd name="connsiteY34" fmla="*/ 747712 h 2228850"/>
              <a:gd name="connsiteX35" fmla="*/ 105477 w 615065"/>
              <a:gd name="connsiteY35" fmla="*/ 762000 h 2228850"/>
              <a:gd name="connsiteX36" fmla="*/ 86427 w 615065"/>
              <a:gd name="connsiteY36" fmla="*/ 790575 h 2228850"/>
              <a:gd name="connsiteX37" fmla="*/ 67377 w 615065"/>
              <a:gd name="connsiteY37" fmla="*/ 847725 h 2228850"/>
              <a:gd name="connsiteX38" fmla="*/ 62615 w 615065"/>
              <a:gd name="connsiteY38" fmla="*/ 862012 h 2228850"/>
              <a:gd name="connsiteX39" fmla="*/ 53090 w 615065"/>
              <a:gd name="connsiteY39" fmla="*/ 876300 h 2228850"/>
              <a:gd name="connsiteX40" fmla="*/ 43565 w 615065"/>
              <a:gd name="connsiteY40" fmla="*/ 904875 h 2228850"/>
              <a:gd name="connsiteX41" fmla="*/ 29277 w 615065"/>
              <a:gd name="connsiteY41" fmla="*/ 976312 h 2228850"/>
              <a:gd name="connsiteX42" fmla="*/ 19752 w 615065"/>
              <a:gd name="connsiteY42" fmla="*/ 990600 h 2228850"/>
              <a:gd name="connsiteX43" fmla="*/ 14990 w 615065"/>
              <a:gd name="connsiteY43" fmla="*/ 1023937 h 2228850"/>
              <a:gd name="connsiteX44" fmla="*/ 5465 w 615065"/>
              <a:gd name="connsiteY44" fmla="*/ 1090612 h 2228850"/>
              <a:gd name="connsiteX45" fmla="*/ 5465 w 615065"/>
              <a:gd name="connsiteY45" fmla="*/ 1190625 h 2228850"/>
              <a:gd name="connsiteX46" fmla="*/ 14990 w 615065"/>
              <a:gd name="connsiteY46" fmla="*/ 1204912 h 2228850"/>
              <a:gd name="connsiteX47" fmla="*/ 24515 w 615065"/>
              <a:gd name="connsiteY47" fmla="*/ 1290637 h 2228850"/>
              <a:gd name="connsiteX48" fmla="*/ 34040 w 615065"/>
              <a:gd name="connsiteY48" fmla="*/ 1319212 h 2228850"/>
              <a:gd name="connsiteX49" fmla="*/ 43565 w 615065"/>
              <a:gd name="connsiteY49" fmla="*/ 1347787 h 2228850"/>
              <a:gd name="connsiteX50" fmla="*/ 53090 w 615065"/>
              <a:gd name="connsiteY50" fmla="*/ 1362075 h 2228850"/>
              <a:gd name="connsiteX51" fmla="*/ 67377 w 615065"/>
              <a:gd name="connsiteY51" fmla="*/ 1404937 h 2228850"/>
              <a:gd name="connsiteX52" fmla="*/ 72140 w 615065"/>
              <a:gd name="connsiteY52" fmla="*/ 1419225 h 2228850"/>
              <a:gd name="connsiteX53" fmla="*/ 76902 w 615065"/>
              <a:gd name="connsiteY53" fmla="*/ 1433512 h 2228850"/>
              <a:gd name="connsiteX54" fmla="*/ 91190 w 615065"/>
              <a:gd name="connsiteY54" fmla="*/ 1495425 h 2228850"/>
              <a:gd name="connsiteX55" fmla="*/ 100715 w 615065"/>
              <a:gd name="connsiteY55" fmla="*/ 1524000 h 2228850"/>
              <a:gd name="connsiteX56" fmla="*/ 110240 w 615065"/>
              <a:gd name="connsiteY56" fmla="*/ 1538287 h 2228850"/>
              <a:gd name="connsiteX57" fmla="*/ 129290 w 615065"/>
              <a:gd name="connsiteY57" fmla="*/ 1581150 h 2228850"/>
              <a:gd name="connsiteX58" fmla="*/ 143577 w 615065"/>
              <a:gd name="connsiteY58" fmla="*/ 1609725 h 2228850"/>
              <a:gd name="connsiteX59" fmla="*/ 157865 w 615065"/>
              <a:gd name="connsiteY59" fmla="*/ 1619250 h 2228850"/>
              <a:gd name="connsiteX60" fmla="*/ 176915 w 615065"/>
              <a:gd name="connsiteY60" fmla="*/ 1647825 h 2228850"/>
              <a:gd name="connsiteX61" fmla="*/ 186440 w 615065"/>
              <a:gd name="connsiteY61" fmla="*/ 1662112 h 2228850"/>
              <a:gd name="connsiteX62" fmla="*/ 200727 w 615065"/>
              <a:gd name="connsiteY62" fmla="*/ 1676400 h 2228850"/>
              <a:gd name="connsiteX63" fmla="*/ 210252 w 615065"/>
              <a:gd name="connsiteY63" fmla="*/ 1690687 h 2228850"/>
              <a:gd name="connsiteX64" fmla="*/ 224540 w 615065"/>
              <a:gd name="connsiteY64" fmla="*/ 1704975 h 2228850"/>
              <a:gd name="connsiteX65" fmla="*/ 243590 w 615065"/>
              <a:gd name="connsiteY65" fmla="*/ 1733550 h 2228850"/>
              <a:gd name="connsiteX66" fmla="*/ 257877 w 615065"/>
              <a:gd name="connsiteY66" fmla="*/ 1762125 h 2228850"/>
              <a:gd name="connsiteX67" fmla="*/ 272165 w 615065"/>
              <a:gd name="connsiteY67" fmla="*/ 1790700 h 2228850"/>
              <a:gd name="connsiteX68" fmla="*/ 281690 w 615065"/>
              <a:gd name="connsiteY68" fmla="*/ 1819275 h 2228850"/>
              <a:gd name="connsiteX69" fmla="*/ 286452 w 615065"/>
              <a:gd name="connsiteY69" fmla="*/ 1833562 h 2228850"/>
              <a:gd name="connsiteX70" fmla="*/ 305502 w 615065"/>
              <a:gd name="connsiteY70" fmla="*/ 1862137 h 2228850"/>
              <a:gd name="connsiteX71" fmla="*/ 324552 w 615065"/>
              <a:gd name="connsiteY71" fmla="*/ 1885950 h 2228850"/>
              <a:gd name="connsiteX72" fmla="*/ 334077 w 615065"/>
              <a:gd name="connsiteY72" fmla="*/ 1900237 h 2228850"/>
              <a:gd name="connsiteX73" fmla="*/ 362652 w 615065"/>
              <a:gd name="connsiteY73" fmla="*/ 1919287 h 2228850"/>
              <a:gd name="connsiteX74" fmla="*/ 395990 w 615065"/>
              <a:gd name="connsiteY74" fmla="*/ 1957387 h 2228850"/>
              <a:gd name="connsiteX75" fmla="*/ 419802 w 615065"/>
              <a:gd name="connsiteY75" fmla="*/ 1985962 h 2228850"/>
              <a:gd name="connsiteX76" fmla="*/ 434090 w 615065"/>
              <a:gd name="connsiteY76" fmla="*/ 1995487 h 2228850"/>
              <a:gd name="connsiteX77" fmla="*/ 457902 w 615065"/>
              <a:gd name="connsiteY77" fmla="*/ 2019300 h 2228850"/>
              <a:gd name="connsiteX78" fmla="*/ 481715 w 615065"/>
              <a:gd name="connsiteY78" fmla="*/ 2043112 h 2228850"/>
              <a:gd name="connsiteX79" fmla="*/ 491240 w 615065"/>
              <a:gd name="connsiteY79" fmla="*/ 2057400 h 2228850"/>
              <a:gd name="connsiteX80" fmla="*/ 505527 w 615065"/>
              <a:gd name="connsiteY80" fmla="*/ 2071687 h 2228850"/>
              <a:gd name="connsiteX81" fmla="*/ 515052 w 615065"/>
              <a:gd name="connsiteY81" fmla="*/ 2100262 h 2228850"/>
              <a:gd name="connsiteX82" fmla="*/ 519815 w 615065"/>
              <a:gd name="connsiteY82" fmla="*/ 2114550 h 2228850"/>
              <a:gd name="connsiteX83" fmla="*/ 529340 w 615065"/>
              <a:gd name="connsiteY83" fmla="*/ 2128837 h 2228850"/>
              <a:gd name="connsiteX84" fmla="*/ 543627 w 615065"/>
              <a:gd name="connsiteY84" fmla="*/ 2176462 h 2228850"/>
              <a:gd name="connsiteX85" fmla="*/ 553152 w 615065"/>
              <a:gd name="connsiteY85" fmla="*/ 222885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15065" h="2228850">
                <a:moveTo>
                  <a:pt x="615065" y="0"/>
                </a:moveTo>
                <a:cubicBezTo>
                  <a:pt x="607127" y="4762"/>
                  <a:pt x="597797" y="7742"/>
                  <a:pt x="591252" y="14287"/>
                </a:cubicBezTo>
                <a:cubicBezTo>
                  <a:pt x="587702" y="17837"/>
                  <a:pt x="588928" y="24187"/>
                  <a:pt x="586490" y="28575"/>
                </a:cubicBezTo>
                <a:cubicBezTo>
                  <a:pt x="580931" y="38582"/>
                  <a:pt x="571061" y="46290"/>
                  <a:pt x="567440" y="57150"/>
                </a:cubicBezTo>
                <a:cubicBezTo>
                  <a:pt x="560867" y="76867"/>
                  <a:pt x="565462" y="67260"/>
                  <a:pt x="553152" y="85725"/>
                </a:cubicBezTo>
                <a:cubicBezTo>
                  <a:pt x="551565" y="90487"/>
                  <a:pt x="550635" y="95522"/>
                  <a:pt x="548390" y="100012"/>
                </a:cubicBezTo>
                <a:cubicBezTo>
                  <a:pt x="545830" y="105132"/>
                  <a:pt x="540510" y="108817"/>
                  <a:pt x="538865" y="114300"/>
                </a:cubicBezTo>
                <a:cubicBezTo>
                  <a:pt x="535639" y="125052"/>
                  <a:pt x="538132" y="137160"/>
                  <a:pt x="534102" y="147637"/>
                </a:cubicBezTo>
                <a:cubicBezTo>
                  <a:pt x="529992" y="158322"/>
                  <a:pt x="521402" y="166687"/>
                  <a:pt x="515052" y="176212"/>
                </a:cubicBezTo>
                <a:lnTo>
                  <a:pt x="505527" y="190500"/>
                </a:lnTo>
                <a:cubicBezTo>
                  <a:pt x="495138" y="221670"/>
                  <a:pt x="509567" y="191078"/>
                  <a:pt x="486477" y="209550"/>
                </a:cubicBezTo>
                <a:cubicBezTo>
                  <a:pt x="482008" y="213126"/>
                  <a:pt x="481260" y="220068"/>
                  <a:pt x="476952" y="223837"/>
                </a:cubicBezTo>
                <a:cubicBezTo>
                  <a:pt x="468337" y="231375"/>
                  <a:pt x="448377" y="242887"/>
                  <a:pt x="448377" y="242887"/>
                </a:cubicBezTo>
                <a:lnTo>
                  <a:pt x="419802" y="285750"/>
                </a:lnTo>
                <a:lnTo>
                  <a:pt x="410277" y="300037"/>
                </a:lnTo>
                <a:lnTo>
                  <a:pt x="400752" y="314325"/>
                </a:lnTo>
                <a:cubicBezTo>
                  <a:pt x="394764" y="332291"/>
                  <a:pt x="393316" y="340811"/>
                  <a:pt x="376940" y="357187"/>
                </a:cubicBezTo>
                <a:cubicBezTo>
                  <a:pt x="372177" y="361950"/>
                  <a:pt x="366787" y="366158"/>
                  <a:pt x="362652" y="371475"/>
                </a:cubicBezTo>
                <a:cubicBezTo>
                  <a:pt x="355624" y="380511"/>
                  <a:pt x="349952" y="390525"/>
                  <a:pt x="343602" y="400050"/>
                </a:cubicBezTo>
                <a:cubicBezTo>
                  <a:pt x="340427" y="404812"/>
                  <a:pt x="338839" y="411162"/>
                  <a:pt x="334077" y="414337"/>
                </a:cubicBezTo>
                <a:lnTo>
                  <a:pt x="319790" y="423862"/>
                </a:lnTo>
                <a:cubicBezTo>
                  <a:pt x="302190" y="450263"/>
                  <a:pt x="320335" y="429380"/>
                  <a:pt x="295977" y="442912"/>
                </a:cubicBezTo>
                <a:cubicBezTo>
                  <a:pt x="285970" y="448471"/>
                  <a:pt x="267402" y="461962"/>
                  <a:pt x="267402" y="461962"/>
                </a:cubicBezTo>
                <a:cubicBezTo>
                  <a:pt x="264265" y="471375"/>
                  <a:pt x="261509" y="483822"/>
                  <a:pt x="253115" y="490537"/>
                </a:cubicBezTo>
                <a:cubicBezTo>
                  <a:pt x="249195" y="493673"/>
                  <a:pt x="243590" y="493712"/>
                  <a:pt x="238827" y="495300"/>
                </a:cubicBezTo>
                <a:cubicBezTo>
                  <a:pt x="235652" y="500062"/>
                  <a:pt x="233349" y="505540"/>
                  <a:pt x="229302" y="509587"/>
                </a:cubicBezTo>
                <a:cubicBezTo>
                  <a:pt x="225255" y="513634"/>
                  <a:pt x="216698" y="513641"/>
                  <a:pt x="215015" y="519112"/>
                </a:cubicBezTo>
                <a:cubicBezTo>
                  <a:pt x="209858" y="535871"/>
                  <a:pt x="213926" y="554355"/>
                  <a:pt x="210252" y="571500"/>
                </a:cubicBezTo>
                <a:cubicBezTo>
                  <a:pt x="208444" y="579937"/>
                  <a:pt x="191297" y="595218"/>
                  <a:pt x="186440" y="600075"/>
                </a:cubicBezTo>
                <a:cubicBezTo>
                  <a:pt x="174467" y="635988"/>
                  <a:pt x="192010" y="593111"/>
                  <a:pt x="167390" y="623887"/>
                </a:cubicBezTo>
                <a:cubicBezTo>
                  <a:pt x="164254" y="627807"/>
                  <a:pt x="164872" y="633685"/>
                  <a:pt x="162627" y="638175"/>
                </a:cubicBezTo>
                <a:cubicBezTo>
                  <a:pt x="160067" y="643294"/>
                  <a:pt x="156277" y="647700"/>
                  <a:pt x="153102" y="652462"/>
                </a:cubicBezTo>
                <a:cubicBezTo>
                  <a:pt x="135737" y="704564"/>
                  <a:pt x="164823" y="627042"/>
                  <a:pt x="134052" y="676275"/>
                </a:cubicBezTo>
                <a:cubicBezTo>
                  <a:pt x="128731" y="684789"/>
                  <a:pt x="127702" y="695325"/>
                  <a:pt x="124527" y="704850"/>
                </a:cubicBezTo>
                <a:lnTo>
                  <a:pt x="110240" y="747712"/>
                </a:lnTo>
                <a:cubicBezTo>
                  <a:pt x="108652" y="752475"/>
                  <a:pt x="108262" y="757823"/>
                  <a:pt x="105477" y="762000"/>
                </a:cubicBezTo>
                <a:lnTo>
                  <a:pt x="86427" y="790575"/>
                </a:lnTo>
                <a:lnTo>
                  <a:pt x="67377" y="847725"/>
                </a:lnTo>
                <a:cubicBezTo>
                  <a:pt x="65790" y="852487"/>
                  <a:pt x="65399" y="857835"/>
                  <a:pt x="62615" y="862012"/>
                </a:cubicBezTo>
                <a:cubicBezTo>
                  <a:pt x="59440" y="866775"/>
                  <a:pt x="55415" y="871069"/>
                  <a:pt x="53090" y="876300"/>
                </a:cubicBezTo>
                <a:cubicBezTo>
                  <a:pt x="49012" y="885475"/>
                  <a:pt x="43565" y="904875"/>
                  <a:pt x="43565" y="904875"/>
                </a:cubicBezTo>
                <a:cubicBezTo>
                  <a:pt x="41723" y="921453"/>
                  <a:pt x="40533" y="959427"/>
                  <a:pt x="29277" y="976312"/>
                </a:cubicBezTo>
                <a:lnTo>
                  <a:pt x="19752" y="990600"/>
                </a:lnTo>
                <a:cubicBezTo>
                  <a:pt x="18165" y="1001712"/>
                  <a:pt x="16230" y="1012781"/>
                  <a:pt x="14990" y="1023937"/>
                </a:cubicBezTo>
                <a:cubicBezTo>
                  <a:pt x="8034" y="1086540"/>
                  <a:pt x="16269" y="1058197"/>
                  <a:pt x="5465" y="1090612"/>
                </a:cubicBezTo>
                <a:cubicBezTo>
                  <a:pt x="177" y="1132913"/>
                  <a:pt x="-3583" y="1142372"/>
                  <a:pt x="5465" y="1190625"/>
                </a:cubicBezTo>
                <a:cubicBezTo>
                  <a:pt x="6520" y="1196251"/>
                  <a:pt x="11815" y="1200150"/>
                  <a:pt x="14990" y="1204912"/>
                </a:cubicBezTo>
                <a:cubicBezTo>
                  <a:pt x="16245" y="1218714"/>
                  <a:pt x="20168" y="1271800"/>
                  <a:pt x="24515" y="1290637"/>
                </a:cubicBezTo>
                <a:cubicBezTo>
                  <a:pt x="26773" y="1300420"/>
                  <a:pt x="30865" y="1309687"/>
                  <a:pt x="34040" y="1319212"/>
                </a:cubicBezTo>
                <a:cubicBezTo>
                  <a:pt x="34042" y="1319217"/>
                  <a:pt x="43561" y="1347782"/>
                  <a:pt x="43565" y="1347787"/>
                </a:cubicBezTo>
                <a:lnTo>
                  <a:pt x="53090" y="1362075"/>
                </a:lnTo>
                <a:lnTo>
                  <a:pt x="67377" y="1404937"/>
                </a:lnTo>
                <a:lnTo>
                  <a:pt x="72140" y="1419225"/>
                </a:lnTo>
                <a:lnTo>
                  <a:pt x="76902" y="1433512"/>
                </a:lnTo>
                <a:cubicBezTo>
                  <a:pt x="83085" y="1476791"/>
                  <a:pt x="78115" y="1456199"/>
                  <a:pt x="91190" y="1495425"/>
                </a:cubicBezTo>
                <a:cubicBezTo>
                  <a:pt x="91191" y="1495429"/>
                  <a:pt x="100713" y="1523997"/>
                  <a:pt x="100715" y="1524000"/>
                </a:cubicBezTo>
                <a:lnTo>
                  <a:pt x="110240" y="1538287"/>
                </a:lnTo>
                <a:cubicBezTo>
                  <a:pt x="121575" y="1572292"/>
                  <a:pt x="114196" y="1558508"/>
                  <a:pt x="129290" y="1581150"/>
                </a:cubicBezTo>
                <a:cubicBezTo>
                  <a:pt x="133163" y="1592770"/>
                  <a:pt x="134345" y="1600493"/>
                  <a:pt x="143577" y="1609725"/>
                </a:cubicBezTo>
                <a:cubicBezTo>
                  <a:pt x="147624" y="1613772"/>
                  <a:pt x="153102" y="1616075"/>
                  <a:pt x="157865" y="1619250"/>
                </a:cubicBezTo>
                <a:lnTo>
                  <a:pt x="176915" y="1647825"/>
                </a:lnTo>
                <a:cubicBezTo>
                  <a:pt x="180090" y="1652587"/>
                  <a:pt x="182393" y="1658065"/>
                  <a:pt x="186440" y="1662112"/>
                </a:cubicBezTo>
                <a:cubicBezTo>
                  <a:pt x="191202" y="1666875"/>
                  <a:pt x="196415" y="1671226"/>
                  <a:pt x="200727" y="1676400"/>
                </a:cubicBezTo>
                <a:cubicBezTo>
                  <a:pt x="204391" y="1680797"/>
                  <a:pt x="206588" y="1686290"/>
                  <a:pt x="210252" y="1690687"/>
                </a:cubicBezTo>
                <a:cubicBezTo>
                  <a:pt x="214564" y="1695861"/>
                  <a:pt x="220405" y="1699658"/>
                  <a:pt x="224540" y="1704975"/>
                </a:cubicBezTo>
                <a:cubicBezTo>
                  <a:pt x="231568" y="1714011"/>
                  <a:pt x="243590" y="1733550"/>
                  <a:pt x="243590" y="1733550"/>
                </a:cubicBezTo>
                <a:cubicBezTo>
                  <a:pt x="255557" y="1769453"/>
                  <a:pt x="239416" y="1725204"/>
                  <a:pt x="257877" y="1762125"/>
                </a:cubicBezTo>
                <a:cubicBezTo>
                  <a:pt x="277596" y="1801561"/>
                  <a:pt x="244867" y="1749751"/>
                  <a:pt x="272165" y="1790700"/>
                </a:cubicBezTo>
                <a:lnTo>
                  <a:pt x="281690" y="1819275"/>
                </a:lnTo>
                <a:cubicBezTo>
                  <a:pt x="283277" y="1824037"/>
                  <a:pt x="283667" y="1829385"/>
                  <a:pt x="286452" y="1833562"/>
                </a:cubicBezTo>
                <a:cubicBezTo>
                  <a:pt x="292802" y="1843087"/>
                  <a:pt x="301882" y="1851277"/>
                  <a:pt x="305502" y="1862137"/>
                </a:cubicBezTo>
                <a:cubicBezTo>
                  <a:pt x="312075" y="1881855"/>
                  <a:pt x="306088" y="1873640"/>
                  <a:pt x="324552" y="1885950"/>
                </a:cubicBezTo>
                <a:cubicBezTo>
                  <a:pt x="327727" y="1890712"/>
                  <a:pt x="329769" y="1896468"/>
                  <a:pt x="334077" y="1900237"/>
                </a:cubicBezTo>
                <a:cubicBezTo>
                  <a:pt x="342692" y="1907775"/>
                  <a:pt x="362652" y="1919287"/>
                  <a:pt x="362652" y="1919287"/>
                </a:cubicBezTo>
                <a:cubicBezTo>
                  <a:pt x="384877" y="1952625"/>
                  <a:pt x="372177" y="1941512"/>
                  <a:pt x="395990" y="1957387"/>
                </a:cubicBezTo>
                <a:cubicBezTo>
                  <a:pt x="405355" y="1971435"/>
                  <a:pt x="406051" y="1974503"/>
                  <a:pt x="419802" y="1985962"/>
                </a:cubicBezTo>
                <a:cubicBezTo>
                  <a:pt x="424199" y="1989626"/>
                  <a:pt x="429327" y="1992312"/>
                  <a:pt x="434090" y="1995487"/>
                </a:cubicBezTo>
                <a:cubicBezTo>
                  <a:pt x="459488" y="2033585"/>
                  <a:pt x="426155" y="1987553"/>
                  <a:pt x="457902" y="2019300"/>
                </a:cubicBezTo>
                <a:cubicBezTo>
                  <a:pt x="489649" y="2051047"/>
                  <a:pt x="443617" y="2017714"/>
                  <a:pt x="481715" y="2043112"/>
                </a:cubicBezTo>
                <a:cubicBezTo>
                  <a:pt x="484890" y="2047875"/>
                  <a:pt x="487576" y="2053003"/>
                  <a:pt x="491240" y="2057400"/>
                </a:cubicBezTo>
                <a:cubicBezTo>
                  <a:pt x="495552" y="2062574"/>
                  <a:pt x="502256" y="2065800"/>
                  <a:pt x="505527" y="2071687"/>
                </a:cubicBezTo>
                <a:cubicBezTo>
                  <a:pt x="510403" y="2080464"/>
                  <a:pt x="511877" y="2090737"/>
                  <a:pt x="515052" y="2100262"/>
                </a:cubicBezTo>
                <a:cubicBezTo>
                  <a:pt x="516640" y="2105025"/>
                  <a:pt x="517030" y="2110373"/>
                  <a:pt x="519815" y="2114550"/>
                </a:cubicBezTo>
                <a:lnTo>
                  <a:pt x="529340" y="2128837"/>
                </a:lnTo>
                <a:cubicBezTo>
                  <a:pt x="536521" y="2150380"/>
                  <a:pt x="539307" y="2156304"/>
                  <a:pt x="543627" y="2176462"/>
                </a:cubicBezTo>
                <a:cubicBezTo>
                  <a:pt x="553463" y="2222367"/>
                  <a:pt x="553152" y="2208219"/>
                  <a:pt x="553152" y="222885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cxnSp>
        <p:nvCxnSpPr>
          <p:cNvPr id="19" name="直線コネクタ 18"/>
          <p:cNvCxnSpPr>
            <a:stCxn id="12" idx="0"/>
          </p:cNvCxnSpPr>
          <p:nvPr/>
        </p:nvCxnSpPr>
        <p:spPr>
          <a:xfrm flipH="1">
            <a:off x="2339752" y="1485900"/>
            <a:ext cx="3939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15475" y="2665225"/>
            <a:ext cx="1185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2121FB"/>
                </a:solidFill>
              </a:rPr>
              <a:t>Fukushima </a:t>
            </a:r>
          </a:p>
          <a:p>
            <a:r>
              <a:rPr kumimoji="1" lang="en-US" altLang="ja-JP" sz="1600" dirty="0" err="1" smtClean="0">
                <a:solidFill>
                  <a:srgbClr val="2121FB"/>
                </a:solidFill>
              </a:rPr>
              <a:t>Dai-ichi</a:t>
            </a:r>
            <a:endParaRPr kumimoji="1" lang="en-US" altLang="ja-JP" sz="1600" dirty="0" smtClean="0">
              <a:solidFill>
                <a:srgbClr val="2121FB"/>
              </a:solidFill>
            </a:endParaRPr>
          </a:p>
          <a:p>
            <a:r>
              <a:rPr kumimoji="1" lang="en-US" altLang="ja-JP" sz="1600" dirty="0" smtClean="0">
                <a:solidFill>
                  <a:srgbClr val="2121FB"/>
                </a:solidFill>
              </a:rPr>
              <a:t>Nuclear </a:t>
            </a:r>
          </a:p>
          <a:p>
            <a:r>
              <a:rPr kumimoji="1" lang="en-US" altLang="ja-JP" sz="1600" dirty="0" smtClean="0">
                <a:solidFill>
                  <a:srgbClr val="2121FB"/>
                </a:solidFill>
              </a:rPr>
              <a:t>Power Plant</a:t>
            </a:r>
            <a:endParaRPr kumimoji="1" lang="ja-JP" altLang="en-US" sz="1600" dirty="0">
              <a:solidFill>
                <a:srgbClr val="2121FB"/>
              </a:solidFill>
            </a:endParaRPr>
          </a:p>
        </p:txBody>
      </p:sp>
      <p:sp>
        <p:nvSpPr>
          <p:cNvPr id="8" name="乗算記号 7"/>
          <p:cNvSpPr>
            <a:spLocks noChangeAspect="1"/>
          </p:cNvSpPr>
          <p:nvPr/>
        </p:nvSpPr>
        <p:spPr>
          <a:xfrm>
            <a:off x="1331640" y="3068960"/>
            <a:ext cx="269737" cy="26974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68062" y="1248508"/>
            <a:ext cx="2093332" cy="5354515"/>
          </a:xfrm>
          <a:custGeom>
            <a:avLst/>
            <a:gdLst>
              <a:gd name="connsiteX0" fmla="*/ 1653107 w 2093332"/>
              <a:gd name="connsiteY0" fmla="*/ 254977 h 5354515"/>
              <a:gd name="connsiteX1" fmla="*/ 1653107 w 2093332"/>
              <a:gd name="connsiteY1" fmla="*/ 254977 h 5354515"/>
              <a:gd name="connsiteX2" fmla="*/ 1732238 w 2093332"/>
              <a:gd name="connsiteY2" fmla="*/ 272561 h 5354515"/>
              <a:gd name="connsiteX3" fmla="*/ 2048761 w 2093332"/>
              <a:gd name="connsiteY3" fmla="*/ 307730 h 5354515"/>
              <a:gd name="connsiteX4" fmla="*/ 2031176 w 2093332"/>
              <a:gd name="connsiteY4" fmla="*/ 360484 h 5354515"/>
              <a:gd name="connsiteX5" fmla="*/ 2013592 w 2093332"/>
              <a:gd name="connsiteY5" fmla="*/ 509954 h 5354515"/>
              <a:gd name="connsiteX6" fmla="*/ 2022384 w 2093332"/>
              <a:gd name="connsiteY6" fmla="*/ 589084 h 5354515"/>
              <a:gd name="connsiteX7" fmla="*/ 2031176 w 2093332"/>
              <a:gd name="connsiteY7" fmla="*/ 615461 h 5354515"/>
              <a:gd name="connsiteX8" fmla="*/ 2057553 w 2093332"/>
              <a:gd name="connsiteY8" fmla="*/ 624254 h 5354515"/>
              <a:gd name="connsiteX9" fmla="*/ 2092723 w 2093332"/>
              <a:gd name="connsiteY9" fmla="*/ 677007 h 5354515"/>
              <a:gd name="connsiteX10" fmla="*/ 2075138 w 2093332"/>
              <a:gd name="connsiteY10" fmla="*/ 738554 h 5354515"/>
              <a:gd name="connsiteX11" fmla="*/ 2022384 w 2093332"/>
              <a:gd name="connsiteY11" fmla="*/ 773723 h 5354515"/>
              <a:gd name="connsiteX12" fmla="*/ 1996007 w 2093332"/>
              <a:gd name="connsiteY12" fmla="*/ 800100 h 5354515"/>
              <a:gd name="connsiteX13" fmla="*/ 1969630 w 2093332"/>
              <a:gd name="connsiteY13" fmla="*/ 808892 h 5354515"/>
              <a:gd name="connsiteX14" fmla="*/ 1916876 w 2093332"/>
              <a:gd name="connsiteY14" fmla="*/ 844061 h 5354515"/>
              <a:gd name="connsiteX15" fmla="*/ 1864123 w 2093332"/>
              <a:gd name="connsiteY15" fmla="*/ 879230 h 5354515"/>
              <a:gd name="connsiteX16" fmla="*/ 1828953 w 2093332"/>
              <a:gd name="connsiteY16" fmla="*/ 931984 h 5354515"/>
              <a:gd name="connsiteX17" fmla="*/ 1811369 w 2093332"/>
              <a:gd name="connsiteY17" fmla="*/ 958361 h 5354515"/>
              <a:gd name="connsiteX18" fmla="*/ 1802576 w 2093332"/>
              <a:gd name="connsiteY18" fmla="*/ 993530 h 5354515"/>
              <a:gd name="connsiteX19" fmla="*/ 1784992 w 2093332"/>
              <a:gd name="connsiteY19" fmla="*/ 1046284 h 5354515"/>
              <a:gd name="connsiteX20" fmla="*/ 1776200 w 2093332"/>
              <a:gd name="connsiteY20" fmla="*/ 1125415 h 5354515"/>
              <a:gd name="connsiteX21" fmla="*/ 1758615 w 2093332"/>
              <a:gd name="connsiteY21" fmla="*/ 1178169 h 5354515"/>
              <a:gd name="connsiteX22" fmla="*/ 1732238 w 2093332"/>
              <a:gd name="connsiteY22" fmla="*/ 1266092 h 5354515"/>
              <a:gd name="connsiteX23" fmla="*/ 1723446 w 2093332"/>
              <a:gd name="connsiteY23" fmla="*/ 1292469 h 5354515"/>
              <a:gd name="connsiteX24" fmla="*/ 1714653 w 2093332"/>
              <a:gd name="connsiteY24" fmla="*/ 1345223 h 5354515"/>
              <a:gd name="connsiteX25" fmla="*/ 1697069 w 2093332"/>
              <a:gd name="connsiteY25" fmla="*/ 1397977 h 5354515"/>
              <a:gd name="connsiteX26" fmla="*/ 1688276 w 2093332"/>
              <a:gd name="connsiteY26" fmla="*/ 1591407 h 5354515"/>
              <a:gd name="connsiteX27" fmla="*/ 1670692 w 2093332"/>
              <a:gd name="connsiteY27" fmla="*/ 1644161 h 5354515"/>
              <a:gd name="connsiteX28" fmla="*/ 1644315 w 2093332"/>
              <a:gd name="connsiteY28" fmla="*/ 1696915 h 5354515"/>
              <a:gd name="connsiteX29" fmla="*/ 1635523 w 2093332"/>
              <a:gd name="connsiteY29" fmla="*/ 1863969 h 5354515"/>
              <a:gd name="connsiteX30" fmla="*/ 1626730 w 2093332"/>
              <a:gd name="connsiteY30" fmla="*/ 2171700 h 5354515"/>
              <a:gd name="connsiteX31" fmla="*/ 1609146 w 2093332"/>
              <a:gd name="connsiteY31" fmla="*/ 2224454 h 5354515"/>
              <a:gd name="connsiteX32" fmla="*/ 1591561 w 2093332"/>
              <a:gd name="connsiteY32" fmla="*/ 2391507 h 5354515"/>
              <a:gd name="connsiteX33" fmla="*/ 1582769 w 2093332"/>
              <a:gd name="connsiteY33" fmla="*/ 2444261 h 5354515"/>
              <a:gd name="connsiteX34" fmla="*/ 1573976 w 2093332"/>
              <a:gd name="connsiteY34" fmla="*/ 2532184 h 5354515"/>
              <a:gd name="connsiteX35" fmla="*/ 1538807 w 2093332"/>
              <a:gd name="connsiteY35" fmla="*/ 2602523 h 5354515"/>
              <a:gd name="connsiteX36" fmla="*/ 1512430 w 2093332"/>
              <a:gd name="connsiteY36" fmla="*/ 2664069 h 5354515"/>
              <a:gd name="connsiteX37" fmla="*/ 1486053 w 2093332"/>
              <a:gd name="connsiteY37" fmla="*/ 2716823 h 5354515"/>
              <a:gd name="connsiteX38" fmla="*/ 1459676 w 2093332"/>
              <a:gd name="connsiteY38" fmla="*/ 2734407 h 5354515"/>
              <a:gd name="connsiteX39" fmla="*/ 1433300 w 2093332"/>
              <a:gd name="connsiteY39" fmla="*/ 2787161 h 5354515"/>
              <a:gd name="connsiteX40" fmla="*/ 1406923 w 2093332"/>
              <a:gd name="connsiteY40" fmla="*/ 2804746 h 5354515"/>
              <a:gd name="connsiteX41" fmla="*/ 1398130 w 2093332"/>
              <a:gd name="connsiteY41" fmla="*/ 2831123 h 5354515"/>
              <a:gd name="connsiteX42" fmla="*/ 1362961 w 2093332"/>
              <a:gd name="connsiteY42" fmla="*/ 2883877 h 5354515"/>
              <a:gd name="connsiteX43" fmla="*/ 1327792 w 2093332"/>
              <a:gd name="connsiteY43" fmla="*/ 2963007 h 5354515"/>
              <a:gd name="connsiteX44" fmla="*/ 1301415 w 2093332"/>
              <a:gd name="connsiteY44" fmla="*/ 2980592 h 5354515"/>
              <a:gd name="connsiteX45" fmla="*/ 1292623 w 2093332"/>
              <a:gd name="connsiteY45" fmla="*/ 3006969 h 5354515"/>
              <a:gd name="connsiteX46" fmla="*/ 1266246 w 2093332"/>
              <a:gd name="connsiteY46" fmla="*/ 3024554 h 5354515"/>
              <a:gd name="connsiteX47" fmla="*/ 1239869 w 2093332"/>
              <a:gd name="connsiteY47" fmla="*/ 3050930 h 5354515"/>
              <a:gd name="connsiteX48" fmla="*/ 1178323 w 2093332"/>
              <a:gd name="connsiteY48" fmla="*/ 3112477 h 5354515"/>
              <a:gd name="connsiteX49" fmla="*/ 1116776 w 2093332"/>
              <a:gd name="connsiteY49" fmla="*/ 3182815 h 5354515"/>
              <a:gd name="connsiteX50" fmla="*/ 1107984 w 2093332"/>
              <a:gd name="connsiteY50" fmla="*/ 3209192 h 5354515"/>
              <a:gd name="connsiteX51" fmla="*/ 1090400 w 2093332"/>
              <a:gd name="connsiteY51" fmla="*/ 3235569 h 5354515"/>
              <a:gd name="connsiteX52" fmla="*/ 1046438 w 2093332"/>
              <a:gd name="connsiteY52" fmla="*/ 3297115 h 5354515"/>
              <a:gd name="connsiteX53" fmla="*/ 984892 w 2093332"/>
              <a:gd name="connsiteY53" fmla="*/ 3367454 h 5354515"/>
              <a:gd name="connsiteX54" fmla="*/ 958515 w 2093332"/>
              <a:gd name="connsiteY54" fmla="*/ 3437792 h 5354515"/>
              <a:gd name="connsiteX55" fmla="*/ 932138 w 2093332"/>
              <a:gd name="connsiteY55" fmla="*/ 3455377 h 5354515"/>
              <a:gd name="connsiteX56" fmla="*/ 914553 w 2093332"/>
              <a:gd name="connsiteY56" fmla="*/ 3481754 h 5354515"/>
              <a:gd name="connsiteX57" fmla="*/ 861800 w 2093332"/>
              <a:gd name="connsiteY57" fmla="*/ 3516923 h 5354515"/>
              <a:gd name="connsiteX58" fmla="*/ 853007 w 2093332"/>
              <a:gd name="connsiteY58" fmla="*/ 3543300 h 5354515"/>
              <a:gd name="connsiteX59" fmla="*/ 782669 w 2093332"/>
              <a:gd name="connsiteY59" fmla="*/ 3604846 h 5354515"/>
              <a:gd name="connsiteX60" fmla="*/ 756292 w 2093332"/>
              <a:gd name="connsiteY60" fmla="*/ 3622430 h 5354515"/>
              <a:gd name="connsiteX61" fmla="*/ 729915 w 2093332"/>
              <a:gd name="connsiteY61" fmla="*/ 3727938 h 5354515"/>
              <a:gd name="connsiteX62" fmla="*/ 703538 w 2093332"/>
              <a:gd name="connsiteY62" fmla="*/ 3745523 h 5354515"/>
              <a:gd name="connsiteX63" fmla="*/ 694746 w 2093332"/>
              <a:gd name="connsiteY63" fmla="*/ 3789484 h 5354515"/>
              <a:gd name="connsiteX64" fmla="*/ 677161 w 2093332"/>
              <a:gd name="connsiteY64" fmla="*/ 3815861 h 5354515"/>
              <a:gd name="connsiteX65" fmla="*/ 668369 w 2093332"/>
              <a:gd name="connsiteY65" fmla="*/ 3842238 h 5354515"/>
              <a:gd name="connsiteX66" fmla="*/ 668369 w 2093332"/>
              <a:gd name="connsiteY66" fmla="*/ 3903784 h 5354515"/>
              <a:gd name="connsiteX67" fmla="*/ 641992 w 2093332"/>
              <a:gd name="connsiteY67" fmla="*/ 3921369 h 5354515"/>
              <a:gd name="connsiteX68" fmla="*/ 606823 w 2093332"/>
              <a:gd name="connsiteY68" fmla="*/ 3974123 h 5354515"/>
              <a:gd name="connsiteX69" fmla="*/ 580446 w 2093332"/>
              <a:gd name="connsiteY69" fmla="*/ 4079630 h 5354515"/>
              <a:gd name="connsiteX70" fmla="*/ 571653 w 2093332"/>
              <a:gd name="connsiteY70" fmla="*/ 4106007 h 5354515"/>
              <a:gd name="connsiteX71" fmla="*/ 562861 w 2093332"/>
              <a:gd name="connsiteY71" fmla="*/ 4132384 h 5354515"/>
              <a:gd name="connsiteX72" fmla="*/ 571653 w 2093332"/>
              <a:gd name="connsiteY72" fmla="*/ 4211515 h 5354515"/>
              <a:gd name="connsiteX73" fmla="*/ 580446 w 2093332"/>
              <a:gd name="connsiteY73" fmla="*/ 4422530 h 5354515"/>
              <a:gd name="connsiteX74" fmla="*/ 589238 w 2093332"/>
              <a:gd name="connsiteY74" fmla="*/ 4448907 h 5354515"/>
              <a:gd name="connsiteX75" fmla="*/ 615615 w 2093332"/>
              <a:gd name="connsiteY75" fmla="*/ 4475284 h 5354515"/>
              <a:gd name="connsiteX76" fmla="*/ 633200 w 2093332"/>
              <a:gd name="connsiteY76" fmla="*/ 4536830 h 5354515"/>
              <a:gd name="connsiteX77" fmla="*/ 641992 w 2093332"/>
              <a:gd name="connsiteY77" fmla="*/ 4563207 h 5354515"/>
              <a:gd name="connsiteX78" fmla="*/ 659576 w 2093332"/>
              <a:gd name="connsiteY78" fmla="*/ 4624754 h 5354515"/>
              <a:gd name="connsiteX79" fmla="*/ 677161 w 2093332"/>
              <a:gd name="connsiteY79" fmla="*/ 4651130 h 5354515"/>
              <a:gd name="connsiteX80" fmla="*/ 685953 w 2093332"/>
              <a:gd name="connsiteY80" fmla="*/ 4686300 h 5354515"/>
              <a:gd name="connsiteX81" fmla="*/ 703538 w 2093332"/>
              <a:gd name="connsiteY81" fmla="*/ 4739054 h 5354515"/>
              <a:gd name="connsiteX82" fmla="*/ 712330 w 2093332"/>
              <a:gd name="connsiteY82" fmla="*/ 4765430 h 5354515"/>
              <a:gd name="connsiteX83" fmla="*/ 729915 w 2093332"/>
              <a:gd name="connsiteY83" fmla="*/ 4818184 h 5354515"/>
              <a:gd name="connsiteX84" fmla="*/ 738707 w 2093332"/>
              <a:gd name="connsiteY84" fmla="*/ 4844561 h 5354515"/>
              <a:gd name="connsiteX85" fmla="*/ 756292 w 2093332"/>
              <a:gd name="connsiteY85" fmla="*/ 4870938 h 5354515"/>
              <a:gd name="connsiteX86" fmla="*/ 791461 w 2093332"/>
              <a:gd name="connsiteY86" fmla="*/ 4914900 h 5354515"/>
              <a:gd name="connsiteX87" fmla="*/ 826630 w 2093332"/>
              <a:gd name="connsiteY87" fmla="*/ 4958861 h 5354515"/>
              <a:gd name="connsiteX88" fmla="*/ 861800 w 2093332"/>
              <a:gd name="connsiteY88" fmla="*/ 5002823 h 5354515"/>
              <a:gd name="connsiteX89" fmla="*/ 914553 w 2093332"/>
              <a:gd name="connsiteY89" fmla="*/ 5055577 h 5354515"/>
              <a:gd name="connsiteX90" fmla="*/ 932138 w 2093332"/>
              <a:gd name="connsiteY90" fmla="*/ 5081954 h 5354515"/>
              <a:gd name="connsiteX91" fmla="*/ 958515 w 2093332"/>
              <a:gd name="connsiteY91" fmla="*/ 5099538 h 5354515"/>
              <a:gd name="connsiteX92" fmla="*/ 984892 w 2093332"/>
              <a:gd name="connsiteY92" fmla="*/ 5152292 h 5354515"/>
              <a:gd name="connsiteX93" fmla="*/ 1002476 w 2093332"/>
              <a:gd name="connsiteY93" fmla="*/ 5178669 h 5354515"/>
              <a:gd name="connsiteX94" fmla="*/ 1020061 w 2093332"/>
              <a:gd name="connsiteY94" fmla="*/ 5231423 h 5354515"/>
              <a:gd name="connsiteX95" fmla="*/ 1028853 w 2093332"/>
              <a:gd name="connsiteY95" fmla="*/ 5257800 h 5354515"/>
              <a:gd name="connsiteX96" fmla="*/ 1055230 w 2093332"/>
              <a:gd name="connsiteY96" fmla="*/ 5275384 h 5354515"/>
              <a:gd name="connsiteX97" fmla="*/ 1055230 w 2093332"/>
              <a:gd name="connsiteY97" fmla="*/ 5345723 h 5354515"/>
              <a:gd name="connsiteX98" fmla="*/ 1028853 w 2093332"/>
              <a:gd name="connsiteY98" fmla="*/ 5354515 h 5354515"/>
              <a:gd name="connsiteX99" fmla="*/ 949723 w 2093332"/>
              <a:gd name="connsiteY99" fmla="*/ 5345723 h 5354515"/>
              <a:gd name="connsiteX100" fmla="*/ 923346 w 2093332"/>
              <a:gd name="connsiteY100" fmla="*/ 5336930 h 5354515"/>
              <a:gd name="connsiteX101" fmla="*/ 633200 w 2093332"/>
              <a:gd name="connsiteY101" fmla="*/ 5328138 h 5354515"/>
              <a:gd name="connsiteX102" fmla="*/ 589238 w 2093332"/>
              <a:gd name="connsiteY102" fmla="*/ 5319346 h 5354515"/>
              <a:gd name="connsiteX103" fmla="*/ 518900 w 2093332"/>
              <a:gd name="connsiteY103" fmla="*/ 5310554 h 5354515"/>
              <a:gd name="connsiteX104" fmla="*/ 483730 w 2093332"/>
              <a:gd name="connsiteY104" fmla="*/ 5301761 h 5354515"/>
              <a:gd name="connsiteX105" fmla="*/ 474938 w 2093332"/>
              <a:gd name="connsiteY105" fmla="*/ 5275384 h 5354515"/>
              <a:gd name="connsiteX106" fmla="*/ 466146 w 2093332"/>
              <a:gd name="connsiteY106" fmla="*/ 5240215 h 5354515"/>
              <a:gd name="connsiteX107" fmla="*/ 439769 w 2093332"/>
              <a:gd name="connsiteY107" fmla="*/ 5231423 h 5354515"/>
              <a:gd name="connsiteX108" fmla="*/ 413392 w 2093332"/>
              <a:gd name="connsiteY108" fmla="*/ 5205046 h 5354515"/>
              <a:gd name="connsiteX109" fmla="*/ 387015 w 2093332"/>
              <a:gd name="connsiteY109" fmla="*/ 5196254 h 5354515"/>
              <a:gd name="connsiteX110" fmla="*/ 369430 w 2093332"/>
              <a:gd name="connsiteY110" fmla="*/ 5143500 h 5354515"/>
              <a:gd name="connsiteX111" fmla="*/ 334261 w 2093332"/>
              <a:gd name="connsiteY111" fmla="*/ 5064369 h 5354515"/>
              <a:gd name="connsiteX112" fmla="*/ 325469 w 2093332"/>
              <a:gd name="connsiteY112" fmla="*/ 5037992 h 5354515"/>
              <a:gd name="connsiteX113" fmla="*/ 307884 w 2093332"/>
              <a:gd name="connsiteY113" fmla="*/ 5011615 h 5354515"/>
              <a:gd name="connsiteX114" fmla="*/ 272715 w 2093332"/>
              <a:gd name="connsiteY114" fmla="*/ 4932484 h 5354515"/>
              <a:gd name="connsiteX115" fmla="*/ 246338 w 2093332"/>
              <a:gd name="connsiteY115" fmla="*/ 4853354 h 5354515"/>
              <a:gd name="connsiteX116" fmla="*/ 237546 w 2093332"/>
              <a:gd name="connsiteY116" fmla="*/ 4826977 h 5354515"/>
              <a:gd name="connsiteX117" fmla="*/ 211169 w 2093332"/>
              <a:gd name="connsiteY117" fmla="*/ 4818184 h 5354515"/>
              <a:gd name="connsiteX118" fmla="*/ 184792 w 2093332"/>
              <a:gd name="connsiteY118" fmla="*/ 4765430 h 5354515"/>
              <a:gd name="connsiteX119" fmla="*/ 176000 w 2093332"/>
              <a:gd name="connsiteY119" fmla="*/ 4739054 h 5354515"/>
              <a:gd name="connsiteX120" fmla="*/ 140830 w 2093332"/>
              <a:gd name="connsiteY120" fmla="*/ 4686300 h 5354515"/>
              <a:gd name="connsiteX121" fmla="*/ 132038 w 2093332"/>
              <a:gd name="connsiteY121" fmla="*/ 4659923 h 5354515"/>
              <a:gd name="connsiteX122" fmla="*/ 114453 w 2093332"/>
              <a:gd name="connsiteY122" fmla="*/ 4633546 h 5354515"/>
              <a:gd name="connsiteX123" fmla="*/ 105661 w 2093332"/>
              <a:gd name="connsiteY123" fmla="*/ 4598377 h 5354515"/>
              <a:gd name="connsiteX124" fmla="*/ 88076 w 2093332"/>
              <a:gd name="connsiteY124" fmla="*/ 4545623 h 5354515"/>
              <a:gd name="connsiteX125" fmla="*/ 79284 w 2093332"/>
              <a:gd name="connsiteY125" fmla="*/ 4519246 h 5354515"/>
              <a:gd name="connsiteX126" fmla="*/ 52907 w 2093332"/>
              <a:gd name="connsiteY126" fmla="*/ 4466492 h 5354515"/>
              <a:gd name="connsiteX127" fmla="*/ 35323 w 2093332"/>
              <a:gd name="connsiteY127" fmla="*/ 4440115 h 5354515"/>
              <a:gd name="connsiteX128" fmla="*/ 8946 w 2093332"/>
              <a:gd name="connsiteY128" fmla="*/ 4352192 h 5354515"/>
              <a:gd name="connsiteX129" fmla="*/ 153 w 2093332"/>
              <a:gd name="connsiteY129" fmla="*/ 4202723 h 5354515"/>
              <a:gd name="connsiteX130" fmla="*/ 369430 w 2093332"/>
              <a:gd name="connsiteY130" fmla="*/ 3130061 h 5354515"/>
              <a:gd name="connsiteX131" fmla="*/ 369430 w 2093332"/>
              <a:gd name="connsiteY131" fmla="*/ 3130061 h 5354515"/>
              <a:gd name="connsiteX132" fmla="*/ 378223 w 2093332"/>
              <a:gd name="connsiteY132" fmla="*/ 3050930 h 5354515"/>
              <a:gd name="connsiteX133" fmla="*/ 387015 w 2093332"/>
              <a:gd name="connsiteY133" fmla="*/ 3024554 h 5354515"/>
              <a:gd name="connsiteX134" fmla="*/ 413392 w 2093332"/>
              <a:gd name="connsiteY134" fmla="*/ 3006969 h 5354515"/>
              <a:gd name="connsiteX135" fmla="*/ 466146 w 2093332"/>
              <a:gd name="connsiteY135" fmla="*/ 2971800 h 5354515"/>
              <a:gd name="connsiteX136" fmla="*/ 492523 w 2093332"/>
              <a:gd name="connsiteY136" fmla="*/ 2945423 h 5354515"/>
              <a:gd name="connsiteX137" fmla="*/ 510107 w 2093332"/>
              <a:gd name="connsiteY137" fmla="*/ 2919046 h 5354515"/>
              <a:gd name="connsiteX138" fmla="*/ 562861 w 2093332"/>
              <a:gd name="connsiteY138" fmla="*/ 2892669 h 5354515"/>
              <a:gd name="connsiteX139" fmla="*/ 606823 w 2093332"/>
              <a:gd name="connsiteY139" fmla="*/ 2901461 h 5354515"/>
              <a:gd name="connsiteX140" fmla="*/ 633200 w 2093332"/>
              <a:gd name="connsiteY140" fmla="*/ 2910254 h 5354515"/>
              <a:gd name="connsiteX141" fmla="*/ 641992 w 2093332"/>
              <a:gd name="connsiteY141" fmla="*/ 2857500 h 5354515"/>
              <a:gd name="connsiteX142" fmla="*/ 659576 w 2093332"/>
              <a:gd name="connsiteY142" fmla="*/ 2831123 h 5354515"/>
              <a:gd name="connsiteX143" fmla="*/ 685953 w 2093332"/>
              <a:gd name="connsiteY143" fmla="*/ 2778369 h 5354515"/>
              <a:gd name="connsiteX144" fmla="*/ 694746 w 2093332"/>
              <a:gd name="connsiteY144" fmla="*/ 2664069 h 5354515"/>
              <a:gd name="connsiteX145" fmla="*/ 703538 w 2093332"/>
              <a:gd name="connsiteY145" fmla="*/ 2637692 h 5354515"/>
              <a:gd name="connsiteX146" fmla="*/ 712330 w 2093332"/>
              <a:gd name="connsiteY146" fmla="*/ 2602523 h 5354515"/>
              <a:gd name="connsiteX147" fmla="*/ 729915 w 2093332"/>
              <a:gd name="connsiteY147" fmla="*/ 2549769 h 5354515"/>
              <a:gd name="connsiteX148" fmla="*/ 738707 w 2093332"/>
              <a:gd name="connsiteY148" fmla="*/ 2505807 h 5354515"/>
              <a:gd name="connsiteX149" fmla="*/ 747500 w 2093332"/>
              <a:gd name="connsiteY149" fmla="*/ 2250830 h 5354515"/>
              <a:gd name="connsiteX150" fmla="*/ 765084 w 2093332"/>
              <a:gd name="connsiteY150" fmla="*/ 2198077 h 5354515"/>
              <a:gd name="connsiteX151" fmla="*/ 773876 w 2093332"/>
              <a:gd name="connsiteY151" fmla="*/ 2171700 h 5354515"/>
              <a:gd name="connsiteX152" fmla="*/ 782669 w 2093332"/>
              <a:gd name="connsiteY152" fmla="*/ 2145323 h 5354515"/>
              <a:gd name="connsiteX153" fmla="*/ 791461 w 2093332"/>
              <a:gd name="connsiteY153" fmla="*/ 1872761 h 5354515"/>
              <a:gd name="connsiteX154" fmla="*/ 809046 w 2093332"/>
              <a:gd name="connsiteY154" fmla="*/ 1820007 h 5354515"/>
              <a:gd name="connsiteX155" fmla="*/ 800253 w 2093332"/>
              <a:gd name="connsiteY155" fmla="*/ 1696915 h 5354515"/>
              <a:gd name="connsiteX156" fmla="*/ 791461 w 2093332"/>
              <a:gd name="connsiteY156" fmla="*/ 1661746 h 5354515"/>
              <a:gd name="connsiteX157" fmla="*/ 765084 w 2093332"/>
              <a:gd name="connsiteY157" fmla="*/ 1644161 h 5354515"/>
              <a:gd name="connsiteX158" fmla="*/ 721123 w 2093332"/>
              <a:gd name="connsiteY158" fmla="*/ 1591407 h 5354515"/>
              <a:gd name="connsiteX159" fmla="*/ 738707 w 2093332"/>
              <a:gd name="connsiteY159" fmla="*/ 1468315 h 5354515"/>
              <a:gd name="connsiteX160" fmla="*/ 721123 w 2093332"/>
              <a:gd name="connsiteY160" fmla="*/ 1345223 h 5354515"/>
              <a:gd name="connsiteX161" fmla="*/ 712330 w 2093332"/>
              <a:gd name="connsiteY161" fmla="*/ 1283677 h 5354515"/>
              <a:gd name="connsiteX162" fmla="*/ 703538 w 2093332"/>
              <a:gd name="connsiteY162" fmla="*/ 1213338 h 5354515"/>
              <a:gd name="connsiteX163" fmla="*/ 641992 w 2093332"/>
              <a:gd name="connsiteY163" fmla="*/ 1134207 h 5354515"/>
              <a:gd name="connsiteX164" fmla="*/ 598030 w 2093332"/>
              <a:gd name="connsiteY164" fmla="*/ 1055077 h 5354515"/>
              <a:gd name="connsiteX165" fmla="*/ 589238 w 2093332"/>
              <a:gd name="connsiteY165" fmla="*/ 1019907 h 5354515"/>
              <a:gd name="connsiteX166" fmla="*/ 598030 w 2093332"/>
              <a:gd name="connsiteY166" fmla="*/ 562707 h 5354515"/>
              <a:gd name="connsiteX167" fmla="*/ 624407 w 2093332"/>
              <a:gd name="connsiteY167" fmla="*/ 509954 h 5354515"/>
              <a:gd name="connsiteX168" fmla="*/ 633200 w 2093332"/>
              <a:gd name="connsiteY168" fmla="*/ 483577 h 5354515"/>
              <a:gd name="connsiteX169" fmla="*/ 650784 w 2093332"/>
              <a:gd name="connsiteY169" fmla="*/ 457200 h 5354515"/>
              <a:gd name="connsiteX170" fmla="*/ 677161 w 2093332"/>
              <a:gd name="connsiteY170" fmla="*/ 404446 h 5354515"/>
              <a:gd name="connsiteX171" fmla="*/ 694746 w 2093332"/>
              <a:gd name="connsiteY171" fmla="*/ 351692 h 5354515"/>
              <a:gd name="connsiteX172" fmla="*/ 712330 w 2093332"/>
              <a:gd name="connsiteY172" fmla="*/ 325315 h 5354515"/>
              <a:gd name="connsiteX173" fmla="*/ 721123 w 2093332"/>
              <a:gd name="connsiteY173" fmla="*/ 298938 h 5354515"/>
              <a:gd name="connsiteX174" fmla="*/ 756292 w 2093332"/>
              <a:gd name="connsiteY174" fmla="*/ 246184 h 5354515"/>
              <a:gd name="connsiteX175" fmla="*/ 765084 w 2093332"/>
              <a:gd name="connsiteY175" fmla="*/ 219807 h 5354515"/>
              <a:gd name="connsiteX176" fmla="*/ 800253 w 2093332"/>
              <a:gd name="connsiteY176" fmla="*/ 167054 h 5354515"/>
              <a:gd name="connsiteX177" fmla="*/ 835423 w 2093332"/>
              <a:gd name="connsiteY177" fmla="*/ 87923 h 5354515"/>
              <a:gd name="connsiteX178" fmla="*/ 888176 w 2093332"/>
              <a:gd name="connsiteY178" fmla="*/ 52754 h 5354515"/>
              <a:gd name="connsiteX179" fmla="*/ 1011269 w 2093332"/>
              <a:gd name="connsiteY179" fmla="*/ 61546 h 5354515"/>
              <a:gd name="connsiteX180" fmla="*/ 1064023 w 2093332"/>
              <a:gd name="connsiteY180" fmla="*/ 70338 h 5354515"/>
              <a:gd name="connsiteX181" fmla="*/ 1072815 w 2093332"/>
              <a:gd name="connsiteY181" fmla="*/ 35169 h 5354515"/>
              <a:gd name="connsiteX182" fmla="*/ 1151946 w 2093332"/>
              <a:gd name="connsiteY182" fmla="*/ 0 h 5354515"/>
              <a:gd name="connsiteX183" fmla="*/ 1310207 w 2093332"/>
              <a:gd name="connsiteY183" fmla="*/ 17584 h 5354515"/>
              <a:gd name="connsiteX184" fmla="*/ 1362961 w 2093332"/>
              <a:gd name="connsiteY184" fmla="*/ 35169 h 5354515"/>
              <a:gd name="connsiteX185" fmla="*/ 1380546 w 2093332"/>
              <a:gd name="connsiteY185" fmla="*/ 61546 h 5354515"/>
              <a:gd name="connsiteX186" fmla="*/ 1406923 w 2093332"/>
              <a:gd name="connsiteY186" fmla="*/ 79130 h 5354515"/>
              <a:gd name="connsiteX187" fmla="*/ 1442092 w 2093332"/>
              <a:gd name="connsiteY187" fmla="*/ 123092 h 5354515"/>
              <a:gd name="connsiteX188" fmla="*/ 1477261 w 2093332"/>
              <a:gd name="connsiteY188" fmla="*/ 175846 h 5354515"/>
              <a:gd name="connsiteX189" fmla="*/ 1494846 w 2093332"/>
              <a:gd name="connsiteY189" fmla="*/ 202223 h 5354515"/>
              <a:gd name="connsiteX190" fmla="*/ 1521223 w 2093332"/>
              <a:gd name="connsiteY190" fmla="*/ 228600 h 5354515"/>
              <a:gd name="connsiteX191" fmla="*/ 1582769 w 2093332"/>
              <a:gd name="connsiteY191" fmla="*/ 290146 h 5354515"/>
              <a:gd name="connsiteX192" fmla="*/ 1626730 w 2093332"/>
              <a:gd name="connsiteY192" fmla="*/ 281354 h 5354515"/>
              <a:gd name="connsiteX193" fmla="*/ 1653107 w 2093332"/>
              <a:gd name="connsiteY193" fmla="*/ 254977 h 535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2093332" h="5354515">
                <a:moveTo>
                  <a:pt x="1653107" y="254977"/>
                </a:moveTo>
                <a:lnTo>
                  <a:pt x="1653107" y="254977"/>
                </a:lnTo>
                <a:cubicBezTo>
                  <a:pt x="1679484" y="260838"/>
                  <a:pt x="1705272" y="270840"/>
                  <a:pt x="1732238" y="272561"/>
                </a:cubicBezTo>
                <a:cubicBezTo>
                  <a:pt x="2068641" y="294034"/>
                  <a:pt x="2128931" y="187482"/>
                  <a:pt x="2048761" y="307730"/>
                </a:cubicBezTo>
                <a:cubicBezTo>
                  <a:pt x="2042899" y="325315"/>
                  <a:pt x="2032497" y="341995"/>
                  <a:pt x="2031176" y="360484"/>
                </a:cubicBezTo>
                <a:cubicBezTo>
                  <a:pt x="2021724" y="492821"/>
                  <a:pt x="2035392" y="444552"/>
                  <a:pt x="2013592" y="509954"/>
                </a:cubicBezTo>
                <a:cubicBezTo>
                  <a:pt x="2016523" y="536331"/>
                  <a:pt x="2018021" y="562906"/>
                  <a:pt x="2022384" y="589084"/>
                </a:cubicBezTo>
                <a:cubicBezTo>
                  <a:pt x="2023908" y="598226"/>
                  <a:pt x="2024623" y="608908"/>
                  <a:pt x="2031176" y="615461"/>
                </a:cubicBezTo>
                <a:cubicBezTo>
                  <a:pt x="2037729" y="622015"/>
                  <a:pt x="2048761" y="621323"/>
                  <a:pt x="2057553" y="624254"/>
                </a:cubicBezTo>
                <a:cubicBezTo>
                  <a:pt x="2069276" y="641838"/>
                  <a:pt x="2097849" y="656504"/>
                  <a:pt x="2092723" y="677007"/>
                </a:cubicBezTo>
                <a:cubicBezTo>
                  <a:pt x="2092648" y="677309"/>
                  <a:pt x="2079341" y="734351"/>
                  <a:pt x="2075138" y="738554"/>
                </a:cubicBezTo>
                <a:cubicBezTo>
                  <a:pt x="2060194" y="753498"/>
                  <a:pt x="2037328" y="758779"/>
                  <a:pt x="2022384" y="773723"/>
                </a:cubicBezTo>
                <a:cubicBezTo>
                  <a:pt x="2013592" y="782515"/>
                  <a:pt x="2006353" y="793203"/>
                  <a:pt x="1996007" y="800100"/>
                </a:cubicBezTo>
                <a:cubicBezTo>
                  <a:pt x="1988296" y="805241"/>
                  <a:pt x="1978422" y="805961"/>
                  <a:pt x="1969630" y="808892"/>
                </a:cubicBezTo>
                <a:cubicBezTo>
                  <a:pt x="1911091" y="867431"/>
                  <a:pt x="1974137" y="812250"/>
                  <a:pt x="1916876" y="844061"/>
                </a:cubicBezTo>
                <a:cubicBezTo>
                  <a:pt x="1898402" y="854324"/>
                  <a:pt x="1864123" y="879230"/>
                  <a:pt x="1864123" y="879230"/>
                </a:cubicBezTo>
                <a:lnTo>
                  <a:pt x="1828953" y="931984"/>
                </a:lnTo>
                <a:lnTo>
                  <a:pt x="1811369" y="958361"/>
                </a:lnTo>
                <a:cubicBezTo>
                  <a:pt x="1808438" y="970084"/>
                  <a:pt x="1806048" y="981956"/>
                  <a:pt x="1802576" y="993530"/>
                </a:cubicBezTo>
                <a:cubicBezTo>
                  <a:pt x="1797250" y="1011284"/>
                  <a:pt x="1784992" y="1046284"/>
                  <a:pt x="1784992" y="1046284"/>
                </a:cubicBezTo>
                <a:cubicBezTo>
                  <a:pt x="1782061" y="1072661"/>
                  <a:pt x="1781405" y="1099391"/>
                  <a:pt x="1776200" y="1125415"/>
                </a:cubicBezTo>
                <a:cubicBezTo>
                  <a:pt x="1772565" y="1143591"/>
                  <a:pt x="1763110" y="1160187"/>
                  <a:pt x="1758615" y="1178169"/>
                </a:cubicBezTo>
                <a:cubicBezTo>
                  <a:pt x="1745327" y="1231324"/>
                  <a:pt x="1753646" y="1201869"/>
                  <a:pt x="1732238" y="1266092"/>
                </a:cubicBezTo>
                <a:cubicBezTo>
                  <a:pt x="1729307" y="1274884"/>
                  <a:pt x="1724970" y="1283327"/>
                  <a:pt x="1723446" y="1292469"/>
                </a:cubicBezTo>
                <a:cubicBezTo>
                  <a:pt x="1720515" y="1310054"/>
                  <a:pt x="1718977" y="1327928"/>
                  <a:pt x="1714653" y="1345223"/>
                </a:cubicBezTo>
                <a:cubicBezTo>
                  <a:pt x="1710157" y="1363205"/>
                  <a:pt x="1697069" y="1397977"/>
                  <a:pt x="1697069" y="1397977"/>
                </a:cubicBezTo>
                <a:cubicBezTo>
                  <a:pt x="1694138" y="1462454"/>
                  <a:pt x="1695152" y="1527231"/>
                  <a:pt x="1688276" y="1591407"/>
                </a:cubicBezTo>
                <a:cubicBezTo>
                  <a:pt x="1686301" y="1609837"/>
                  <a:pt x="1676553" y="1626576"/>
                  <a:pt x="1670692" y="1644161"/>
                </a:cubicBezTo>
                <a:cubicBezTo>
                  <a:pt x="1658558" y="1680563"/>
                  <a:pt x="1667041" y="1662827"/>
                  <a:pt x="1644315" y="1696915"/>
                </a:cubicBezTo>
                <a:cubicBezTo>
                  <a:pt x="1641384" y="1752600"/>
                  <a:pt x="1637587" y="1808245"/>
                  <a:pt x="1635523" y="1863969"/>
                </a:cubicBezTo>
                <a:cubicBezTo>
                  <a:pt x="1631725" y="1966518"/>
                  <a:pt x="1634219" y="2069355"/>
                  <a:pt x="1626730" y="2171700"/>
                </a:cubicBezTo>
                <a:cubicBezTo>
                  <a:pt x="1625377" y="2190186"/>
                  <a:pt x="1609146" y="2224454"/>
                  <a:pt x="1609146" y="2224454"/>
                </a:cubicBezTo>
                <a:cubicBezTo>
                  <a:pt x="1603284" y="2280138"/>
                  <a:pt x="1600766" y="2336277"/>
                  <a:pt x="1591561" y="2391507"/>
                </a:cubicBezTo>
                <a:cubicBezTo>
                  <a:pt x="1588630" y="2409092"/>
                  <a:pt x="1584980" y="2426571"/>
                  <a:pt x="1582769" y="2444261"/>
                </a:cubicBezTo>
                <a:cubicBezTo>
                  <a:pt x="1579116" y="2473487"/>
                  <a:pt x="1577629" y="2502958"/>
                  <a:pt x="1573976" y="2532184"/>
                </a:cubicBezTo>
                <a:cubicBezTo>
                  <a:pt x="1566318" y="2593447"/>
                  <a:pt x="1578315" y="2576184"/>
                  <a:pt x="1538807" y="2602523"/>
                </a:cubicBezTo>
                <a:cubicBezTo>
                  <a:pt x="1520509" y="2675718"/>
                  <a:pt x="1542790" y="2603349"/>
                  <a:pt x="1512430" y="2664069"/>
                </a:cubicBezTo>
                <a:cubicBezTo>
                  <a:pt x="1498127" y="2692674"/>
                  <a:pt x="1511252" y="2691624"/>
                  <a:pt x="1486053" y="2716823"/>
                </a:cubicBezTo>
                <a:cubicBezTo>
                  <a:pt x="1478581" y="2724295"/>
                  <a:pt x="1468468" y="2728546"/>
                  <a:pt x="1459676" y="2734407"/>
                </a:cubicBezTo>
                <a:cubicBezTo>
                  <a:pt x="1452525" y="2755859"/>
                  <a:pt x="1450343" y="2770117"/>
                  <a:pt x="1433300" y="2787161"/>
                </a:cubicBezTo>
                <a:cubicBezTo>
                  <a:pt x="1425828" y="2794633"/>
                  <a:pt x="1415715" y="2798884"/>
                  <a:pt x="1406923" y="2804746"/>
                </a:cubicBezTo>
                <a:cubicBezTo>
                  <a:pt x="1403992" y="2813538"/>
                  <a:pt x="1402631" y="2823021"/>
                  <a:pt x="1398130" y="2831123"/>
                </a:cubicBezTo>
                <a:cubicBezTo>
                  <a:pt x="1387866" y="2849597"/>
                  <a:pt x="1362961" y="2883877"/>
                  <a:pt x="1362961" y="2883877"/>
                </a:cubicBezTo>
                <a:cubicBezTo>
                  <a:pt x="1354256" y="2909992"/>
                  <a:pt x="1348690" y="2942108"/>
                  <a:pt x="1327792" y="2963007"/>
                </a:cubicBezTo>
                <a:cubicBezTo>
                  <a:pt x="1320320" y="2970479"/>
                  <a:pt x="1310207" y="2974730"/>
                  <a:pt x="1301415" y="2980592"/>
                </a:cubicBezTo>
                <a:cubicBezTo>
                  <a:pt x="1298484" y="2989384"/>
                  <a:pt x="1298413" y="2999732"/>
                  <a:pt x="1292623" y="3006969"/>
                </a:cubicBezTo>
                <a:cubicBezTo>
                  <a:pt x="1286022" y="3015221"/>
                  <a:pt x="1274364" y="3017789"/>
                  <a:pt x="1266246" y="3024554"/>
                </a:cubicBezTo>
                <a:cubicBezTo>
                  <a:pt x="1256694" y="3032514"/>
                  <a:pt x="1247503" y="3041115"/>
                  <a:pt x="1239869" y="3050930"/>
                </a:cubicBezTo>
                <a:cubicBezTo>
                  <a:pt x="1190488" y="3114419"/>
                  <a:pt x="1228727" y="3095674"/>
                  <a:pt x="1178323" y="3112477"/>
                </a:cubicBezTo>
                <a:cubicBezTo>
                  <a:pt x="1137291" y="3174022"/>
                  <a:pt x="1160737" y="3153507"/>
                  <a:pt x="1116776" y="3182815"/>
                </a:cubicBezTo>
                <a:cubicBezTo>
                  <a:pt x="1113845" y="3191607"/>
                  <a:pt x="1112129" y="3200902"/>
                  <a:pt x="1107984" y="3209192"/>
                </a:cubicBezTo>
                <a:cubicBezTo>
                  <a:pt x="1103258" y="3218643"/>
                  <a:pt x="1094692" y="3225913"/>
                  <a:pt x="1090400" y="3235569"/>
                </a:cubicBezTo>
                <a:cubicBezTo>
                  <a:pt x="1061857" y="3299791"/>
                  <a:pt x="1094413" y="3281124"/>
                  <a:pt x="1046438" y="3297115"/>
                </a:cubicBezTo>
                <a:cubicBezTo>
                  <a:pt x="1005407" y="3358661"/>
                  <a:pt x="1028854" y="3338146"/>
                  <a:pt x="984892" y="3367454"/>
                </a:cubicBezTo>
                <a:cubicBezTo>
                  <a:pt x="978601" y="3398909"/>
                  <a:pt x="981155" y="3415152"/>
                  <a:pt x="958515" y="3437792"/>
                </a:cubicBezTo>
                <a:cubicBezTo>
                  <a:pt x="951043" y="3445264"/>
                  <a:pt x="940930" y="3449515"/>
                  <a:pt x="932138" y="3455377"/>
                </a:cubicBezTo>
                <a:cubicBezTo>
                  <a:pt x="926276" y="3464169"/>
                  <a:pt x="922506" y="3474795"/>
                  <a:pt x="914553" y="3481754"/>
                </a:cubicBezTo>
                <a:cubicBezTo>
                  <a:pt x="898648" y="3495671"/>
                  <a:pt x="861800" y="3516923"/>
                  <a:pt x="861800" y="3516923"/>
                </a:cubicBezTo>
                <a:cubicBezTo>
                  <a:pt x="858869" y="3525715"/>
                  <a:pt x="857152" y="3535010"/>
                  <a:pt x="853007" y="3543300"/>
                </a:cubicBezTo>
                <a:cubicBezTo>
                  <a:pt x="834689" y="3579936"/>
                  <a:pt x="822237" y="3578468"/>
                  <a:pt x="782669" y="3604846"/>
                </a:cubicBezTo>
                <a:lnTo>
                  <a:pt x="756292" y="3622430"/>
                </a:lnTo>
                <a:cubicBezTo>
                  <a:pt x="704159" y="3700628"/>
                  <a:pt x="789668" y="3563614"/>
                  <a:pt x="729915" y="3727938"/>
                </a:cubicBezTo>
                <a:cubicBezTo>
                  <a:pt x="726304" y="3737869"/>
                  <a:pt x="712330" y="3739661"/>
                  <a:pt x="703538" y="3745523"/>
                </a:cubicBezTo>
                <a:cubicBezTo>
                  <a:pt x="700607" y="3760177"/>
                  <a:pt x="699993" y="3775492"/>
                  <a:pt x="694746" y="3789484"/>
                </a:cubicBezTo>
                <a:cubicBezTo>
                  <a:pt x="691036" y="3799378"/>
                  <a:pt x="681887" y="3806409"/>
                  <a:pt x="677161" y="3815861"/>
                </a:cubicBezTo>
                <a:cubicBezTo>
                  <a:pt x="673016" y="3824150"/>
                  <a:pt x="671300" y="3833446"/>
                  <a:pt x="668369" y="3842238"/>
                </a:cubicBezTo>
                <a:cubicBezTo>
                  <a:pt x="676278" y="3865966"/>
                  <a:pt x="685542" y="3878024"/>
                  <a:pt x="668369" y="3903784"/>
                </a:cubicBezTo>
                <a:cubicBezTo>
                  <a:pt x="662507" y="3912576"/>
                  <a:pt x="650784" y="3915507"/>
                  <a:pt x="641992" y="3921369"/>
                </a:cubicBezTo>
                <a:cubicBezTo>
                  <a:pt x="630269" y="3938954"/>
                  <a:pt x="610298" y="3953277"/>
                  <a:pt x="606823" y="3974123"/>
                </a:cubicBezTo>
                <a:cubicBezTo>
                  <a:pt x="594983" y="4045156"/>
                  <a:pt x="603667" y="4009969"/>
                  <a:pt x="580446" y="4079630"/>
                </a:cubicBezTo>
                <a:lnTo>
                  <a:pt x="571653" y="4106007"/>
                </a:lnTo>
                <a:lnTo>
                  <a:pt x="562861" y="4132384"/>
                </a:lnTo>
                <a:cubicBezTo>
                  <a:pt x="565792" y="4158761"/>
                  <a:pt x="570047" y="4185024"/>
                  <a:pt x="571653" y="4211515"/>
                </a:cubicBezTo>
                <a:cubicBezTo>
                  <a:pt x="575912" y="4281785"/>
                  <a:pt x="575245" y="4352323"/>
                  <a:pt x="580446" y="4422530"/>
                </a:cubicBezTo>
                <a:cubicBezTo>
                  <a:pt x="581131" y="4431773"/>
                  <a:pt x="584097" y="4441196"/>
                  <a:pt x="589238" y="4448907"/>
                </a:cubicBezTo>
                <a:cubicBezTo>
                  <a:pt x="596135" y="4459253"/>
                  <a:pt x="606823" y="4466492"/>
                  <a:pt x="615615" y="4475284"/>
                </a:cubicBezTo>
                <a:cubicBezTo>
                  <a:pt x="636695" y="4538527"/>
                  <a:pt x="611119" y="4459549"/>
                  <a:pt x="633200" y="4536830"/>
                </a:cubicBezTo>
                <a:cubicBezTo>
                  <a:pt x="635746" y="4545741"/>
                  <a:pt x="639446" y="4554296"/>
                  <a:pt x="641992" y="4563207"/>
                </a:cubicBezTo>
                <a:cubicBezTo>
                  <a:pt x="645747" y="4576352"/>
                  <a:pt x="652549" y="4610701"/>
                  <a:pt x="659576" y="4624754"/>
                </a:cubicBezTo>
                <a:cubicBezTo>
                  <a:pt x="664302" y="4634205"/>
                  <a:pt x="671299" y="4642338"/>
                  <a:pt x="677161" y="4651130"/>
                </a:cubicBezTo>
                <a:cubicBezTo>
                  <a:pt x="680092" y="4662853"/>
                  <a:pt x="682481" y="4674726"/>
                  <a:pt x="685953" y="4686300"/>
                </a:cubicBezTo>
                <a:cubicBezTo>
                  <a:pt x="691279" y="4704054"/>
                  <a:pt x="697676" y="4721469"/>
                  <a:pt x="703538" y="4739054"/>
                </a:cubicBezTo>
                <a:lnTo>
                  <a:pt x="712330" y="4765430"/>
                </a:lnTo>
                <a:lnTo>
                  <a:pt x="729915" y="4818184"/>
                </a:lnTo>
                <a:cubicBezTo>
                  <a:pt x="732846" y="4826976"/>
                  <a:pt x="733566" y="4836850"/>
                  <a:pt x="738707" y="4844561"/>
                </a:cubicBezTo>
                <a:lnTo>
                  <a:pt x="756292" y="4870938"/>
                </a:lnTo>
                <a:cubicBezTo>
                  <a:pt x="778391" y="4937237"/>
                  <a:pt x="746010" y="4858086"/>
                  <a:pt x="791461" y="4914900"/>
                </a:cubicBezTo>
                <a:cubicBezTo>
                  <a:pt x="839994" y="4975567"/>
                  <a:pt x="751040" y="4908470"/>
                  <a:pt x="826630" y="4958861"/>
                </a:cubicBezTo>
                <a:cubicBezTo>
                  <a:pt x="841912" y="5004705"/>
                  <a:pt x="824123" y="4969332"/>
                  <a:pt x="861800" y="5002823"/>
                </a:cubicBezTo>
                <a:cubicBezTo>
                  <a:pt x="880387" y="5019345"/>
                  <a:pt x="896969" y="5037992"/>
                  <a:pt x="914553" y="5055577"/>
                </a:cubicBezTo>
                <a:cubicBezTo>
                  <a:pt x="922025" y="5063049"/>
                  <a:pt x="924666" y="5074482"/>
                  <a:pt x="932138" y="5081954"/>
                </a:cubicBezTo>
                <a:cubicBezTo>
                  <a:pt x="939610" y="5089426"/>
                  <a:pt x="949723" y="5093677"/>
                  <a:pt x="958515" y="5099538"/>
                </a:cubicBezTo>
                <a:cubicBezTo>
                  <a:pt x="1008905" y="5175122"/>
                  <a:pt x="948496" y="5079496"/>
                  <a:pt x="984892" y="5152292"/>
                </a:cubicBezTo>
                <a:cubicBezTo>
                  <a:pt x="989618" y="5161743"/>
                  <a:pt x="998184" y="5169013"/>
                  <a:pt x="1002476" y="5178669"/>
                </a:cubicBezTo>
                <a:cubicBezTo>
                  <a:pt x="1010004" y="5195607"/>
                  <a:pt x="1014199" y="5213838"/>
                  <a:pt x="1020061" y="5231423"/>
                </a:cubicBezTo>
                <a:cubicBezTo>
                  <a:pt x="1022992" y="5240215"/>
                  <a:pt x="1021142" y="5252659"/>
                  <a:pt x="1028853" y="5257800"/>
                </a:cubicBezTo>
                <a:lnTo>
                  <a:pt x="1055230" y="5275384"/>
                </a:lnTo>
                <a:cubicBezTo>
                  <a:pt x="1063631" y="5300585"/>
                  <a:pt x="1074093" y="5317429"/>
                  <a:pt x="1055230" y="5345723"/>
                </a:cubicBezTo>
                <a:cubicBezTo>
                  <a:pt x="1050089" y="5353434"/>
                  <a:pt x="1037645" y="5351584"/>
                  <a:pt x="1028853" y="5354515"/>
                </a:cubicBezTo>
                <a:cubicBezTo>
                  <a:pt x="1002476" y="5351584"/>
                  <a:pt x="975901" y="5350086"/>
                  <a:pt x="949723" y="5345723"/>
                </a:cubicBezTo>
                <a:cubicBezTo>
                  <a:pt x="940581" y="5344199"/>
                  <a:pt x="932600" y="5337444"/>
                  <a:pt x="923346" y="5336930"/>
                </a:cubicBezTo>
                <a:cubicBezTo>
                  <a:pt x="826735" y="5331563"/>
                  <a:pt x="729915" y="5331069"/>
                  <a:pt x="633200" y="5328138"/>
                </a:cubicBezTo>
                <a:cubicBezTo>
                  <a:pt x="618546" y="5325207"/>
                  <a:pt x="604008" y="5321618"/>
                  <a:pt x="589238" y="5319346"/>
                </a:cubicBezTo>
                <a:cubicBezTo>
                  <a:pt x="565884" y="5315753"/>
                  <a:pt x="542207" y="5314439"/>
                  <a:pt x="518900" y="5310554"/>
                </a:cubicBezTo>
                <a:cubicBezTo>
                  <a:pt x="506980" y="5308567"/>
                  <a:pt x="495453" y="5304692"/>
                  <a:pt x="483730" y="5301761"/>
                </a:cubicBezTo>
                <a:cubicBezTo>
                  <a:pt x="480799" y="5292969"/>
                  <a:pt x="477484" y="5284295"/>
                  <a:pt x="474938" y="5275384"/>
                </a:cubicBezTo>
                <a:cubicBezTo>
                  <a:pt x="471618" y="5263765"/>
                  <a:pt x="473695" y="5249651"/>
                  <a:pt x="466146" y="5240215"/>
                </a:cubicBezTo>
                <a:cubicBezTo>
                  <a:pt x="460356" y="5232978"/>
                  <a:pt x="448561" y="5234354"/>
                  <a:pt x="439769" y="5231423"/>
                </a:cubicBezTo>
                <a:cubicBezTo>
                  <a:pt x="430977" y="5222631"/>
                  <a:pt x="423738" y="5211943"/>
                  <a:pt x="413392" y="5205046"/>
                </a:cubicBezTo>
                <a:cubicBezTo>
                  <a:pt x="405681" y="5199905"/>
                  <a:pt x="392402" y="5203796"/>
                  <a:pt x="387015" y="5196254"/>
                </a:cubicBezTo>
                <a:cubicBezTo>
                  <a:pt x="376241" y="5181171"/>
                  <a:pt x="379712" y="5158923"/>
                  <a:pt x="369430" y="5143500"/>
                </a:cubicBezTo>
                <a:cubicBezTo>
                  <a:pt x="341565" y="5101701"/>
                  <a:pt x="355187" y="5127146"/>
                  <a:pt x="334261" y="5064369"/>
                </a:cubicBezTo>
                <a:cubicBezTo>
                  <a:pt x="331330" y="5055577"/>
                  <a:pt x="330610" y="5045703"/>
                  <a:pt x="325469" y="5037992"/>
                </a:cubicBezTo>
                <a:lnTo>
                  <a:pt x="307884" y="5011615"/>
                </a:lnTo>
                <a:cubicBezTo>
                  <a:pt x="286958" y="4948836"/>
                  <a:pt x="300582" y="4974284"/>
                  <a:pt x="272715" y="4932484"/>
                </a:cubicBezTo>
                <a:lnTo>
                  <a:pt x="246338" y="4853354"/>
                </a:lnTo>
                <a:cubicBezTo>
                  <a:pt x="243407" y="4844562"/>
                  <a:pt x="246338" y="4829908"/>
                  <a:pt x="237546" y="4826977"/>
                </a:cubicBezTo>
                <a:lnTo>
                  <a:pt x="211169" y="4818184"/>
                </a:lnTo>
                <a:cubicBezTo>
                  <a:pt x="189066" y="4751881"/>
                  <a:pt x="218882" y="4833611"/>
                  <a:pt x="184792" y="4765430"/>
                </a:cubicBezTo>
                <a:cubicBezTo>
                  <a:pt x="180647" y="4757141"/>
                  <a:pt x="180501" y="4747155"/>
                  <a:pt x="176000" y="4739054"/>
                </a:cubicBezTo>
                <a:cubicBezTo>
                  <a:pt x="165736" y="4720579"/>
                  <a:pt x="140830" y="4686300"/>
                  <a:pt x="140830" y="4686300"/>
                </a:cubicBezTo>
                <a:cubicBezTo>
                  <a:pt x="137899" y="4677508"/>
                  <a:pt x="136183" y="4668212"/>
                  <a:pt x="132038" y="4659923"/>
                </a:cubicBezTo>
                <a:cubicBezTo>
                  <a:pt x="127312" y="4650471"/>
                  <a:pt x="118616" y="4643259"/>
                  <a:pt x="114453" y="4633546"/>
                </a:cubicBezTo>
                <a:cubicBezTo>
                  <a:pt x="109693" y="4622439"/>
                  <a:pt x="109133" y="4609951"/>
                  <a:pt x="105661" y="4598377"/>
                </a:cubicBezTo>
                <a:cubicBezTo>
                  <a:pt x="100335" y="4580623"/>
                  <a:pt x="93938" y="4563208"/>
                  <a:pt x="88076" y="4545623"/>
                </a:cubicBezTo>
                <a:cubicBezTo>
                  <a:pt x="85145" y="4536831"/>
                  <a:pt x="84425" y="4526957"/>
                  <a:pt x="79284" y="4519246"/>
                </a:cubicBezTo>
                <a:cubicBezTo>
                  <a:pt x="28891" y="4443654"/>
                  <a:pt x="89309" y="4539295"/>
                  <a:pt x="52907" y="4466492"/>
                </a:cubicBezTo>
                <a:cubicBezTo>
                  <a:pt x="48181" y="4457041"/>
                  <a:pt x="39615" y="4449771"/>
                  <a:pt x="35323" y="4440115"/>
                </a:cubicBezTo>
                <a:cubicBezTo>
                  <a:pt x="23089" y="4412589"/>
                  <a:pt x="16254" y="4381424"/>
                  <a:pt x="8946" y="4352192"/>
                </a:cubicBezTo>
                <a:cubicBezTo>
                  <a:pt x="-1889" y="4243855"/>
                  <a:pt x="153" y="4293723"/>
                  <a:pt x="153" y="4202723"/>
                </a:cubicBezTo>
                <a:lnTo>
                  <a:pt x="369430" y="3130061"/>
                </a:lnTo>
                <a:lnTo>
                  <a:pt x="369430" y="3130061"/>
                </a:lnTo>
                <a:cubicBezTo>
                  <a:pt x="372361" y="3103684"/>
                  <a:pt x="373860" y="3077108"/>
                  <a:pt x="378223" y="3050930"/>
                </a:cubicBezTo>
                <a:cubicBezTo>
                  <a:pt x="379747" y="3041789"/>
                  <a:pt x="381226" y="3031791"/>
                  <a:pt x="387015" y="3024554"/>
                </a:cubicBezTo>
                <a:cubicBezTo>
                  <a:pt x="393616" y="3016302"/>
                  <a:pt x="405274" y="3013734"/>
                  <a:pt x="413392" y="3006969"/>
                </a:cubicBezTo>
                <a:cubicBezTo>
                  <a:pt x="457298" y="2970380"/>
                  <a:pt x="419792" y="2987251"/>
                  <a:pt x="466146" y="2971800"/>
                </a:cubicBezTo>
                <a:cubicBezTo>
                  <a:pt x="474938" y="2963008"/>
                  <a:pt x="484563" y="2954975"/>
                  <a:pt x="492523" y="2945423"/>
                </a:cubicBezTo>
                <a:cubicBezTo>
                  <a:pt x="499288" y="2937305"/>
                  <a:pt x="502635" y="2926518"/>
                  <a:pt x="510107" y="2919046"/>
                </a:cubicBezTo>
                <a:cubicBezTo>
                  <a:pt x="527152" y="2902001"/>
                  <a:pt x="541407" y="2899820"/>
                  <a:pt x="562861" y="2892669"/>
                </a:cubicBezTo>
                <a:cubicBezTo>
                  <a:pt x="577515" y="2895600"/>
                  <a:pt x="592325" y="2897836"/>
                  <a:pt x="606823" y="2901461"/>
                </a:cubicBezTo>
                <a:cubicBezTo>
                  <a:pt x="615814" y="2903709"/>
                  <a:pt x="627410" y="2917491"/>
                  <a:pt x="633200" y="2910254"/>
                </a:cubicBezTo>
                <a:cubicBezTo>
                  <a:pt x="644337" y="2896333"/>
                  <a:pt x="636355" y="2874412"/>
                  <a:pt x="641992" y="2857500"/>
                </a:cubicBezTo>
                <a:cubicBezTo>
                  <a:pt x="645333" y="2847475"/>
                  <a:pt x="654850" y="2840574"/>
                  <a:pt x="659576" y="2831123"/>
                </a:cubicBezTo>
                <a:cubicBezTo>
                  <a:pt x="695978" y="2758320"/>
                  <a:pt x="635560" y="2853961"/>
                  <a:pt x="685953" y="2778369"/>
                </a:cubicBezTo>
                <a:cubicBezTo>
                  <a:pt x="688884" y="2740269"/>
                  <a:pt x="690006" y="2701986"/>
                  <a:pt x="694746" y="2664069"/>
                </a:cubicBezTo>
                <a:cubicBezTo>
                  <a:pt x="695896" y="2654873"/>
                  <a:pt x="700992" y="2646603"/>
                  <a:pt x="703538" y="2637692"/>
                </a:cubicBezTo>
                <a:cubicBezTo>
                  <a:pt x="706858" y="2626073"/>
                  <a:pt x="708858" y="2614097"/>
                  <a:pt x="712330" y="2602523"/>
                </a:cubicBezTo>
                <a:cubicBezTo>
                  <a:pt x="717656" y="2584769"/>
                  <a:pt x="726280" y="2567945"/>
                  <a:pt x="729915" y="2549769"/>
                </a:cubicBezTo>
                <a:lnTo>
                  <a:pt x="738707" y="2505807"/>
                </a:lnTo>
                <a:cubicBezTo>
                  <a:pt x="741638" y="2420815"/>
                  <a:pt x="740237" y="2335562"/>
                  <a:pt x="747500" y="2250830"/>
                </a:cubicBezTo>
                <a:cubicBezTo>
                  <a:pt x="749083" y="2232362"/>
                  <a:pt x="759223" y="2215661"/>
                  <a:pt x="765084" y="2198077"/>
                </a:cubicBezTo>
                <a:lnTo>
                  <a:pt x="773876" y="2171700"/>
                </a:lnTo>
                <a:lnTo>
                  <a:pt x="782669" y="2145323"/>
                </a:lnTo>
                <a:cubicBezTo>
                  <a:pt x="785600" y="2054469"/>
                  <a:pt x="784115" y="1963365"/>
                  <a:pt x="791461" y="1872761"/>
                </a:cubicBezTo>
                <a:cubicBezTo>
                  <a:pt x="792959" y="1854286"/>
                  <a:pt x="809046" y="1820007"/>
                  <a:pt x="809046" y="1820007"/>
                </a:cubicBezTo>
                <a:cubicBezTo>
                  <a:pt x="806115" y="1778976"/>
                  <a:pt x="804796" y="1737799"/>
                  <a:pt x="800253" y="1696915"/>
                </a:cubicBezTo>
                <a:cubicBezTo>
                  <a:pt x="798919" y="1684905"/>
                  <a:pt x="798164" y="1671800"/>
                  <a:pt x="791461" y="1661746"/>
                </a:cubicBezTo>
                <a:cubicBezTo>
                  <a:pt x="785599" y="1652954"/>
                  <a:pt x="773202" y="1650926"/>
                  <a:pt x="765084" y="1644161"/>
                </a:cubicBezTo>
                <a:cubicBezTo>
                  <a:pt x="739696" y="1623004"/>
                  <a:pt x="738413" y="1617344"/>
                  <a:pt x="721123" y="1591407"/>
                </a:cubicBezTo>
                <a:cubicBezTo>
                  <a:pt x="737394" y="1542592"/>
                  <a:pt x="738707" y="1545366"/>
                  <a:pt x="738707" y="1468315"/>
                </a:cubicBezTo>
                <a:cubicBezTo>
                  <a:pt x="738707" y="1412133"/>
                  <a:pt x="729240" y="1393923"/>
                  <a:pt x="721123" y="1345223"/>
                </a:cubicBezTo>
                <a:cubicBezTo>
                  <a:pt x="717716" y="1324781"/>
                  <a:pt x="715069" y="1304219"/>
                  <a:pt x="712330" y="1283677"/>
                </a:cubicBezTo>
                <a:cubicBezTo>
                  <a:pt x="709207" y="1260255"/>
                  <a:pt x="711485" y="1235590"/>
                  <a:pt x="703538" y="1213338"/>
                </a:cubicBezTo>
                <a:cubicBezTo>
                  <a:pt x="684334" y="1159567"/>
                  <a:pt x="669862" y="1170039"/>
                  <a:pt x="641992" y="1134207"/>
                </a:cubicBezTo>
                <a:cubicBezTo>
                  <a:pt x="613555" y="1097646"/>
                  <a:pt x="608300" y="1091021"/>
                  <a:pt x="598030" y="1055077"/>
                </a:cubicBezTo>
                <a:cubicBezTo>
                  <a:pt x="594710" y="1043458"/>
                  <a:pt x="592169" y="1031630"/>
                  <a:pt x="589238" y="1019907"/>
                </a:cubicBezTo>
                <a:cubicBezTo>
                  <a:pt x="592169" y="867507"/>
                  <a:pt x="592491" y="715034"/>
                  <a:pt x="598030" y="562707"/>
                </a:cubicBezTo>
                <a:cubicBezTo>
                  <a:pt x="598897" y="538876"/>
                  <a:pt x="614529" y="529709"/>
                  <a:pt x="624407" y="509954"/>
                </a:cubicBezTo>
                <a:cubicBezTo>
                  <a:pt x="628552" y="501664"/>
                  <a:pt x="629055" y="491867"/>
                  <a:pt x="633200" y="483577"/>
                </a:cubicBezTo>
                <a:cubicBezTo>
                  <a:pt x="637926" y="474126"/>
                  <a:pt x="646058" y="466651"/>
                  <a:pt x="650784" y="457200"/>
                </a:cubicBezTo>
                <a:cubicBezTo>
                  <a:pt x="687180" y="384404"/>
                  <a:pt x="626771" y="480030"/>
                  <a:pt x="677161" y="404446"/>
                </a:cubicBezTo>
                <a:cubicBezTo>
                  <a:pt x="683023" y="386861"/>
                  <a:pt x="684464" y="367115"/>
                  <a:pt x="694746" y="351692"/>
                </a:cubicBezTo>
                <a:cubicBezTo>
                  <a:pt x="700607" y="342900"/>
                  <a:pt x="707604" y="334766"/>
                  <a:pt x="712330" y="325315"/>
                </a:cubicBezTo>
                <a:cubicBezTo>
                  <a:pt x="716475" y="317025"/>
                  <a:pt x="716622" y="307040"/>
                  <a:pt x="721123" y="298938"/>
                </a:cubicBezTo>
                <a:cubicBezTo>
                  <a:pt x="731387" y="280464"/>
                  <a:pt x="756292" y="246184"/>
                  <a:pt x="756292" y="246184"/>
                </a:cubicBezTo>
                <a:cubicBezTo>
                  <a:pt x="759223" y="237392"/>
                  <a:pt x="760583" y="227909"/>
                  <a:pt x="765084" y="219807"/>
                </a:cubicBezTo>
                <a:cubicBezTo>
                  <a:pt x="775347" y="201333"/>
                  <a:pt x="793570" y="187103"/>
                  <a:pt x="800253" y="167054"/>
                </a:cubicBezTo>
                <a:cubicBezTo>
                  <a:pt x="806803" y="147404"/>
                  <a:pt x="815752" y="105135"/>
                  <a:pt x="835423" y="87923"/>
                </a:cubicBezTo>
                <a:cubicBezTo>
                  <a:pt x="851328" y="74006"/>
                  <a:pt x="888176" y="52754"/>
                  <a:pt x="888176" y="52754"/>
                </a:cubicBezTo>
                <a:cubicBezTo>
                  <a:pt x="929207" y="55685"/>
                  <a:pt x="970759" y="54398"/>
                  <a:pt x="1011269" y="61546"/>
                </a:cubicBezTo>
                <a:cubicBezTo>
                  <a:pt x="1078135" y="73345"/>
                  <a:pt x="998873" y="92054"/>
                  <a:pt x="1064023" y="70338"/>
                </a:cubicBezTo>
                <a:cubicBezTo>
                  <a:pt x="1066954" y="58615"/>
                  <a:pt x="1066112" y="45223"/>
                  <a:pt x="1072815" y="35169"/>
                </a:cubicBezTo>
                <a:cubicBezTo>
                  <a:pt x="1084758" y="17254"/>
                  <a:pt x="1141538" y="3469"/>
                  <a:pt x="1151946" y="0"/>
                </a:cubicBezTo>
                <a:cubicBezTo>
                  <a:pt x="1231997" y="26683"/>
                  <a:pt x="1112617" y="-10643"/>
                  <a:pt x="1310207" y="17584"/>
                </a:cubicBezTo>
                <a:cubicBezTo>
                  <a:pt x="1328557" y="20205"/>
                  <a:pt x="1362961" y="35169"/>
                  <a:pt x="1362961" y="35169"/>
                </a:cubicBezTo>
                <a:cubicBezTo>
                  <a:pt x="1368823" y="43961"/>
                  <a:pt x="1373074" y="54074"/>
                  <a:pt x="1380546" y="61546"/>
                </a:cubicBezTo>
                <a:cubicBezTo>
                  <a:pt x="1388018" y="69018"/>
                  <a:pt x="1400322" y="70879"/>
                  <a:pt x="1406923" y="79130"/>
                </a:cubicBezTo>
                <a:cubicBezTo>
                  <a:pt x="1455461" y="139802"/>
                  <a:pt x="1366496" y="72694"/>
                  <a:pt x="1442092" y="123092"/>
                </a:cubicBezTo>
                <a:lnTo>
                  <a:pt x="1477261" y="175846"/>
                </a:lnTo>
                <a:cubicBezTo>
                  <a:pt x="1483123" y="184638"/>
                  <a:pt x="1487374" y="194751"/>
                  <a:pt x="1494846" y="202223"/>
                </a:cubicBezTo>
                <a:cubicBezTo>
                  <a:pt x="1503638" y="211015"/>
                  <a:pt x="1513589" y="218785"/>
                  <a:pt x="1521223" y="228600"/>
                </a:cubicBezTo>
                <a:cubicBezTo>
                  <a:pt x="1570603" y="292089"/>
                  <a:pt x="1532365" y="273345"/>
                  <a:pt x="1582769" y="290146"/>
                </a:cubicBezTo>
                <a:cubicBezTo>
                  <a:pt x="1597423" y="287215"/>
                  <a:pt x="1611960" y="283626"/>
                  <a:pt x="1626730" y="281354"/>
                </a:cubicBezTo>
                <a:cubicBezTo>
                  <a:pt x="1650084" y="277761"/>
                  <a:pt x="1648711" y="259373"/>
                  <a:pt x="1653107" y="254977"/>
                </a:cubicBez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300192" y="1844825"/>
            <a:ext cx="2736303" cy="345638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00191" y="5271352"/>
            <a:ext cx="2736303" cy="1398008"/>
          </a:xfrm>
          <a:prstGeom prst="rect">
            <a:avLst/>
          </a:prstGeom>
          <a:solidFill>
            <a:schemeClr val="accent6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660706" y="3095963"/>
            <a:ext cx="2635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i="1" dirty="0" smtClean="0">
                <a:solidFill>
                  <a:srgbClr val="2121FB"/>
                </a:solidFill>
              </a:rPr>
              <a:t>Seawater  </a:t>
            </a:r>
          </a:p>
          <a:p>
            <a:r>
              <a:rPr kumimoji="1" lang="en-US" altLang="ja-JP" sz="2800" b="1" dirty="0" smtClean="0">
                <a:solidFill>
                  <a:srgbClr val="2121FB"/>
                </a:solidFill>
              </a:rPr>
              <a:t>15 </a:t>
            </a:r>
            <a:r>
              <a:rPr kumimoji="1" lang="en-US" altLang="ja-JP" sz="2800" b="1" dirty="0" err="1" smtClean="0">
                <a:solidFill>
                  <a:srgbClr val="2121FB"/>
                </a:solidFill>
              </a:rPr>
              <a:t>TBq</a:t>
            </a:r>
            <a:endParaRPr kumimoji="1" lang="en-US" altLang="ja-JP" sz="2800" b="1" dirty="0" smtClean="0">
              <a:solidFill>
                <a:srgbClr val="2121FB"/>
              </a:solidFill>
            </a:endParaRPr>
          </a:p>
          <a:p>
            <a:r>
              <a:rPr kumimoji="1" lang="en-US" altLang="ja-JP" sz="2800" b="1" dirty="0" smtClean="0">
                <a:solidFill>
                  <a:srgbClr val="2121FB"/>
                </a:solidFill>
              </a:rPr>
              <a:t>(</a:t>
            </a:r>
            <a:r>
              <a:rPr kumimoji="1" lang="en-US" altLang="ja-JP" sz="2800" b="1" dirty="0" err="1" smtClean="0">
                <a:solidFill>
                  <a:srgbClr val="2121FB"/>
                </a:solidFill>
              </a:rPr>
              <a:t>TBq</a:t>
            </a:r>
            <a:r>
              <a:rPr kumimoji="1" lang="en-US" altLang="ja-JP" sz="2800" b="1" dirty="0" smtClean="0">
                <a:solidFill>
                  <a:srgbClr val="2121FB"/>
                </a:solidFill>
              </a:rPr>
              <a:t> = 10</a:t>
            </a:r>
            <a:r>
              <a:rPr kumimoji="1" lang="en-US" altLang="ja-JP" sz="2800" b="1" baseline="30000" dirty="0" smtClean="0">
                <a:solidFill>
                  <a:srgbClr val="2121FB"/>
                </a:solidFill>
              </a:rPr>
              <a:t>12</a:t>
            </a:r>
            <a:r>
              <a:rPr kumimoji="1" lang="en-US" altLang="ja-JP" sz="2800" b="1" dirty="0" smtClean="0">
                <a:solidFill>
                  <a:srgbClr val="2121FB"/>
                </a:solidFill>
              </a:rPr>
              <a:t> Bq)</a:t>
            </a:r>
            <a:endParaRPr kumimoji="1" lang="ja-JP" altLang="en-US" sz="28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732239" y="5523159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i="1" dirty="0" smtClean="0">
                <a:solidFill>
                  <a:srgbClr val="F79646">
                    <a:lumMod val="50000"/>
                  </a:srgbClr>
                </a:solidFill>
              </a:rPr>
              <a:t>Seafloor   </a:t>
            </a:r>
          </a:p>
          <a:p>
            <a:r>
              <a:rPr kumimoji="1" lang="en-US" altLang="ja-JP" sz="2800" b="1" dirty="0" smtClean="0">
                <a:solidFill>
                  <a:srgbClr val="F79646">
                    <a:lumMod val="50000"/>
                  </a:srgbClr>
                </a:solidFill>
              </a:rPr>
              <a:t>94 </a:t>
            </a:r>
            <a:r>
              <a:rPr kumimoji="1" lang="en-US" altLang="ja-JP" sz="2800" b="1" dirty="0" err="1">
                <a:solidFill>
                  <a:srgbClr val="F79646">
                    <a:lumMod val="50000"/>
                  </a:srgbClr>
                </a:solidFill>
              </a:rPr>
              <a:t>TBq</a:t>
            </a:r>
            <a:endParaRPr kumimoji="1" lang="ja-JP" altLang="en-US" sz="28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10957" y="3048000"/>
            <a:ext cx="1872208" cy="673483"/>
          </a:xfrm>
          <a:prstGeom prst="rightArrow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385557" y="4650984"/>
            <a:ext cx="1872208" cy="673483"/>
          </a:xfrm>
          <a:prstGeom prst="rightArrow">
            <a:avLst/>
          </a:prstGeom>
          <a:solidFill>
            <a:schemeClr val="accent6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525262" y="3617893"/>
            <a:ext cx="2874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i="1" dirty="0" smtClean="0">
                <a:solidFill>
                  <a:srgbClr val="2121FB"/>
                </a:solidFill>
              </a:rPr>
              <a:t>  River water </a:t>
            </a:r>
          </a:p>
          <a:p>
            <a:r>
              <a:rPr kumimoji="1" lang="en-US" altLang="ja-JP" sz="2800" b="1" dirty="0" smtClean="0">
                <a:solidFill>
                  <a:srgbClr val="2121FB"/>
                </a:solidFill>
              </a:rPr>
              <a:t>&lt;&lt;1 </a:t>
            </a:r>
            <a:r>
              <a:rPr kumimoji="1" lang="en-US" altLang="ja-JP" sz="2800" b="1" dirty="0" err="1" smtClean="0">
                <a:solidFill>
                  <a:srgbClr val="2121FB"/>
                </a:solidFill>
              </a:rPr>
              <a:t>TBq</a:t>
            </a:r>
            <a:r>
              <a:rPr kumimoji="1" lang="en-US" altLang="ja-JP" sz="2800" b="1" dirty="0" smtClean="0">
                <a:solidFill>
                  <a:srgbClr val="2121FB"/>
                </a:solidFill>
              </a:rPr>
              <a:t>/month</a:t>
            </a:r>
            <a:endParaRPr kumimoji="1" lang="ja-JP" altLang="en-US" sz="28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624940" y="5065693"/>
            <a:ext cx="2675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i="1" dirty="0" smtClean="0">
                <a:solidFill>
                  <a:srgbClr val="F79646">
                    <a:lumMod val="50000"/>
                  </a:srgbClr>
                </a:solidFill>
              </a:rPr>
              <a:t>River sediment</a:t>
            </a:r>
          </a:p>
          <a:p>
            <a:r>
              <a:rPr kumimoji="1" lang="en-US" altLang="ja-JP" sz="2800" b="1" dirty="0" smtClean="0">
                <a:solidFill>
                  <a:srgbClr val="F79646">
                    <a:lumMod val="50000"/>
                  </a:srgbClr>
                </a:solidFill>
              </a:rPr>
              <a:t>0.8 </a:t>
            </a:r>
            <a:r>
              <a:rPr kumimoji="1" lang="en-US" altLang="ja-JP" sz="2800" b="1" dirty="0" err="1" smtClean="0">
                <a:solidFill>
                  <a:srgbClr val="F79646">
                    <a:lumMod val="50000"/>
                  </a:srgbClr>
                </a:solidFill>
              </a:rPr>
              <a:t>TBq</a:t>
            </a:r>
            <a:r>
              <a:rPr kumimoji="1" lang="en-US" altLang="ja-JP" sz="2800" b="1" dirty="0" smtClean="0">
                <a:solidFill>
                  <a:srgbClr val="F79646">
                    <a:lumMod val="50000"/>
                  </a:srgbClr>
                </a:solidFill>
              </a:rPr>
              <a:t>/month</a:t>
            </a:r>
            <a:endParaRPr kumimoji="1" lang="ja-JP" altLang="en-US" sz="28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17558" y="2132856"/>
            <a:ext cx="2959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</a:rPr>
              <a:t>Power plant 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&gt;0.3 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TBq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/month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427984" y="1661993"/>
            <a:ext cx="1872208" cy="673483"/>
          </a:xfrm>
          <a:prstGeom prst="rightArrow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243935"/>
            <a:ext cx="253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Kanda et al TUMST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0217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8788" y="84138"/>
            <a:ext cx="8313737" cy="790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Lessons learned</a:t>
            </a:r>
            <a:endParaRPr lang="en-US" sz="2800" b="1" dirty="0">
              <a:solidFill>
                <a:srgbClr val="FFFF00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Fukushima NPP represents unprecedented release of radionuclides </a:t>
            </a:r>
            <a:r>
              <a:rPr lang="en-US" sz="2400" b="1" dirty="0" smtClean="0">
                <a:solidFill>
                  <a:prstClr val="white"/>
                </a:solidFill>
              </a:rPr>
              <a:t>to the ocean off </a:t>
            </a:r>
            <a:r>
              <a:rPr lang="en-US" sz="2400" b="1" dirty="0">
                <a:solidFill>
                  <a:prstClr val="white"/>
                </a:solidFill>
              </a:rPr>
              <a:t>Japan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Many reasons for study-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en-US" sz="2400" b="1" dirty="0">
                <a:solidFill>
                  <a:srgbClr val="FFFF00"/>
                </a:solidFill>
              </a:rPr>
              <a:t>Human health- internal/external dose assessments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	Radioecology- marine </a:t>
            </a:r>
            <a:r>
              <a:rPr lang="en-US" sz="2400" b="1" dirty="0" smtClean="0">
                <a:solidFill>
                  <a:srgbClr val="FFFF00"/>
                </a:solidFill>
              </a:rPr>
              <a:t>biota &amp; fish</a:t>
            </a:r>
            <a:endParaRPr lang="en-US" sz="2400" b="1" dirty="0">
              <a:solidFill>
                <a:srgbClr val="FFFF00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Modeling/predictions </a:t>
            </a:r>
            <a:r>
              <a:rPr lang="en-US" sz="2400" b="1" dirty="0">
                <a:solidFill>
                  <a:srgbClr val="FFFF00"/>
                </a:solidFill>
              </a:rPr>
              <a:t>of future accidents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Japan is leading studies, </a:t>
            </a:r>
            <a:r>
              <a:rPr lang="en-US" sz="2400" b="1" dirty="0">
                <a:solidFill>
                  <a:srgbClr val="FFFF00"/>
                </a:solidFill>
              </a:rPr>
              <a:t>but more work is needed than any one lab, or any one country can take on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Confirmation by multiple international and independent labs </a:t>
            </a:r>
            <a:r>
              <a:rPr lang="en-US" sz="2400" b="1" dirty="0">
                <a:solidFill>
                  <a:srgbClr val="FFFF00"/>
                </a:solidFill>
              </a:rPr>
              <a:t>will build public confidence in Japan</a:t>
            </a:r>
            <a:r>
              <a:rPr lang="en-US" sz="2400" b="1" dirty="0">
                <a:solidFill>
                  <a:prstClr val="white"/>
                </a:solidFill>
              </a:rPr>
              <a:t> (and increase scientific insights</a:t>
            </a:r>
            <a:r>
              <a:rPr lang="en-US" sz="2400" b="1" dirty="0" smtClean="0">
                <a:solidFill>
                  <a:prstClr val="white"/>
                </a:solidFill>
              </a:rPr>
              <a:t>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Studies of fish are not enough</a:t>
            </a:r>
            <a:r>
              <a:rPr lang="en-US" sz="2400" b="1" dirty="0" smtClean="0">
                <a:solidFill>
                  <a:prstClr val="white"/>
                </a:solidFill>
              </a:rPr>
              <a:t>- need long term studies of ocean, seafloor, rivers, etc.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</a:rPr>
              <a:t>Easier </a:t>
            </a:r>
            <a:r>
              <a:rPr lang="en-US" sz="2400" b="1" dirty="0">
                <a:solidFill>
                  <a:prstClr val="white"/>
                </a:solidFill>
              </a:rPr>
              <a:t>to measure Cs than to determine health effects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4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F_CG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71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I_Morss Colloqu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1743074"/>
            <a:ext cx="1333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Tok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28" y="3048000"/>
            <a:ext cx="3498272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O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08" y="1676400"/>
            <a:ext cx="193519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99" y="4114800"/>
            <a:ext cx="27432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NU S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968523"/>
            <a:ext cx="1562100" cy="16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ience Council of Jap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600200" cy="161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B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11" y="5259239"/>
            <a:ext cx="2667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1715437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Sponsors of today’s event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5791200"/>
            <a:ext cx="321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Arigatou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Gozaimasu</a:t>
            </a:r>
            <a:r>
              <a:rPr lang="en-US" sz="2800" dirty="0" smtClean="0">
                <a:solidFill>
                  <a:srgbClr val="FFFF00"/>
                </a:solidFill>
              </a:rPr>
              <a:t>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2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1219</Words>
  <Application>Microsoft Macintosh PowerPoint</Application>
  <PresentationFormat>On-screen Show (4:3)</PresentationFormat>
  <Paragraphs>295</Paragraphs>
  <Slides>22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Office Theme</vt:lpstr>
      <vt:lpstr>1_Office Theme</vt:lpstr>
      <vt:lpstr>Office テーマ</vt:lpstr>
      <vt:lpstr>1_Office テーマ</vt:lpstr>
      <vt:lpstr>2_Office テーマ</vt:lpstr>
      <vt:lpstr>3_Office Theme</vt:lpstr>
      <vt:lpstr>2_Office Theme</vt:lpstr>
      <vt:lpstr>4_Office Theme</vt:lpstr>
      <vt:lpstr>5_Office Theme</vt:lpstr>
      <vt:lpstr>3_Office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Ken Kostel</cp:lastModifiedBy>
  <cp:revision>42</cp:revision>
  <dcterms:created xsi:type="dcterms:W3CDTF">2012-11-11T04:46:24Z</dcterms:created>
  <dcterms:modified xsi:type="dcterms:W3CDTF">2012-11-30T18:14:52Z</dcterms:modified>
</cp:coreProperties>
</file>