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91" r:id="rId2"/>
    <p:sldId id="258" r:id="rId3"/>
    <p:sldId id="566" r:id="rId4"/>
    <p:sldId id="515" r:id="rId5"/>
    <p:sldId id="780" r:id="rId6"/>
    <p:sldId id="523" r:id="rId7"/>
    <p:sldId id="524" r:id="rId8"/>
    <p:sldId id="530" r:id="rId9"/>
    <p:sldId id="531" r:id="rId10"/>
    <p:sldId id="781" r:id="rId11"/>
    <p:sldId id="482" r:id="rId12"/>
    <p:sldId id="790" r:id="rId13"/>
    <p:sldId id="789" r:id="rId14"/>
    <p:sldId id="784" r:id="rId15"/>
    <p:sldId id="785" r:id="rId16"/>
    <p:sldId id="788" r:id="rId17"/>
    <p:sldId id="787" r:id="rId18"/>
    <p:sldId id="783" r:id="rId19"/>
    <p:sldId id="79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4FA"/>
    <a:srgbClr val="B1F6A8"/>
    <a:srgbClr val="0000FF"/>
    <a:srgbClr val="CC0000"/>
    <a:srgbClr val="0066FF"/>
    <a:srgbClr val="CC6600"/>
    <a:srgbClr val="F6FA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5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8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2DD4C-5585-4769-BFF1-463E731D2908}" type="doc">
      <dgm:prSet loTypeId="urn:microsoft.com/office/officeart/2005/8/layout/cycle3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AA6EF8D-0072-4D84-9AA7-A2D1D7A662D8}">
      <dgm:prSet phldrT="[Text]"/>
      <dgm:spPr>
        <a:solidFill>
          <a:srgbClr val="A8A4F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/>
            <a:t>Session 1: Sea Ice Highlights</a:t>
          </a:r>
          <a:endParaRPr lang="en-US" b="1" dirty="0"/>
        </a:p>
      </dgm:t>
    </dgm:pt>
    <dgm:pt modelId="{A2EAA524-4C2A-4DB3-8017-12D4626E8DB6}" type="parTrans" cxnId="{24AE18D1-EA18-499D-8A6D-201D0808C68A}">
      <dgm:prSet/>
      <dgm:spPr/>
      <dgm:t>
        <a:bodyPr/>
        <a:lstStyle/>
        <a:p>
          <a:endParaRPr lang="en-US"/>
        </a:p>
      </dgm:t>
    </dgm:pt>
    <dgm:pt modelId="{EC695D29-F096-470E-9A3A-65B382DC2E1B}" type="sibTrans" cxnId="{24AE18D1-EA18-499D-8A6D-201D0808C68A}">
      <dgm:prSet/>
      <dgm:spPr/>
      <dgm:t>
        <a:bodyPr/>
        <a:lstStyle/>
        <a:p>
          <a:endParaRPr lang="en-US"/>
        </a:p>
      </dgm:t>
    </dgm:pt>
    <dgm:pt modelId="{AB1762FF-79C7-4524-A048-EECF545EB210}">
      <dgm:prSet phldrT="[Text]"/>
      <dgm:spPr/>
      <dgm:t>
        <a:bodyPr/>
        <a:lstStyle/>
        <a:p>
          <a:r>
            <a:rPr lang="en-US" b="1" dirty="0" smtClean="0"/>
            <a:t>Session 3: Arctic Ocean water properties and dynamics</a:t>
          </a:r>
          <a:endParaRPr lang="en-US" b="1" dirty="0"/>
        </a:p>
      </dgm:t>
    </dgm:pt>
    <dgm:pt modelId="{E3DEBA57-8A8B-4D1E-908F-FF1F987D4F5E}" type="parTrans" cxnId="{1A432CAE-66A7-443F-8F25-9F1E9551A30B}">
      <dgm:prSet/>
      <dgm:spPr/>
      <dgm:t>
        <a:bodyPr/>
        <a:lstStyle/>
        <a:p>
          <a:endParaRPr lang="en-US"/>
        </a:p>
      </dgm:t>
    </dgm:pt>
    <dgm:pt modelId="{BBBE08B8-C455-4C48-ABE2-5BAB11C41BE1}" type="sibTrans" cxnId="{1A432CAE-66A7-443F-8F25-9F1E9551A30B}">
      <dgm:prSet/>
      <dgm:spPr/>
      <dgm:t>
        <a:bodyPr/>
        <a:lstStyle/>
        <a:p>
          <a:endParaRPr lang="en-US"/>
        </a:p>
      </dgm:t>
    </dgm:pt>
    <dgm:pt modelId="{FF026D59-0B94-4B44-B0DF-B250FCC57A9B}">
      <dgm:prSet phldrT="[Text]"/>
      <dgm:spPr>
        <a:solidFill>
          <a:srgbClr val="A8A4F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/>
            <a:t>Session 4: </a:t>
          </a:r>
          <a:r>
            <a:rPr lang="en-US" b="1" dirty="0" smtClean="0"/>
            <a:t>Future Experiments</a:t>
          </a:r>
          <a:endParaRPr lang="en-US" b="1" dirty="0"/>
        </a:p>
      </dgm:t>
    </dgm:pt>
    <dgm:pt modelId="{18842C19-3C35-48EA-9B64-C83EEF12817B}" type="parTrans" cxnId="{D823B05B-7E20-4325-A272-3BDD3BEA01AD}">
      <dgm:prSet/>
      <dgm:spPr/>
      <dgm:t>
        <a:bodyPr/>
        <a:lstStyle/>
        <a:p>
          <a:endParaRPr lang="en-US"/>
        </a:p>
      </dgm:t>
    </dgm:pt>
    <dgm:pt modelId="{2C044727-2E91-4C29-89B6-9010931A82EC}" type="sibTrans" cxnId="{D823B05B-7E20-4325-A272-3BDD3BEA01AD}">
      <dgm:prSet/>
      <dgm:spPr/>
      <dgm:t>
        <a:bodyPr/>
        <a:lstStyle/>
        <a:p>
          <a:endParaRPr lang="en-US"/>
        </a:p>
      </dgm:t>
    </dgm:pt>
    <dgm:pt modelId="{2C04CCB3-113B-455F-8E0B-FB8EF6B353FE}">
      <dgm:prSet phldrT="[Text]"/>
      <dgm:spPr/>
      <dgm:t>
        <a:bodyPr/>
        <a:lstStyle/>
        <a:p>
          <a:r>
            <a:rPr lang="en-US" b="1" dirty="0" smtClean="0"/>
            <a:t>Session 5: Satellite-based analysis and methods</a:t>
          </a:r>
          <a:endParaRPr lang="en-US" b="1" dirty="0"/>
        </a:p>
      </dgm:t>
    </dgm:pt>
    <dgm:pt modelId="{96644B3D-4092-4209-A4FD-EF4F3FD921F3}" type="parTrans" cxnId="{85870E3F-4BE1-48CF-9673-1FA24D45B4C6}">
      <dgm:prSet/>
      <dgm:spPr/>
      <dgm:t>
        <a:bodyPr/>
        <a:lstStyle/>
        <a:p>
          <a:endParaRPr lang="en-US"/>
        </a:p>
      </dgm:t>
    </dgm:pt>
    <dgm:pt modelId="{929A3335-4CBE-4CCE-96FF-A51C9EE16597}" type="sibTrans" cxnId="{85870E3F-4BE1-48CF-9673-1FA24D45B4C6}">
      <dgm:prSet/>
      <dgm:spPr/>
      <dgm:t>
        <a:bodyPr/>
        <a:lstStyle/>
        <a:p>
          <a:endParaRPr lang="en-US"/>
        </a:p>
      </dgm:t>
    </dgm:pt>
    <dgm:pt modelId="{8CF9317E-7059-4645-B26C-C34577393DC4}">
      <dgm:prSet phldrT="[Text]"/>
      <dgm:spPr/>
      <dgm:t>
        <a:bodyPr/>
        <a:lstStyle/>
        <a:p>
          <a:r>
            <a:rPr lang="en-US" b="1" dirty="0" smtClean="0"/>
            <a:t>Session 6: Models and </a:t>
          </a:r>
          <a:r>
            <a:rPr lang="en-US" b="1" dirty="0" smtClean="0"/>
            <a:t>fluxes</a:t>
          </a:r>
          <a:endParaRPr lang="en-US" b="1" dirty="0"/>
        </a:p>
      </dgm:t>
    </dgm:pt>
    <dgm:pt modelId="{CBC74F32-E0EE-4B89-9189-DC616DC8A985}" type="parTrans" cxnId="{57BA221D-3B00-425D-AD90-CE7AA12B447B}">
      <dgm:prSet/>
      <dgm:spPr/>
      <dgm:t>
        <a:bodyPr/>
        <a:lstStyle/>
        <a:p>
          <a:endParaRPr lang="en-US"/>
        </a:p>
      </dgm:t>
    </dgm:pt>
    <dgm:pt modelId="{EDCE0F21-A82B-4158-A5D9-93656AE801E3}" type="sibTrans" cxnId="{57BA221D-3B00-425D-AD90-CE7AA12B447B}">
      <dgm:prSet/>
      <dgm:spPr/>
      <dgm:t>
        <a:bodyPr/>
        <a:lstStyle/>
        <a:p>
          <a:endParaRPr lang="en-US"/>
        </a:p>
      </dgm:t>
    </dgm:pt>
    <dgm:pt modelId="{C7A37BEA-9EE7-4E26-A89F-78DA06A8D283}">
      <dgm:prSet/>
      <dgm:spPr/>
      <dgm:t>
        <a:bodyPr/>
        <a:lstStyle/>
        <a:p>
          <a:r>
            <a:rPr lang="en-US" b="1" dirty="0" smtClean="0"/>
            <a:t>Session 2: Sea ice observations and modeling</a:t>
          </a:r>
          <a:endParaRPr lang="en-US" b="1" dirty="0"/>
        </a:p>
      </dgm:t>
    </dgm:pt>
    <dgm:pt modelId="{642838C4-3162-43F3-B753-2DE8E7A41D2A}" type="parTrans" cxnId="{65CC134D-DCC1-4D4A-B906-7E29815F6CD8}">
      <dgm:prSet/>
      <dgm:spPr/>
      <dgm:t>
        <a:bodyPr/>
        <a:lstStyle/>
        <a:p>
          <a:endParaRPr lang="en-US"/>
        </a:p>
      </dgm:t>
    </dgm:pt>
    <dgm:pt modelId="{0EF4A7C5-CFFC-4F2D-B437-E632A0734ADF}" type="sibTrans" cxnId="{65CC134D-DCC1-4D4A-B906-7E29815F6CD8}">
      <dgm:prSet/>
      <dgm:spPr/>
      <dgm:t>
        <a:bodyPr/>
        <a:lstStyle/>
        <a:p>
          <a:endParaRPr lang="en-US"/>
        </a:p>
      </dgm:t>
    </dgm:pt>
    <dgm:pt modelId="{DA1B9500-F216-4D07-A8A2-03D2D7E73539}">
      <dgm:prSet custT="1"/>
      <dgm:spPr/>
      <dgm:t>
        <a:bodyPr/>
        <a:lstStyle/>
        <a:p>
          <a:r>
            <a:rPr lang="en-US" sz="1600" b="1" dirty="0" smtClean="0"/>
            <a:t>1. AOMIP: final results </a:t>
          </a:r>
          <a:endParaRPr lang="en-US" sz="1600" b="1" dirty="0"/>
        </a:p>
      </dgm:t>
    </dgm:pt>
    <dgm:pt modelId="{C7A462EC-8150-4FC4-B136-7A096AB99AB9}" type="parTrans" cxnId="{625A1800-11C2-42A0-900F-48C5E7D7C489}">
      <dgm:prSet/>
      <dgm:spPr/>
      <dgm:t>
        <a:bodyPr/>
        <a:lstStyle/>
        <a:p>
          <a:endParaRPr lang="en-US"/>
        </a:p>
      </dgm:t>
    </dgm:pt>
    <dgm:pt modelId="{A64CF6B7-EF56-46FA-B183-5385823CF9FA}" type="sibTrans" cxnId="{625A1800-11C2-42A0-900F-48C5E7D7C489}">
      <dgm:prSet/>
      <dgm:spPr/>
      <dgm:t>
        <a:bodyPr/>
        <a:lstStyle/>
        <a:p>
          <a:endParaRPr lang="en-US"/>
        </a:p>
      </dgm:t>
    </dgm:pt>
    <dgm:pt modelId="{5656C361-EFE7-41CC-8718-872BA0D85AB8}">
      <dgm:prSet custT="1"/>
      <dgm:spPr>
        <a:solidFill>
          <a:srgbClr val="A8A4F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softEdge rad="127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b="1" dirty="0" smtClean="0"/>
            <a:t>2. FAMOS: major tasks and formulation of coordinated activities</a:t>
          </a:r>
          <a:endParaRPr lang="en-US" sz="1400" b="1" dirty="0"/>
        </a:p>
      </dgm:t>
    </dgm:pt>
    <dgm:pt modelId="{923E8023-768D-4AC5-8E79-D3DCD2E7FAE1}" type="parTrans" cxnId="{6716FB9F-F9D0-4D49-94CD-8BFDC965C0A9}">
      <dgm:prSet/>
      <dgm:spPr/>
      <dgm:t>
        <a:bodyPr/>
        <a:lstStyle/>
        <a:p>
          <a:endParaRPr lang="en-US"/>
        </a:p>
      </dgm:t>
    </dgm:pt>
    <dgm:pt modelId="{47D5392B-03FE-444D-B96D-DA1AC2FD194D}" type="sibTrans" cxnId="{6716FB9F-F9D0-4D49-94CD-8BFDC965C0A9}">
      <dgm:prSet/>
      <dgm:spPr/>
      <dgm:t>
        <a:bodyPr/>
        <a:lstStyle/>
        <a:p>
          <a:endParaRPr lang="en-US"/>
        </a:p>
      </dgm:t>
    </dgm:pt>
    <dgm:pt modelId="{F0758D07-1413-4386-8EE6-1032F79AA84D}" type="pres">
      <dgm:prSet presAssocID="{FD12DD4C-5585-4769-BFF1-463E731D2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83A91D-470F-44DF-8362-999453A85A90}" type="pres">
      <dgm:prSet presAssocID="{FD12DD4C-5585-4769-BFF1-463E731D2908}" presName="cycle" presStyleCnt="0"/>
      <dgm:spPr/>
    </dgm:pt>
    <dgm:pt modelId="{336D1E5A-2256-42C9-A545-7EDAA2057195}" type="pres">
      <dgm:prSet presAssocID="{DA1B9500-F216-4D07-A8A2-03D2D7E73539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8B30A-BBDE-4C1A-8FF2-488061E09D63}" type="pres">
      <dgm:prSet presAssocID="{A64CF6B7-EF56-46FA-B183-5385823CF9F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52446E7-4A67-4064-BB7C-62F446619B80}" type="pres">
      <dgm:prSet presAssocID="{5656C361-EFE7-41CC-8718-872BA0D85AB8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88030-DD5B-435B-BD7B-316AC9FDBFA0}" type="pres">
      <dgm:prSet presAssocID="{EAA6EF8D-0072-4D84-9AA7-A2D1D7A662D8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19E66-357F-4AB5-99FE-7A822605A437}" type="pres">
      <dgm:prSet presAssocID="{C7A37BEA-9EE7-4E26-A89F-78DA06A8D283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21C6-6ED2-438E-BE0E-F675CC51C8D4}" type="pres">
      <dgm:prSet presAssocID="{AB1762FF-79C7-4524-A048-EECF545EB210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D06C7-6C08-4AB1-83B0-0EBCF4B7193D}" type="pres">
      <dgm:prSet presAssocID="{FF026D59-0B94-4B44-B0DF-B250FCC57A9B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AB621-3124-4DD6-8A59-6B4929F23A78}" type="pres">
      <dgm:prSet presAssocID="{2C04CCB3-113B-455F-8E0B-FB8EF6B353FE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A67ED-DC19-49DA-91D0-C6FEACCCBB4A}" type="pres">
      <dgm:prSet presAssocID="{8CF9317E-7059-4645-B26C-C34577393DC4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B436BB-B1BD-474C-AE14-1B5D6F56F6AF}" type="presOf" srcId="{FF026D59-0B94-4B44-B0DF-B250FCC57A9B}" destId="{05CD06C7-6C08-4AB1-83B0-0EBCF4B7193D}" srcOrd="0" destOrd="0" presId="urn:microsoft.com/office/officeart/2005/8/layout/cycle3"/>
    <dgm:cxn modelId="{C6B0BE83-20B6-4E56-BBF1-51A97B1A8252}" type="presOf" srcId="{FD12DD4C-5585-4769-BFF1-463E731D2908}" destId="{F0758D07-1413-4386-8EE6-1032F79AA84D}" srcOrd="0" destOrd="0" presId="urn:microsoft.com/office/officeart/2005/8/layout/cycle3"/>
    <dgm:cxn modelId="{85870E3F-4BE1-48CF-9673-1FA24D45B4C6}" srcId="{FD12DD4C-5585-4769-BFF1-463E731D2908}" destId="{2C04CCB3-113B-455F-8E0B-FB8EF6B353FE}" srcOrd="6" destOrd="0" parTransId="{96644B3D-4092-4209-A4FD-EF4F3FD921F3}" sibTransId="{929A3335-4CBE-4CCE-96FF-A51C9EE16597}"/>
    <dgm:cxn modelId="{9DF3F7A2-C7F4-49CA-A69D-5180B765BCEA}" type="presOf" srcId="{DA1B9500-F216-4D07-A8A2-03D2D7E73539}" destId="{336D1E5A-2256-42C9-A545-7EDAA2057195}" srcOrd="0" destOrd="0" presId="urn:microsoft.com/office/officeart/2005/8/layout/cycle3"/>
    <dgm:cxn modelId="{9473E1F7-FFD5-4BB9-953D-4C47271D2D81}" type="presOf" srcId="{8CF9317E-7059-4645-B26C-C34577393DC4}" destId="{965A67ED-DC19-49DA-91D0-C6FEACCCBB4A}" srcOrd="0" destOrd="0" presId="urn:microsoft.com/office/officeart/2005/8/layout/cycle3"/>
    <dgm:cxn modelId="{C39441AE-8524-4607-BBF2-4EDB66A8258B}" type="presOf" srcId="{5656C361-EFE7-41CC-8718-872BA0D85AB8}" destId="{752446E7-4A67-4064-BB7C-62F446619B80}" srcOrd="0" destOrd="0" presId="urn:microsoft.com/office/officeart/2005/8/layout/cycle3"/>
    <dgm:cxn modelId="{FC9CA275-BFBE-47FE-BEB8-BE3B6CD22F0B}" type="presOf" srcId="{2C04CCB3-113B-455F-8E0B-FB8EF6B353FE}" destId="{9BEAB621-3124-4DD6-8A59-6B4929F23A78}" srcOrd="0" destOrd="0" presId="urn:microsoft.com/office/officeart/2005/8/layout/cycle3"/>
    <dgm:cxn modelId="{24AE18D1-EA18-499D-8A6D-201D0808C68A}" srcId="{FD12DD4C-5585-4769-BFF1-463E731D2908}" destId="{EAA6EF8D-0072-4D84-9AA7-A2D1D7A662D8}" srcOrd="2" destOrd="0" parTransId="{A2EAA524-4C2A-4DB3-8017-12D4626E8DB6}" sibTransId="{EC695D29-F096-470E-9A3A-65B382DC2E1B}"/>
    <dgm:cxn modelId="{65CC134D-DCC1-4D4A-B906-7E29815F6CD8}" srcId="{FD12DD4C-5585-4769-BFF1-463E731D2908}" destId="{C7A37BEA-9EE7-4E26-A89F-78DA06A8D283}" srcOrd="3" destOrd="0" parTransId="{642838C4-3162-43F3-B753-2DE8E7A41D2A}" sibTransId="{0EF4A7C5-CFFC-4F2D-B437-E632A0734ADF}"/>
    <dgm:cxn modelId="{1A432CAE-66A7-443F-8F25-9F1E9551A30B}" srcId="{FD12DD4C-5585-4769-BFF1-463E731D2908}" destId="{AB1762FF-79C7-4524-A048-EECF545EB210}" srcOrd="4" destOrd="0" parTransId="{E3DEBA57-8A8B-4D1E-908F-FF1F987D4F5E}" sibTransId="{BBBE08B8-C455-4C48-ABE2-5BAB11C41BE1}"/>
    <dgm:cxn modelId="{46E287FB-A13F-4D19-8E98-03BDEB56FF68}" type="presOf" srcId="{EAA6EF8D-0072-4D84-9AA7-A2D1D7A662D8}" destId="{2E688030-DD5B-435B-BD7B-316AC9FDBFA0}" srcOrd="0" destOrd="0" presId="urn:microsoft.com/office/officeart/2005/8/layout/cycle3"/>
    <dgm:cxn modelId="{625A1800-11C2-42A0-900F-48C5E7D7C489}" srcId="{FD12DD4C-5585-4769-BFF1-463E731D2908}" destId="{DA1B9500-F216-4D07-A8A2-03D2D7E73539}" srcOrd="0" destOrd="0" parTransId="{C7A462EC-8150-4FC4-B136-7A096AB99AB9}" sibTransId="{A64CF6B7-EF56-46FA-B183-5385823CF9FA}"/>
    <dgm:cxn modelId="{57BA221D-3B00-425D-AD90-CE7AA12B447B}" srcId="{FD12DD4C-5585-4769-BFF1-463E731D2908}" destId="{8CF9317E-7059-4645-B26C-C34577393DC4}" srcOrd="7" destOrd="0" parTransId="{CBC74F32-E0EE-4B89-9189-DC616DC8A985}" sibTransId="{EDCE0F21-A82B-4158-A5D9-93656AE801E3}"/>
    <dgm:cxn modelId="{D823B05B-7E20-4325-A272-3BDD3BEA01AD}" srcId="{FD12DD4C-5585-4769-BFF1-463E731D2908}" destId="{FF026D59-0B94-4B44-B0DF-B250FCC57A9B}" srcOrd="5" destOrd="0" parTransId="{18842C19-3C35-48EA-9B64-C83EEF12817B}" sibTransId="{2C044727-2E91-4C29-89B6-9010931A82EC}"/>
    <dgm:cxn modelId="{2E7CB1AF-3067-415C-81CE-543ACC698F7B}" type="presOf" srcId="{AB1762FF-79C7-4524-A048-EECF545EB210}" destId="{FFA721C6-6ED2-438E-BE0E-F675CC51C8D4}" srcOrd="0" destOrd="0" presId="urn:microsoft.com/office/officeart/2005/8/layout/cycle3"/>
    <dgm:cxn modelId="{DBB539CF-5552-4779-8417-4CF0622DC435}" type="presOf" srcId="{A64CF6B7-EF56-46FA-B183-5385823CF9FA}" destId="{C468B30A-BBDE-4C1A-8FF2-488061E09D63}" srcOrd="0" destOrd="0" presId="urn:microsoft.com/office/officeart/2005/8/layout/cycle3"/>
    <dgm:cxn modelId="{46F552F8-404F-47E4-A395-08ADF7AF38B0}" type="presOf" srcId="{C7A37BEA-9EE7-4E26-A89F-78DA06A8D283}" destId="{F3019E66-357F-4AB5-99FE-7A822605A437}" srcOrd="0" destOrd="0" presId="urn:microsoft.com/office/officeart/2005/8/layout/cycle3"/>
    <dgm:cxn modelId="{6716FB9F-F9D0-4D49-94CD-8BFDC965C0A9}" srcId="{FD12DD4C-5585-4769-BFF1-463E731D2908}" destId="{5656C361-EFE7-41CC-8718-872BA0D85AB8}" srcOrd="1" destOrd="0" parTransId="{923E8023-768D-4AC5-8E79-D3DCD2E7FAE1}" sibTransId="{47D5392B-03FE-444D-B96D-DA1AC2FD194D}"/>
    <dgm:cxn modelId="{9E4C222E-99E4-479A-B5B5-01AA2FB163D4}" type="presParOf" srcId="{F0758D07-1413-4386-8EE6-1032F79AA84D}" destId="{1D83A91D-470F-44DF-8362-999453A85A90}" srcOrd="0" destOrd="0" presId="urn:microsoft.com/office/officeart/2005/8/layout/cycle3"/>
    <dgm:cxn modelId="{09E720BA-9E32-4B35-9D85-C3015708FA27}" type="presParOf" srcId="{1D83A91D-470F-44DF-8362-999453A85A90}" destId="{336D1E5A-2256-42C9-A545-7EDAA2057195}" srcOrd="0" destOrd="0" presId="urn:microsoft.com/office/officeart/2005/8/layout/cycle3"/>
    <dgm:cxn modelId="{6A5398C5-4471-4D42-8566-65E5BBE60E50}" type="presParOf" srcId="{1D83A91D-470F-44DF-8362-999453A85A90}" destId="{C468B30A-BBDE-4C1A-8FF2-488061E09D63}" srcOrd="1" destOrd="0" presId="urn:microsoft.com/office/officeart/2005/8/layout/cycle3"/>
    <dgm:cxn modelId="{425FC4BD-BAAC-4CD0-AD9B-9767811DC11B}" type="presParOf" srcId="{1D83A91D-470F-44DF-8362-999453A85A90}" destId="{752446E7-4A67-4064-BB7C-62F446619B80}" srcOrd="2" destOrd="0" presId="urn:microsoft.com/office/officeart/2005/8/layout/cycle3"/>
    <dgm:cxn modelId="{CF3AE6DB-2B09-4C38-B87F-0F5E3569F1B2}" type="presParOf" srcId="{1D83A91D-470F-44DF-8362-999453A85A90}" destId="{2E688030-DD5B-435B-BD7B-316AC9FDBFA0}" srcOrd="3" destOrd="0" presId="urn:microsoft.com/office/officeart/2005/8/layout/cycle3"/>
    <dgm:cxn modelId="{C1EE3243-406E-4AE3-B4F6-03C7BE56A4EE}" type="presParOf" srcId="{1D83A91D-470F-44DF-8362-999453A85A90}" destId="{F3019E66-357F-4AB5-99FE-7A822605A437}" srcOrd="4" destOrd="0" presId="urn:microsoft.com/office/officeart/2005/8/layout/cycle3"/>
    <dgm:cxn modelId="{8E9C7FB3-85EB-40E7-915C-FBD9A3096128}" type="presParOf" srcId="{1D83A91D-470F-44DF-8362-999453A85A90}" destId="{FFA721C6-6ED2-438E-BE0E-F675CC51C8D4}" srcOrd="5" destOrd="0" presId="urn:microsoft.com/office/officeart/2005/8/layout/cycle3"/>
    <dgm:cxn modelId="{B1FABE7E-1602-4E24-A149-BF02E7FE7E5D}" type="presParOf" srcId="{1D83A91D-470F-44DF-8362-999453A85A90}" destId="{05CD06C7-6C08-4AB1-83B0-0EBCF4B7193D}" srcOrd="6" destOrd="0" presId="urn:microsoft.com/office/officeart/2005/8/layout/cycle3"/>
    <dgm:cxn modelId="{2B89EB1B-6B30-45AB-A6D1-4DDC94431ED9}" type="presParOf" srcId="{1D83A91D-470F-44DF-8362-999453A85A90}" destId="{9BEAB621-3124-4DD6-8A59-6B4929F23A78}" srcOrd="7" destOrd="0" presId="urn:microsoft.com/office/officeart/2005/8/layout/cycle3"/>
    <dgm:cxn modelId="{95D6ABBD-2EA3-470A-972D-FB7982FE8440}" type="presParOf" srcId="{1D83A91D-470F-44DF-8362-999453A85A90}" destId="{965A67ED-DC19-49DA-91D0-C6FEACCCBB4A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8B30A-BBDE-4C1A-8FF2-488061E09D63}">
      <dsp:nvSpPr>
        <dsp:cNvPr id="0" name=""/>
        <dsp:cNvSpPr/>
      </dsp:nvSpPr>
      <dsp:spPr>
        <a:xfrm>
          <a:off x="938927" y="-56784"/>
          <a:ext cx="6732744" cy="6732744"/>
        </a:xfrm>
        <a:prstGeom prst="circularArrow">
          <a:avLst>
            <a:gd name="adj1" fmla="val 5544"/>
            <a:gd name="adj2" fmla="val 330680"/>
            <a:gd name="adj3" fmla="val 14635415"/>
            <a:gd name="adj4" fmla="val 1688208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6D1E5A-2256-42C9-A545-7EDAA2057195}">
      <dsp:nvSpPr>
        <dsp:cNvPr id="0" name=""/>
        <dsp:cNvSpPr/>
      </dsp:nvSpPr>
      <dsp:spPr>
        <a:xfrm>
          <a:off x="3346698" y="2392"/>
          <a:ext cx="1917203" cy="95860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1. AOMIP: final results </a:t>
          </a:r>
          <a:endParaRPr lang="en-US" sz="1600" b="1" kern="1200" dirty="0"/>
        </a:p>
      </dsp:txBody>
      <dsp:txXfrm>
        <a:off x="3346698" y="2392"/>
        <a:ext cx="1917203" cy="958601"/>
      </dsp:txXfrm>
    </dsp:sp>
    <dsp:sp modelId="{752446E7-4A67-4064-BB7C-62F446619B80}">
      <dsp:nvSpPr>
        <dsp:cNvPr id="0" name=""/>
        <dsp:cNvSpPr/>
      </dsp:nvSpPr>
      <dsp:spPr>
        <a:xfrm>
          <a:off x="5376876" y="843320"/>
          <a:ext cx="1917203" cy="958601"/>
        </a:xfrm>
        <a:prstGeom prst="roundRect">
          <a:avLst/>
        </a:prstGeom>
        <a:solidFill>
          <a:srgbClr val="A8A4FA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  <a:softEdge rad="127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2. FAMOS: major tasks and formulation of coordinated activities</a:t>
          </a:r>
          <a:endParaRPr lang="en-US" sz="1400" b="1" kern="1200" dirty="0"/>
        </a:p>
      </dsp:txBody>
      <dsp:txXfrm>
        <a:off x="5376876" y="843320"/>
        <a:ext cx="1917203" cy="958601"/>
      </dsp:txXfrm>
    </dsp:sp>
    <dsp:sp modelId="{2E688030-DD5B-435B-BD7B-316AC9FDBFA0}">
      <dsp:nvSpPr>
        <dsp:cNvPr id="0" name=""/>
        <dsp:cNvSpPr/>
      </dsp:nvSpPr>
      <dsp:spPr>
        <a:xfrm>
          <a:off x="6217804" y="2873499"/>
          <a:ext cx="1917203" cy="958601"/>
        </a:xfrm>
        <a:prstGeom prst="roundRect">
          <a:avLst/>
        </a:prstGeom>
        <a:solidFill>
          <a:srgbClr val="A8A4FA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Session 1: Sea Ice Highlights</a:t>
          </a:r>
          <a:endParaRPr lang="en-US" sz="1400" b="1" kern="1200" dirty="0"/>
        </a:p>
      </dsp:txBody>
      <dsp:txXfrm>
        <a:off x="6217804" y="2873499"/>
        <a:ext cx="1917203" cy="958601"/>
      </dsp:txXfrm>
    </dsp:sp>
    <dsp:sp modelId="{F3019E66-357F-4AB5-99FE-7A822605A437}">
      <dsp:nvSpPr>
        <dsp:cNvPr id="0" name=""/>
        <dsp:cNvSpPr/>
      </dsp:nvSpPr>
      <dsp:spPr>
        <a:xfrm>
          <a:off x="5376876" y="4903677"/>
          <a:ext cx="1917203" cy="95860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2008"/>
                <a:lumOff val="136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12008"/>
                <a:lumOff val="136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12008"/>
                <a:lumOff val="13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Session 2: Sea ice observations and modeling</a:t>
          </a:r>
          <a:endParaRPr lang="en-US" sz="1400" b="1" kern="1200" dirty="0"/>
        </a:p>
      </dsp:txBody>
      <dsp:txXfrm>
        <a:off x="5376876" y="4903677"/>
        <a:ext cx="1917203" cy="958601"/>
      </dsp:txXfrm>
    </dsp:sp>
    <dsp:sp modelId="{FFA721C6-6ED2-438E-BE0E-F675CC51C8D4}">
      <dsp:nvSpPr>
        <dsp:cNvPr id="0" name=""/>
        <dsp:cNvSpPr/>
      </dsp:nvSpPr>
      <dsp:spPr>
        <a:xfrm>
          <a:off x="3346698" y="5744605"/>
          <a:ext cx="1917203" cy="95860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6011"/>
                <a:lumOff val="181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16011"/>
                <a:lumOff val="181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16011"/>
                <a:lumOff val="18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Session 3: Arctic Ocean water properties and dynamics</a:t>
          </a:r>
          <a:endParaRPr lang="en-US" sz="1400" b="1" kern="1200" dirty="0"/>
        </a:p>
      </dsp:txBody>
      <dsp:txXfrm>
        <a:off x="3346698" y="5744605"/>
        <a:ext cx="1917203" cy="958601"/>
      </dsp:txXfrm>
    </dsp:sp>
    <dsp:sp modelId="{05CD06C7-6C08-4AB1-83B0-0EBCF4B7193D}">
      <dsp:nvSpPr>
        <dsp:cNvPr id="0" name=""/>
        <dsp:cNvSpPr/>
      </dsp:nvSpPr>
      <dsp:spPr>
        <a:xfrm>
          <a:off x="1316519" y="4903677"/>
          <a:ext cx="1917203" cy="958601"/>
        </a:xfrm>
        <a:prstGeom prst="roundRect">
          <a:avLst/>
        </a:prstGeom>
        <a:solidFill>
          <a:srgbClr val="A8A4FA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Session 4: </a:t>
          </a:r>
          <a:r>
            <a:rPr lang="en-US" sz="1400" b="1" kern="1200" dirty="0" smtClean="0"/>
            <a:t>Future Experiments</a:t>
          </a:r>
          <a:endParaRPr lang="en-US" sz="1400" b="1" kern="1200" dirty="0"/>
        </a:p>
      </dsp:txBody>
      <dsp:txXfrm>
        <a:off x="1316519" y="4903677"/>
        <a:ext cx="1917203" cy="958601"/>
      </dsp:txXfrm>
    </dsp:sp>
    <dsp:sp modelId="{9BEAB621-3124-4DD6-8A59-6B4929F23A78}">
      <dsp:nvSpPr>
        <dsp:cNvPr id="0" name=""/>
        <dsp:cNvSpPr/>
      </dsp:nvSpPr>
      <dsp:spPr>
        <a:xfrm>
          <a:off x="475591" y="2873499"/>
          <a:ext cx="1917203" cy="95860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4016"/>
                <a:lumOff val="2721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24016"/>
                <a:lumOff val="2721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24016"/>
                <a:lumOff val="272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Session 5: Satellite-based analysis and methods</a:t>
          </a:r>
          <a:endParaRPr lang="en-US" sz="1400" b="1" kern="1200" dirty="0"/>
        </a:p>
      </dsp:txBody>
      <dsp:txXfrm>
        <a:off x="475591" y="2873499"/>
        <a:ext cx="1917203" cy="958601"/>
      </dsp:txXfrm>
    </dsp:sp>
    <dsp:sp modelId="{965A67ED-DC19-49DA-91D0-C6FEACCCBB4A}">
      <dsp:nvSpPr>
        <dsp:cNvPr id="0" name=""/>
        <dsp:cNvSpPr/>
      </dsp:nvSpPr>
      <dsp:spPr>
        <a:xfrm>
          <a:off x="1316519" y="843320"/>
          <a:ext cx="1917203" cy="95860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28019"/>
                <a:lumOff val="3175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Session 6: Models and </a:t>
          </a:r>
          <a:r>
            <a:rPr lang="en-US" sz="1400" b="1" kern="1200" dirty="0" smtClean="0"/>
            <a:t>fluxes</a:t>
          </a:r>
          <a:endParaRPr lang="en-US" sz="1400" b="1" kern="1200" dirty="0"/>
        </a:p>
      </dsp:txBody>
      <dsp:txXfrm>
        <a:off x="1316519" y="843320"/>
        <a:ext cx="1917203" cy="958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4.bin"/><Relationship Id="rId3" Type="http://schemas.microsoft.com/office/2006/relationships/legacyDiagramText" Target="legacyDiagramText9.bin"/><Relationship Id="rId7" Type="http://schemas.microsoft.com/office/2006/relationships/legacyDiagramText" Target="legacyDiagramText13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Relationship Id="rId6" Type="http://schemas.microsoft.com/office/2006/relationships/legacyDiagramText" Target="legacyDiagramText12.bin"/><Relationship Id="rId11" Type="http://schemas.microsoft.com/office/2006/relationships/legacyDiagramText" Target="legacyDiagramText17.bin"/><Relationship Id="rId5" Type="http://schemas.microsoft.com/office/2006/relationships/legacyDiagramText" Target="legacyDiagramText11.bin"/><Relationship Id="rId10" Type="http://schemas.microsoft.com/office/2006/relationships/legacyDiagramText" Target="legacyDiagramText16.bin"/><Relationship Id="rId4" Type="http://schemas.microsoft.com/office/2006/relationships/legacyDiagramText" Target="legacyDiagramText10.bin"/><Relationship Id="rId9" Type="http://schemas.microsoft.com/office/2006/relationships/legacyDiagramText" Target="legacyDiagramText15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0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6" Type="http://schemas.microsoft.com/office/2006/relationships/legacyDiagramText" Target="legacyDiagramText23.bin"/><Relationship Id="rId5" Type="http://schemas.microsoft.com/office/2006/relationships/legacyDiagramText" Target="legacyDiagramText22.bin"/><Relationship Id="rId4" Type="http://schemas.microsoft.com/office/2006/relationships/legacyDiagramText" Target="legacyDiagramText2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AFA87D5B-5F66-471F-B73F-F593A7AA6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C518-71CA-47CC-B247-C4D230F8A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817E-B1FB-46AF-86FA-9FFD406E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944F-8EB8-442C-9670-35665E78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8E4EE-70B7-408F-9D73-90D5F0654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45DD-FC60-4D3D-A0E5-63A169EA1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6219C-12BC-4E3A-A8D2-DAE49024D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C376-D612-4803-B44C-B481B37F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C66B-6610-47E3-979C-4B0717DD7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2F539-5AD2-4445-8FCD-CF36973EF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9D31F-431D-4B93-93C0-6F5F8E0DA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256F-7807-4DB2-B57E-52770E4D5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D212-8FEA-4067-AA2B-A70898D90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3CB21284-BA6D-4DE2-BFE9-3CC635144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OMIPGuidelines.jpg"/>
          <p:cNvPicPr>
            <a:picLocks noChangeAspect="1"/>
          </p:cNvPicPr>
          <p:nvPr/>
        </p:nvPicPr>
        <p:blipFill>
          <a:blip r:embed="rId2" cstate="print"/>
          <a:srcRect b="51000"/>
          <a:stretch>
            <a:fillRect/>
          </a:stretch>
        </p:blipFill>
        <p:spPr>
          <a:xfrm>
            <a:off x="-762000" y="0"/>
            <a:ext cx="10356978" cy="676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0-AOMIP-FLORIDA 00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1534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84838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Woods Hole, 2010 –more than 90 participants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Major </a:t>
            </a:r>
            <a:r>
              <a:rPr lang="en-US" dirty="0" smtClean="0"/>
              <a:t>2008-2012 </a:t>
            </a:r>
            <a:r>
              <a:rPr lang="en-US" dirty="0" smtClean="0"/>
              <a:t>activities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2. </a:t>
            </a:r>
            <a:r>
              <a:rPr lang="en-US" sz="2800" b="1" smtClean="0"/>
              <a:t>Coordinated experiments/themes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Bering Strait volume, heat and salt fluxes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Canada Basin: shelf-basin exchange and mechanisms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Pacific Water circulation (origin, forcing, pathways)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Canada Basin: major mechanisms of halocline formation and variability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Circulation and fate of fresh water from river runoff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Beaufort Gyre: mechanisms of fresh water accumulation and release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Fresh water balance of the Arctic Ocean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Atlantic Water circulation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Ecosystem experiments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/>
              <a:t>Observations, state estimation, and adjoint methods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91200"/>
            <a:ext cx="996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 l="18373" t="14650" r="19498" b="64461"/>
          <a:stretch>
            <a:fillRect/>
          </a:stretch>
        </p:blipFill>
        <p:spPr bwMode="auto">
          <a:xfrm>
            <a:off x="1600200" y="5683250"/>
            <a:ext cx="54546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1563" y="54864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/>
              <a:t>In 2000-2012 we published more  than 90 papers and had 15 AOMIP workshops.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91200"/>
            <a:ext cx="996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 l="18373" t="14650" r="19498" b="64461"/>
          <a:stretch>
            <a:fillRect/>
          </a:stretch>
        </p:blipFill>
        <p:spPr bwMode="auto">
          <a:xfrm>
            <a:off x="1600200" y="5683250"/>
            <a:ext cx="54546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1563" y="54864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RONT-PAge-designe.jpg"/>
          <p:cNvPicPr>
            <a:picLocks/>
          </p:cNvPicPr>
          <p:nvPr/>
        </p:nvPicPr>
        <p:blipFill>
          <a:blip r:embed="rId5" cstate="print"/>
          <a:srcRect l="20000" r="20000"/>
          <a:stretch>
            <a:fillRect/>
          </a:stretch>
        </p:blipFill>
        <p:spPr>
          <a:xfrm>
            <a:off x="4343400" y="1539240"/>
            <a:ext cx="3200400" cy="4023360"/>
          </a:xfrm>
          <a:prstGeom prst="rect">
            <a:avLst/>
          </a:prstGeom>
        </p:spPr>
      </p:pic>
      <p:pic>
        <p:nvPicPr>
          <p:cNvPr id="9" name="Picture 8" descr="AOMIP-1.jpg.jpeg"/>
          <p:cNvPicPr>
            <a:picLocks noChangeAspect="1"/>
          </p:cNvPicPr>
          <p:nvPr/>
        </p:nvPicPr>
        <p:blipFill>
          <a:blip r:embed="rId6" cstate="print"/>
          <a:srcRect l="2353" t="4496" r="2353" b="6295"/>
          <a:stretch>
            <a:fillRect/>
          </a:stretch>
        </p:blipFill>
        <p:spPr>
          <a:xfrm>
            <a:off x="829634" y="1539240"/>
            <a:ext cx="3285166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5105400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9973" y="5105400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638800"/>
            <a:ext cx="1060450" cy="976313"/>
          </a:xfrm>
          <a:noFill/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43000" y="6324600"/>
            <a:ext cx="6934200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AOMIP and FAMOS  are </a:t>
            </a:r>
            <a:r>
              <a:rPr lang="en-US" sz="1200" dirty="0"/>
              <a:t>supported by </a:t>
            </a:r>
            <a:r>
              <a:rPr lang="en-US" sz="1200" dirty="0" smtClean="0"/>
              <a:t>the </a:t>
            </a:r>
            <a:r>
              <a:rPr lang="en-US" sz="1200" dirty="0"/>
              <a:t>National Science Foundation </a:t>
            </a:r>
            <a:endParaRPr lang="en-US" dirty="0"/>
          </a:p>
        </p:txBody>
      </p:sp>
      <p:pic>
        <p:nvPicPr>
          <p:cNvPr id="13318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6538" y="54864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1828800" y="534418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0" dirty="0">
              <a:latin typeface="+mj-lt"/>
            </a:endParaRPr>
          </a:p>
          <a:p>
            <a:pPr algn="ctr"/>
            <a:r>
              <a:rPr lang="en-US" sz="1400" b="0" dirty="0" smtClean="0">
                <a:latin typeface="+mj-lt"/>
              </a:rPr>
              <a:t>October 24</a:t>
            </a:r>
            <a:r>
              <a:rPr lang="en-US" sz="1400" b="0" dirty="0" smtClean="0">
                <a:latin typeface="+mj-lt"/>
              </a:rPr>
              <a:t> 2012, </a:t>
            </a:r>
            <a:r>
              <a:rPr lang="en-US" sz="1400" b="0" dirty="0" smtClean="0">
                <a:latin typeface="+mj-lt"/>
              </a:rPr>
              <a:t>Woods Hole, MA</a:t>
            </a:r>
            <a:endParaRPr lang="en-US" sz="1400" b="0" dirty="0">
              <a:latin typeface="+mj-lt"/>
            </a:endParaRPr>
          </a:p>
        </p:txBody>
      </p:sp>
      <p:pic>
        <p:nvPicPr>
          <p:cNvPr id="9" name="Picture 8" descr="FAMOS-logo.bmp"/>
          <p:cNvPicPr>
            <a:picLocks noChangeAspect="1"/>
          </p:cNvPicPr>
          <p:nvPr/>
        </p:nvPicPr>
        <p:blipFill>
          <a:blip r:embed="rId4" cstate="print"/>
          <a:srcRect l="7001" t="36004" r="6001" b="40005"/>
          <a:stretch>
            <a:fillRect/>
          </a:stretch>
        </p:blipFill>
        <p:spPr>
          <a:xfrm>
            <a:off x="359755" y="76200"/>
            <a:ext cx="8403245" cy="173736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Forum for Arctic Modeling and Observational Synthesis (FAMOS)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996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4864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MOS-logo.bmp"/>
          <p:cNvPicPr>
            <a:picLocks noChangeAspect="1"/>
          </p:cNvPicPr>
          <p:nvPr/>
        </p:nvPicPr>
        <p:blipFill>
          <a:blip r:embed="rId4" cstate="print"/>
          <a:srcRect l="7001" t="36004" r="6001" b="40005"/>
          <a:stretch>
            <a:fillRect/>
          </a:stretch>
        </p:blipFill>
        <p:spPr>
          <a:xfrm>
            <a:off x="1351935" y="5486400"/>
            <a:ext cx="6191865" cy="1280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295400"/>
            <a:ext cx="8991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Specifically</a:t>
            </a:r>
            <a:r>
              <a:rPr lang="en-US" dirty="0" smtClean="0"/>
              <a:t>, FAMOS will: </a:t>
            </a:r>
            <a:endParaRPr lang="en-US" b="0" dirty="0" smtClean="0"/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 lvl="0">
              <a:buFont typeface="Wingdings" pitchFamily="2" charset="2"/>
              <a:buChar char="Ø"/>
            </a:pPr>
            <a:r>
              <a:rPr lang="en-US" sz="1600" b="0" dirty="0" smtClean="0"/>
              <a:t> Sponsor </a:t>
            </a:r>
            <a:r>
              <a:rPr lang="en-US" sz="1600" b="0" dirty="0" smtClean="0"/>
              <a:t>(at a minimum) an annual workshop for arctic marine theoreticians, modelers and </a:t>
            </a:r>
            <a:r>
              <a:rPr lang="en-US" sz="1600" b="0" dirty="0" err="1" smtClean="0"/>
              <a:t>observationalists</a:t>
            </a:r>
            <a:r>
              <a:rPr lang="en-US" sz="1600" b="0" dirty="0" smtClean="0"/>
              <a:t>. </a:t>
            </a:r>
            <a:endParaRPr lang="en-US" sz="1600" b="0" dirty="0" smtClean="0"/>
          </a:p>
          <a:p>
            <a:pPr lvl="0">
              <a:buFont typeface="Wingdings" pitchFamily="2" charset="2"/>
              <a:buChar char="Ø"/>
            </a:pPr>
            <a:endParaRPr lang="en-US" sz="1600" b="0" dirty="0" smtClean="0"/>
          </a:p>
          <a:p>
            <a:pPr lvl="0">
              <a:buFont typeface="Wingdings" pitchFamily="2" charset="2"/>
              <a:buChar char="Ø"/>
            </a:pPr>
            <a:r>
              <a:rPr lang="en-US" sz="1600" b="0" dirty="0" smtClean="0"/>
              <a:t> Encourage </a:t>
            </a:r>
            <a:r>
              <a:rPr lang="en-US" sz="1600" b="0" dirty="0" smtClean="0"/>
              <a:t>at these workshops the formation of intercomparison projects focused on solving current issues of interest to the observational and modeling communities</a:t>
            </a:r>
            <a:r>
              <a:rPr lang="en-US" sz="1600" b="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endParaRPr lang="en-US" sz="1600" b="0" dirty="0" smtClean="0"/>
          </a:p>
          <a:p>
            <a:pPr lvl="0">
              <a:buFont typeface="Wingdings" pitchFamily="2" charset="2"/>
              <a:buChar char="Ø"/>
            </a:pPr>
            <a:r>
              <a:rPr lang="en-US" sz="1600" b="0" dirty="0" smtClean="0"/>
              <a:t> Identify </a:t>
            </a:r>
            <a:r>
              <a:rPr lang="en-US" sz="1600" b="0" dirty="0" smtClean="0"/>
              <a:t>leaders who will write papers and give talks about FAMOS and who will shepherd the ongoing intercomparison projects from initial brainstorming to final publication. </a:t>
            </a:r>
            <a:endParaRPr lang="en-US" sz="1600" b="0" dirty="0" smtClean="0"/>
          </a:p>
          <a:p>
            <a:pPr lvl="0">
              <a:buFont typeface="Wingdings" pitchFamily="2" charset="2"/>
              <a:buChar char="Ø"/>
            </a:pPr>
            <a:endParaRPr lang="en-US" sz="1600" b="0" dirty="0" smtClean="0"/>
          </a:p>
          <a:p>
            <a:pPr lvl="0">
              <a:buFont typeface="Wingdings" pitchFamily="2" charset="2"/>
              <a:buChar char="Ø"/>
            </a:pPr>
            <a:r>
              <a:rPr lang="en-US" sz="1600" b="0" dirty="0" smtClean="0"/>
              <a:t> Provide</a:t>
            </a:r>
            <a:r>
              <a:rPr lang="en-US" sz="1600" b="0" dirty="0" smtClean="0"/>
              <a:t>, for those in need, limited funding for travel (not just to the annual workshop but also to other intercomparison meetings) and for publication of results.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overall goal of FAMOS is a better understanding of the Arctic climate system (with a focus on marine ones) through the use of improving numerical models and observational tactics and strategies.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996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4864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MOS-logo.bmp"/>
          <p:cNvPicPr>
            <a:picLocks noChangeAspect="1"/>
          </p:cNvPicPr>
          <p:nvPr/>
        </p:nvPicPr>
        <p:blipFill>
          <a:blip r:embed="rId4" cstate="print"/>
          <a:srcRect l="7001" t="36004" r="6001" b="40005"/>
          <a:stretch>
            <a:fillRect/>
          </a:stretch>
        </p:blipFill>
        <p:spPr>
          <a:xfrm>
            <a:off x="1351935" y="5486400"/>
            <a:ext cx="6191865" cy="128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524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The </a:t>
            </a:r>
            <a:r>
              <a:rPr lang="en-US" b="0" dirty="0" smtClean="0"/>
              <a:t>overall FAMOS </a:t>
            </a:r>
            <a:r>
              <a:rPr lang="en-US" i="1" u="sng" dirty="0" smtClean="0"/>
              <a:t>science goals</a:t>
            </a:r>
            <a:r>
              <a:rPr lang="en-US" b="0" dirty="0" smtClean="0"/>
              <a:t> are as follows</a:t>
            </a:r>
            <a:r>
              <a:rPr lang="en-US" b="0" dirty="0" smtClean="0"/>
              <a:t>: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Continue validation and improvement of regional Arctic Ocean models with intermediate resolution of 20-50 km and specifically focus on validating and improving of new generation of high and very high resolution regional Arctic Ocean models (1-10 km, such as AO-FVCOM, ORCA, NAME, etc.) in a coordinated fashion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Investigate ways to improve reanalysis products with a focus on data assimilation and the design of comprehensive observing systems capable of providing enough information for correct initial conditions about ocean and sea ice for models employed for predictions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Continue investigation of variability of the Arctic Ocean and sea ice at seasonal to decadal time scales focusing on the processes, and identify mechanisms responsible for the observed changes. 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Analyze IPCC model results validating them against observations in the Arctic and results from the regional Arctic models.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996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4864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MOS-logo.bmp"/>
          <p:cNvPicPr>
            <a:picLocks noChangeAspect="1"/>
          </p:cNvPicPr>
          <p:nvPr/>
        </p:nvPicPr>
        <p:blipFill>
          <a:blip r:embed="rId4" cstate="print"/>
          <a:srcRect l="7001" t="36004" r="6001" b="40005"/>
          <a:stretch>
            <a:fillRect/>
          </a:stretch>
        </p:blipFill>
        <p:spPr>
          <a:xfrm>
            <a:off x="1351935" y="5486400"/>
            <a:ext cx="6191865" cy="128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project’s </a:t>
            </a:r>
            <a:r>
              <a:rPr lang="en-US" i="1" u="sng" dirty="0" smtClean="0"/>
              <a:t>practical goals</a:t>
            </a:r>
            <a:r>
              <a:rPr lang="en-US" dirty="0" smtClean="0"/>
              <a:t> are to: </a:t>
            </a:r>
            <a:endParaRPr lang="en-US" dirty="0" smtClean="0"/>
          </a:p>
          <a:p>
            <a:endParaRPr lang="en-US" dirty="0" smtClean="0"/>
          </a:p>
          <a:p>
            <a:pPr lvl="0"/>
            <a:r>
              <a:rPr lang="en-US" sz="1700" dirty="0" smtClean="0"/>
              <a:t>Maintain and enhance in FAMOS the established AOMIP international collaboration to reduce uncertainties in model predictions (model validation/improvements via coordinated experiments and studies; reanalysis methods and products for correct initial and boundary conditions; design and implementation of the oceanic and sea ice remote and in situ observing systems</a:t>
            </a:r>
            <a:r>
              <a:rPr lang="en-US" sz="1700" dirty="0" smtClean="0"/>
              <a:t>);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/>
              <a:t>Support synthesis across the suite of Arctic models and observatories and/or observational projects and systems</a:t>
            </a:r>
            <a:r>
              <a:rPr lang="en-US" sz="1700" dirty="0" smtClean="0"/>
              <a:t>;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/>
              <a:t>Organize scientific meetings and workshops including virtual teleconferences;</a:t>
            </a:r>
          </a:p>
          <a:p>
            <a:pPr lvl="0"/>
            <a:r>
              <a:rPr lang="en-US" sz="1700" dirty="0" smtClean="0"/>
              <a:t>Conduct collaboration with other MIPs with a special focus on model and data improvements and analysis</a:t>
            </a:r>
            <a:r>
              <a:rPr lang="en-US" sz="1700" dirty="0" smtClean="0"/>
              <a:t>;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/>
              <a:t>Disseminate findings of FAMOS effort to broader communities and involve the larger community in discussions, coordinated modeling and observational field experiments</a:t>
            </a:r>
            <a:r>
              <a:rPr lang="en-US" sz="1700" dirty="0" smtClean="0"/>
              <a:t>;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/>
              <a:t>Train a new generation of ocean and sea-ice </a:t>
            </a:r>
            <a:r>
              <a:rPr lang="en-US" sz="1700" dirty="0" err="1" smtClean="0"/>
              <a:t>observationalists</a:t>
            </a:r>
            <a:r>
              <a:rPr lang="en-US" sz="1700" dirty="0" smtClean="0"/>
              <a:t> and modelers.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38800"/>
            <a:ext cx="996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4864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MOS-logo.bmp"/>
          <p:cNvPicPr>
            <a:picLocks noChangeAspect="1"/>
          </p:cNvPicPr>
          <p:nvPr/>
        </p:nvPicPr>
        <p:blipFill>
          <a:blip r:embed="rId4" cstate="print"/>
          <a:srcRect l="7001" t="36004" r="6001" b="40005"/>
          <a:stretch>
            <a:fillRect/>
          </a:stretch>
        </p:blipFill>
        <p:spPr>
          <a:xfrm>
            <a:off x="1351935" y="5486400"/>
            <a:ext cx="6191865" cy="128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52400"/>
            <a:ext cx="7620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Concrete goals for 2012-2013 and this workshop: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Discuss at this workshop and formulate major conditions to conduct research for the following  problems (we will discuss them on Thursday):</a:t>
            </a:r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Freshwater and heat experiments to better understand roles of freshwater and heat dynamics in the Arctic climate change</a:t>
            </a:r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Tracer based experiments to provide both observational and modeling communities to a) design observational studies b) validate models c) parameterize numerous processes associated with mixing and advection.</a:t>
            </a:r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Continue working with ecosystem modeling and design new experiments taking into account observational needs.</a:t>
            </a:r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Continue working with circulation experiments for surface, Pacific and Atlantic water layers.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0"/>
          <a:ext cx="8610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276600" y="2362200"/>
            <a:ext cx="2514600" cy="1752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935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AOMIP /FAMOS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OMIPGuidelines.jpg"/>
          <p:cNvPicPr>
            <a:picLocks noChangeAspect="1"/>
          </p:cNvPicPr>
          <p:nvPr/>
        </p:nvPicPr>
        <p:blipFill>
          <a:blip r:embed="rId2" cstate="print"/>
          <a:srcRect b="51000"/>
          <a:stretch>
            <a:fillRect/>
          </a:stretch>
        </p:blipFill>
        <p:spPr>
          <a:xfrm>
            <a:off x="-762000" y="0"/>
            <a:ext cx="10356978" cy="676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0" y="40356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Andrey </a:t>
            </a:r>
            <a:r>
              <a:rPr lang="en-US" sz="1400" dirty="0" smtClean="0"/>
              <a:t>Proshutinsky</a:t>
            </a:r>
            <a:r>
              <a:rPr lang="en-US" sz="1400" b="0" dirty="0" smtClean="0"/>
              <a:t>, </a:t>
            </a:r>
            <a:r>
              <a:rPr lang="en-US" sz="1400" dirty="0" smtClean="0"/>
              <a:t> Mike Steele </a:t>
            </a:r>
            <a:r>
              <a:rPr lang="en-US" sz="1400" i="1" dirty="0" smtClean="0"/>
              <a:t>and </a:t>
            </a:r>
            <a:r>
              <a:rPr lang="en-US" sz="1400" i="1" dirty="0" smtClean="0"/>
              <a:t> </a:t>
            </a:r>
            <a:r>
              <a:rPr lang="en-US" sz="1400" i="1" dirty="0" smtClean="0"/>
              <a:t>AOMIP </a:t>
            </a:r>
            <a:r>
              <a:rPr lang="en-US" sz="1400" i="1" dirty="0"/>
              <a:t>team</a:t>
            </a:r>
          </a:p>
        </p:txBody>
      </p:sp>
      <p:pic>
        <p:nvPicPr>
          <p:cNvPr id="1331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638800"/>
            <a:ext cx="1060450" cy="976313"/>
          </a:xfrm>
          <a:noFill/>
        </p:spPr>
      </p:pic>
      <p:pic>
        <p:nvPicPr>
          <p:cNvPr id="13316" name="Picture 16"/>
          <p:cNvPicPr>
            <a:picLocks noChangeAspect="1" noChangeArrowheads="1"/>
          </p:cNvPicPr>
          <p:nvPr/>
        </p:nvPicPr>
        <p:blipFill>
          <a:blip r:embed="rId3" cstate="print"/>
          <a:srcRect l="18373" t="14650" r="19498" b="64461"/>
          <a:stretch>
            <a:fillRect/>
          </a:stretch>
        </p:blipFill>
        <p:spPr bwMode="auto">
          <a:xfrm>
            <a:off x="565150" y="76200"/>
            <a:ext cx="796925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43000" y="6324600"/>
            <a:ext cx="6934200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AOMIP and FAMOS  are </a:t>
            </a:r>
            <a:r>
              <a:rPr lang="en-US" sz="1200" dirty="0"/>
              <a:t>supported by </a:t>
            </a:r>
            <a:r>
              <a:rPr lang="en-US" sz="1200" dirty="0" smtClean="0"/>
              <a:t>the </a:t>
            </a:r>
            <a:r>
              <a:rPr lang="en-US" sz="1200" dirty="0"/>
              <a:t>National Science Foundation </a:t>
            </a:r>
            <a:endParaRPr lang="en-US" dirty="0"/>
          </a:p>
        </p:txBody>
      </p:sp>
      <p:pic>
        <p:nvPicPr>
          <p:cNvPr id="1331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6538" y="54864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1828800" y="534418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0" dirty="0">
              <a:latin typeface="+mj-lt"/>
            </a:endParaRPr>
          </a:p>
          <a:p>
            <a:pPr algn="ctr"/>
            <a:r>
              <a:rPr lang="en-US" sz="1400" b="0" dirty="0" smtClean="0">
                <a:latin typeface="+mj-lt"/>
              </a:rPr>
              <a:t>October 24</a:t>
            </a:r>
            <a:r>
              <a:rPr lang="en-US" sz="1400" b="0" dirty="0" smtClean="0">
                <a:latin typeface="+mj-lt"/>
              </a:rPr>
              <a:t> 2012, </a:t>
            </a:r>
            <a:r>
              <a:rPr lang="en-US" sz="1400" b="0" dirty="0" smtClean="0">
                <a:latin typeface="+mj-lt"/>
              </a:rPr>
              <a:t>Woods Hole, MA</a:t>
            </a:r>
            <a:endParaRPr lang="en-US" sz="1400" b="0" dirty="0">
              <a:latin typeface="+mj-lt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206243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AOMIP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workshop </a:t>
            </a:r>
          </a:p>
          <a:p>
            <a:pPr algn="ctr"/>
            <a:r>
              <a:rPr lang="en-US" sz="2000" dirty="0" smtClean="0"/>
              <a:t>&amp;</a:t>
            </a:r>
            <a:endParaRPr lang="en-US" sz="2000" dirty="0" smtClean="0"/>
          </a:p>
          <a:p>
            <a:pPr algn="ctr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FAMOS (Forum for Arctic Modeling and Observational Synthesis) workshop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91200"/>
            <a:ext cx="996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 l="18373" t="14650" r="19498" b="64461"/>
          <a:stretch>
            <a:fillRect/>
          </a:stretch>
        </p:blipFill>
        <p:spPr bwMode="auto">
          <a:xfrm>
            <a:off x="1600200" y="5638800"/>
            <a:ext cx="54546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1563" y="54864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52400" y="685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76200"/>
            <a:ext cx="8382000" cy="623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The AOMIP is an international effort to identify systematic errors in Arctic Ocean models and to reduce uncertainties in model results and climate predictions.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AOMIP was initiated in September 2000 and was supported: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Arial" charset="0"/>
              </a:rPr>
              <a:t>in 2001-2002 by NOAA via the University of Alaska Cooperative Institute for Arctic Research,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Arial" charset="0"/>
              </a:rPr>
              <a:t>in 2003-2006 by OPP NSF via </a:t>
            </a:r>
            <a:r>
              <a:rPr lang="en-US" dirty="0" smtClean="0">
                <a:latin typeface="Arial" charset="0"/>
              </a:rPr>
              <a:t>IARC,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Arial" charset="0"/>
              </a:rPr>
              <a:t>In 2007 we had no financial support but prepared a new proposal for NSF</a:t>
            </a:r>
            <a:endParaRPr lang="en-US" dirty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Arial" charset="0"/>
              </a:rPr>
              <a:t>In 2008 -2010 </a:t>
            </a:r>
            <a:r>
              <a:rPr lang="en-US" dirty="0">
                <a:latin typeface="Arial" charset="0"/>
              </a:rPr>
              <a:t>by a direct grant from OPP NSF</a:t>
            </a:r>
            <a:r>
              <a:rPr lang="en-US" dirty="0" smtClean="0">
                <a:latin typeface="Arial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Arial" charset="0"/>
              </a:rPr>
              <a:t>In 2011 – </a:t>
            </a:r>
            <a:r>
              <a:rPr lang="en-US" dirty="0" smtClean="0">
                <a:latin typeface="Arial" charset="0"/>
              </a:rPr>
              <a:t>2012 NSF (2-year </a:t>
            </a:r>
            <a:r>
              <a:rPr lang="en-US" dirty="0" smtClean="0">
                <a:latin typeface="Arial" charset="0"/>
              </a:rPr>
              <a:t>no cost extension to complete experiments and publish results</a:t>
            </a:r>
            <a:r>
              <a:rPr lang="en-US" dirty="0" smtClean="0">
                <a:latin typeface="Arial" charset="0"/>
              </a:rPr>
              <a:t>)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Arial" charset="0"/>
              </a:rPr>
              <a:t>In 2012-2013 NSF as FAMOS to start activities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900" dirty="0">
              <a:latin typeface="Arial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</a:rPr>
              <a:t> 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12725" y="15875"/>
            <a:ext cx="6742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AOMIP initiation and expectations</a:t>
            </a:r>
          </a:p>
        </p:txBody>
      </p:sp>
      <p:pic>
        <p:nvPicPr>
          <p:cNvPr id="17411" name="Picture 5" descr="AOMIP-group-June-2004-GF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AOMIP </a:t>
            </a:r>
            <a:r>
              <a:rPr lang="en-US" sz="2400" dirty="0" smtClean="0"/>
              <a:t>initial goal was to provide:</a:t>
            </a:r>
            <a:endParaRPr lang="en-US" sz="2400" dirty="0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257800" y="2362200"/>
            <a:ext cx="36576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2. Assessments of the degree of uncertainty in the results and conclusions made by different modelers, scientific groups and institutions. </a:t>
            </a:r>
          </a:p>
          <a:p>
            <a:r>
              <a:rPr lang="en-US" sz="2400" dirty="0"/>
              <a:t>3. Identification of model errors and causes of these errors and </a:t>
            </a:r>
            <a:r>
              <a:rPr lang="en-US" sz="2400" dirty="0" smtClean="0"/>
              <a:t>model discrepancies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0" y="17526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Recommendations for improving existing regional and global coupled ice-ocean models;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2971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GFDL, 2004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OMIP-9th-workshop-2005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33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McGill University, 2005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1200" y="-228600"/>
            <a:ext cx="7772400" cy="1143000"/>
          </a:xfrm>
        </p:spPr>
        <p:txBody>
          <a:bodyPr/>
          <a:lstStyle/>
          <a:p>
            <a:r>
              <a:rPr lang="en-US" sz="3400" b="1" smtClean="0"/>
              <a:t>Model validation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3810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smtClean="0"/>
              <a:t>  </a:t>
            </a:r>
            <a:r>
              <a:rPr lang="en-US" b="1" smtClean="0"/>
              <a:t>The first group of studies has focused on the analysis of differences among model results and between model results and observations.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Char char="§"/>
            </a:pPr>
            <a:r>
              <a:rPr lang="en-US" b="1" smtClean="0"/>
              <a:t>  This was a first step needed for a process of model improvements.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AutoShape 2"/>
          <p:cNvSpPr>
            <a:spLocks noChangeArrowheads="1"/>
          </p:cNvSpPr>
          <p:nvPr/>
        </p:nvSpPr>
        <p:spPr bwMode="auto">
          <a:xfrm>
            <a:off x="2976563" y="2895600"/>
            <a:ext cx="2667000" cy="1524000"/>
          </a:xfrm>
          <a:prstGeom prst="horizontalScroll">
            <a:avLst>
              <a:gd name="adj" fmla="val 12500"/>
            </a:avLst>
          </a:prstGeom>
          <a:solidFill>
            <a:srgbClr val="F6FA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Diagram 2"/>
          <p:cNvGraphicFramePr>
            <a:graphicFrameLocks/>
          </p:cNvGraphicFramePr>
          <p:nvPr>
            <p:ph idx="1"/>
          </p:nvPr>
        </p:nvGraphicFramePr>
        <p:xfrm>
          <a:off x="-2743200" y="-407988"/>
          <a:ext cx="14177963" cy="8485188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052763" y="30480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47CC8"/>
                </a:solidFill>
              </a:rPr>
              <a:t>Model validation parameters</a:t>
            </a:r>
          </a:p>
        </p:txBody>
      </p:sp>
      <p:sp>
        <p:nvSpPr>
          <p:cNvPr id="2066" name="Text Box 19"/>
          <p:cNvSpPr txBox="1">
            <a:spLocks noChangeArrowheads="1"/>
          </p:cNvSpPr>
          <p:nvPr/>
        </p:nvSpPr>
        <p:spPr bwMode="auto">
          <a:xfrm>
            <a:off x="136525" y="-60325"/>
            <a:ext cx="5955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Model validation parameters  </a:t>
            </a:r>
            <a:r>
              <a:rPr lang="en-US" sz="2800" dirty="0" smtClean="0"/>
              <a:t>      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5181600" cy="1143000"/>
          </a:xfrm>
        </p:spPr>
        <p:txBody>
          <a:bodyPr/>
          <a:lstStyle/>
          <a:p>
            <a:r>
              <a:rPr lang="en-US" sz="3200" b="1" dirty="0" smtClean="0"/>
              <a:t>Model</a:t>
            </a:r>
            <a:r>
              <a:rPr lang="en-US" sz="3600" b="1" dirty="0" smtClean="0"/>
              <a:t> improvements</a:t>
            </a:r>
          </a:p>
        </p:txBody>
      </p:sp>
      <p:graphicFrame>
        <p:nvGraphicFramePr>
          <p:cNvPr id="3074" name="Diagram 2"/>
          <p:cNvGraphicFramePr>
            <a:graphicFrameLocks/>
          </p:cNvGraphicFramePr>
          <p:nvPr>
            <p:ph idx="1"/>
          </p:nvPr>
        </p:nvGraphicFramePr>
        <p:xfrm>
          <a:off x="-609600" y="1295400"/>
          <a:ext cx="9890125" cy="5440363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Diagram 2"/>
          <p:cNvGraphicFramePr>
            <a:graphicFrameLocks/>
          </p:cNvGraphicFramePr>
          <p:nvPr>
            <p:ph idx="1"/>
          </p:nvPr>
        </p:nvGraphicFramePr>
        <p:xfrm>
          <a:off x="1139825" y="152400"/>
          <a:ext cx="7185025" cy="6856413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152400" y="1524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Arctic change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7205</TotalTime>
  <Words>1122</Words>
  <Application>Microsoft Office PowerPoint</Application>
  <PresentationFormat>On-screen Show (4:3)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Wingdings</vt:lpstr>
      <vt:lpstr>Helvetica</vt:lpstr>
      <vt:lpstr>MS Mincho</vt:lpstr>
      <vt:lpstr>Times New Roman</vt:lpstr>
      <vt:lpstr>Tahoma</vt:lpstr>
      <vt:lpstr>ＭＳ Ｐゴシック</vt:lpstr>
      <vt:lpstr>Times</vt:lpstr>
      <vt:lpstr>Default Design</vt:lpstr>
      <vt:lpstr>Slide 1</vt:lpstr>
      <vt:lpstr>Slide 2</vt:lpstr>
      <vt:lpstr>Slide 3</vt:lpstr>
      <vt:lpstr>Slide 4</vt:lpstr>
      <vt:lpstr>Slide 5</vt:lpstr>
      <vt:lpstr>Model validation</vt:lpstr>
      <vt:lpstr>Slide 7</vt:lpstr>
      <vt:lpstr>Model improvements</vt:lpstr>
      <vt:lpstr>Slide 9</vt:lpstr>
      <vt:lpstr>Slide 10</vt:lpstr>
      <vt:lpstr>Major 2008-2012 activities</vt:lpstr>
      <vt:lpstr>Slide 12</vt:lpstr>
      <vt:lpstr>Forum for Arctic Modeling and Observational Synthesis (FAMOS)</vt:lpstr>
      <vt:lpstr>Slide 14</vt:lpstr>
      <vt:lpstr>Slide 15</vt:lpstr>
      <vt:lpstr>Slide 16</vt:lpstr>
      <vt:lpstr>Slide 17</vt:lpstr>
      <vt:lpstr>Slide 18</vt:lpstr>
      <vt:lpstr>Slide 19</vt:lpstr>
    </vt:vector>
  </TitlesOfParts>
  <Company>WHOI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AOMIPers from left to right: D. Baily, G. Holloway, J. Wand, M. Maqueda, C. Koeberle, R. Gerdes, D. Holland, A. Proshutinsky, E. Hunke, N. Yakovlev, W. Maslowski, F. Kauker, W. Hibler, M. Karcher, J. Zhang, M. Steele</dc:title>
  <dc:creator> Andrey Proshutinsky</dc:creator>
  <cp:lastModifiedBy>Andrey</cp:lastModifiedBy>
  <cp:revision>480</cp:revision>
  <dcterms:created xsi:type="dcterms:W3CDTF">2007-04-25T13:48:18Z</dcterms:created>
  <dcterms:modified xsi:type="dcterms:W3CDTF">2012-10-19T21:13:07Z</dcterms:modified>
</cp:coreProperties>
</file>