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charts/chart6.xml" ContentType="application/vnd.openxmlformats-officedocument.drawingml.char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charts/chart1.xml" ContentType="application/vnd.openxmlformats-officedocument.drawingml.chart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charts/chart5.xml" ContentType="application/vnd.openxmlformats-officedocument.drawingml.char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0" d="100"/>
          <a:sy n="90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guel:Desktop:Miguel-Sphingolipids-ex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guel:Desktop:Miguel-Sphingolipids-ex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guel:Desktop:Miguel-Sphingolipids-ex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guel:Desktop:Miguel-Sphingolipids-ex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guel:Desktop:Miguel-Sphingolipids-exp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guel:Desktop:Miguel-Sphingolipids-ex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/>
      <c:scatterChart>
        <c:scatterStyle val="lineMarker"/>
        <c:ser>
          <c:idx val="0"/>
          <c:order val="0"/>
          <c:tx>
            <c:v>Total 1216</c:v>
          </c:tx>
          <c:xVal>
            <c:numRef>
              <c:f>'cell counts-plots'!$B$18:$I$18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'cell counts-plots'!$B$19:$I$19</c:f>
              <c:numCache>
                <c:formatCode>General</c:formatCode>
                <c:ptCount val="8"/>
                <c:pt idx="0">
                  <c:v>240535.0171920734</c:v>
                </c:pt>
                <c:pt idx="1">
                  <c:v>302635.9056558401</c:v>
                </c:pt>
                <c:pt idx="2">
                  <c:v>325299.5300241355</c:v>
                </c:pt>
                <c:pt idx="3">
                  <c:v>586913.2304775163</c:v>
                </c:pt>
                <c:pt idx="4">
                  <c:v>653882.0721594212</c:v>
                </c:pt>
                <c:pt idx="5">
                  <c:v>1.33047146545277E6</c:v>
                </c:pt>
                <c:pt idx="6">
                  <c:v>1.26882586082333E6</c:v>
                </c:pt>
                <c:pt idx="7">
                  <c:v>4.07379874992818E6</c:v>
                </c:pt>
              </c:numCache>
            </c:numRef>
          </c:yVal>
        </c:ser>
        <c:ser>
          <c:idx val="1"/>
          <c:order val="1"/>
          <c:tx>
            <c:v>Total 1216+EhV</c:v>
          </c:tx>
          <c:xVal>
            <c:numRef>
              <c:f>'cell counts-plots'!$B$18:$I$18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'cell counts-plots'!$B$20:$I$20</c:f>
              <c:numCache>
                <c:formatCode>General</c:formatCode>
                <c:ptCount val="8"/>
                <c:pt idx="0">
                  <c:v>240535.0171920734</c:v>
                </c:pt>
                <c:pt idx="1">
                  <c:v>300867.7430630696</c:v>
                </c:pt>
                <c:pt idx="2">
                  <c:v>303229.3680317328</c:v>
                </c:pt>
                <c:pt idx="3">
                  <c:v>475272.618978138</c:v>
                </c:pt>
                <c:pt idx="4">
                  <c:v>506533.2217441237</c:v>
                </c:pt>
                <c:pt idx="5">
                  <c:v>483060.4887783069</c:v>
                </c:pt>
                <c:pt idx="6">
                  <c:v>454903.3902171398</c:v>
                </c:pt>
                <c:pt idx="7">
                  <c:v>202284.2506575473</c:v>
                </c:pt>
              </c:numCache>
            </c:numRef>
          </c:yVal>
        </c:ser>
        <c:axId val="68168872"/>
        <c:axId val="736971208"/>
      </c:scatterChart>
      <c:valAx>
        <c:axId val="68168872"/>
        <c:scaling>
          <c:orientation val="minMax"/>
          <c:max val="120.0"/>
        </c:scaling>
        <c:axPos val="b"/>
        <c:numFmt formatCode="General" sourceLinked="1"/>
        <c:tickLblPos val="nextTo"/>
        <c:crossAx val="736971208"/>
        <c:crosses val="autoZero"/>
        <c:crossBetween val="midCat"/>
        <c:majorUnit val="24.0"/>
      </c:valAx>
      <c:valAx>
        <c:axId val="736971208"/>
        <c:scaling>
          <c:orientation val="minMax"/>
        </c:scaling>
        <c:axPos val="l"/>
        <c:majorGridlines/>
        <c:numFmt formatCode="General" sourceLinked="1"/>
        <c:tickLblPos val="nextTo"/>
        <c:crossAx val="6816887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/>
      <c:scatterChart>
        <c:scatterStyle val="lineMarker"/>
        <c:ser>
          <c:idx val="2"/>
          <c:order val="0"/>
          <c:tx>
            <c:v>1216 HS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xVal>
            <c:numRef>
              <c:f>'cell counts-plots'!$B$18:$I$18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'cell counts-plots'!$B$31:$I$31</c:f>
              <c:numCache>
                <c:formatCode>General</c:formatCode>
                <c:ptCount val="8"/>
                <c:pt idx="0">
                  <c:v>189152.3245603339</c:v>
                </c:pt>
                <c:pt idx="1">
                  <c:v>247909.0558375263</c:v>
                </c:pt>
                <c:pt idx="2">
                  <c:v>264628.6205750737</c:v>
                </c:pt>
                <c:pt idx="3">
                  <c:v>480001.3716722546</c:v>
                </c:pt>
                <c:pt idx="4">
                  <c:v>541692.322505997</c:v>
                </c:pt>
                <c:pt idx="5">
                  <c:v>1.12267275850731E6</c:v>
                </c:pt>
                <c:pt idx="6">
                  <c:v>1.07037145596921E6</c:v>
                </c:pt>
                <c:pt idx="7">
                  <c:v>3.23299057390211E6</c:v>
                </c:pt>
              </c:numCache>
            </c:numRef>
          </c:yVal>
        </c:ser>
        <c:ser>
          <c:idx val="3"/>
          <c:order val="1"/>
          <c:tx>
            <c:v>1216 LS</c:v>
          </c:tx>
          <c:marker>
            <c:symbol val="diamond"/>
            <c:size val="7"/>
          </c:marker>
          <c:xVal>
            <c:numRef>
              <c:f>'cell counts-plots'!$B$18:$I$18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'cell counts-plots'!$B$34:$I$34</c:f>
              <c:numCache>
                <c:formatCode>General</c:formatCode>
                <c:ptCount val="8"/>
                <c:pt idx="0">
                  <c:v>46334.62051444624</c:v>
                </c:pt>
                <c:pt idx="1">
                  <c:v>49137.71117993176</c:v>
                </c:pt>
                <c:pt idx="2">
                  <c:v>52442.12850119086</c:v>
                </c:pt>
                <c:pt idx="3">
                  <c:v>96971.72489750407</c:v>
                </c:pt>
                <c:pt idx="4">
                  <c:v>97780.97036430776</c:v>
                </c:pt>
                <c:pt idx="5">
                  <c:v>188082.8611214468</c:v>
                </c:pt>
                <c:pt idx="6">
                  <c:v>172346.8266645498</c:v>
                </c:pt>
                <c:pt idx="7">
                  <c:v>759839.0445361428</c:v>
                </c:pt>
              </c:numCache>
            </c:numRef>
          </c:yVal>
        </c:ser>
        <c:axId val="682462936"/>
        <c:axId val="741597784"/>
      </c:scatterChart>
      <c:valAx>
        <c:axId val="682462936"/>
        <c:scaling>
          <c:orientation val="minMax"/>
          <c:max val="120.0"/>
        </c:scaling>
        <c:axPos val="b"/>
        <c:numFmt formatCode="General" sourceLinked="1"/>
        <c:tickLblPos val="nextTo"/>
        <c:crossAx val="741597784"/>
        <c:crosses val="autoZero"/>
        <c:crossBetween val="midCat"/>
        <c:majorUnit val="24.0"/>
      </c:valAx>
      <c:valAx>
        <c:axId val="741597784"/>
        <c:scaling>
          <c:orientation val="minMax"/>
        </c:scaling>
        <c:axPos val="l"/>
        <c:majorGridlines/>
        <c:numFmt formatCode="General" sourceLinked="1"/>
        <c:tickLblPos val="nextTo"/>
        <c:crossAx val="68246293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/>
      <c:scatterChart>
        <c:scatterStyle val="lineMarker"/>
        <c:ser>
          <c:idx val="0"/>
          <c:order val="0"/>
          <c:tx>
            <c:v>1216+EhV HS</c:v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c:spPr>
          </c:marker>
          <c:xVal>
            <c:numRef>
              <c:f>'cell counts-plots'!$B$18:$I$18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'cell counts-plots'!$B$32:$I$32</c:f>
              <c:numCache>
                <c:formatCode>General</c:formatCode>
                <c:ptCount val="8"/>
                <c:pt idx="1">
                  <c:v>243339.3440768897</c:v>
                </c:pt>
                <c:pt idx="2">
                  <c:v>247996.9652072462</c:v>
                </c:pt>
                <c:pt idx="3">
                  <c:v>232178.9218178985</c:v>
                </c:pt>
                <c:pt idx="4">
                  <c:v>144611.6974212499</c:v>
                </c:pt>
                <c:pt idx="5">
                  <c:v>91505.5371992358</c:v>
                </c:pt>
                <c:pt idx="6">
                  <c:v>83306.05392329036</c:v>
                </c:pt>
                <c:pt idx="7">
                  <c:v>34993.15908486776</c:v>
                </c:pt>
              </c:numCache>
            </c:numRef>
          </c:yVal>
        </c:ser>
        <c:ser>
          <c:idx val="1"/>
          <c:order val="1"/>
          <c:tx>
            <c:v>1216+EhV LS</c:v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marker>
          <c:xVal>
            <c:numRef>
              <c:f>'cell counts-plots'!$B$30:$I$30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'cell counts-plots'!$B$35:$I$35</c:f>
              <c:numCache>
                <c:formatCode>General</c:formatCode>
                <c:ptCount val="8"/>
                <c:pt idx="0">
                  <c:v>46334.62051444624</c:v>
                </c:pt>
                <c:pt idx="1">
                  <c:v>52336.22774000779</c:v>
                </c:pt>
                <c:pt idx="2">
                  <c:v>46765.06515162166</c:v>
                </c:pt>
                <c:pt idx="3">
                  <c:v>225459.4946997183</c:v>
                </c:pt>
                <c:pt idx="4">
                  <c:v>339287.8589340114</c:v>
                </c:pt>
                <c:pt idx="5">
                  <c:v>367067.4254540376</c:v>
                </c:pt>
                <c:pt idx="6">
                  <c:v>343995.059151601</c:v>
                </c:pt>
                <c:pt idx="7">
                  <c:v>145972.8033581409</c:v>
                </c:pt>
              </c:numCache>
            </c:numRef>
          </c:yVal>
        </c:ser>
        <c:axId val="855541496"/>
        <c:axId val="728338888"/>
      </c:scatterChart>
      <c:valAx>
        <c:axId val="855541496"/>
        <c:scaling>
          <c:orientation val="minMax"/>
          <c:max val="120.0"/>
        </c:scaling>
        <c:axPos val="b"/>
        <c:numFmt formatCode="General" sourceLinked="1"/>
        <c:tickLblPos val="nextTo"/>
        <c:crossAx val="728338888"/>
        <c:crosses val="autoZero"/>
        <c:crossBetween val="midCat"/>
        <c:majorUnit val="24.0"/>
      </c:valAx>
      <c:valAx>
        <c:axId val="728338888"/>
        <c:scaling>
          <c:orientation val="minMax"/>
        </c:scaling>
        <c:axPos val="l"/>
        <c:majorGridlines/>
        <c:numFmt formatCode="General" sourceLinked="1"/>
        <c:tickLblPos val="nextTo"/>
        <c:crossAx val="85554149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layout/>
    </c:title>
    <c:plotArea>
      <c:layout/>
      <c:scatterChart>
        <c:scatterStyle val="lineMarker"/>
        <c:ser>
          <c:idx val="1"/>
          <c:order val="0"/>
          <c:tx>
            <c:v>EhV/mL</c:v>
          </c:tx>
          <c:errBars>
            <c:errDir val="y"/>
            <c:errBarType val="plus"/>
            <c:errValType val="cust"/>
            <c:plus>
              <c:numRef>
                <c:f>'virus-plots'!$B$16:$I$16</c:f>
                <c:numCache>
                  <c:formatCode>General</c:formatCode>
                  <c:ptCount val="8"/>
                  <c:pt idx="0">
                    <c:v>493116.236060132</c:v>
                  </c:pt>
                  <c:pt idx="1">
                    <c:v>33851.00632023482</c:v>
                  </c:pt>
                  <c:pt idx="2">
                    <c:v>414457.0802755848</c:v>
                  </c:pt>
                  <c:pt idx="3">
                    <c:v>717330.1576494431</c:v>
                  </c:pt>
                  <c:pt idx="4">
                    <c:v>691204.2197896364</c:v>
                  </c:pt>
                  <c:pt idx="5">
                    <c:v>5.44468832622272E6</c:v>
                  </c:pt>
                  <c:pt idx="6">
                    <c:v>4.25300112437256E6</c:v>
                  </c:pt>
                  <c:pt idx="7">
                    <c:v>1.12262885702889E6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</c:errBars>
          <c:xVal>
            <c:numRef>
              <c:f>'virus-plots'!$B$10:$I$10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'virus-plots'!$B$12:$I$12</c:f>
              <c:numCache>
                <c:formatCode>General</c:formatCode>
                <c:ptCount val="8"/>
                <c:pt idx="0">
                  <c:v>1.29288169766474E6</c:v>
                </c:pt>
                <c:pt idx="1">
                  <c:v>2.06002351778248E6</c:v>
                </c:pt>
                <c:pt idx="2">
                  <c:v>5.6066217411195E6</c:v>
                </c:pt>
                <c:pt idx="3">
                  <c:v>2.00175209601662E7</c:v>
                </c:pt>
                <c:pt idx="4">
                  <c:v>5.96150667325637E7</c:v>
                </c:pt>
                <c:pt idx="5">
                  <c:v>8.9200255958239E7</c:v>
                </c:pt>
                <c:pt idx="6">
                  <c:v>9.16605887831876E7</c:v>
                </c:pt>
                <c:pt idx="7">
                  <c:v>7.31313411605367E7</c:v>
                </c:pt>
              </c:numCache>
            </c:numRef>
          </c:yVal>
        </c:ser>
        <c:axId val="736834264"/>
        <c:axId val="842539528"/>
      </c:scatterChart>
      <c:valAx>
        <c:axId val="736834264"/>
        <c:scaling>
          <c:orientation val="minMax"/>
          <c:max val="120.0"/>
        </c:scaling>
        <c:axPos val="b"/>
        <c:numFmt formatCode="General" sourceLinked="1"/>
        <c:tickLblPos val="nextTo"/>
        <c:crossAx val="842539528"/>
        <c:crosses val="autoZero"/>
        <c:crossBetween val="midCat"/>
      </c:valAx>
      <c:valAx>
        <c:axId val="842539528"/>
        <c:scaling>
          <c:orientation val="minMax"/>
        </c:scaling>
        <c:axPos val="l"/>
        <c:majorGridlines/>
        <c:numFmt formatCode="General" sourceLinked="1"/>
        <c:tickLblPos val="nextTo"/>
        <c:crossAx val="736834264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/>
      <c:scatterChart>
        <c:scatterStyle val="lineMarker"/>
        <c:ser>
          <c:idx val="0"/>
          <c:order val="0"/>
          <c:tx>
            <c:v>Bacteria/mL-1216 control</c:v>
          </c:tx>
          <c:xVal>
            <c:numRef>
              <c:f>'virus-plots'!$B$10:$I$10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'virus-plots'!$B$20:$I$20</c:f>
              <c:numCache>
                <c:formatCode>General</c:formatCode>
                <c:ptCount val="8"/>
                <c:pt idx="0">
                  <c:v>169621.2065991204</c:v>
                </c:pt>
                <c:pt idx="1">
                  <c:v>172606.3857515419</c:v>
                </c:pt>
                <c:pt idx="2">
                  <c:v>279633.7656726942</c:v>
                </c:pt>
                <c:pt idx="3">
                  <c:v>787228.226792613</c:v>
                </c:pt>
                <c:pt idx="4">
                  <c:v>1.11396297825403E6</c:v>
                </c:pt>
                <c:pt idx="5">
                  <c:v>582710.2895920459</c:v>
                </c:pt>
                <c:pt idx="6">
                  <c:v>514737.7789491626</c:v>
                </c:pt>
                <c:pt idx="7">
                  <c:v>2.26551764222917E6</c:v>
                </c:pt>
              </c:numCache>
            </c:numRef>
          </c:yVal>
        </c:ser>
        <c:ser>
          <c:idx val="1"/>
          <c:order val="1"/>
          <c:tx>
            <c:v>Bacteria/mL-1216+EhV</c:v>
          </c:tx>
          <c:errBars>
            <c:errDir val="y"/>
            <c:errBarType val="plus"/>
            <c:errValType val="cust"/>
            <c:plus>
              <c:numRef>
                <c:f>'virus-plots'!$B$26:$I$26</c:f>
                <c:numCache>
                  <c:formatCode>General</c:formatCode>
                  <c:ptCount val="8"/>
                  <c:pt idx="0">
                    <c:v>357.5591183525676</c:v>
                  </c:pt>
                  <c:pt idx="1">
                    <c:v>3631.570744290344</c:v>
                  </c:pt>
                  <c:pt idx="2">
                    <c:v>32797.11134324387</c:v>
                  </c:pt>
                  <c:pt idx="3">
                    <c:v>38364.37453390351</c:v>
                  </c:pt>
                  <c:pt idx="4">
                    <c:v>1011.358197397135</c:v>
                  </c:pt>
                  <c:pt idx="5">
                    <c:v>516302.053877396</c:v>
                  </c:pt>
                  <c:pt idx="6">
                    <c:v>480832.6112068523</c:v>
                  </c:pt>
                  <c:pt idx="7">
                    <c:v>838546.852512335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</c:errBars>
          <c:xVal>
            <c:numRef>
              <c:f>'virus-plots'!$B$10:$I$10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24.0</c:v>
                </c:pt>
                <c:pt idx="4">
                  <c:v>31.0</c:v>
                </c:pt>
                <c:pt idx="5">
                  <c:v>48.0</c:v>
                </c:pt>
                <c:pt idx="6">
                  <c:v>54.0</c:v>
                </c:pt>
                <c:pt idx="7">
                  <c:v>120.0</c:v>
                </c:pt>
              </c:numCache>
            </c:numRef>
          </c:xVal>
          <c:yVal>
            <c:numRef>
              <c:f>'virus-plots'!$B$21:$I$21</c:f>
              <c:numCache>
                <c:formatCode>General</c:formatCode>
                <c:ptCount val="8"/>
                <c:pt idx="0">
                  <c:v>145631.5069064381</c:v>
                </c:pt>
                <c:pt idx="1">
                  <c:v>203260.5343660354</c:v>
                </c:pt>
                <c:pt idx="2">
                  <c:v>243193.078201279</c:v>
                </c:pt>
                <c:pt idx="3">
                  <c:v>416607.058238628</c:v>
                </c:pt>
                <c:pt idx="4">
                  <c:v>658503.6773840794</c:v>
                </c:pt>
                <c:pt idx="5">
                  <c:v>2.72549829578405E6</c:v>
                </c:pt>
                <c:pt idx="6">
                  <c:v>2.8E6</c:v>
                </c:pt>
                <c:pt idx="7">
                  <c:v>1.15187588894243E7</c:v>
                </c:pt>
              </c:numCache>
            </c:numRef>
          </c:yVal>
        </c:ser>
        <c:axId val="737776472"/>
        <c:axId val="683339416"/>
      </c:scatterChart>
      <c:valAx>
        <c:axId val="737776472"/>
        <c:scaling>
          <c:orientation val="minMax"/>
          <c:max val="120.0"/>
        </c:scaling>
        <c:axPos val="b"/>
        <c:numFmt formatCode="General" sourceLinked="1"/>
        <c:tickLblPos val="nextTo"/>
        <c:crossAx val="683339416"/>
        <c:crosses val="autoZero"/>
        <c:crossBetween val="midCat"/>
      </c:valAx>
      <c:valAx>
        <c:axId val="683339416"/>
        <c:scaling>
          <c:orientation val="minMax"/>
        </c:scaling>
        <c:axPos val="l"/>
        <c:majorGridlines/>
        <c:numFmt formatCode="General" sourceLinked="1"/>
        <c:tickLblPos val="nextTo"/>
        <c:crossAx val="73777647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/>
      <c:scatterChart>
        <c:scatterStyle val="lineMarker"/>
        <c:ser>
          <c:idx val="0"/>
          <c:order val="0"/>
          <c:tx>
            <c:v>Total 1217</c:v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xVal>
            <c:numRef>
              <c:f>'cell counts-plots'!$D$21:$H$21</c:f>
              <c:numCache>
                <c:formatCode>General</c:formatCode>
                <c:ptCount val="5"/>
                <c:pt idx="0">
                  <c:v>0.0</c:v>
                </c:pt>
                <c:pt idx="1">
                  <c:v>24.0</c:v>
                </c:pt>
                <c:pt idx="2">
                  <c:v>31.0</c:v>
                </c:pt>
                <c:pt idx="3">
                  <c:v>48.0</c:v>
                </c:pt>
                <c:pt idx="4">
                  <c:v>120.0</c:v>
                </c:pt>
              </c:numCache>
            </c:numRef>
          </c:xVal>
          <c:yVal>
            <c:numRef>
              <c:f>'cell counts-plots'!$D$22:$H$22</c:f>
              <c:numCache>
                <c:formatCode>General</c:formatCode>
                <c:ptCount val="5"/>
                <c:pt idx="0">
                  <c:v>277939.0420899855</c:v>
                </c:pt>
                <c:pt idx="1">
                  <c:v>535976.575067157</c:v>
                </c:pt>
                <c:pt idx="2">
                  <c:v>615139.888434748</c:v>
                </c:pt>
                <c:pt idx="3">
                  <c:v>1.19490629592661E6</c:v>
                </c:pt>
                <c:pt idx="4">
                  <c:v>4.79440912296477E6</c:v>
                </c:pt>
              </c:numCache>
            </c:numRef>
          </c:yVal>
        </c:ser>
        <c:axId val="736980200"/>
        <c:axId val="736995272"/>
      </c:scatterChart>
      <c:valAx>
        <c:axId val="736980200"/>
        <c:scaling>
          <c:orientation val="minMax"/>
          <c:max val="120.0"/>
        </c:scaling>
        <c:axPos val="b"/>
        <c:numFmt formatCode="General" sourceLinked="1"/>
        <c:tickLblPos val="nextTo"/>
        <c:crossAx val="736995272"/>
        <c:crosses val="autoZero"/>
        <c:crossBetween val="midCat"/>
        <c:majorUnit val="24.0"/>
      </c:valAx>
      <c:valAx>
        <c:axId val="736995272"/>
        <c:scaling>
          <c:orientation val="minMax"/>
        </c:scaling>
        <c:axPos val="l"/>
        <c:majorGridlines/>
        <c:numFmt formatCode="General" sourceLinked="1"/>
        <c:tickLblPos val="nextTo"/>
        <c:crossAx val="73698020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FC96A-B12B-064E-B100-0364D1328B9A}" type="datetimeFigureOut">
              <a:rPr lang="pt-PT" smtClean="0"/>
              <a:t>8/4/13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2887C-939C-814E-8998-8924699A829E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3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 smtClean="0"/>
              <a:t>Sphingolipids</a:t>
            </a:r>
            <a:r>
              <a:rPr lang="pt-PT" dirty="0" smtClean="0"/>
              <a:t> </a:t>
            </a:r>
            <a:r>
              <a:rPr lang="pt-PT" dirty="0" err="1" smtClean="0"/>
              <a:t>experiment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1216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Miguel</a:t>
            </a: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806"/>
          </a:xfrm>
        </p:spPr>
        <p:txBody>
          <a:bodyPr>
            <a:normAutofit fontScale="90000"/>
          </a:bodyPr>
          <a:lstStyle/>
          <a:p>
            <a:r>
              <a:rPr lang="pt-PT" dirty="0" err="1" smtClean="0"/>
              <a:t>Cell</a:t>
            </a:r>
            <a:r>
              <a:rPr lang="pt-PT" dirty="0" smtClean="0"/>
              <a:t> counts-1216</a:t>
            </a:r>
            <a:endParaRPr lang="pt-PT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25889" y="959556"/>
          <a:ext cx="4572000" cy="2469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239889" y="4219222"/>
          <a:ext cx="4332111" cy="25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1999" y="4219222"/>
          <a:ext cx="4402667" cy="25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30723" y="3429000"/>
            <a:ext cx="5882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Separation</a:t>
            </a:r>
            <a:r>
              <a:rPr lang="pt-PT" dirty="0" smtClean="0"/>
              <a:t> </a:t>
            </a:r>
            <a:r>
              <a:rPr lang="pt-PT" dirty="0" err="1" smtClean="0"/>
              <a:t>between</a:t>
            </a:r>
            <a:r>
              <a:rPr lang="pt-PT" dirty="0" smtClean="0"/>
              <a:t> </a:t>
            </a:r>
            <a:r>
              <a:rPr lang="pt-PT" dirty="0" err="1" smtClean="0"/>
              <a:t>cell</a:t>
            </a:r>
            <a:r>
              <a:rPr lang="pt-PT" dirty="0" smtClean="0"/>
              <a:t> </a:t>
            </a:r>
            <a:r>
              <a:rPr lang="pt-PT" dirty="0" err="1" smtClean="0"/>
              <a:t>with</a:t>
            </a:r>
            <a:r>
              <a:rPr lang="pt-PT" dirty="0" smtClean="0"/>
              <a:t> </a:t>
            </a:r>
            <a:r>
              <a:rPr lang="pt-PT" dirty="0" err="1" smtClean="0"/>
              <a:t>high</a:t>
            </a:r>
            <a:r>
              <a:rPr lang="pt-PT" dirty="0" smtClean="0"/>
              <a:t> (HS) a </a:t>
            </a:r>
            <a:r>
              <a:rPr lang="pt-PT" dirty="0" err="1" smtClean="0"/>
              <a:t>low</a:t>
            </a:r>
            <a:r>
              <a:rPr lang="pt-PT" dirty="0" smtClean="0"/>
              <a:t> </a:t>
            </a:r>
            <a:r>
              <a:rPr lang="pt-PT" dirty="0" err="1" smtClean="0"/>
              <a:t>side</a:t>
            </a:r>
            <a:r>
              <a:rPr lang="pt-PT" dirty="0" smtClean="0"/>
              <a:t> </a:t>
            </a:r>
            <a:r>
              <a:rPr lang="pt-PT" dirty="0" err="1" smtClean="0"/>
              <a:t>scatter</a:t>
            </a:r>
            <a:r>
              <a:rPr lang="pt-PT" dirty="0" smtClean="0"/>
              <a:t> (LS)</a:t>
            </a:r>
            <a:endParaRPr lang="pt-PT" dirty="0"/>
          </a:p>
        </p:txBody>
      </p:sp>
      <p:sp>
        <p:nvSpPr>
          <p:cNvPr id="11" name="TextBox 10"/>
          <p:cNvSpPr txBox="1"/>
          <p:nvPr/>
        </p:nvSpPr>
        <p:spPr>
          <a:xfrm>
            <a:off x="1720863" y="3849890"/>
            <a:ext cx="137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1216 </a:t>
            </a:r>
            <a:r>
              <a:rPr lang="pt-PT" dirty="0" err="1" smtClean="0"/>
              <a:t>control</a:t>
            </a:r>
            <a:endParaRPr lang="pt-PT" dirty="0"/>
          </a:p>
        </p:txBody>
      </p:sp>
      <p:sp>
        <p:nvSpPr>
          <p:cNvPr id="12" name="TextBox 11"/>
          <p:cNvSpPr txBox="1"/>
          <p:nvPr/>
        </p:nvSpPr>
        <p:spPr>
          <a:xfrm>
            <a:off x="5909041" y="384989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1216+</a:t>
            </a:r>
            <a:r>
              <a:rPr lang="pt-PT" dirty="0" err="1" smtClean="0"/>
              <a:t>EhV</a:t>
            </a: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16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Virus</a:t>
            </a:r>
            <a:r>
              <a:rPr kumimoji="0" lang="pt-P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PT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pt-P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PT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bacteria</a:t>
            </a:r>
            <a:r>
              <a:rPr kumimoji="0" lang="pt-P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PT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counts</a:t>
            </a:r>
            <a:endParaRPr kumimoji="0" lang="pt-P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0" y="691444"/>
          <a:ext cx="4402667" cy="2737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285999" y="3908778"/>
          <a:ext cx="60818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34556" y="3668889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Bacteria</a:t>
            </a:r>
            <a:r>
              <a:rPr lang="pt-PT" dirty="0" smtClean="0"/>
              <a:t>/</a:t>
            </a:r>
            <a:r>
              <a:rPr lang="pt-PT" dirty="0" err="1" smtClean="0"/>
              <a:t>mL</a:t>
            </a:r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806"/>
          </a:xfrm>
        </p:spPr>
        <p:txBody>
          <a:bodyPr>
            <a:normAutofit fontScale="90000"/>
          </a:bodyPr>
          <a:lstStyle/>
          <a:p>
            <a:r>
              <a:rPr lang="pt-PT" dirty="0" err="1" smtClean="0"/>
              <a:t>Cell</a:t>
            </a:r>
            <a:r>
              <a:rPr lang="pt-PT" dirty="0" smtClean="0"/>
              <a:t> counts-1217</a:t>
            </a:r>
            <a:endParaRPr lang="pt-PT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525889" y="186266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Sphingolipids experiment on 1216</vt:lpstr>
      <vt:lpstr>Cell counts-1216</vt:lpstr>
      <vt:lpstr>Slide 3</vt:lpstr>
      <vt:lpstr>Cell counts-1217</vt:lpstr>
    </vt:vector>
  </TitlesOfParts>
  <Company>Rutgers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Sphingolipids experiment on 1216</dc:title>
  <dc:creator>Miguel Frada</dc:creator>
  <cp:lastModifiedBy>Miguel Frada</cp:lastModifiedBy>
  <cp:revision>1</cp:revision>
  <dcterms:created xsi:type="dcterms:W3CDTF">2013-08-04T07:23:36Z</dcterms:created>
  <dcterms:modified xsi:type="dcterms:W3CDTF">2013-08-04T07:32:29Z</dcterms:modified>
</cp:coreProperties>
</file>