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346" r:id="rId2"/>
    <p:sldId id="570" r:id="rId3"/>
    <p:sldId id="447" r:id="rId4"/>
    <p:sldId id="461" r:id="rId5"/>
    <p:sldId id="586" r:id="rId6"/>
    <p:sldId id="530" r:id="rId7"/>
    <p:sldId id="427" r:id="rId8"/>
    <p:sldId id="453" r:id="rId9"/>
    <p:sldId id="454" r:id="rId10"/>
    <p:sldId id="455" r:id="rId11"/>
    <p:sldId id="471" r:id="rId12"/>
    <p:sldId id="576" r:id="rId13"/>
    <p:sldId id="477" r:id="rId14"/>
    <p:sldId id="578" r:id="rId15"/>
    <p:sldId id="579" r:id="rId16"/>
    <p:sldId id="598" r:id="rId17"/>
    <p:sldId id="575" r:id="rId18"/>
    <p:sldId id="496" r:id="rId19"/>
    <p:sldId id="497" r:id="rId20"/>
    <p:sldId id="555" r:id="rId21"/>
    <p:sldId id="493" r:id="rId22"/>
    <p:sldId id="593" r:id="rId23"/>
    <p:sldId id="572"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077AE0"/>
    <a:srgbClr val="FF0000"/>
    <a:srgbClr val="E6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40" autoAdjust="0"/>
    <p:restoredTop sz="89161" autoAdjust="0"/>
  </p:normalViewPr>
  <p:slideViewPr>
    <p:cSldViewPr showGuides="1">
      <p:cViewPr>
        <p:scale>
          <a:sx n="60" d="100"/>
          <a:sy n="60" d="100"/>
        </p:scale>
        <p:origin x="-135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pitchFamily="-32" charset="-128"/>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pitchFamily="-32" charset="-128"/>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pitchFamily="-32" charset="-128"/>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ea typeface="ＭＳ Ｐゴシック" pitchFamily="-32" charset="-128"/>
              </a:defRPr>
            </a:lvl1pPr>
          </a:lstStyle>
          <a:p>
            <a:pPr>
              <a:defRPr/>
            </a:pPr>
            <a:fld id="{BD1D4882-8E19-422B-987D-8AA6B4BCF19B}" type="slidenum">
              <a:rPr lang="en-US"/>
              <a:pPr>
                <a:defRPr/>
              </a:pPr>
              <a:t>‹#›</a:t>
            </a:fld>
            <a:endParaRPr lang="en-US"/>
          </a:p>
        </p:txBody>
      </p:sp>
    </p:spTree>
    <p:extLst>
      <p:ext uri="{BB962C8B-B14F-4D97-AF65-F5344CB8AC3E}">
        <p14:creationId xmlns:p14="http://schemas.microsoft.com/office/powerpoint/2010/main" val="4043657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F04B645-34F8-47D1-ABAE-2F201AAD30D7}" type="slidenum">
              <a:rPr lang="en-US" sz="1200" smtClean="0"/>
              <a:pPr/>
              <a:t>1</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46506-0D32-481E-B4BB-0DAB72027BE8}" type="slidenum">
              <a:rPr lang="en-US" smtClean="0"/>
              <a:pPr eaLnBrk="1" hangingPunct="1"/>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139AC1-4124-4D4B-BA05-229FCFF52D60}" type="slidenum">
              <a:rPr lang="en-US" smtClean="0"/>
              <a:pPr eaLnBrk="1" hangingPunct="1"/>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B1AE7-E6CE-4B29-B8A4-59EC786FE8D7}" type="slidenum">
              <a:rPr lang="en-US" smtClean="0"/>
              <a:pPr eaLnBrk="1" hangingPunct="1"/>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5459BE4-CF99-49B9-81B2-70565E6B9E6C}" type="slidenum">
              <a:rPr lang="en-US" sz="1200" smtClean="0"/>
              <a:pPr/>
              <a:t>22</a:t>
            </a:fld>
            <a:endParaRPr lang="en-US" sz="120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E98CB59-B61A-4506-B3D7-632ECDC1ED7E}" type="slidenum">
              <a:rPr lang="en-US" sz="1200" smtClean="0"/>
              <a:pPr/>
              <a:t>23</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5889400-D373-41AF-9778-9CF692C81DBD}" type="slidenum">
              <a:rPr lang="en-US" sz="1200" smtClean="0"/>
              <a:pPr/>
              <a:t>3</a:t>
            </a:fld>
            <a:endParaRPr lang="en-US" sz="1200"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Changing environmental conditions is particularly important for the Arctic Ocean.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40CFCDF-4576-442F-830F-EA2A28CEB547}" type="slidenum">
              <a:rPr lang="en-US" sz="1200" smtClean="0"/>
              <a:pPr/>
              <a:t>4</a:t>
            </a:fld>
            <a:endParaRPr lang="en-US" sz="1200"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34" charset="-128"/>
              </a:rPr>
              <a:t>These three components - interfaces, internal cycling, and proxies, form the three scientific components of the GEOTRACES science plan - a plan you can download from….</a:t>
            </a:r>
          </a:p>
          <a:p>
            <a:pPr eaLnBrk="1" hangingPunct="1"/>
            <a:r>
              <a:rPr lang="en-US" smtClean="0">
                <a:ea typeface="ＭＳ Ｐゴシック" pitchFamily="34" charset="-128"/>
              </a:rPr>
              <a:t>End members - Several nations studying dust fluxes in N Atlantic.  US studies EPR - largest plume source.  Arctic - largest river influence + ice-shelf sediment interactions.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724145-4204-4298-A7FD-11D7A52F574D}" type="slidenum">
              <a:rPr lang="en-US" smtClean="0"/>
              <a:pPr eaLnBrk="1" hangingPunct="1"/>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7E651A-53E3-41DD-8957-D8FF71C762BC}" type="slidenum">
              <a:rPr lang="en-US" smtClean="0"/>
              <a:pPr eaLnBrk="1" hangingPunct="1"/>
              <a:t>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7AE3BE-0395-411D-ABAE-FC5F8B4E9A72}" type="slidenum">
              <a:rPr lang="en-US" sz="1200" smtClean="0"/>
              <a:pPr/>
              <a:t>7</a:t>
            </a:fld>
            <a:endParaRPr lang="en-US" sz="1200" smtClean="0"/>
          </a:p>
        </p:txBody>
      </p:sp>
      <p:sp>
        <p:nvSpPr>
          <p:cNvPr id="481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1F02C0B2-515C-4578-B67B-FE8E914B5EEE}" type="slidenum">
              <a:rPr lang="en-US" sz="1200"/>
              <a:pPr algn="r"/>
              <a:t>7</a:t>
            </a:fld>
            <a:endParaRPr lang="en-US" sz="1200"/>
          </a:p>
        </p:txBody>
      </p:sp>
      <p:sp>
        <p:nvSpPr>
          <p:cNvPr id="48132" name="Rectangle 2"/>
          <p:cNvSpPr>
            <a:spLocks noGrp="1" noRot="1" noChangeAspect="1" noChangeArrowheads="1" noTextEdit="1"/>
          </p:cNvSpPr>
          <p:nvPr>
            <p:ph type="sldImg"/>
          </p:nvPr>
        </p:nvSpPr>
        <p:spPr>
          <a:solidFill>
            <a:srgbClr val="FFFFFF"/>
          </a:solidFill>
          <a:ln/>
        </p:spPr>
      </p:sp>
      <p:sp>
        <p:nvSpPr>
          <p:cNvPr id="4813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smtClean="0">
                <a:ea typeface="ＭＳ Ｐゴシック" pitchFamily="34" charset="-128"/>
              </a:rPr>
              <a:t> GEOTRACES needed new technology, international cooperation, and a suite of enabling activities to successfully pursue a study of the global marine biogeochemical cycles of TEIs.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D79FA2-85DA-4621-BB53-EE044E0F0786}" type="slidenum">
              <a:rPr lang="en-US" smtClean="0"/>
              <a:pPr eaLnBrk="1" hangingPunct="1"/>
              <a:t>11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01A3B0-CA7B-4991-9E6D-9EA21B5B6F0F}" type="slidenum">
              <a:rPr lang="en-US" smtClean="0"/>
              <a:pPr eaLnBrk="1" hangingPunct="1"/>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89976-4867-4F55-9B16-8ACC325769A2}" type="slidenum">
              <a:rPr lang="en-US" smtClean="0"/>
              <a:pPr eaLnBrk="1" hangingPunct="1"/>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F6BCB8-10D6-42E7-AD98-8DD77B0E7F3D}" type="slidenum">
              <a:rPr lang="en-US"/>
              <a:pPr>
                <a:defRPr/>
              </a:pPr>
              <a:t>‹#›</a:t>
            </a:fld>
            <a:endParaRPr lang="en-US"/>
          </a:p>
        </p:txBody>
      </p:sp>
    </p:spTree>
    <p:extLst>
      <p:ext uri="{BB962C8B-B14F-4D97-AF65-F5344CB8AC3E}">
        <p14:creationId xmlns:p14="http://schemas.microsoft.com/office/powerpoint/2010/main" val="429022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199321-2A22-4717-8B12-D8C051821996}" type="slidenum">
              <a:rPr lang="en-US"/>
              <a:pPr>
                <a:defRPr/>
              </a:pPr>
              <a:t>‹#›</a:t>
            </a:fld>
            <a:endParaRPr lang="en-US"/>
          </a:p>
        </p:txBody>
      </p:sp>
    </p:spTree>
    <p:extLst>
      <p:ext uri="{BB962C8B-B14F-4D97-AF65-F5344CB8AC3E}">
        <p14:creationId xmlns:p14="http://schemas.microsoft.com/office/powerpoint/2010/main" val="153543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44C1C-4B17-4D84-A6B9-925FBB345641}" type="slidenum">
              <a:rPr lang="en-US"/>
              <a:pPr>
                <a:defRPr/>
              </a:pPr>
              <a:t>‹#›</a:t>
            </a:fld>
            <a:endParaRPr lang="en-US"/>
          </a:p>
        </p:txBody>
      </p:sp>
    </p:spTree>
    <p:extLst>
      <p:ext uri="{BB962C8B-B14F-4D97-AF65-F5344CB8AC3E}">
        <p14:creationId xmlns:p14="http://schemas.microsoft.com/office/powerpoint/2010/main" val="40701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AF5D3A-674E-4976-9DCE-BE96DEDA15FC}" type="slidenum">
              <a:rPr lang="en-US"/>
              <a:pPr>
                <a:defRPr/>
              </a:pPr>
              <a:t>‹#›</a:t>
            </a:fld>
            <a:endParaRPr lang="en-US"/>
          </a:p>
        </p:txBody>
      </p:sp>
    </p:spTree>
    <p:extLst>
      <p:ext uri="{BB962C8B-B14F-4D97-AF65-F5344CB8AC3E}">
        <p14:creationId xmlns:p14="http://schemas.microsoft.com/office/powerpoint/2010/main" val="36257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4CDEA2-83EA-47ED-B3EE-4A89FC1BFDC3}" type="slidenum">
              <a:rPr lang="en-US"/>
              <a:pPr>
                <a:defRPr/>
              </a:pPr>
              <a:t>‹#›</a:t>
            </a:fld>
            <a:endParaRPr lang="en-US"/>
          </a:p>
        </p:txBody>
      </p:sp>
    </p:spTree>
    <p:extLst>
      <p:ext uri="{BB962C8B-B14F-4D97-AF65-F5344CB8AC3E}">
        <p14:creationId xmlns:p14="http://schemas.microsoft.com/office/powerpoint/2010/main" val="4366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9A0051-0675-44A7-8877-37A55F6ED613}" type="slidenum">
              <a:rPr lang="en-US"/>
              <a:pPr>
                <a:defRPr/>
              </a:pPr>
              <a:t>‹#›</a:t>
            </a:fld>
            <a:endParaRPr lang="en-US"/>
          </a:p>
        </p:txBody>
      </p:sp>
    </p:spTree>
    <p:extLst>
      <p:ext uri="{BB962C8B-B14F-4D97-AF65-F5344CB8AC3E}">
        <p14:creationId xmlns:p14="http://schemas.microsoft.com/office/powerpoint/2010/main" val="1155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F27C63-65C4-452A-A6ED-512C9A375C3D}" type="slidenum">
              <a:rPr lang="en-US"/>
              <a:pPr>
                <a:defRPr/>
              </a:pPr>
              <a:t>‹#›</a:t>
            </a:fld>
            <a:endParaRPr lang="en-US"/>
          </a:p>
        </p:txBody>
      </p:sp>
    </p:spTree>
    <p:extLst>
      <p:ext uri="{BB962C8B-B14F-4D97-AF65-F5344CB8AC3E}">
        <p14:creationId xmlns:p14="http://schemas.microsoft.com/office/powerpoint/2010/main" val="304450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3A1ECE-80C7-448C-9F90-649E92B336E2}" type="slidenum">
              <a:rPr lang="en-US"/>
              <a:pPr>
                <a:defRPr/>
              </a:pPr>
              <a:t>‹#›</a:t>
            </a:fld>
            <a:endParaRPr lang="en-US"/>
          </a:p>
        </p:txBody>
      </p:sp>
    </p:spTree>
    <p:extLst>
      <p:ext uri="{BB962C8B-B14F-4D97-AF65-F5344CB8AC3E}">
        <p14:creationId xmlns:p14="http://schemas.microsoft.com/office/powerpoint/2010/main" val="279566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A2652F-A816-4132-8A75-C2B5A179C954}" type="slidenum">
              <a:rPr lang="en-US"/>
              <a:pPr>
                <a:defRPr/>
              </a:pPr>
              <a:t>‹#›</a:t>
            </a:fld>
            <a:endParaRPr lang="en-US"/>
          </a:p>
        </p:txBody>
      </p:sp>
    </p:spTree>
    <p:extLst>
      <p:ext uri="{BB962C8B-B14F-4D97-AF65-F5344CB8AC3E}">
        <p14:creationId xmlns:p14="http://schemas.microsoft.com/office/powerpoint/2010/main" val="15392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98D39-3E09-427A-A442-BBC2EBEA3158}" type="slidenum">
              <a:rPr lang="en-US"/>
              <a:pPr>
                <a:defRPr/>
              </a:pPr>
              <a:t>‹#›</a:t>
            </a:fld>
            <a:endParaRPr lang="en-US"/>
          </a:p>
        </p:txBody>
      </p:sp>
    </p:spTree>
    <p:extLst>
      <p:ext uri="{BB962C8B-B14F-4D97-AF65-F5344CB8AC3E}">
        <p14:creationId xmlns:p14="http://schemas.microsoft.com/office/powerpoint/2010/main" val="350036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A9FC37-18D2-4C7C-82C0-DFD55F6694DD}" type="slidenum">
              <a:rPr lang="en-US"/>
              <a:pPr>
                <a:defRPr/>
              </a:pPr>
              <a:t>‹#›</a:t>
            </a:fld>
            <a:endParaRPr lang="en-US"/>
          </a:p>
        </p:txBody>
      </p:sp>
    </p:spTree>
    <p:extLst>
      <p:ext uri="{BB962C8B-B14F-4D97-AF65-F5344CB8AC3E}">
        <p14:creationId xmlns:p14="http://schemas.microsoft.com/office/powerpoint/2010/main" val="73354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75000">
              <a:schemeClr val="accent2">
                <a:lumMod val="75000"/>
              </a:schemeClr>
            </a:gs>
            <a:gs pos="100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pitchFamily="-3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pitchFamily="-3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ea typeface="ＭＳ Ｐゴシック" pitchFamily="-32" charset="-128"/>
              </a:defRPr>
            </a:lvl1pPr>
          </a:lstStyle>
          <a:p>
            <a:pPr>
              <a:defRPr/>
            </a:pPr>
            <a:fld id="{6161FB10-B892-4EE4-8B76-68BDEDCEE1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ipo@geotrac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
            <a:ext cx="7315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descr="Urban 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5507562"/>
            <a:ext cx="257484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60" name="Text Box 16"/>
          <p:cNvSpPr txBox="1">
            <a:spLocks noChangeArrowheads="1"/>
          </p:cNvSpPr>
          <p:nvPr/>
        </p:nvSpPr>
        <p:spPr bwMode="auto">
          <a:xfrm>
            <a:off x="-304800" y="1828800"/>
            <a:ext cx="9372600" cy="3416320"/>
          </a:xfrm>
          <a:prstGeom prst="rect">
            <a:avLst/>
          </a:prstGeom>
          <a:noFill/>
          <a:ln>
            <a:noFill/>
          </a:ln>
          <a:extLst/>
        </p:spPr>
        <p:txBody>
          <a:bodyPr wrap="square">
            <a:spAutoFit/>
          </a:bodyPr>
          <a:lstStyle/>
          <a:p>
            <a:pPr algn="ctr">
              <a:defRPr/>
            </a:pPr>
            <a:r>
              <a:rPr lang="en-US" sz="4400" dirty="0" smtClean="0">
                <a:solidFill>
                  <a:schemeClr val="accent3"/>
                </a:solidFill>
                <a:ea typeface="ＭＳ Ｐゴシック" pitchFamily="-32" charset="-128"/>
              </a:rPr>
              <a:t>The GEOTRACES Arctic Program</a:t>
            </a:r>
          </a:p>
          <a:p>
            <a:pPr algn="ctr">
              <a:defRPr/>
            </a:pPr>
            <a:endParaRPr lang="en-US" sz="2000" dirty="0" smtClean="0">
              <a:solidFill>
                <a:schemeClr val="accent3"/>
              </a:solidFill>
              <a:ea typeface="ＭＳ Ｐゴシック" pitchFamily="-32" charset="-128"/>
            </a:endParaRPr>
          </a:p>
          <a:p>
            <a:pPr algn="ctr">
              <a:defRPr/>
            </a:pPr>
            <a:r>
              <a:rPr lang="en-US" sz="3200" dirty="0">
                <a:solidFill>
                  <a:schemeClr val="accent3"/>
                </a:solidFill>
                <a:ea typeface="ＭＳ Ｐゴシック" pitchFamily="-32" charset="-128"/>
              </a:rPr>
              <a:t>Dave Kadko, University of </a:t>
            </a:r>
            <a:r>
              <a:rPr lang="en-US" sz="3200" dirty="0" smtClean="0">
                <a:solidFill>
                  <a:schemeClr val="accent3"/>
                </a:solidFill>
                <a:ea typeface="ＭＳ Ｐゴシック" pitchFamily="-32" charset="-128"/>
              </a:rPr>
              <a:t>Miami (25.80N)</a:t>
            </a:r>
            <a:endParaRPr lang="en-US" sz="3200" dirty="0">
              <a:solidFill>
                <a:schemeClr val="accent3"/>
              </a:solidFill>
              <a:ea typeface="ＭＳ Ｐゴシック" pitchFamily="-32" charset="-128"/>
            </a:endParaRPr>
          </a:p>
          <a:p>
            <a:pPr algn="ctr">
              <a:defRPr/>
            </a:pPr>
            <a:r>
              <a:rPr lang="en-US" sz="3200" dirty="0" smtClean="0">
                <a:solidFill>
                  <a:schemeClr val="accent3"/>
                </a:solidFill>
                <a:ea typeface="ＭＳ Ｐゴシック" pitchFamily="-32" charset="-128"/>
              </a:rPr>
              <a:t>Bill Landing, Florida State University (30.42N)</a:t>
            </a:r>
            <a:br>
              <a:rPr lang="en-US" sz="3200" dirty="0" smtClean="0">
                <a:solidFill>
                  <a:schemeClr val="accent3"/>
                </a:solidFill>
                <a:ea typeface="ＭＳ Ｐゴシック" pitchFamily="-32" charset="-128"/>
              </a:rPr>
            </a:br>
            <a:r>
              <a:rPr lang="en-US" sz="3200" dirty="0" smtClean="0">
                <a:solidFill>
                  <a:schemeClr val="accent3"/>
                </a:solidFill>
                <a:ea typeface="ＭＳ Ｐゴシック" pitchFamily="-32" charset="-128"/>
              </a:rPr>
              <a:t>Greg Cutter, Old Dominion University (36.83N)</a:t>
            </a:r>
          </a:p>
          <a:p>
            <a:pPr algn="ctr">
              <a:defRPr/>
            </a:pPr>
            <a:endParaRPr lang="en-US" sz="3200" dirty="0" smtClean="0">
              <a:solidFill>
                <a:schemeClr val="accent3"/>
              </a:solidFill>
              <a:ea typeface="ＭＳ Ｐゴシック" pitchFamily="-32" charset="-128"/>
            </a:endParaRPr>
          </a:p>
          <a:p>
            <a:pPr algn="ctr">
              <a:defRPr/>
            </a:pPr>
            <a:r>
              <a:rPr lang="en-US" dirty="0" smtClean="0">
                <a:solidFill>
                  <a:schemeClr val="accent3"/>
                </a:solidFill>
                <a:ea typeface="ＭＳ Ｐゴシック" pitchFamily="-32" charset="-128"/>
              </a:rPr>
              <a:t>AOMIP-FAMOS Workshop, WHOI October 2012</a:t>
            </a:r>
            <a:endParaRPr lang="en-US" dirty="0">
              <a:solidFill>
                <a:schemeClr val="bg1"/>
              </a:solidFill>
              <a:ea typeface="ＭＳ Ｐゴシック" pitchFamily="-32" charset="-128"/>
            </a:endParaRPr>
          </a:p>
        </p:txBody>
      </p:sp>
      <p:pic>
        <p:nvPicPr>
          <p:cNvPr id="410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8674" y="5507562"/>
            <a:ext cx="1524001"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descr="C:\Data\FSU-forms\EOAS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5503842"/>
            <a:ext cx="1581150" cy="1527719"/>
          </a:xfrm>
          <a:prstGeom prst="rect">
            <a:avLst/>
          </a:prstGeom>
          <a:noFill/>
          <a:extLst>
            <a:ext uri="{909E8E84-426E-40DD-AFC4-6F175D3DCCD1}">
              <a14:hiddenFill xmlns:a14="http://schemas.microsoft.com/office/drawing/2010/main">
                <a:solidFill>
                  <a:srgbClr val="FFFFFF"/>
                </a:solidFill>
              </a14:hiddenFill>
            </a:ext>
          </a:extLst>
        </p:spPr>
      </p:pic>
      <p:pic>
        <p:nvPicPr>
          <p:cNvPr id="79874" name="Picture 2" descr="https://encrypted-tbn0.gstatic.com/images?q=tbn:ANd9GcSzENz2M6YpXTXDbVbqUet783606FiLsXYdVaxcyTXG2DtDf46Bi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6931" y="5507561"/>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descr="https://encrypted-tbn1.gstatic.com/images?q=tbn:ANd9GcQhdoZFyNpGaFWruIQFdSxAgwWP0mY3J5yHPnNpIftj18W_xe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0034" y="5507561"/>
            <a:ext cx="2078182" cy="152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50" name="Object 2"/>
          <p:cNvGraphicFramePr>
            <a:graphicFrameLocks noChangeAspect="1"/>
          </p:cNvGraphicFramePr>
          <p:nvPr>
            <p:extLst>
              <p:ext uri="{D42A27DB-BD31-4B8C-83A1-F6EECF244321}">
                <p14:modId xmlns:p14="http://schemas.microsoft.com/office/powerpoint/2010/main" val="1487639995"/>
              </p:ext>
            </p:extLst>
          </p:nvPr>
        </p:nvGraphicFramePr>
        <p:xfrm>
          <a:off x="592401" y="990600"/>
          <a:ext cx="3446198" cy="5715000"/>
        </p:xfrm>
        <a:graphic>
          <a:graphicData uri="http://schemas.openxmlformats.org/presentationml/2006/ole">
            <mc:AlternateContent xmlns:mc="http://schemas.openxmlformats.org/markup-compatibility/2006">
              <mc:Choice xmlns:v="urn:schemas-microsoft-com:vml" Requires="v">
                <p:oleObj spid="_x0000_s2133" r:id="rId3" imgW="5089320" imgH="8451720" progId="SigmaPlotGraphicObject.10">
                  <p:embed/>
                </p:oleObj>
              </mc:Choice>
              <mc:Fallback>
                <p:oleObj r:id="rId3" imgW="5089320" imgH="8451720" progId="SigmaPlotGraphicObject.1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01" y="990600"/>
                        <a:ext cx="3446198" cy="5715000"/>
                      </a:xfrm>
                      <a:prstGeom prst="rect">
                        <a:avLst/>
                      </a:prstGeom>
                      <a:noFill/>
                      <a:ln>
                        <a:noFill/>
                      </a:ln>
                      <a:extLst/>
                    </p:spPr>
                  </p:pic>
                </p:oleObj>
              </mc:Fallback>
            </mc:AlternateContent>
          </a:graphicData>
        </a:graphic>
      </p:graphicFrame>
      <p:sp>
        <p:nvSpPr>
          <p:cNvPr id="20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51" name="Object 4"/>
          <p:cNvGraphicFramePr>
            <a:graphicFrameLocks noChangeAspect="1"/>
          </p:cNvGraphicFramePr>
          <p:nvPr>
            <p:extLst>
              <p:ext uri="{D42A27DB-BD31-4B8C-83A1-F6EECF244321}">
                <p14:modId xmlns:p14="http://schemas.microsoft.com/office/powerpoint/2010/main" val="2864027001"/>
              </p:ext>
            </p:extLst>
          </p:nvPr>
        </p:nvGraphicFramePr>
        <p:xfrm>
          <a:off x="5105400" y="990600"/>
          <a:ext cx="3360208" cy="5715000"/>
        </p:xfrm>
        <a:graphic>
          <a:graphicData uri="http://schemas.openxmlformats.org/presentationml/2006/ole">
            <mc:AlternateContent xmlns:mc="http://schemas.openxmlformats.org/markup-compatibility/2006">
              <mc:Choice xmlns:v="urn:schemas-microsoft-com:vml" Requires="v">
                <p:oleObj spid="_x0000_s2134" r:id="rId5" imgW="4965120" imgH="8451720" progId="SigmaPlotGraphicObject.10">
                  <p:embed/>
                </p:oleObj>
              </mc:Choice>
              <mc:Fallback>
                <p:oleObj r:id="rId5" imgW="4965120" imgH="8451720" progId="SigmaPlotGraphicObject.1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990600"/>
                        <a:ext cx="3360208" cy="5715000"/>
                      </a:xfrm>
                      <a:prstGeom prst="rect">
                        <a:avLst/>
                      </a:prstGeom>
                      <a:noFill/>
                      <a:ln>
                        <a:noFill/>
                      </a:ln>
                      <a:extLst/>
                    </p:spPr>
                  </p:pic>
                </p:oleObj>
              </mc:Fallback>
            </mc:AlternateContent>
          </a:graphicData>
        </a:graphic>
      </p:graphicFrame>
      <p:sp>
        <p:nvSpPr>
          <p:cNvPr id="2054" name="TextBox 5"/>
          <p:cNvSpPr txBox="1">
            <a:spLocks noChangeArrowheads="1"/>
          </p:cNvSpPr>
          <p:nvPr/>
        </p:nvSpPr>
        <p:spPr bwMode="auto">
          <a:xfrm>
            <a:off x="38100" y="10510"/>
            <a:ext cx="887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smtClean="0">
                <a:solidFill>
                  <a:schemeClr val="bg1"/>
                </a:solidFill>
              </a:rPr>
              <a:t>Accuracy and precision for trace elements is comparable to that for major nutrients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t="5284" b="1761"/>
          <a:stretch>
            <a:fillRect/>
          </a:stretch>
        </p:blipFill>
        <p:spPr bwMode="auto">
          <a:xfrm>
            <a:off x="1219200" y="1171411"/>
            <a:ext cx="6725126" cy="567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p:cNvSpPr>
            <a:spLocks noChangeArrowheads="1"/>
          </p:cNvSpPr>
          <p:nvPr/>
        </p:nvSpPr>
        <p:spPr bwMode="auto">
          <a:xfrm>
            <a:off x="152400" y="202296"/>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GB" dirty="0">
                <a:solidFill>
                  <a:schemeClr val="bg1"/>
                </a:solidFill>
              </a:rPr>
              <a:t>Transport pathways </a:t>
            </a:r>
            <a:r>
              <a:rPr lang="en-GB" dirty="0" smtClean="0">
                <a:solidFill>
                  <a:schemeClr val="bg1"/>
                </a:solidFill>
              </a:rPr>
              <a:t>(currents, riverine fluxes, atmospheric deposition) bring </a:t>
            </a:r>
            <a:r>
              <a:rPr lang="en-GB" dirty="0">
                <a:solidFill>
                  <a:schemeClr val="bg1"/>
                </a:solidFill>
              </a:rPr>
              <a:t>contaminants </a:t>
            </a:r>
            <a:r>
              <a:rPr lang="en-GB" dirty="0" smtClean="0">
                <a:solidFill>
                  <a:schemeClr val="bg1"/>
                </a:solidFill>
              </a:rPr>
              <a:t>and natural TEIs into </a:t>
            </a:r>
            <a:r>
              <a:rPr lang="en-GB" dirty="0">
                <a:solidFill>
                  <a:schemeClr val="bg1"/>
                </a:solidFill>
              </a:rPr>
              <a:t>the </a:t>
            </a:r>
            <a:r>
              <a:rPr lang="en-GB" dirty="0" smtClean="0">
                <a:solidFill>
                  <a:schemeClr val="bg1"/>
                </a:solidFill>
              </a:rPr>
              <a:t>Arctic</a:t>
            </a:r>
            <a:endParaRPr lang="en-US" dirty="0">
              <a:solidFill>
                <a:schemeClr val="bg1"/>
              </a:solidFill>
            </a:endParaRPr>
          </a:p>
        </p:txBody>
      </p:sp>
    </p:spTree>
    <p:extLst>
      <p:ext uri="{BB962C8B-B14F-4D97-AF65-F5344CB8AC3E}">
        <p14:creationId xmlns:p14="http://schemas.microsoft.com/office/powerpoint/2010/main" val="2236979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457200" y="685800"/>
            <a:ext cx="4800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chemeClr val="bg1"/>
                </a:solidFill>
              </a:rPr>
              <a:t>Sampling</a:t>
            </a:r>
            <a:r>
              <a:rPr lang="en-US" sz="2400" b="1" dirty="0">
                <a:solidFill>
                  <a:schemeClr val="bg1"/>
                </a:solidFill>
              </a:rPr>
              <a:t>: </a:t>
            </a:r>
          </a:p>
          <a:p>
            <a:endParaRPr lang="en-US" sz="2400" b="1" dirty="0">
              <a:solidFill>
                <a:schemeClr val="bg1"/>
              </a:solidFill>
            </a:endParaRPr>
          </a:p>
          <a:p>
            <a:pPr marL="342900" indent="-342900">
              <a:spcAft>
                <a:spcPts val="1200"/>
              </a:spcAft>
              <a:buFont typeface="Courier New" pitchFamily="49" charset="0"/>
              <a:buChar char="o"/>
            </a:pPr>
            <a:r>
              <a:rPr lang="en-US" sz="2400" b="1" dirty="0" smtClean="0">
                <a:solidFill>
                  <a:schemeClr val="bg1"/>
                </a:solidFill>
              </a:rPr>
              <a:t>Water column (dissolved TEIs, nutrients, hydrography)</a:t>
            </a:r>
          </a:p>
          <a:p>
            <a:pPr marL="342900" indent="-342900">
              <a:spcAft>
                <a:spcPts val="1200"/>
              </a:spcAft>
              <a:buFont typeface="Courier New" pitchFamily="49" charset="0"/>
              <a:buChar char="o"/>
            </a:pPr>
            <a:r>
              <a:rPr lang="en-US" sz="2400" b="1" dirty="0" smtClean="0">
                <a:solidFill>
                  <a:schemeClr val="bg1"/>
                </a:solidFill>
              </a:rPr>
              <a:t>Suspended particles</a:t>
            </a:r>
          </a:p>
          <a:p>
            <a:pPr marL="342900" indent="-342900">
              <a:spcAft>
                <a:spcPts val="1200"/>
              </a:spcAft>
              <a:buFont typeface="Courier New" pitchFamily="49" charset="0"/>
              <a:buChar char="o"/>
            </a:pPr>
            <a:r>
              <a:rPr lang="en-US" sz="2400" b="1" dirty="0" smtClean="0">
                <a:solidFill>
                  <a:schemeClr val="bg1"/>
                </a:solidFill>
              </a:rPr>
              <a:t>Sea </a:t>
            </a:r>
            <a:r>
              <a:rPr lang="en-US" sz="2400" b="1" dirty="0">
                <a:solidFill>
                  <a:schemeClr val="bg1"/>
                </a:solidFill>
              </a:rPr>
              <a:t>ice + “dirty </a:t>
            </a:r>
            <a:r>
              <a:rPr lang="en-US" sz="2400" b="1" dirty="0" smtClean="0">
                <a:solidFill>
                  <a:schemeClr val="bg1"/>
                </a:solidFill>
              </a:rPr>
              <a:t>ice“; melt ponds, ice-edge, under ice sampling; ice algae</a:t>
            </a:r>
          </a:p>
          <a:p>
            <a:pPr marL="342900" indent="-342900">
              <a:spcAft>
                <a:spcPts val="1200"/>
              </a:spcAft>
              <a:buFont typeface="Courier New" pitchFamily="49" charset="0"/>
              <a:buChar char="o"/>
            </a:pPr>
            <a:r>
              <a:rPr lang="en-US" sz="2400" b="1" dirty="0" smtClean="0">
                <a:solidFill>
                  <a:schemeClr val="bg1"/>
                </a:solidFill>
              </a:rPr>
              <a:t>Aerosols</a:t>
            </a:r>
          </a:p>
          <a:p>
            <a:pPr marL="342900" indent="-342900">
              <a:spcAft>
                <a:spcPts val="1200"/>
              </a:spcAft>
              <a:buFont typeface="Courier New" pitchFamily="49" charset="0"/>
              <a:buChar char="o"/>
            </a:pPr>
            <a:r>
              <a:rPr lang="en-US" sz="2400" b="1" dirty="0" smtClean="0">
                <a:solidFill>
                  <a:schemeClr val="bg1"/>
                </a:solidFill>
              </a:rPr>
              <a:t>Precipitation</a:t>
            </a:r>
          </a:p>
          <a:p>
            <a:pPr marL="342900" indent="-342900">
              <a:spcAft>
                <a:spcPts val="1200"/>
              </a:spcAft>
              <a:buFont typeface="Courier New" pitchFamily="49" charset="0"/>
              <a:buChar char="o"/>
            </a:pPr>
            <a:r>
              <a:rPr lang="en-US" sz="2400" b="1" dirty="0" smtClean="0">
                <a:solidFill>
                  <a:schemeClr val="bg1"/>
                </a:solidFill>
              </a:rPr>
              <a:t>Surface </a:t>
            </a:r>
            <a:r>
              <a:rPr lang="en-US" sz="2400" b="1" dirty="0">
                <a:solidFill>
                  <a:schemeClr val="bg1"/>
                </a:solidFill>
              </a:rPr>
              <a:t>sediments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43057"/>
            <a:ext cx="1554215" cy="22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898" y="1185731"/>
            <a:ext cx="1943101"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9979" y="228600"/>
            <a:ext cx="1828802" cy="13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6740" y="4862512"/>
            <a:ext cx="1993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74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52883"/>
            <a:ext cx="8763000" cy="2803844"/>
          </a:xfrm>
          <a:prstGeom prst="rect">
            <a:avLst/>
          </a:prstGeom>
          <a:noFill/>
          <a:ln w="9525">
            <a:noFill/>
            <a:miter lim="800000"/>
            <a:headEnd/>
            <a:tailEnd/>
          </a:ln>
          <a:effectLst/>
        </p:spPr>
        <p:txBody>
          <a:bodyPr anchor="ctr">
            <a:spAutoFit/>
          </a:bodyPr>
          <a:lstStyle/>
          <a:p>
            <a:pPr marL="228600" indent="-228600" algn="ctr">
              <a:lnSpc>
                <a:spcPct val="90000"/>
              </a:lnSpc>
              <a:spcBef>
                <a:spcPct val="20000"/>
              </a:spcBef>
              <a:buClr>
                <a:schemeClr val="hlink"/>
              </a:buClr>
              <a:defRPr/>
            </a:pPr>
            <a:r>
              <a:rPr lang="en-US" b="1" dirty="0" smtClean="0">
                <a:solidFill>
                  <a:srgbClr val="FFFA06"/>
                </a:solidFill>
              </a:rPr>
              <a:t>SHELF PROCESSES</a:t>
            </a:r>
          </a:p>
          <a:p>
            <a:pPr marL="228600" indent="-228600">
              <a:lnSpc>
                <a:spcPts val="2900"/>
              </a:lnSpc>
              <a:spcBef>
                <a:spcPct val="20000"/>
              </a:spcBef>
              <a:buClr>
                <a:schemeClr val="hlink"/>
              </a:buClr>
              <a:buFontTx/>
              <a:buChar char="•"/>
              <a:defRPr/>
            </a:pPr>
            <a:r>
              <a:rPr lang="en-US" dirty="0" smtClean="0">
                <a:solidFill>
                  <a:schemeClr val="bg1"/>
                </a:solidFill>
              </a:rPr>
              <a:t>Physical</a:t>
            </a:r>
            <a:r>
              <a:rPr lang="en-US" dirty="0">
                <a:solidFill>
                  <a:schemeClr val="bg1"/>
                </a:solidFill>
              </a:rPr>
              <a:t>, </a:t>
            </a:r>
            <a:r>
              <a:rPr lang="en-US" dirty="0" smtClean="0">
                <a:solidFill>
                  <a:schemeClr val="bg1"/>
                </a:solidFill>
              </a:rPr>
              <a:t>biogeochemical, and </a:t>
            </a:r>
            <a:r>
              <a:rPr lang="en-US" dirty="0">
                <a:solidFill>
                  <a:schemeClr val="bg1"/>
                </a:solidFill>
              </a:rPr>
              <a:t>biological fluxes </a:t>
            </a:r>
            <a:r>
              <a:rPr lang="en-US" dirty="0" smtClean="0">
                <a:solidFill>
                  <a:schemeClr val="bg1"/>
                </a:solidFill>
              </a:rPr>
              <a:t>interact; impact on Arctic ecosystems </a:t>
            </a:r>
            <a:r>
              <a:rPr lang="en-US" dirty="0">
                <a:solidFill>
                  <a:schemeClr val="bg1"/>
                </a:solidFill>
              </a:rPr>
              <a:t>(e.g. heat, fresh water, nutrients, </a:t>
            </a:r>
            <a:r>
              <a:rPr lang="en-US" dirty="0" smtClean="0">
                <a:solidFill>
                  <a:schemeClr val="bg1"/>
                </a:solidFill>
              </a:rPr>
              <a:t>carbon, TEI tracers)</a:t>
            </a:r>
          </a:p>
          <a:p>
            <a:pPr marL="228600" indent="-228600">
              <a:lnSpc>
                <a:spcPts val="2900"/>
              </a:lnSpc>
              <a:spcBef>
                <a:spcPct val="20000"/>
              </a:spcBef>
              <a:buClr>
                <a:schemeClr val="hlink"/>
              </a:buClr>
              <a:buFontTx/>
              <a:buChar char="•"/>
              <a:defRPr/>
            </a:pPr>
            <a:r>
              <a:rPr lang="en-US" dirty="0" smtClean="0">
                <a:solidFill>
                  <a:schemeClr val="accent2">
                    <a:lumMod val="60000"/>
                    <a:lumOff val="40000"/>
                  </a:schemeClr>
                </a:solidFill>
              </a:rPr>
              <a:t>Biologically-mediated redox processes </a:t>
            </a:r>
            <a:r>
              <a:rPr lang="en-US" dirty="0">
                <a:solidFill>
                  <a:schemeClr val="accent2">
                    <a:lumMod val="60000"/>
                    <a:lumOff val="40000"/>
                  </a:schemeClr>
                </a:solidFill>
              </a:rPr>
              <a:t>are critical to carbon </a:t>
            </a:r>
            <a:r>
              <a:rPr lang="en-US" dirty="0" smtClean="0">
                <a:solidFill>
                  <a:schemeClr val="accent2">
                    <a:lumMod val="60000"/>
                    <a:lumOff val="40000"/>
                  </a:schemeClr>
                </a:solidFill>
              </a:rPr>
              <a:t>and bioactive TEI cycling and to regional </a:t>
            </a:r>
            <a:r>
              <a:rPr lang="en-US" dirty="0">
                <a:solidFill>
                  <a:schemeClr val="accent2">
                    <a:lumMod val="60000"/>
                    <a:lumOff val="40000"/>
                  </a:schemeClr>
                </a:solidFill>
              </a:rPr>
              <a:t>and global carbon flux dynamics (how much, how fast, in what forms, where to</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72493"/>
            <a:ext cx="56292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4038600"/>
            <a:ext cx="2743200" cy="2246769"/>
          </a:xfrm>
          <a:prstGeom prst="rect">
            <a:avLst/>
          </a:prstGeom>
        </p:spPr>
        <p:txBody>
          <a:bodyPr wrap="square">
            <a:spAutoFit/>
          </a:bodyPr>
          <a:lstStyle/>
          <a:p>
            <a:r>
              <a:rPr lang="en-US" sz="2000" dirty="0" smtClean="0">
                <a:solidFill>
                  <a:schemeClr val="bg1"/>
                </a:solidFill>
              </a:rPr>
              <a:t>Macdonald and </a:t>
            </a:r>
            <a:r>
              <a:rPr lang="en-US" sz="2000" dirty="0" err="1" smtClean="0">
                <a:solidFill>
                  <a:schemeClr val="bg1"/>
                </a:solidFill>
              </a:rPr>
              <a:t>Gobeil</a:t>
            </a:r>
            <a:r>
              <a:rPr lang="en-US" sz="2000" dirty="0" smtClean="0">
                <a:solidFill>
                  <a:schemeClr val="bg1"/>
                </a:solidFill>
              </a:rPr>
              <a:t> (2011).</a:t>
            </a:r>
          </a:p>
          <a:p>
            <a:endParaRPr lang="en-US" sz="2000" dirty="0" smtClean="0">
              <a:solidFill>
                <a:schemeClr val="bg1"/>
              </a:solidFill>
            </a:endParaRPr>
          </a:p>
          <a:p>
            <a:r>
              <a:rPr lang="en-US" sz="2000" dirty="0" smtClean="0">
                <a:solidFill>
                  <a:schemeClr val="bg1"/>
                </a:solidFill>
              </a:rPr>
              <a:t>Nearly quantitative reduction of </a:t>
            </a:r>
            <a:r>
              <a:rPr lang="en-US" sz="2000" dirty="0" err="1" smtClean="0">
                <a:solidFill>
                  <a:schemeClr val="bg1"/>
                </a:solidFill>
              </a:rPr>
              <a:t>MnOx</a:t>
            </a:r>
            <a:r>
              <a:rPr lang="en-US" sz="2000" dirty="0" smtClean="0">
                <a:solidFill>
                  <a:schemeClr val="bg1"/>
                </a:solidFill>
              </a:rPr>
              <a:t>(s) on shelf followed by offshore transport.</a:t>
            </a:r>
            <a:endParaRPr lang="en-US" sz="2000" dirty="0">
              <a:solidFill>
                <a:schemeClr val="bg1"/>
              </a:solidFill>
            </a:endParaRPr>
          </a:p>
        </p:txBody>
      </p:sp>
    </p:spTree>
    <p:extLst>
      <p:ext uri="{BB962C8B-B14F-4D97-AF65-F5344CB8AC3E}">
        <p14:creationId xmlns:p14="http://schemas.microsoft.com/office/powerpoint/2010/main" val="15962749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 y="228600"/>
            <a:ext cx="83820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chemeClr val="bg1"/>
                </a:solidFill>
              </a:rPr>
              <a:t>Sea </a:t>
            </a:r>
            <a:r>
              <a:rPr lang="en-US" sz="2400" dirty="0">
                <a:solidFill>
                  <a:schemeClr val="bg1"/>
                </a:solidFill>
              </a:rPr>
              <a:t>Ice </a:t>
            </a:r>
            <a:r>
              <a:rPr lang="en-US" sz="2400" dirty="0" smtClean="0">
                <a:solidFill>
                  <a:schemeClr val="bg1"/>
                </a:solidFill>
              </a:rPr>
              <a:t>Impacts ocean chemistry and ecology</a:t>
            </a:r>
            <a:endParaRPr lang="en-US" dirty="0">
              <a:solidFill>
                <a:schemeClr val="bg1"/>
              </a:solidFill>
            </a:endParaRPr>
          </a:p>
          <a:p>
            <a:pPr eaLnBrk="1" hangingPunct="1"/>
            <a:endParaRPr lang="en-US" dirty="0" smtClean="0">
              <a:solidFill>
                <a:schemeClr val="bg1"/>
              </a:solidFill>
            </a:endParaRPr>
          </a:p>
          <a:p>
            <a:pPr eaLnBrk="1" hangingPunct="1">
              <a:buFont typeface="Courier New" pitchFamily="49" charset="0"/>
              <a:buChar char="o"/>
            </a:pPr>
            <a:r>
              <a:rPr lang="en-US" dirty="0" smtClean="0">
                <a:solidFill>
                  <a:schemeClr val="bg1"/>
                </a:solidFill>
              </a:rPr>
              <a:t>Sea-ice</a:t>
            </a:r>
            <a:r>
              <a:rPr lang="en-US" dirty="0">
                <a:solidFill>
                  <a:schemeClr val="bg1"/>
                </a:solidFill>
              </a:rPr>
              <a:t> </a:t>
            </a:r>
            <a:r>
              <a:rPr lang="en-US" dirty="0" smtClean="0">
                <a:solidFill>
                  <a:schemeClr val="bg1"/>
                </a:solidFill>
              </a:rPr>
              <a:t>receives and transports atmospherically deposited material (e.g</a:t>
            </a:r>
            <a:r>
              <a:rPr lang="en-US" dirty="0">
                <a:solidFill>
                  <a:schemeClr val="bg1"/>
                </a:solidFill>
              </a:rPr>
              <a:t>. </a:t>
            </a:r>
            <a:r>
              <a:rPr lang="en-US" dirty="0" smtClean="0">
                <a:solidFill>
                  <a:schemeClr val="bg1"/>
                </a:solidFill>
              </a:rPr>
              <a:t>Hg, Pb, As, Se, Cd, Zn, soot, natural aerosols).</a:t>
            </a:r>
          </a:p>
          <a:p>
            <a:pPr eaLnBrk="1" hangingPunct="1">
              <a:buFont typeface="Courier New" pitchFamily="49" charset="0"/>
              <a:buChar char="o"/>
            </a:pPr>
            <a:r>
              <a:rPr lang="en-US" dirty="0" smtClean="0">
                <a:solidFill>
                  <a:schemeClr val="accent2">
                    <a:lumMod val="60000"/>
                    <a:lumOff val="40000"/>
                  </a:schemeClr>
                </a:solidFill>
              </a:rPr>
              <a:t>Strongly influences gas exchange (e.g</a:t>
            </a:r>
            <a:r>
              <a:rPr lang="en-US" dirty="0">
                <a:solidFill>
                  <a:schemeClr val="accent2">
                    <a:lumMod val="60000"/>
                    <a:lumOff val="40000"/>
                  </a:schemeClr>
                </a:solidFill>
              </a:rPr>
              <a:t>. CO</a:t>
            </a:r>
            <a:r>
              <a:rPr lang="en-US" baseline="-25000" dirty="0">
                <a:solidFill>
                  <a:schemeClr val="accent2">
                    <a:lumMod val="60000"/>
                    <a:lumOff val="40000"/>
                  </a:schemeClr>
                </a:solidFill>
              </a:rPr>
              <a:t>2</a:t>
            </a:r>
            <a:r>
              <a:rPr lang="en-US" dirty="0" smtClean="0">
                <a:solidFill>
                  <a:schemeClr val="accent2">
                    <a:lumMod val="60000"/>
                    <a:lumOff val="40000"/>
                  </a:schemeClr>
                </a:solidFill>
              </a:rPr>
              <a:t>).</a:t>
            </a:r>
          </a:p>
          <a:p>
            <a:pPr eaLnBrk="1" hangingPunct="1">
              <a:lnSpc>
                <a:spcPct val="110000"/>
              </a:lnSpc>
              <a:buFont typeface="Courier New" pitchFamily="49" charset="0"/>
              <a:buChar char="o"/>
            </a:pPr>
            <a:r>
              <a:rPr lang="en-US" dirty="0" smtClean="0">
                <a:solidFill>
                  <a:schemeClr val="accent2">
                    <a:lumMod val="60000"/>
                    <a:lumOff val="40000"/>
                  </a:schemeClr>
                </a:solidFill>
              </a:rPr>
              <a:t>Ice-algae: cycle nutrients and bio-active TEIs; serve as a food source for Arctic food webs.</a:t>
            </a:r>
            <a:endParaRPr lang="en-US" dirty="0">
              <a:solidFill>
                <a:schemeClr val="accent2">
                  <a:lumMod val="60000"/>
                  <a:lumOff val="40000"/>
                </a:schemeClr>
              </a:solidFill>
            </a:endParaRP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93662"/>
            <a:ext cx="4495800" cy="31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13" y="3718786"/>
            <a:ext cx="3256187" cy="252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89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4343400" y="762000"/>
            <a:ext cx="4800600" cy="2678113"/>
          </a:xfrm>
          <a:prstGeom prst="rect">
            <a:avLst/>
          </a:prstGeom>
          <a:noFill/>
          <a:ln w="9525">
            <a:noFill/>
            <a:miter lim="800000"/>
            <a:headEnd/>
            <a:tailEnd/>
          </a:ln>
        </p:spPr>
        <p:txBody>
          <a:bodyPr wrap="square">
            <a:spAutoFit/>
          </a:bodyPr>
          <a:lstStyle/>
          <a:p>
            <a:pPr eaLnBrk="0" hangingPunct="0">
              <a:lnSpc>
                <a:spcPct val="120000"/>
              </a:lnSpc>
              <a:defRPr/>
            </a:pPr>
            <a:r>
              <a:rPr lang="en-US" sz="2000" dirty="0">
                <a:solidFill>
                  <a:schemeClr val="bg1"/>
                </a:solidFill>
                <a:ea typeface="ＭＳ Ｐゴシック" pitchFamily="34" charset="-128"/>
              </a:rPr>
              <a:t>• &gt;100,000 km</a:t>
            </a:r>
            <a:r>
              <a:rPr lang="en-US" sz="2000" baseline="30000" dirty="0">
                <a:solidFill>
                  <a:schemeClr val="bg1"/>
                </a:solidFill>
                <a:ea typeface="ＭＳ Ｐゴシック" pitchFamily="34" charset="-128"/>
              </a:rPr>
              <a:t>2</a:t>
            </a:r>
            <a:r>
              <a:rPr lang="en-US" sz="2000" dirty="0">
                <a:solidFill>
                  <a:schemeClr val="bg1"/>
                </a:solidFill>
                <a:ea typeface="ＭＳ Ｐゴシック" pitchFamily="34" charset="-128"/>
              </a:rPr>
              <a:t> of sediment-laden sea ice (5-8 x 10</a:t>
            </a:r>
            <a:r>
              <a:rPr lang="en-US" sz="2000" baseline="30000" dirty="0">
                <a:solidFill>
                  <a:schemeClr val="bg1"/>
                </a:solidFill>
                <a:ea typeface="ＭＳ Ｐゴシック" pitchFamily="34" charset="-128"/>
              </a:rPr>
              <a:t>6</a:t>
            </a:r>
            <a:r>
              <a:rPr lang="en-US" sz="2000" dirty="0">
                <a:solidFill>
                  <a:schemeClr val="bg1"/>
                </a:solidFill>
                <a:ea typeface="ＭＳ Ｐゴシック" pitchFamily="34" charset="-128"/>
              </a:rPr>
              <a:t> t particulate export)</a:t>
            </a:r>
          </a:p>
          <a:p>
            <a:pPr eaLnBrk="0" hangingPunct="0">
              <a:lnSpc>
                <a:spcPct val="120000"/>
              </a:lnSpc>
              <a:defRPr/>
            </a:pPr>
            <a:r>
              <a:rPr lang="en-US" sz="2000" dirty="0">
                <a:solidFill>
                  <a:schemeClr val="bg1"/>
                </a:solidFill>
                <a:ea typeface="ＭＳ Ｐゴシック" pitchFamily="34" charset="-128"/>
              </a:rPr>
              <a:t>• Enhanced rafting due to changing sea-ice regime?</a:t>
            </a:r>
          </a:p>
          <a:p>
            <a:pPr eaLnBrk="0" hangingPunct="0">
              <a:lnSpc>
                <a:spcPct val="120000"/>
              </a:lnSpc>
              <a:defRPr/>
            </a:pPr>
            <a:r>
              <a:rPr lang="en-US" sz="2000" dirty="0">
                <a:solidFill>
                  <a:schemeClr val="bg1"/>
                </a:solidFill>
                <a:ea typeface="ＭＳ Ｐゴシック" pitchFamily="34" charset="-128"/>
              </a:rPr>
              <a:t>• Source of TEIs to Arctic interior</a:t>
            </a:r>
          </a:p>
          <a:p>
            <a:pPr eaLnBrk="0" hangingPunct="0">
              <a:lnSpc>
                <a:spcPct val="120000"/>
              </a:lnSpc>
              <a:defRPr/>
            </a:pPr>
            <a:r>
              <a:rPr lang="en-US" sz="2000" dirty="0">
                <a:solidFill>
                  <a:schemeClr val="bg1"/>
                </a:solidFill>
                <a:ea typeface="ＭＳ Ｐゴシック" pitchFamily="34" charset="-128"/>
              </a:rPr>
              <a:t>• Impact on ice primary production and carbon flux?</a:t>
            </a:r>
          </a:p>
        </p:txBody>
      </p:sp>
      <p:sp>
        <p:nvSpPr>
          <p:cNvPr id="18435" name="Rectangle 5"/>
          <p:cNvSpPr>
            <a:spLocks noChangeArrowheads="1"/>
          </p:cNvSpPr>
          <p:nvPr/>
        </p:nvSpPr>
        <p:spPr bwMode="auto">
          <a:xfrm>
            <a:off x="0" y="34290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2000">
              <a:ea typeface="ＭＳ Ｐゴシック" pitchFamily="34" charset="-128"/>
            </a:endParaRPr>
          </a:p>
        </p:txBody>
      </p:sp>
      <p:sp>
        <p:nvSpPr>
          <p:cNvPr id="18436" name="Rectangle 7"/>
          <p:cNvSpPr>
            <a:spLocks noChangeArrowheads="1"/>
          </p:cNvSpPr>
          <p:nvPr/>
        </p:nvSpPr>
        <p:spPr bwMode="auto">
          <a:xfrm>
            <a:off x="-600075" y="31543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000">
              <a:latin typeface="Times" pitchFamily="-32" charset="0"/>
              <a:ea typeface="ＭＳ Ｐゴシック" pitchFamily="34" charset="-128"/>
            </a:endParaRPr>
          </a:p>
        </p:txBody>
      </p:sp>
      <p:grpSp>
        <p:nvGrpSpPr>
          <p:cNvPr id="18437" name="Group 8"/>
          <p:cNvGrpSpPr>
            <a:grpSpLocks/>
          </p:cNvGrpSpPr>
          <p:nvPr/>
        </p:nvGrpSpPr>
        <p:grpSpPr bwMode="auto">
          <a:xfrm>
            <a:off x="14288" y="762000"/>
            <a:ext cx="4329112" cy="2971800"/>
            <a:chOff x="0" y="0"/>
            <a:chExt cx="2727" cy="1872"/>
          </a:xfrm>
        </p:grpSpPr>
        <p:pic>
          <p:nvPicPr>
            <p:cNvPr id="184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5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p:nvSpPr>
          <p:spPr bwMode="auto">
            <a:xfrm>
              <a:off x="1008" y="575"/>
              <a:ext cx="171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FF3300"/>
                  </a:solidFill>
                  <a:latin typeface="Times" pitchFamily="-32" charset="0"/>
                </a:rPr>
                <a:t>Multiple rafting </a:t>
              </a:r>
            </a:p>
            <a:p>
              <a:r>
                <a:rPr lang="en-US" sz="1600" b="1">
                  <a:solidFill>
                    <a:srgbClr val="FF3300"/>
                  </a:solidFill>
                  <a:latin typeface="Times" pitchFamily="-32" charset="0"/>
                </a:rPr>
                <a:t>with sediment layers in lower</a:t>
              </a:r>
            </a:p>
            <a:p>
              <a:r>
                <a:rPr lang="en-US" sz="1600" b="1">
                  <a:solidFill>
                    <a:srgbClr val="FF3300"/>
                  </a:solidFill>
                  <a:latin typeface="Times" pitchFamily="-32" charset="0"/>
                </a:rPr>
                <a:t>sections</a:t>
              </a:r>
            </a:p>
          </p:txBody>
        </p:sp>
        <p:sp>
          <p:nvSpPr>
            <p:cNvPr id="18443" name="Line 11"/>
            <p:cNvSpPr>
              <a:spLocks noChangeShapeType="1"/>
            </p:cNvSpPr>
            <p:nvPr/>
          </p:nvSpPr>
          <p:spPr bwMode="auto">
            <a:xfrm flipH="1">
              <a:off x="1776" y="915"/>
              <a:ext cx="186" cy="38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438" name="Text Box 12"/>
          <p:cNvSpPr txBox="1">
            <a:spLocks noChangeArrowheads="1"/>
          </p:cNvSpPr>
          <p:nvPr/>
        </p:nvSpPr>
        <p:spPr bwMode="auto">
          <a:xfrm>
            <a:off x="336331" y="0"/>
            <a:ext cx="8154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solidFill>
                  <a:srgbClr val="FFFA06"/>
                </a:solidFill>
              </a:rPr>
              <a:t>also ....... </a:t>
            </a:r>
            <a:r>
              <a:rPr lang="en-US" sz="2400" b="1" dirty="0" smtClean="0">
                <a:solidFill>
                  <a:srgbClr val="FFFA06"/>
                </a:solidFill>
              </a:rPr>
              <a:t>What about sediment-laden </a:t>
            </a:r>
            <a:r>
              <a:rPr lang="en-US" sz="2400" b="1" dirty="0">
                <a:solidFill>
                  <a:srgbClr val="FFFA06"/>
                </a:solidFill>
              </a:rPr>
              <a:t>(‘dirty</a:t>
            </a:r>
            <a:r>
              <a:rPr lang="en-US" sz="2400" b="1" dirty="0" smtClean="0">
                <a:solidFill>
                  <a:srgbClr val="FFFA06"/>
                </a:solidFill>
              </a:rPr>
              <a:t>’) Sea </a:t>
            </a:r>
            <a:r>
              <a:rPr lang="en-US" sz="2400" b="1" dirty="0">
                <a:solidFill>
                  <a:srgbClr val="FFFA06"/>
                </a:solidFill>
              </a:rPr>
              <a:t>Ice</a:t>
            </a:r>
          </a:p>
        </p:txBody>
      </p:sp>
      <p:sp>
        <p:nvSpPr>
          <p:cNvPr id="18439" name="Text Box 10"/>
          <p:cNvSpPr txBox="1">
            <a:spLocks noChangeArrowheads="1"/>
          </p:cNvSpPr>
          <p:nvPr/>
        </p:nvSpPr>
        <p:spPr bwMode="auto">
          <a:xfrm>
            <a:off x="304800" y="3962400"/>
            <a:ext cx="8610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5000"/>
              </a:lnSpc>
            </a:pPr>
            <a:r>
              <a:rPr lang="en-US" u="sng" dirty="0" smtClean="0">
                <a:solidFill>
                  <a:schemeClr val="accent2">
                    <a:lumMod val="60000"/>
                    <a:lumOff val="40000"/>
                  </a:schemeClr>
                </a:solidFill>
              </a:rPr>
              <a:t>Changes</a:t>
            </a:r>
            <a:r>
              <a:rPr lang="en-US" dirty="0" smtClean="0">
                <a:solidFill>
                  <a:schemeClr val="accent2">
                    <a:lumMod val="60000"/>
                    <a:lumOff val="40000"/>
                  </a:schemeClr>
                </a:solidFill>
              </a:rPr>
              <a:t> </a:t>
            </a:r>
            <a:r>
              <a:rPr lang="en-US" dirty="0">
                <a:solidFill>
                  <a:schemeClr val="accent2">
                    <a:lumMod val="60000"/>
                    <a:lumOff val="40000"/>
                  </a:schemeClr>
                </a:solidFill>
              </a:rPr>
              <a:t>in sea-ice coverage/timing will affect the distribution and partitioning of TEIs within the ocean and the nature of important ocean processes:</a:t>
            </a:r>
          </a:p>
          <a:p>
            <a:pPr lvl="2" eaLnBrk="1" hangingPunct="1">
              <a:buFont typeface="Wingdings" pitchFamily="2" charset="2"/>
              <a:buChar char="§"/>
            </a:pPr>
            <a:r>
              <a:rPr lang="en-US" dirty="0">
                <a:solidFill>
                  <a:schemeClr val="accent2">
                    <a:lumMod val="60000"/>
                    <a:lumOff val="40000"/>
                  </a:schemeClr>
                </a:solidFill>
              </a:rPr>
              <a:t> gas-exchange</a:t>
            </a:r>
          </a:p>
          <a:p>
            <a:pPr lvl="2" eaLnBrk="1" hangingPunct="1">
              <a:buFont typeface="Wingdings" pitchFamily="2" charset="2"/>
              <a:buChar char="§"/>
            </a:pPr>
            <a:r>
              <a:rPr lang="en-US" dirty="0">
                <a:solidFill>
                  <a:schemeClr val="accent2">
                    <a:lumMod val="60000"/>
                    <a:lumOff val="40000"/>
                  </a:schemeClr>
                </a:solidFill>
              </a:rPr>
              <a:t> biological productivity</a:t>
            </a:r>
          </a:p>
          <a:p>
            <a:pPr lvl="2" eaLnBrk="1" hangingPunct="1">
              <a:buFont typeface="Wingdings" pitchFamily="2" charset="2"/>
              <a:buChar char="§"/>
            </a:pPr>
            <a:r>
              <a:rPr lang="en-US" dirty="0">
                <a:solidFill>
                  <a:schemeClr val="accent2">
                    <a:lumMod val="60000"/>
                    <a:lumOff val="40000"/>
                  </a:schemeClr>
                </a:solidFill>
              </a:rPr>
              <a:t> sedimentation, removal of </a:t>
            </a:r>
            <a:r>
              <a:rPr lang="en-US" dirty="0" smtClean="0">
                <a:solidFill>
                  <a:schemeClr val="accent2">
                    <a:lumMod val="60000"/>
                    <a:lumOff val="40000"/>
                  </a:schemeClr>
                </a:solidFill>
              </a:rPr>
              <a:t>contaminants</a:t>
            </a:r>
            <a:endParaRPr lang="en-US" sz="2000" b="1" dirty="0">
              <a:solidFill>
                <a:schemeClr val="accent2">
                  <a:lumMod val="60000"/>
                  <a:lumOff val="40000"/>
                </a:schemeClr>
              </a:solidFill>
            </a:endParaRPr>
          </a:p>
        </p:txBody>
      </p:sp>
    </p:spTree>
    <p:extLst>
      <p:ext uri="{BB962C8B-B14F-4D97-AF65-F5344CB8AC3E}">
        <p14:creationId xmlns:p14="http://schemas.microsoft.com/office/powerpoint/2010/main" val="4738236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t="4593" r="1131" b="5992"/>
          <a:stretch>
            <a:fillRect/>
          </a:stretch>
        </p:blipFill>
        <p:spPr bwMode="auto">
          <a:xfrm>
            <a:off x="228600" y="76199"/>
            <a:ext cx="6629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p:cNvPicPr>
            <a:picLocks noChangeAspect="1" noChangeArrowheads="1"/>
          </p:cNvPicPr>
          <p:nvPr/>
        </p:nvPicPr>
        <p:blipFill>
          <a:blip r:embed="rId4">
            <a:extLst>
              <a:ext uri="{28A0092B-C50C-407E-A947-70E740481C1C}">
                <a14:useLocalDpi xmlns:a14="http://schemas.microsoft.com/office/drawing/2010/main" val="0"/>
              </a:ext>
            </a:extLst>
          </a:blip>
          <a:srcRect r="1131" b="6366"/>
          <a:stretch>
            <a:fillRect/>
          </a:stretch>
        </p:blipFill>
        <p:spPr bwMode="auto">
          <a:xfrm>
            <a:off x="228601" y="3581400"/>
            <a:ext cx="6629400" cy="32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8"/>
          <p:cNvSpPr txBox="1">
            <a:spLocks noChangeArrowheads="1"/>
          </p:cNvSpPr>
          <p:nvPr/>
        </p:nvSpPr>
        <p:spPr bwMode="auto">
          <a:xfrm>
            <a:off x="6993046" y="99894"/>
            <a:ext cx="213518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bg1"/>
                </a:solidFill>
              </a:rPr>
              <a:t>There are even hydrothermal vents! </a:t>
            </a:r>
            <a:endParaRPr lang="en-US" sz="2000" b="1" dirty="0" smtClean="0">
              <a:solidFill>
                <a:schemeClr val="bg1"/>
              </a:solidFill>
            </a:endParaRPr>
          </a:p>
          <a:p>
            <a:pPr eaLnBrk="1" hangingPunct="1"/>
            <a:endParaRPr lang="en-US" sz="2000" b="1" dirty="0">
              <a:solidFill>
                <a:schemeClr val="bg1"/>
              </a:solidFill>
            </a:endParaRPr>
          </a:p>
          <a:p>
            <a:pPr eaLnBrk="1" hangingPunct="1"/>
            <a:r>
              <a:rPr lang="en-US" sz="2000" b="1" dirty="0">
                <a:solidFill>
                  <a:schemeClr val="bg1"/>
                </a:solidFill>
              </a:rPr>
              <a:t>The ultra-slow spreading </a:t>
            </a:r>
            <a:r>
              <a:rPr lang="en-US" sz="2000" b="1" dirty="0" err="1">
                <a:solidFill>
                  <a:schemeClr val="bg1"/>
                </a:solidFill>
              </a:rPr>
              <a:t>Gakkel</a:t>
            </a:r>
            <a:r>
              <a:rPr lang="en-US" sz="2000" b="1" dirty="0">
                <a:solidFill>
                  <a:schemeClr val="bg1"/>
                </a:solidFill>
              </a:rPr>
              <a:t> </a:t>
            </a:r>
            <a:r>
              <a:rPr lang="en-US" sz="2000" b="1" dirty="0" smtClean="0">
                <a:solidFill>
                  <a:schemeClr val="bg1"/>
                </a:solidFill>
              </a:rPr>
              <a:t>Ridge.</a:t>
            </a:r>
          </a:p>
          <a:p>
            <a:pPr eaLnBrk="1" hangingPunct="1"/>
            <a:endParaRPr lang="en-US" sz="2000" b="1" dirty="0">
              <a:solidFill>
                <a:schemeClr val="bg1"/>
              </a:solidFill>
            </a:endParaRPr>
          </a:p>
          <a:p>
            <a:pPr eaLnBrk="1" hangingPunct="1"/>
            <a:r>
              <a:rPr lang="en-US" sz="2000" b="1" dirty="0" smtClean="0">
                <a:solidFill>
                  <a:schemeClr val="bg1"/>
                </a:solidFill>
              </a:rPr>
              <a:t>POLARSTERN</a:t>
            </a:r>
            <a:r>
              <a:rPr lang="en-US" sz="2000" b="1" dirty="0">
                <a:solidFill>
                  <a:schemeClr val="bg1"/>
                </a:solidFill>
              </a:rPr>
              <a:t>, </a:t>
            </a:r>
            <a:r>
              <a:rPr lang="en-US" sz="2000" b="1" dirty="0" smtClean="0">
                <a:solidFill>
                  <a:schemeClr val="bg1"/>
                </a:solidFill>
              </a:rPr>
              <a:t>2007 IPY (Rob Middag; Hein </a:t>
            </a:r>
            <a:r>
              <a:rPr lang="en-US" sz="2000" b="1" dirty="0">
                <a:solidFill>
                  <a:schemeClr val="bg1"/>
                </a:solidFill>
              </a:rPr>
              <a:t>de Baar</a:t>
            </a:r>
            <a:r>
              <a:rPr lang="en-US" sz="2000" b="1" dirty="0" smtClean="0">
                <a:solidFill>
                  <a:schemeClr val="bg1"/>
                </a:solidFill>
              </a:rPr>
              <a:t>)</a:t>
            </a:r>
          </a:p>
          <a:p>
            <a:pPr eaLnBrk="1" hangingPunct="1"/>
            <a:endParaRPr lang="en-US" sz="2000" b="1" dirty="0">
              <a:solidFill>
                <a:schemeClr val="bg1"/>
              </a:solidFill>
            </a:endParaRPr>
          </a:p>
          <a:p>
            <a:pPr eaLnBrk="1" hangingPunct="1"/>
            <a:r>
              <a:rPr lang="en-US" sz="2000" b="1" dirty="0" smtClean="0">
                <a:solidFill>
                  <a:srgbClr val="0070C0"/>
                </a:solidFill>
              </a:rPr>
              <a:t>How do these fluxes impact the Arctic?</a:t>
            </a:r>
          </a:p>
          <a:p>
            <a:pPr eaLnBrk="1" hangingPunct="1"/>
            <a:endParaRPr lang="en-US" sz="2000" b="1" dirty="0">
              <a:solidFill>
                <a:srgbClr val="0070C0"/>
              </a:solidFill>
            </a:endParaRPr>
          </a:p>
          <a:p>
            <a:pPr eaLnBrk="1" hangingPunct="1"/>
            <a:r>
              <a:rPr lang="en-US" sz="2000" b="1" dirty="0" smtClean="0">
                <a:solidFill>
                  <a:srgbClr val="0070C0"/>
                </a:solidFill>
              </a:rPr>
              <a:t>How will we model these tracer fields?</a:t>
            </a:r>
            <a:endParaRPr lang="en-US" sz="2000" b="1" dirty="0">
              <a:solidFill>
                <a:srgbClr val="0070C0"/>
              </a:solidFill>
            </a:endParaRPr>
          </a:p>
        </p:txBody>
      </p:sp>
    </p:spTree>
    <p:extLst>
      <p:ext uri="{BB962C8B-B14F-4D97-AF65-F5344CB8AC3E}">
        <p14:creationId xmlns:p14="http://schemas.microsoft.com/office/powerpoint/2010/main" val="207023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04800" y="381000"/>
            <a:ext cx="8458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solidFill>
                  <a:schemeClr val="bg1"/>
                </a:solidFill>
              </a:rPr>
              <a:t>Planning for an international Arctic GEOTRACES initiative </a:t>
            </a:r>
            <a:r>
              <a:rPr lang="en-US" sz="2000" b="1" dirty="0" smtClean="0">
                <a:solidFill>
                  <a:schemeClr val="bg1"/>
                </a:solidFill>
              </a:rPr>
              <a:t>is logistically complex</a:t>
            </a:r>
            <a:r>
              <a:rPr lang="en-US" sz="2000" b="1" dirty="0">
                <a:solidFill>
                  <a:schemeClr val="bg1"/>
                </a:solidFill>
              </a:rPr>
              <a:t>. </a:t>
            </a:r>
          </a:p>
          <a:p>
            <a:endParaRPr lang="en-US" sz="2000" b="1" dirty="0">
              <a:solidFill>
                <a:schemeClr val="bg1"/>
              </a:solidFill>
            </a:endParaRPr>
          </a:p>
          <a:p>
            <a:r>
              <a:rPr lang="en-US" sz="2000" b="1" dirty="0">
                <a:solidFill>
                  <a:schemeClr val="bg1"/>
                </a:solidFill>
              </a:rPr>
              <a:t>Four nations (Sweden, Canada, Germany and the U.S.) have active GEOTRACES programs that will pursue the use of a national icebreaker. </a:t>
            </a:r>
          </a:p>
          <a:p>
            <a:endParaRPr lang="en-US" sz="2000" b="1" dirty="0">
              <a:solidFill>
                <a:schemeClr val="bg1"/>
              </a:solidFill>
            </a:endParaRPr>
          </a:p>
          <a:p>
            <a:r>
              <a:rPr lang="en-US" sz="2000" b="1" dirty="0">
                <a:solidFill>
                  <a:schemeClr val="bg1"/>
                </a:solidFill>
              </a:rPr>
              <a:t>In addition, GEOTRACES scientists from other nations (e.g., The Netherlands, U.K., France and Spain) are interested in participating.</a:t>
            </a:r>
          </a:p>
          <a:p>
            <a:endParaRPr lang="en-US" sz="2000" b="1" dirty="0">
              <a:solidFill>
                <a:schemeClr val="bg1"/>
              </a:solidFill>
            </a:endParaRPr>
          </a:p>
          <a:p>
            <a:r>
              <a:rPr lang="en-US" sz="2000" b="1" dirty="0">
                <a:solidFill>
                  <a:srgbClr val="0070C0"/>
                </a:solidFill>
              </a:rPr>
              <a:t>The desired </a:t>
            </a:r>
            <a:r>
              <a:rPr lang="en-US" sz="2000" b="1" dirty="0" smtClean="0">
                <a:solidFill>
                  <a:srgbClr val="0070C0"/>
                </a:solidFill>
              </a:rPr>
              <a:t>objective is </a:t>
            </a:r>
            <a:r>
              <a:rPr lang="en-US" sz="2000" b="1" dirty="0">
                <a:solidFill>
                  <a:srgbClr val="0070C0"/>
                </a:solidFill>
              </a:rPr>
              <a:t>to mount </a:t>
            </a:r>
          </a:p>
          <a:p>
            <a:r>
              <a:rPr lang="en-US" sz="2000" b="1" dirty="0">
                <a:solidFill>
                  <a:srgbClr val="0070C0"/>
                </a:solidFill>
              </a:rPr>
              <a:t>a</a:t>
            </a:r>
            <a:r>
              <a:rPr lang="en-US" sz="2000" b="1" dirty="0" smtClean="0">
                <a:solidFill>
                  <a:srgbClr val="0070C0"/>
                </a:solidFill>
              </a:rPr>
              <a:t> 4-ship </a:t>
            </a:r>
            <a:r>
              <a:rPr lang="en-US" sz="2000" b="1" dirty="0">
                <a:solidFill>
                  <a:srgbClr val="0070C0"/>
                </a:solidFill>
              </a:rPr>
              <a:t>operation in </a:t>
            </a:r>
            <a:r>
              <a:rPr lang="en-US" sz="2000" b="1" dirty="0" smtClean="0">
                <a:solidFill>
                  <a:srgbClr val="0070C0"/>
                </a:solidFill>
              </a:rPr>
              <a:t>2015 </a:t>
            </a:r>
          </a:p>
          <a:p>
            <a:r>
              <a:rPr lang="en-US" sz="2000" b="1" dirty="0" smtClean="0">
                <a:solidFill>
                  <a:srgbClr val="0070C0"/>
                </a:solidFill>
              </a:rPr>
              <a:t>(US, Canada, Germany, Sweden) </a:t>
            </a:r>
          </a:p>
          <a:p>
            <a:r>
              <a:rPr lang="en-US" sz="2000" b="1" dirty="0" smtClean="0">
                <a:solidFill>
                  <a:srgbClr val="0070C0"/>
                </a:solidFill>
              </a:rPr>
              <a:t>to </a:t>
            </a:r>
            <a:r>
              <a:rPr lang="en-US" sz="2000" b="1" dirty="0">
                <a:solidFill>
                  <a:srgbClr val="0070C0"/>
                </a:solidFill>
              </a:rPr>
              <a:t>support the collaborative</a:t>
            </a:r>
          </a:p>
          <a:p>
            <a:r>
              <a:rPr lang="en-US" sz="2000" b="1" dirty="0">
                <a:solidFill>
                  <a:srgbClr val="0070C0"/>
                </a:solidFill>
              </a:rPr>
              <a:t>research of investigators from all </a:t>
            </a:r>
          </a:p>
          <a:p>
            <a:r>
              <a:rPr lang="en-US" sz="2000" b="1" dirty="0" smtClean="0">
                <a:solidFill>
                  <a:srgbClr val="0070C0"/>
                </a:solidFill>
              </a:rPr>
              <a:t>nations.</a:t>
            </a:r>
          </a:p>
          <a:p>
            <a:endParaRPr lang="en-US" sz="2000" b="1" dirty="0">
              <a:solidFill>
                <a:srgbClr val="0070C0"/>
              </a:solidFill>
            </a:endParaRPr>
          </a:p>
          <a:p>
            <a:r>
              <a:rPr lang="en-US" sz="2000" b="1" dirty="0" smtClean="0">
                <a:solidFill>
                  <a:srgbClr val="0070C0"/>
                </a:solidFill>
              </a:rPr>
              <a:t>GEOTRACES Arctic workshop in </a:t>
            </a:r>
          </a:p>
          <a:p>
            <a:r>
              <a:rPr lang="en-US" sz="2000" b="1" dirty="0" smtClean="0">
                <a:solidFill>
                  <a:srgbClr val="0070C0"/>
                </a:solidFill>
              </a:rPr>
              <a:t>Moscow Nov. 26-30, 2012</a:t>
            </a:r>
            <a:endParaRPr lang="en-US" b="1" dirty="0">
              <a:solidFill>
                <a:srgbClr val="0070C0"/>
              </a:solidFill>
            </a:endParaRPr>
          </a:p>
        </p:txBody>
      </p:sp>
      <p:pic>
        <p:nvPicPr>
          <p:cNvPr id="31747" name="Picture 2" descr="http://continentalshelf.gov/missions/10arctic/background/media/two_ships_2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272401"/>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ChangeArrowheads="1"/>
          </p:cNvSpPr>
          <p:nvPr/>
        </p:nvSpPr>
        <p:spPr bwMode="auto">
          <a:xfrm>
            <a:off x="5105400" y="3442138"/>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solidFill>
                  <a:schemeClr val="bg1"/>
                </a:solidFill>
              </a:rPr>
              <a:t>USCG HEALY and Canadian Coast Guard Cutter LOUIS S. ST. LAURENT working together (2010).</a:t>
            </a:r>
          </a:p>
        </p:txBody>
      </p:sp>
    </p:spTree>
    <p:extLst>
      <p:ext uri="{BB962C8B-B14F-4D97-AF65-F5344CB8AC3E}">
        <p14:creationId xmlns:p14="http://schemas.microsoft.com/office/powerpoint/2010/main" val="307475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6"/>
          <p:cNvGrpSpPr>
            <a:grpSpLocks/>
          </p:cNvGrpSpPr>
          <p:nvPr/>
        </p:nvGrpSpPr>
        <p:grpSpPr bwMode="auto">
          <a:xfrm>
            <a:off x="2201863" y="1741488"/>
            <a:ext cx="3981450" cy="3997325"/>
            <a:chOff x="2202511" y="1741336"/>
            <a:chExt cx="3980069" cy="3996852"/>
          </a:xfrm>
        </p:grpSpPr>
        <p:sp>
          <p:nvSpPr>
            <p:cNvPr id="3" name="Freeform 2"/>
            <p:cNvSpPr/>
            <p:nvPr/>
          </p:nvSpPr>
          <p:spPr>
            <a:xfrm>
              <a:off x="2759530" y="1741336"/>
              <a:ext cx="3423050" cy="1279374"/>
            </a:xfrm>
            <a:custGeom>
              <a:avLst/>
              <a:gdLst>
                <a:gd name="connsiteX0" fmla="*/ 127220 w 3423477"/>
                <a:gd name="connsiteY0" fmla="*/ 659958 h 1279012"/>
                <a:gd name="connsiteX1" fmla="*/ 119269 w 3423477"/>
                <a:gd name="connsiteY1" fmla="*/ 453224 h 1279012"/>
                <a:gd name="connsiteX2" fmla="*/ 95415 w 3423477"/>
                <a:gd name="connsiteY2" fmla="*/ 437321 h 1279012"/>
                <a:gd name="connsiteX3" fmla="*/ 87464 w 3423477"/>
                <a:gd name="connsiteY3" fmla="*/ 413467 h 1279012"/>
                <a:gd name="connsiteX4" fmla="*/ 111318 w 3423477"/>
                <a:gd name="connsiteY4" fmla="*/ 389614 h 1279012"/>
                <a:gd name="connsiteX5" fmla="*/ 79513 w 3423477"/>
                <a:gd name="connsiteY5" fmla="*/ 278295 h 1279012"/>
                <a:gd name="connsiteX6" fmla="*/ 63610 w 3423477"/>
                <a:gd name="connsiteY6" fmla="*/ 302149 h 1279012"/>
                <a:gd name="connsiteX7" fmla="*/ 0 w 3423477"/>
                <a:gd name="connsiteY7" fmla="*/ 302149 h 1279012"/>
                <a:gd name="connsiteX8" fmla="*/ 7951 w 3423477"/>
                <a:gd name="connsiteY8" fmla="*/ 262393 h 1279012"/>
                <a:gd name="connsiteX9" fmla="*/ 31805 w 3423477"/>
                <a:gd name="connsiteY9" fmla="*/ 246490 h 1279012"/>
                <a:gd name="connsiteX10" fmla="*/ 71561 w 3423477"/>
                <a:gd name="connsiteY10" fmla="*/ 182880 h 1279012"/>
                <a:gd name="connsiteX11" fmla="*/ 103367 w 3423477"/>
                <a:gd name="connsiteY11" fmla="*/ 174928 h 1279012"/>
                <a:gd name="connsiteX12" fmla="*/ 111318 w 3423477"/>
                <a:gd name="connsiteY12" fmla="*/ 143123 h 1279012"/>
                <a:gd name="connsiteX13" fmla="*/ 214685 w 3423477"/>
                <a:gd name="connsiteY13" fmla="*/ 166977 h 1279012"/>
                <a:gd name="connsiteX14" fmla="*/ 238539 w 3423477"/>
                <a:gd name="connsiteY14" fmla="*/ 174928 h 1279012"/>
                <a:gd name="connsiteX15" fmla="*/ 278295 w 3423477"/>
                <a:gd name="connsiteY15" fmla="*/ 143123 h 1279012"/>
                <a:gd name="connsiteX16" fmla="*/ 254441 w 3423477"/>
                <a:gd name="connsiteY16" fmla="*/ 63610 h 1279012"/>
                <a:gd name="connsiteX17" fmla="*/ 278295 w 3423477"/>
                <a:gd name="connsiteY17" fmla="*/ 71561 h 1279012"/>
                <a:gd name="connsiteX18" fmla="*/ 302149 w 3423477"/>
                <a:gd name="connsiteY18" fmla="*/ 95415 h 1279012"/>
                <a:gd name="connsiteX19" fmla="*/ 318052 w 3423477"/>
                <a:gd name="connsiteY19" fmla="*/ 119269 h 1279012"/>
                <a:gd name="connsiteX20" fmla="*/ 326003 w 3423477"/>
                <a:gd name="connsiteY20" fmla="*/ 95415 h 1279012"/>
                <a:gd name="connsiteX21" fmla="*/ 318052 w 3423477"/>
                <a:gd name="connsiteY21" fmla="*/ 39756 h 1279012"/>
                <a:gd name="connsiteX22" fmla="*/ 310100 w 3423477"/>
                <a:gd name="connsiteY22" fmla="*/ 15902 h 1279012"/>
                <a:gd name="connsiteX23" fmla="*/ 333954 w 3423477"/>
                <a:gd name="connsiteY23" fmla="*/ 0 h 1279012"/>
                <a:gd name="connsiteX24" fmla="*/ 381662 w 3423477"/>
                <a:gd name="connsiteY24" fmla="*/ 7951 h 1279012"/>
                <a:gd name="connsiteX25" fmla="*/ 405516 w 3423477"/>
                <a:gd name="connsiteY25" fmla="*/ 55659 h 1279012"/>
                <a:gd name="connsiteX26" fmla="*/ 381662 w 3423477"/>
                <a:gd name="connsiteY26" fmla="*/ 63610 h 1279012"/>
                <a:gd name="connsiteX27" fmla="*/ 405516 w 3423477"/>
                <a:gd name="connsiteY27" fmla="*/ 119269 h 1279012"/>
                <a:gd name="connsiteX28" fmla="*/ 413467 w 3423477"/>
                <a:gd name="connsiteY28" fmla="*/ 166977 h 1279012"/>
                <a:gd name="connsiteX29" fmla="*/ 437321 w 3423477"/>
                <a:gd name="connsiteY29" fmla="*/ 159026 h 1279012"/>
                <a:gd name="connsiteX30" fmla="*/ 461175 w 3423477"/>
                <a:gd name="connsiteY30" fmla="*/ 143123 h 1279012"/>
                <a:gd name="connsiteX31" fmla="*/ 485029 w 3423477"/>
                <a:gd name="connsiteY31" fmla="*/ 151074 h 1279012"/>
                <a:gd name="connsiteX32" fmla="*/ 492980 w 3423477"/>
                <a:gd name="connsiteY32" fmla="*/ 190831 h 1279012"/>
                <a:gd name="connsiteX33" fmla="*/ 604299 w 3423477"/>
                <a:gd name="connsiteY33" fmla="*/ 198782 h 1279012"/>
                <a:gd name="connsiteX34" fmla="*/ 636104 w 3423477"/>
                <a:gd name="connsiteY34" fmla="*/ 206734 h 1279012"/>
                <a:gd name="connsiteX35" fmla="*/ 652007 w 3423477"/>
                <a:gd name="connsiteY35" fmla="*/ 182880 h 1279012"/>
                <a:gd name="connsiteX36" fmla="*/ 675860 w 3423477"/>
                <a:gd name="connsiteY36" fmla="*/ 174928 h 1279012"/>
                <a:gd name="connsiteX37" fmla="*/ 755374 w 3423477"/>
                <a:gd name="connsiteY37" fmla="*/ 166977 h 1279012"/>
                <a:gd name="connsiteX38" fmla="*/ 803081 w 3423477"/>
                <a:gd name="connsiteY38" fmla="*/ 151074 h 1279012"/>
                <a:gd name="connsiteX39" fmla="*/ 826935 w 3423477"/>
                <a:gd name="connsiteY39" fmla="*/ 143123 h 1279012"/>
                <a:gd name="connsiteX40" fmla="*/ 858740 w 3423477"/>
                <a:gd name="connsiteY40" fmla="*/ 151074 h 1279012"/>
                <a:gd name="connsiteX41" fmla="*/ 882594 w 3423477"/>
                <a:gd name="connsiteY41" fmla="*/ 166977 h 1279012"/>
                <a:gd name="connsiteX42" fmla="*/ 906448 w 3423477"/>
                <a:gd name="connsiteY42" fmla="*/ 174928 h 1279012"/>
                <a:gd name="connsiteX43" fmla="*/ 938254 w 3423477"/>
                <a:gd name="connsiteY43" fmla="*/ 214685 h 1279012"/>
                <a:gd name="connsiteX44" fmla="*/ 978010 w 3423477"/>
                <a:gd name="connsiteY44" fmla="*/ 262393 h 1279012"/>
                <a:gd name="connsiteX45" fmla="*/ 1025718 w 3423477"/>
                <a:gd name="connsiteY45" fmla="*/ 278295 h 1279012"/>
                <a:gd name="connsiteX46" fmla="*/ 1049572 w 3423477"/>
                <a:gd name="connsiteY46" fmla="*/ 286247 h 1279012"/>
                <a:gd name="connsiteX47" fmla="*/ 1105231 w 3423477"/>
                <a:gd name="connsiteY47" fmla="*/ 318052 h 1279012"/>
                <a:gd name="connsiteX48" fmla="*/ 1160890 w 3423477"/>
                <a:gd name="connsiteY48" fmla="*/ 349857 h 1279012"/>
                <a:gd name="connsiteX49" fmla="*/ 1232452 w 3423477"/>
                <a:gd name="connsiteY49" fmla="*/ 365760 h 1279012"/>
                <a:gd name="connsiteX50" fmla="*/ 1264257 w 3423477"/>
                <a:gd name="connsiteY50" fmla="*/ 373711 h 1279012"/>
                <a:gd name="connsiteX51" fmla="*/ 1288111 w 3423477"/>
                <a:gd name="connsiteY51" fmla="*/ 389614 h 1279012"/>
                <a:gd name="connsiteX52" fmla="*/ 1319916 w 3423477"/>
                <a:gd name="connsiteY52" fmla="*/ 397565 h 1279012"/>
                <a:gd name="connsiteX53" fmla="*/ 1343770 w 3423477"/>
                <a:gd name="connsiteY53" fmla="*/ 405516 h 1279012"/>
                <a:gd name="connsiteX54" fmla="*/ 1367624 w 3423477"/>
                <a:gd name="connsiteY54" fmla="*/ 453224 h 1279012"/>
                <a:gd name="connsiteX55" fmla="*/ 1415332 w 3423477"/>
                <a:gd name="connsiteY55" fmla="*/ 469127 h 1279012"/>
                <a:gd name="connsiteX56" fmla="*/ 1439186 w 3423477"/>
                <a:gd name="connsiteY56" fmla="*/ 516834 h 1279012"/>
                <a:gd name="connsiteX57" fmla="*/ 1431234 w 3423477"/>
                <a:gd name="connsiteY57" fmla="*/ 556591 h 1279012"/>
                <a:gd name="connsiteX58" fmla="*/ 1415332 w 3423477"/>
                <a:gd name="connsiteY58" fmla="*/ 604299 h 1279012"/>
                <a:gd name="connsiteX59" fmla="*/ 1439186 w 3423477"/>
                <a:gd name="connsiteY59" fmla="*/ 652007 h 1279012"/>
                <a:gd name="connsiteX60" fmla="*/ 1486894 w 3423477"/>
                <a:gd name="connsiteY60" fmla="*/ 667909 h 1279012"/>
                <a:gd name="connsiteX61" fmla="*/ 1510747 w 3423477"/>
                <a:gd name="connsiteY61" fmla="*/ 675861 h 1279012"/>
                <a:gd name="connsiteX62" fmla="*/ 1534601 w 3423477"/>
                <a:gd name="connsiteY62" fmla="*/ 683812 h 1279012"/>
                <a:gd name="connsiteX63" fmla="*/ 1558455 w 3423477"/>
                <a:gd name="connsiteY63" fmla="*/ 707666 h 1279012"/>
                <a:gd name="connsiteX64" fmla="*/ 1590260 w 3423477"/>
                <a:gd name="connsiteY64" fmla="*/ 755374 h 1279012"/>
                <a:gd name="connsiteX65" fmla="*/ 1614114 w 3423477"/>
                <a:gd name="connsiteY65" fmla="*/ 763325 h 1279012"/>
                <a:gd name="connsiteX66" fmla="*/ 1645920 w 3423477"/>
                <a:gd name="connsiteY66" fmla="*/ 811033 h 1279012"/>
                <a:gd name="connsiteX67" fmla="*/ 1661822 w 3423477"/>
                <a:gd name="connsiteY67" fmla="*/ 858741 h 1279012"/>
                <a:gd name="connsiteX68" fmla="*/ 1661822 w 3423477"/>
                <a:gd name="connsiteY68" fmla="*/ 978010 h 1279012"/>
                <a:gd name="connsiteX69" fmla="*/ 1677725 w 3423477"/>
                <a:gd name="connsiteY69" fmla="*/ 1025718 h 1279012"/>
                <a:gd name="connsiteX70" fmla="*/ 1725433 w 3423477"/>
                <a:gd name="connsiteY70" fmla="*/ 1049572 h 1279012"/>
                <a:gd name="connsiteX71" fmla="*/ 1741335 w 3423477"/>
                <a:gd name="connsiteY71" fmla="*/ 1025718 h 1279012"/>
                <a:gd name="connsiteX72" fmla="*/ 1765189 w 3423477"/>
                <a:gd name="connsiteY72" fmla="*/ 1017767 h 1279012"/>
                <a:gd name="connsiteX73" fmla="*/ 1812897 w 3423477"/>
                <a:gd name="connsiteY73" fmla="*/ 993913 h 1279012"/>
                <a:gd name="connsiteX74" fmla="*/ 1868556 w 3423477"/>
                <a:gd name="connsiteY74" fmla="*/ 1001864 h 1279012"/>
                <a:gd name="connsiteX75" fmla="*/ 1884459 w 3423477"/>
                <a:gd name="connsiteY75" fmla="*/ 1025718 h 1279012"/>
                <a:gd name="connsiteX76" fmla="*/ 1956020 w 3423477"/>
                <a:gd name="connsiteY76" fmla="*/ 1033669 h 1279012"/>
                <a:gd name="connsiteX77" fmla="*/ 2003728 w 3423477"/>
                <a:gd name="connsiteY77" fmla="*/ 1049572 h 1279012"/>
                <a:gd name="connsiteX78" fmla="*/ 2035534 w 3423477"/>
                <a:gd name="connsiteY78" fmla="*/ 1121134 h 1279012"/>
                <a:gd name="connsiteX79" fmla="*/ 2138900 w 3423477"/>
                <a:gd name="connsiteY79" fmla="*/ 1113182 h 1279012"/>
                <a:gd name="connsiteX80" fmla="*/ 2154803 w 3423477"/>
                <a:gd name="connsiteY80" fmla="*/ 1089328 h 1279012"/>
                <a:gd name="connsiteX81" fmla="*/ 2178657 w 3423477"/>
                <a:gd name="connsiteY81" fmla="*/ 1081377 h 1279012"/>
                <a:gd name="connsiteX82" fmla="*/ 2226365 w 3423477"/>
                <a:gd name="connsiteY82" fmla="*/ 1057523 h 1279012"/>
                <a:gd name="connsiteX83" fmla="*/ 2234316 w 3423477"/>
                <a:gd name="connsiteY83" fmla="*/ 1081377 h 1279012"/>
                <a:gd name="connsiteX84" fmla="*/ 2258170 w 3423477"/>
                <a:gd name="connsiteY84" fmla="*/ 1137036 h 1279012"/>
                <a:gd name="connsiteX85" fmla="*/ 2282024 w 3423477"/>
                <a:gd name="connsiteY85" fmla="*/ 1152939 h 1279012"/>
                <a:gd name="connsiteX86" fmla="*/ 2305878 w 3423477"/>
                <a:gd name="connsiteY86" fmla="*/ 1176793 h 1279012"/>
                <a:gd name="connsiteX87" fmla="*/ 2456953 w 3423477"/>
                <a:gd name="connsiteY87" fmla="*/ 1200647 h 1279012"/>
                <a:gd name="connsiteX88" fmla="*/ 2496709 w 3423477"/>
                <a:gd name="connsiteY88" fmla="*/ 1248354 h 1279012"/>
                <a:gd name="connsiteX89" fmla="*/ 2544417 w 3423477"/>
                <a:gd name="connsiteY89" fmla="*/ 1264257 h 1279012"/>
                <a:gd name="connsiteX90" fmla="*/ 2647784 w 3423477"/>
                <a:gd name="connsiteY90" fmla="*/ 1232452 h 1279012"/>
                <a:gd name="connsiteX91" fmla="*/ 2655735 w 3423477"/>
                <a:gd name="connsiteY91" fmla="*/ 1176793 h 1279012"/>
                <a:gd name="connsiteX92" fmla="*/ 2703443 w 3423477"/>
                <a:gd name="connsiteY92" fmla="*/ 1144987 h 1279012"/>
                <a:gd name="connsiteX93" fmla="*/ 2727297 w 3423477"/>
                <a:gd name="connsiteY93" fmla="*/ 1129085 h 1279012"/>
                <a:gd name="connsiteX94" fmla="*/ 2751151 w 3423477"/>
                <a:gd name="connsiteY94" fmla="*/ 1105231 h 1279012"/>
                <a:gd name="connsiteX95" fmla="*/ 2830664 w 3423477"/>
                <a:gd name="connsiteY95" fmla="*/ 1089328 h 1279012"/>
                <a:gd name="connsiteX96" fmla="*/ 2854518 w 3423477"/>
                <a:gd name="connsiteY96" fmla="*/ 1081377 h 1279012"/>
                <a:gd name="connsiteX97" fmla="*/ 2870420 w 3423477"/>
                <a:gd name="connsiteY97" fmla="*/ 1057523 h 1279012"/>
                <a:gd name="connsiteX98" fmla="*/ 2886323 w 3423477"/>
                <a:gd name="connsiteY98" fmla="*/ 1001864 h 1279012"/>
                <a:gd name="connsiteX99" fmla="*/ 2910177 w 3423477"/>
                <a:gd name="connsiteY99" fmla="*/ 938254 h 1279012"/>
                <a:gd name="connsiteX100" fmla="*/ 2934031 w 3423477"/>
                <a:gd name="connsiteY100" fmla="*/ 930302 h 1279012"/>
                <a:gd name="connsiteX101" fmla="*/ 2965836 w 3423477"/>
                <a:gd name="connsiteY101" fmla="*/ 938254 h 1279012"/>
                <a:gd name="connsiteX102" fmla="*/ 2989690 w 3423477"/>
                <a:gd name="connsiteY102" fmla="*/ 954156 h 1279012"/>
                <a:gd name="connsiteX103" fmla="*/ 3013544 w 3423477"/>
                <a:gd name="connsiteY103" fmla="*/ 946205 h 1279012"/>
                <a:gd name="connsiteX104" fmla="*/ 3021495 w 3423477"/>
                <a:gd name="connsiteY104" fmla="*/ 922351 h 1279012"/>
                <a:gd name="connsiteX105" fmla="*/ 3037398 w 3423477"/>
                <a:gd name="connsiteY105" fmla="*/ 858741 h 1279012"/>
                <a:gd name="connsiteX106" fmla="*/ 3061252 w 3423477"/>
                <a:gd name="connsiteY106" fmla="*/ 850789 h 1279012"/>
                <a:gd name="connsiteX107" fmla="*/ 3085106 w 3423477"/>
                <a:gd name="connsiteY107" fmla="*/ 826935 h 1279012"/>
                <a:gd name="connsiteX108" fmla="*/ 3132814 w 3423477"/>
                <a:gd name="connsiteY108" fmla="*/ 811033 h 1279012"/>
                <a:gd name="connsiteX109" fmla="*/ 3164619 w 3423477"/>
                <a:gd name="connsiteY109" fmla="*/ 818984 h 1279012"/>
                <a:gd name="connsiteX110" fmla="*/ 3172570 w 3423477"/>
                <a:gd name="connsiteY110" fmla="*/ 842838 h 1279012"/>
                <a:gd name="connsiteX111" fmla="*/ 3212327 w 3423477"/>
                <a:gd name="connsiteY111" fmla="*/ 874643 h 1279012"/>
                <a:gd name="connsiteX112" fmla="*/ 3387255 w 3423477"/>
                <a:gd name="connsiteY112" fmla="*/ 882594 h 1279012"/>
                <a:gd name="connsiteX113" fmla="*/ 3411109 w 3423477"/>
                <a:gd name="connsiteY113" fmla="*/ 890546 h 1279012"/>
                <a:gd name="connsiteX114" fmla="*/ 3411109 w 3423477"/>
                <a:gd name="connsiteY114" fmla="*/ 938254 h 1279012"/>
                <a:gd name="connsiteX115" fmla="*/ 3363401 w 3423477"/>
                <a:gd name="connsiteY115" fmla="*/ 954156 h 1279012"/>
                <a:gd name="connsiteX116" fmla="*/ 3323645 w 3423477"/>
                <a:gd name="connsiteY116" fmla="*/ 993913 h 1279012"/>
                <a:gd name="connsiteX117" fmla="*/ 3307742 w 3423477"/>
                <a:gd name="connsiteY117" fmla="*/ 1041621 h 1279012"/>
                <a:gd name="connsiteX118" fmla="*/ 3299791 w 3423477"/>
                <a:gd name="connsiteY118" fmla="*/ 1065474 h 1279012"/>
                <a:gd name="connsiteX119" fmla="*/ 3260034 w 3423477"/>
                <a:gd name="connsiteY119" fmla="*/ 1105231 h 1279012"/>
                <a:gd name="connsiteX120" fmla="*/ 3204375 w 3423477"/>
                <a:gd name="connsiteY120" fmla="*/ 1113182 h 1279012"/>
                <a:gd name="connsiteX121" fmla="*/ 3180521 w 3423477"/>
                <a:gd name="connsiteY121" fmla="*/ 1129085 h 1279012"/>
                <a:gd name="connsiteX122" fmla="*/ 3180521 w 3423477"/>
                <a:gd name="connsiteY122" fmla="*/ 1176793 h 1279012"/>
                <a:gd name="connsiteX123" fmla="*/ 3196424 w 3423477"/>
                <a:gd name="connsiteY123" fmla="*/ 1200647 h 1279012"/>
                <a:gd name="connsiteX124" fmla="*/ 3204375 w 3423477"/>
                <a:gd name="connsiteY124" fmla="*/ 1224501 h 127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23477" h="1279012">
                  <a:moveTo>
                    <a:pt x="127220" y="659958"/>
                  </a:moveTo>
                  <a:cubicBezTo>
                    <a:pt x="124570" y="591047"/>
                    <a:pt x="129022" y="521493"/>
                    <a:pt x="119269" y="453224"/>
                  </a:cubicBezTo>
                  <a:cubicBezTo>
                    <a:pt x="117918" y="443764"/>
                    <a:pt x="101385" y="444783"/>
                    <a:pt x="95415" y="437321"/>
                  </a:cubicBezTo>
                  <a:cubicBezTo>
                    <a:pt x="90179" y="430776"/>
                    <a:pt x="90114" y="421418"/>
                    <a:pt x="87464" y="413467"/>
                  </a:cubicBezTo>
                  <a:cubicBezTo>
                    <a:pt x="95415" y="405516"/>
                    <a:pt x="110076" y="400790"/>
                    <a:pt x="111318" y="389614"/>
                  </a:cubicBezTo>
                  <a:cubicBezTo>
                    <a:pt x="126373" y="254127"/>
                    <a:pt x="136211" y="259397"/>
                    <a:pt x="79513" y="278295"/>
                  </a:cubicBezTo>
                  <a:cubicBezTo>
                    <a:pt x="74212" y="286246"/>
                    <a:pt x="71072" y="296179"/>
                    <a:pt x="63610" y="302149"/>
                  </a:cubicBezTo>
                  <a:cubicBezTo>
                    <a:pt x="44049" y="317798"/>
                    <a:pt x="20380" y="306225"/>
                    <a:pt x="0" y="302149"/>
                  </a:cubicBezTo>
                  <a:cubicBezTo>
                    <a:pt x="2650" y="288897"/>
                    <a:pt x="1246" y="274127"/>
                    <a:pt x="7951" y="262393"/>
                  </a:cubicBezTo>
                  <a:cubicBezTo>
                    <a:pt x="12692" y="254096"/>
                    <a:pt x="26740" y="254594"/>
                    <a:pt x="31805" y="246490"/>
                  </a:cubicBezTo>
                  <a:cubicBezTo>
                    <a:pt x="59870" y="201585"/>
                    <a:pt x="28548" y="201314"/>
                    <a:pt x="71561" y="182880"/>
                  </a:cubicBezTo>
                  <a:cubicBezTo>
                    <a:pt x="81606" y="178575"/>
                    <a:pt x="92765" y="177579"/>
                    <a:pt x="103367" y="174928"/>
                  </a:cubicBezTo>
                  <a:cubicBezTo>
                    <a:pt x="106017" y="164326"/>
                    <a:pt x="100775" y="145998"/>
                    <a:pt x="111318" y="143123"/>
                  </a:cubicBezTo>
                  <a:cubicBezTo>
                    <a:pt x="185067" y="123009"/>
                    <a:pt x="174148" y="146708"/>
                    <a:pt x="214685" y="166977"/>
                  </a:cubicBezTo>
                  <a:cubicBezTo>
                    <a:pt x="222182" y="170725"/>
                    <a:pt x="230588" y="172278"/>
                    <a:pt x="238539" y="174928"/>
                  </a:cubicBezTo>
                  <a:cubicBezTo>
                    <a:pt x="256589" y="168912"/>
                    <a:pt x="274698" y="168300"/>
                    <a:pt x="278295" y="143123"/>
                  </a:cubicBezTo>
                  <a:cubicBezTo>
                    <a:pt x="279714" y="133187"/>
                    <a:pt x="253190" y="63193"/>
                    <a:pt x="254441" y="63610"/>
                  </a:cubicBezTo>
                  <a:lnTo>
                    <a:pt x="278295" y="71561"/>
                  </a:lnTo>
                  <a:cubicBezTo>
                    <a:pt x="286246" y="79512"/>
                    <a:pt x="294950" y="86776"/>
                    <a:pt x="302149" y="95415"/>
                  </a:cubicBezTo>
                  <a:cubicBezTo>
                    <a:pt x="308267" y="102756"/>
                    <a:pt x="308496" y="119269"/>
                    <a:pt x="318052" y="119269"/>
                  </a:cubicBezTo>
                  <a:cubicBezTo>
                    <a:pt x="326433" y="119269"/>
                    <a:pt x="323353" y="103366"/>
                    <a:pt x="326003" y="95415"/>
                  </a:cubicBezTo>
                  <a:cubicBezTo>
                    <a:pt x="323353" y="76862"/>
                    <a:pt x="321728" y="58133"/>
                    <a:pt x="318052" y="39756"/>
                  </a:cubicBezTo>
                  <a:cubicBezTo>
                    <a:pt x="316408" y="31537"/>
                    <a:pt x="306987" y="23684"/>
                    <a:pt x="310100" y="15902"/>
                  </a:cubicBezTo>
                  <a:cubicBezTo>
                    <a:pt x="313649" y="7029"/>
                    <a:pt x="326003" y="5301"/>
                    <a:pt x="333954" y="0"/>
                  </a:cubicBezTo>
                  <a:cubicBezTo>
                    <a:pt x="349857" y="2650"/>
                    <a:pt x="367242" y="741"/>
                    <a:pt x="381662" y="7951"/>
                  </a:cubicBezTo>
                  <a:cubicBezTo>
                    <a:pt x="393994" y="14117"/>
                    <a:pt x="401753" y="44369"/>
                    <a:pt x="405516" y="55659"/>
                  </a:cubicBezTo>
                  <a:cubicBezTo>
                    <a:pt x="397565" y="58309"/>
                    <a:pt x="384775" y="55828"/>
                    <a:pt x="381662" y="63610"/>
                  </a:cubicBezTo>
                  <a:cubicBezTo>
                    <a:pt x="375245" y="79654"/>
                    <a:pt x="398145" y="108212"/>
                    <a:pt x="405516" y="119269"/>
                  </a:cubicBezTo>
                  <a:cubicBezTo>
                    <a:pt x="408166" y="135172"/>
                    <a:pt x="403396" y="154388"/>
                    <a:pt x="413467" y="166977"/>
                  </a:cubicBezTo>
                  <a:cubicBezTo>
                    <a:pt x="418703" y="173522"/>
                    <a:pt x="429824" y="162774"/>
                    <a:pt x="437321" y="159026"/>
                  </a:cubicBezTo>
                  <a:cubicBezTo>
                    <a:pt x="445868" y="154752"/>
                    <a:pt x="453224" y="148424"/>
                    <a:pt x="461175" y="143123"/>
                  </a:cubicBezTo>
                  <a:cubicBezTo>
                    <a:pt x="469126" y="145773"/>
                    <a:pt x="480380" y="144100"/>
                    <a:pt x="485029" y="151074"/>
                  </a:cubicBezTo>
                  <a:cubicBezTo>
                    <a:pt x="492526" y="162319"/>
                    <a:pt x="480432" y="185812"/>
                    <a:pt x="492980" y="190831"/>
                  </a:cubicBezTo>
                  <a:cubicBezTo>
                    <a:pt x="527520" y="204647"/>
                    <a:pt x="567193" y="196132"/>
                    <a:pt x="604299" y="198782"/>
                  </a:cubicBezTo>
                  <a:cubicBezTo>
                    <a:pt x="614901" y="201433"/>
                    <a:pt x="625737" y="210190"/>
                    <a:pt x="636104" y="206734"/>
                  </a:cubicBezTo>
                  <a:cubicBezTo>
                    <a:pt x="645170" y="203712"/>
                    <a:pt x="644545" y="188850"/>
                    <a:pt x="652007" y="182880"/>
                  </a:cubicBezTo>
                  <a:cubicBezTo>
                    <a:pt x="658552" y="177644"/>
                    <a:pt x="667576" y="176202"/>
                    <a:pt x="675860" y="174928"/>
                  </a:cubicBezTo>
                  <a:cubicBezTo>
                    <a:pt x="702187" y="170878"/>
                    <a:pt x="728869" y="169627"/>
                    <a:pt x="755374" y="166977"/>
                  </a:cubicBezTo>
                  <a:lnTo>
                    <a:pt x="803081" y="151074"/>
                  </a:lnTo>
                  <a:lnTo>
                    <a:pt x="826935" y="143123"/>
                  </a:lnTo>
                  <a:cubicBezTo>
                    <a:pt x="837537" y="145773"/>
                    <a:pt x="848696" y="146769"/>
                    <a:pt x="858740" y="151074"/>
                  </a:cubicBezTo>
                  <a:cubicBezTo>
                    <a:pt x="867524" y="154838"/>
                    <a:pt x="874047" y="162703"/>
                    <a:pt x="882594" y="166977"/>
                  </a:cubicBezTo>
                  <a:cubicBezTo>
                    <a:pt x="890091" y="170725"/>
                    <a:pt x="898497" y="172278"/>
                    <a:pt x="906448" y="174928"/>
                  </a:cubicBezTo>
                  <a:cubicBezTo>
                    <a:pt x="921929" y="221368"/>
                    <a:pt x="902287" y="178717"/>
                    <a:pt x="938254" y="214685"/>
                  </a:cubicBezTo>
                  <a:cubicBezTo>
                    <a:pt x="959287" y="235719"/>
                    <a:pt x="948700" y="246110"/>
                    <a:pt x="978010" y="262393"/>
                  </a:cubicBezTo>
                  <a:cubicBezTo>
                    <a:pt x="992663" y="270534"/>
                    <a:pt x="1009815" y="272994"/>
                    <a:pt x="1025718" y="278295"/>
                  </a:cubicBezTo>
                  <a:cubicBezTo>
                    <a:pt x="1033669" y="280945"/>
                    <a:pt x="1042598" y="281598"/>
                    <a:pt x="1049572" y="286247"/>
                  </a:cubicBezTo>
                  <a:cubicBezTo>
                    <a:pt x="1107688" y="324990"/>
                    <a:pt x="1034614" y="277700"/>
                    <a:pt x="1105231" y="318052"/>
                  </a:cubicBezTo>
                  <a:cubicBezTo>
                    <a:pt x="1145150" y="340863"/>
                    <a:pt x="1112844" y="329266"/>
                    <a:pt x="1160890" y="349857"/>
                  </a:cubicBezTo>
                  <a:cubicBezTo>
                    <a:pt x="1187966" y="361461"/>
                    <a:pt x="1199698" y="359209"/>
                    <a:pt x="1232452" y="365760"/>
                  </a:cubicBezTo>
                  <a:cubicBezTo>
                    <a:pt x="1243168" y="367903"/>
                    <a:pt x="1253655" y="371061"/>
                    <a:pt x="1264257" y="373711"/>
                  </a:cubicBezTo>
                  <a:cubicBezTo>
                    <a:pt x="1272208" y="379012"/>
                    <a:pt x="1279327" y="385850"/>
                    <a:pt x="1288111" y="389614"/>
                  </a:cubicBezTo>
                  <a:cubicBezTo>
                    <a:pt x="1298155" y="393919"/>
                    <a:pt x="1309409" y="394563"/>
                    <a:pt x="1319916" y="397565"/>
                  </a:cubicBezTo>
                  <a:cubicBezTo>
                    <a:pt x="1327975" y="399867"/>
                    <a:pt x="1335819" y="402866"/>
                    <a:pt x="1343770" y="405516"/>
                  </a:cubicBezTo>
                  <a:cubicBezTo>
                    <a:pt x="1348103" y="418514"/>
                    <a:pt x="1354643" y="445111"/>
                    <a:pt x="1367624" y="453224"/>
                  </a:cubicBezTo>
                  <a:cubicBezTo>
                    <a:pt x="1381839" y="462108"/>
                    <a:pt x="1415332" y="469127"/>
                    <a:pt x="1415332" y="469127"/>
                  </a:cubicBezTo>
                  <a:cubicBezTo>
                    <a:pt x="1423370" y="481185"/>
                    <a:pt x="1439186" y="500377"/>
                    <a:pt x="1439186" y="516834"/>
                  </a:cubicBezTo>
                  <a:cubicBezTo>
                    <a:pt x="1439186" y="530349"/>
                    <a:pt x="1434790" y="543552"/>
                    <a:pt x="1431234" y="556591"/>
                  </a:cubicBezTo>
                  <a:cubicBezTo>
                    <a:pt x="1426823" y="572763"/>
                    <a:pt x="1415332" y="604299"/>
                    <a:pt x="1415332" y="604299"/>
                  </a:cubicBezTo>
                  <a:cubicBezTo>
                    <a:pt x="1419664" y="617297"/>
                    <a:pt x="1426205" y="643894"/>
                    <a:pt x="1439186" y="652007"/>
                  </a:cubicBezTo>
                  <a:cubicBezTo>
                    <a:pt x="1453401" y="660891"/>
                    <a:pt x="1470991" y="662608"/>
                    <a:pt x="1486894" y="667909"/>
                  </a:cubicBezTo>
                  <a:lnTo>
                    <a:pt x="1510747" y="675861"/>
                  </a:lnTo>
                  <a:lnTo>
                    <a:pt x="1534601" y="683812"/>
                  </a:lnTo>
                  <a:cubicBezTo>
                    <a:pt x="1542552" y="691763"/>
                    <a:pt x="1551551" y="698790"/>
                    <a:pt x="1558455" y="707666"/>
                  </a:cubicBezTo>
                  <a:cubicBezTo>
                    <a:pt x="1570189" y="722753"/>
                    <a:pt x="1572128" y="749330"/>
                    <a:pt x="1590260" y="755374"/>
                  </a:cubicBezTo>
                  <a:lnTo>
                    <a:pt x="1614114" y="763325"/>
                  </a:lnTo>
                  <a:cubicBezTo>
                    <a:pt x="1624716" y="779228"/>
                    <a:pt x="1639876" y="792901"/>
                    <a:pt x="1645920" y="811033"/>
                  </a:cubicBezTo>
                  <a:lnTo>
                    <a:pt x="1661822" y="858741"/>
                  </a:lnTo>
                  <a:cubicBezTo>
                    <a:pt x="1650777" y="913966"/>
                    <a:pt x="1648328" y="906042"/>
                    <a:pt x="1661822" y="978010"/>
                  </a:cubicBezTo>
                  <a:cubicBezTo>
                    <a:pt x="1664911" y="994486"/>
                    <a:pt x="1663777" y="1016419"/>
                    <a:pt x="1677725" y="1025718"/>
                  </a:cubicBezTo>
                  <a:cubicBezTo>
                    <a:pt x="1708553" y="1046270"/>
                    <a:pt x="1692513" y="1038599"/>
                    <a:pt x="1725433" y="1049572"/>
                  </a:cubicBezTo>
                  <a:cubicBezTo>
                    <a:pt x="1730734" y="1041621"/>
                    <a:pt x="1733873" y="1031688"/>
                    <a:pt x="1741335" y="1025718"/>
                  </a:cubicBezTo>
                  <a:cubicBezTo>
                    <a:pt x="1747880" y="1020482"/>
                    <a:pt x="1757692" y="1021515"/>
                    <a:pt x="1765189" y="1017767"/>
                  </a:cubicBezTo>
                  <a:cubicBezTo>
                    <a:pt x="1826844" y="986939"/>
                    <a:pt x="1752940" y="1013898"/>
                    <a:pt x="1812897" y="993913"/>
                  </a:cubicBezTo>
                  <a:cubicBezTo>
                    <a:pt x="1831450" y="996563"/>
                    <a:pt x="1851430" y="994252"/>
                    <a:pt x="1868556" y="1001864"/>
                  </a:cubicBezTo>
                  <a:cubicBezTo>
                    <a:pt x="1877289" y="1005745"/>
                    <a:pt x="1875478" y="1022452"/>
                    <a:pt x="1884459" y="1025718"/>
                  </a:cubicBezTo>
                  <a:cubicBezTo>
                    <a:pt x="1907014" y="1033920"/>
                    <a:pt x="1932166" y="1031019"/>
                    <a:pt x="1956020" y="1033669"/>
                  </a:cubicBezTo>
                  <a:cubicBezTo>
                    <a:pt x="1971923" y="1038970"/>
                    <a:pt x="1998427" y="1033669"/>
                    <a:pt x="2003728" y="1049572"/>
                  </a:cubicBezTo>
                  <a:cubicBezTo>
                    <a:pt x="2022653" y="1106346"/>
                    <a:pt x="2010332" y="1083332"/>
                    <a:pt x="2035534" y="1121134"/>
                  </a:cubicBezTo>
                  <a:cubicBezTo>
                    <a:pt x="2069989" y="1118483"/>
                    <a:pt x="2105510" y="1122086"/>
                    <a:pt x="2138900" y="1113182"/>
                  </a:cubicBezTo>
                  <a:cubicBezTo>
                    <a:pt x="2148134" y="1110720"/>
                    <a:pt x="2147341" y="1095298"/>
                    <a:pt x="2154803" y="1089328"/>
                  </a:cubicBezTo>
                  <a:cubicBezTo>
                    <a:pt x="2161348" y="1084092"/>
                    <a:pt x="2170706" y="1084027"/>
                    <a:pt x="2178657" y="1081377"/>
                  </a:cubicBezTo>
                  <a:cubicBezTo>
                    <a:pt x="2182675" y="1078699"/>
                    <a:pt x="2216959" y="1052820"/>
                    <a:pt x="2226365" y="1057523"/>
                  </a:cubicBezTo>
                  <a:cubicBezTo>
                    <a:pt x="2233862" y="1061271"/>
                    <a:pt x="2232014" y="1073318"/>
                    <a:pt x="2234316" y="1081377"/>
                  </a:cubicBezTo>
                  <a:cubicBezTo>
                    <a:pt x="2241615" y="1106926"/>
                    <a:pt x="2238802" y="1117668"/>
                    <a:pt x="2258170" y="1137036"/>
                  </a:cubicBezTo>
                  <a:cubicBezTo>
                    <a:pt x="2264927" y="1143793"/>
                    <a:pt x="2274683" y="1146821"/>
                    <a:pt x="2282024" y="1152939"/>
                  </a:cubicBezTo>
                  <a:cubicBezTo>
                    <a:pt x="2290663" y="1160138"/>
                    <a:pt x="2297239" y="1169594"/>
                    <a:pt x="2305878" y="1176793"/>
                  </a:cubicBezTo>
                  <a:cubicBezTo>
                    <a:pt x="2352283" y="1215463"/>
                    <a:pt x="2377121" y="1195657"/>
                    <a:pt x="2456953" y="1200647"/>
                  </a:cubicBezTo>
                  <a:cubicBezTo>
                    <a:pt x="2466852" y="1215496"/>
                    <a:pt x="2480501" y="1239350"/>
                    <a:pt x="2496709" y="1248354"/>
                  </a:cubicBezTo>
                  <a:cubicBezTo>
                    <a:pt x="2511362" y="1256495"/>
                    <a:pt x="2544417" y="1264257"/>
                    <a:pt x="2544417" y="1264257"/>
                  </a:cubicBezTo>
                  <a:cubicBezTo>
                    <a:pt x="2585724" y="1260502"/>
                    <a:pt x="2633816" y="1279012"/>
                    <a:pt x="2647784" y="1232452"/>
                  </a:cubicBezTo>
                  <a:cubicBezTo>
                    <a:pt x="2653169" y="1214501"/>
                    <a:pt x="2645673" y="1192604"/>
                    <a:pt x="2655735" y="1176793"/>
                  </a:cubicBezTo>
                  <a:cubicBezTo>
                    <a:pt x="2665996" y="1160668"/>
                    <a:pt x="2687540" y="1155589"/>
                    <a:pt x="2703443" y="1144987"/>
                  </a:cubicBezTo>
                  <a:cubicBezTo>
                    <a:pt x="2711394" y="1139686"/>
                    <a:pt x="2720540" y="1135842"/>
                    <a:pt x="2727297" y="1129085"/>
                  </a:cubicBezTo>
                  <a:cubicBezTo>
                    <a:pt x="2735248" y="1121134"/>
                    <a:pt x="2741795" y="1111468"/>
                    <a:pt x="2751151" y="1105231"/>
                  </a:cubicBezTo>
                  <a:cubicBezTo>
                    <a:pt x="2766289" y="1095139"/>
                    <a:pt x="2825954" y="1090001"/>
                    <a:pt x="2830664" y="1089328"/>
                  </a:cubicBezTo>
                  <a:cubicBezTo>
                    <a:pt x="2838615" y="1086678"/>
                    <a:pt x="2847973" y="1086613"/>
                    <a:pt x="2854518" y="1081377"/>
                  </a:cubicBezTo>
                  <a:cubicBezTo>
                    <a:pt x="2861980" y="1075407"/>
                    <a:pt x="2866146" y="1066070"/>
                    <a:pt x="2870420" y="1057523"/>
                  </a:cubicBezTo>
                  <a:cubicBezTo>
                    <a:pt x="2875735" y="1046894"/>
                    <a:pt x="2884284" y="1011041"/>
                    <a:pt x="2886323" y="1001864"/>
                  </a:cubicBezTo>
                  <a:cubicBezTo>
                    <a:pt x="2891216" y="979845"/>
                    <a:pt x="2890264" y="954184"/>
                    <a:pt x="2910177" y="938254"/>
                  </a:cubicBezTo>
                  <a:cubicBezTo>
                    <a:pt x="2916722" y="933018"/>
                    <a:pt x="2926080" y="932953"/>
                    <a:pt x="2934031" y="930302"/>
                  </a:cubicBezTo>
                  <a:cubicBezTo>
                    <a:pt x="2944633" y="932953"/>
                    <a:pt x="2955792" y="933949"/>
                    <a:pt x="2965836" y="938254"/>
                  </a:cubicBezTo>
                  <a:cubicBezTo>
                    <a:pt x="2974620" y="942018"/>
                    <a:pt x="2980264" y="952585"/>
                    <a:pt x="2989690" y="954156"/>
                  </a:cubicBezTo>
                  <a:cubicBezTo>
                    <a:pt x="2997957" y="955534"/>
                    <a:pt x="3005593" y="948855"/>
                    <a:pt x="3013544" y="946205"/>
                  </a:cubicBezTo>
                  <a:cubicBezTo>
                    <a:pt x="3016194" y="938254"/>
                    <a:pt x="3019290" y="930437"/>
                    <a:pt x="3021495" y="922351"/>
                  </a:cubicBezTo>
                  <a:cubicBezTo>
                    <a:pt x="3027246" y="901265"/>
                    <a:pt x="3026784" y="877846"/>
                    <a:pt x="3037398" y="858741"/>
                  </a:cubicBezTo>
                  <a:cubicBezTo>
                    <a:pt x="3041468" y="851414"/>
                    <a:pt x="3053301" y="853440"/>
                    <a:pt x="3061252" y="850789"/>
                  </a:cubicBezTo>
                  <a:cubicBezTo>
                    <a:pt x="3069203" y="842838"/>
                    <a:pt x="3075276" y="832396"/>
                    <a:pt x="3085106" y="826935"/>
                  </a:cubicBezTo>
                  <a:cubicBezTo>
                    <a:pt x="3099759" y="818794"/>
                    <a:pt x="3132814" y="811033"/>
                    <a:pt x="3132814" y="811033"/>
                  </a:cubicBezTo>
                  <a:cubicBezTo>
                    <a:pt x="3143416" y="813683"/>
                    <a:pt x="3156086" y="812157"/>
                    <a:pt x="3164619" y="818984"/>
                  </a:cubicBezTo>
                  <a:cubicBezTo>
                    <a:pt x="3171164" y="824220"/>
                    <a:pt x="3168822" y="835341"/>
                    <a:pt x="3172570" y="842838"/>
                  </a:cubicBezTo>
                  <a:cubicBezTo>
                    <a:pt x="3182817" y="863333"/>
                    <a:pt x="3188445" y="872732"/>
                    <a:pt x="3212327" y="874643"/>
                  </a:cubicBezTo>
                  <a:cubicBezTo>
                    <a:pt x="3270511" y="879298"/>
                    <a:pt x="3328946" y="879944"/>
                    <a:pt x="3387255" y="882594"/>
                  </a:cubicBezTo>
                  <a:cubicBezTo>
                    <a:pt x="3395206" y="885245"/>
                    <a:pt x="3405182" y="884619"/>
                    <a:pt x="3411109" y="890546"/>
                  </a:cubicBezTo>
                  <a:cubicBezTo>
                    <a:pt x="3419943" y="899381"/>
                    <a:pt x="3423477" y="929419"/>
                    <a:pt x="3411109" y="938254"/>
                  </a:cubicBezTo>
                  <a:cubicBezTo>
                    <a:pt x="3397468" y="947997"/>
                    <a:pt x="3363401" y="954156"/>
                    <a:pt x="3363401" y="954156"/>
                  </a:cubicBezTo>
                  <a:cubicBezTo>
                    <a:pt x="3341639" y="968664"/>
                    <a:pt x="3334805" y="968803"/>
                    <a:pt x="3323645" y="993913"/>
                  </a:cubicBezTo>
                  <a:cubicBezTo>
                    <a:pt x="3316837" y="1009231"/>
                    <a:pt x="3313043" y="1025718"/>
                    <a:pt x="3307742" y="1041621"/>
                  </a:cubicBezTo>
                  <a:cubicBezTo>
                    <a:pt x="3305092" y="1049572"/>
                    <a:pt x="3304440" y="1058501"/>
                    <a:pt x="3299791" y="1065474"/>
                  </a:cubicBezTo>
                  <a:cubicBezTo>
                    <a:pt x="3288306" y="1082701"/>
                    <a:pt x="3282120" y="1098605"/>
                    <a:pt x="3260034" y="1105231"/>
                  </a:cubicBezTo>
                  <a:cubicBezTo>
                    <a:pt x="3242083" y="1110616"/>
                    <a:pt x="3222928" y="1110532"/>
                    <a:pt x="3204375" y="1113182"/>
                  </a:cubicBezTo>
                  <a:cubicBezTo>
                    <a:pt x="3196424" y="1118483"/>
                    <a:pt x="3186491" y="1121623"/>
                    <a:pt x="3180521" y="1129085"/>
                  </a:cubicBezTo>
                  <a:cubicBezTo>
                    <a:pt x="3167473" y="1145395"/>
                    <a:pt x="3172366" y="1160483"/>
                    <a:pt x="3180521" y="1176793"/>
                  </a:cubicBezTo>
                  <a:cubicBezTo>
                    <a:pt x="3184795" y="1185340"/>
                    <a:pt x="3191123" y="1192696"/>
                    <a:pt x="3196424" y="1200647"/>
                  </a:cubicBezTo>
                  <a:lnTo>
                    <a:pt x="3204375" y="1224501"/>
                  </a:lnTo>
                </a:path>
              </a:pathLst>
            </a:custGeom>
            <a:ln w="254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 name="Freeform 3"/>
            <p:cNvSpPr/>
            <p:nvPr/>
          </p:nvSpPr>
          <p:spPr>
            <a:xfrm>
              <a:off x="3637113" y="2973090"/>
              <a:ext cx="2334402" cy="2765098"/>
            </a:xfrm>
            <a:custGeom>
              <a:avLst/>
              <a:gdLst>
                <a:gd name="connsiteX0" fmla="*/ 2327077 w 2335029"/>
                <a:gd name="connsiteY0" fmla="*/ 0 h 2764400"/>
                <a:gd name="connsiteX1" fmla="*/ 2335029 w 2335029"/>
                <a:gd name="connsiteY1" fmla="*/ 23854 h 2764400"/>
                <a:gd name="connsiteX2" fmla="*/ 2327077 w 2335029"/>
                <a:gd name="connsiteY2" fmla="*/ 47708 h 2764400"/>
                <a:gd name="connsiteX3" fmla="*/ 2303223 w 2335029"/>
                <a:gd name="connsiteY3" fmla="*/ 55659 h 2764400"/>
                <a:gd name="connsiteX4" fmla="*/ 2255516 w 2335029"/>
                <a:gd name="connsiteY4" fmla="*/ 63610 h 2764400"/>
                <a:gd name="connsiteX5" fmla="*/ 2183954 w 2335029"/>
                <a:gd name="connsiteY5" fmla="*/ 119269 h 2764400"/>
                <a:gd name="connsiteX6" fmla="*/ 2176002 w 2335029"/>
                <a:gd name="connsiteY6" fmla="*/ 143123 h 2764400"/>
                <a:gd name="connsiteX7" fmla="*/ 2255516 w 2335029"/>
                <a:gd name="connsiteY7" fmla="*/ 198782 h 2764400"/>
                <a:gd name="connsiteX8" fmla="*/ 2279369 w 2335029"/>
                <a:gd name="connsiteY8" fmla="*/ 206734 h 2764400"/>
                <a:gd name="connsiteX9" fmla="*/ 2295272 w 2335029"/>
                <a:gd name="connsiteY9" fmla="*/ 254442 h 2764400"/>
                <a:gd name="connsiteX10" fmla="*/ 2191905 w 2335029"/>
                <a:gd name="connsiteY10" fmla="*/ 254442 h 2764400"/>
                <a:gd name="connsiteX11" fmla="*/ 2144197 w 2335029"/>
                <a:gd name="connsiteY11" fmla="*/ 238539 h 2764400"/>
                <a:gd name="connsiteX12" fmla="*/ 2120343 w 2335029"/>
                <a:gd name="connsiteY12" fmla="*/ 246490 h 2764400"/>
                <a:gd name="connsiteX13" fmla="*/ 2112392 w 2335029"/>
                <a:gd name="connsiteY13" fmla="*/ 270344 h 2764400"/>
                <a:gd name="connsiteX14" fmla="*/ 2072636 w 2335029"/>
                <a:gd name="connsiteY14" fmla="*/ 310101 h 2764400"/>
                <a:gd name="connsiteX15" fmla="*/ 2024928 w 2335029"/>
                <a:gd name="connsiteY15" fmla="*/ 318052 h 2764400"/>
                <a:gd name="connsiteX16" fmla="*/ 1977220 w 2335029"/>
                <a:gd name="connsiteY16" fmla="*/ 333955 h 2764400"/>
                <a:gd name="connsiteX17" fmla="*/ 1953366 w 2335029"/>
                <a:gd name="connsiteY17" fmla="*/ 405516 h 2764400"/>
                <a:gd name="connsiteX18" fmla="*/ 1969269 w 2335029"/>
                <a:gd name="connsiteY18" fmla="*/ 429370 h 2764400"/>
                <a:gd name="connsiteX19" fmla="*/ 1937463 w 2335029"/>
                <a:gd name="connsiteY19" fmla="*/ 477078 h 2764400"/>
                <a:gd name="connsiteX20" fmla="*/ 1889756 w 2335029"/>
                <a:gd name="connsiteY20" fmla="*/ 492981 h 2764400"/>
                <a:gd name="connsiteX21" fmla="*/ 1873853 w 2335029"/>
                <a:gd name="connsiteY21" fmla="*/ 516835 h 2764400"/>
                <a:gd name="connsiteX22" fmla="*/ 1897707 w 2335029"/>
                <a:gd name="connsiteY22" fmla="*/ 524786 h 2764400"/>
                <a:gd name="connsiteX23" fmla="*/ 1937463 w 2335029"/>
                <a:gd name="connsiteY23" fmla="*/ 532737 h 2764400"/>
                <a:gd name="connsiteX24" fmla="*/ 1945415 w 2335029"/>
                <a:gd name="connsiteY24" fmla="*/ 596348 h 2764400"/>
                <a:gd name="connsiteX25" fmla="*/ 2001074 w 2335029"/>
                <a:gd name="connsiteY25" fmla="*/ 620202 h 2764400"/>
                <a:gd name="connsiteX26" fmla="*/ 1993122 w 2335029"/>
                <a:gd name="connsiteY26" fmla="*/ 699715 h 2764400"/>
                <a:gd name="connsiteX27" fmla="*/ 1969269 w 2335029"/>
                <a:gd name="connsiteY27" fmla="*/ 715617 h 2764400"/>
                <a:gd name="connsiteX28" fmla="*/ 1929512 w 2335029"/>
                <a:gd name="connsiteY28" fmla="*/ 755374 h 2764400"/>
                <a:gd name="connsiteX29" fmla="*/ 1881804 w 2335029"/>
                <a:gd name="connsiteY29" fmla="*/ 731520 h 2764400"/>
                <a:gd name="connsiteX30" fmla="*/ 1857950 w 2335029"/>
                <a:gd name="connsiteY30" fmla="*/ 739471 h 2764400"/>
                <a:gd name="connsiteX31" fmla="*/ 1826145 w 2335029"/>
                <a:gd name="connsiteY31" fmla="*/ 683812 h 2764400"/>
                <a:gd name="connsiteX32" fmla="*/ 1770486 w 2335029"/>
                <a:gd name="connsiteY32" fmla="*/ 699715 h 2764400"/>
                <a:gd name="connsiteX33" fmla="*/ 1730729 w 2335029"/>
                <a:gd name="connsiteY33" fmla="*/ 747422 h 2764400"/>
                <a:gd name="connsiteX34" fmla="*/ 1738681 w 2335029"/>
                <a:gd name="connsiteY34" fmla="*/ 787179 h 2764400"/>
                <a:gd name="connsiteX35" fmla="*/ 1762535 w 2335029"/>
                <a:gd name="connsiteY35" fmla="*/ 795130 h 2764400"/>
                <a:gd name="connsiteX36" fmla="*/ 1802291 w 2335029"/>
                <a:gd name="connsiteY36" fmla="*/ 834887 h 2764400"/>
                <a:gd name="connsiteX37" fmla="*/ 1826145 w 2335029"/>
                <a:gd name="connsiteY37" fmla="*/ 826935 h 2764400"/>
                <a:gd name="connsiteX38" fmla="*/ 1857950 w 2335029"/>
                <a:gd name="connsiteY38" fmla="*/ 834887 h 2764400"/>
                <a:gd name="connsiteX39" fmla="*/ 1889756 w 2335029"/>
                <a:gd name="connsiteY39" fmla="*/ 882595 h 2764400"/>
                <a:gd name="connsiteX40" fmla="*/ 1905658 w 2335029"/>
                <a:gd name="connsiteY40" fmla="*/ 906449 h 2764400"/>
                <a:gd name="connsiteX41" fmla="*/ 1921561 w 2335029"/>
                <a:gd name="connsiteY41" fmla="*/ 954156 h 2764400"/>
                <a:gd name="connsiteX42" fmla="*/ 1913609 w 2335029"/>
                <a:gd name="connsiteY42" fmla="*/ 993913 h 2764400"/>
                <a:gd name="connsiteX43" fmla="*/ 1849999 w 2335029"/>
                <a:gd name="connsiteY43" fmla="*/ 993913 h 2764400"/>
                <a:gd name="connsiteX44" fmla="*/ 1802291 w 2335029"/>
                <a:gd name="connsiteY44" fmla="*/ 954156 h 2764400"/>
                <a:gd name="connsiteX45" fmla="*/ 1794340 w 2335029"/>
                <a:gd name="connsiteY45" fmla="*/ 1001864 h 2764400"/>
                <a:gd name="connsiteX46" fmla="*/ 1786389 w 2335029"/>
                <a:gd name="connsiteY46" fmla="*/ 978010 h 2764400"/>
                <a:gd name="connsiteX47" fmla="*/ 1778437 w 2335029"/>
                <a:gd name="connsiteY47" fmla="*/ 930302 h 2764400"/>
                <a:gd name="connsiteX48" fmla="*/ 1754583 w 2335029"/>
                <a:gd name="connsiteY48" fmla="*/ 922351 h 2764400"/>
                <a:gd name="connsiteX49" fmla="*/ 1722778 w 2335029"/>
                <a:gd name="connsiteY49" fmla="*/ 954156 h 2764400"/>
                <a:gd name="connsiteX50" fmla="*/ 1651216 w 2335029"/>
                <a:gd name="connsiteY50" fmla="*/ 993913 h 2764400"/>
                <a:gd name="connsiteX51" fmla="*/ 1619411 w 2335029"/>
                <a:gd name="connsiteY51" fmla="*/ 1041621 h 2764400"/>
                <a:gd name="connsiteX52" fmla="*/ 1611460 w 2335029"/>
                <a:gd name="connsiteY52" fmla="*/ 1065475 h 2764400"/>
                <a:gd name="connsiteX53" fmla="*/ 1579655 w 2335029"/>
                <a:gd name="connsiteY53" fmla="*/ 1113182 h 2764400"/>
                <a:gd name="connsiteX54" fmla="*/ 1563752 w 2335029"/>
                <a:gd name="connsiteY54" fmla="*/ 1137036 h 2764400"/>
                <a:gd name="connsiteX55" fmla="*/ 1555801 w 2335029"/>
                <a:gd name="connsiteY55" fmla="*/ 1200647 h 2764400"/>
                <a:gd name="connsiteX56" fmla="*/ 1516044 w 2335029"/>
                <a:gd name="connsiteY56" fmla="*/ 1240403 h 2764400"/>
                <a:gd name="connsiteX57" fmla="*/ 1444482 w 2335029"/>
                <a:gd name="connsiteY57" fmla="*/ 1296062 h 2764400"/>
                <a:gd name="connsiteX58" fmla="*/ 1412677 w 2335029"/>
                <a:gd name="connsiteY58" fmla="*/ 1343770 h 2764400"/>
                <a:gd name="connsiteX59" fmla="*/ 1404726 w 2335029"/>
                <a:gd name="connsiteY59" fmla="*/ 1367624 h 2764400"/>
                <a:gd name="connsiteX60" fmla="*/ 1388823 w 2335029"/>
                <a:gd name="connsiteY60" fmla="*/ 1391478 h 2764400"/>
                <a:gd name="connsiteX61" fmla="*/ 1364969 w 2335029"/>
                <a:gd name="connsiteY61" fmla="*/ 1399429 h 2764400"/>
                <a:gd name="connsiteX62" fmla="*/ 1301359 w 2335029"/>
                <a:gd name="connsiteY62" fmla="*/ 1478942 h 2764400"/>
                <a:gd name="connsiteX63" fmla="*/ 1293408 w 2335029"/>
                <a:gd name="connsiteY63" fmla="*/ 1502796 h 2764400"/>
                <a:gd name="connsiteX64" fmla="*/ 1285456 w 2335029"/>
                <a:gd name="connsiteY64" fmla="*/ 1526650 h 2764400"/>
                <a:gd name="connsiteX65" fmla="*/ 1277505 w 2335029"/>
                <a:gd name="connsiteY65" fmla="*/ 1550504 h 2764400"/>
                <a:gd name="connsiteX66" fmla="*/ 1277505 w 2335029"/>
                <a:gd name="connsiteY66" fmla="*/ 1598212 h 2764400"/>
                <a:gd name="connsiteX67" fmla="*/ 1261602 w 2335029"/>
                <a:gd name="connsiteY67" fmla="*/ 1574358 h 2764400"/>
                <a:gd name="connsiteX68" fmla="*/ 1261602 w 2335029"/>
                <a:gd name="connsiteY68" fmla="*/ 1463040 h 2764400"/>
                <a:gd name="connsiteX69" fmla="*/ 1213895 w 2335029"/>
                <a:gd name="connsiteY69" fmla="*/ 1478942 h 2764400"/>
                <a:gd name="connsiteX70" fmla="*/ 1166187 w 2335029"/>
                <a:gd name="connsiteY70" fmla="*/ 1510748 h 2764400"/>
                <a:gd name="connsiteX71" fmla="*/ 1142333 w 2335029"/>
                <a:gd name="connsiteY71" fmla="*/ 1526650 h 2764400"/>
                <a:gd name="connsiteX72" fmla="*/ 1118479 w 2335029"/>
                <a:gd name="connsiteY72" fmla="*/ 1534602 h 2764400"/>
                <a:gd name="connsiteX73" fmla="*/ 1094625 w 2335029"/>
                <a:gd name="connsiteY73" fmla="*/ 1558455 h 2764400"/>
                <a:gd name="connsiteX74" fmla="*/ 1070771 w 2335029"/>
                <a:gd name="connsiteY74" fmla="*/ 1566407 h 2764400"/>
                <a:gd name="connsiteX75" fmla="*/ 1031015 w 2335029"/>
                <a:gd name="connsiteY75" fmla="*/ 1598212 h 2764400"/>
                <a:gd name="connsiteX76" fmla="*/ 975356 w 2335029"/>
                <a:gd name="connsiteY76" fmla="*/ 1669774 h 2764400"/>
                <a:gd name="connsiteX77" fmla="*/ 951502 w 2335029"/>
                <a:gd name="connsiteY77" fmla="*/ 1741335 h 2764400"/>
                <a:gd name="connsiteX78" fmla="*/ 927648 w 2335029"/>
                <a:gd name="connsiteY78" fmla="*/ 1789043 h 2764400"/>
                <a:gd name="connsiteX79" fmla="*/ 903794 w 2335029"/>
                <a:gd name="connsiteY79" fmla="*/ 1804946 h 2764400"/>
                <a:gd name="connsiteX80" fmla="*/ 895842 w 2335029"/>
                <a:gd name="connsiteY80" fmla="*/ 1828800 h 2764400"/>
                <a:gd name="connsiteX81" fmla="*/ 848135 w 2335029"/>
                <a:gd name="connsiteY81" fmla="*/ 1844702 h 2764400"/>
                <a:gd name="connsiteX82" fmla="*/ 824281 w 2335029"/>
                <a:gd name="connsiteY82" fmla="*/ 1868556 h 2764400"/>
                <a:gd name="connsiteX83" fmla="*/ 800427 w 2335029"/>
                <a:gd name="connsiteY83" fmla="*/ 1876508 h 2764400"/>
                <a:gd name="connsiteX84" fmla="*/ 768622 w 2335029"/>
                <a:gd name="connsiteY84" fmla="*/ 1924215 h 2764400"/>
                <a:gd name="connsiteX85" fmla="*/ 752719 w 2335029"/>
                <a:gd name="connsiteY85" fmla="*/ 2003729 h 2764400"/>
                <a:gd name="connsiteX86" fmla="*/ 736816 w 2335029"/>
                <a:gd name="connsiteY86" fmla="*/ 2059388 h 2764400"/>
                <a:gd name="connsiteX87" fmla="*/ 720914 w 2335029"/>
                <a:gd name="connsiteY87" fmla="*/ 2083242 h 2764400"/>
                <a:gd name="connsiteX88" fmla="*/ 720914 w 2335029"/>
                <a:gd name="connsiteY88" fmla="*/ 2138901 h 2764400"/>
                <a:gd name="connsiteX89" fmla="*/ 697060 w 2335029"/>
                <a:gd name="connsiteY89" fmla="*/ 2154803 h 2764400"/>
                <a:gd name="connsiteX90" fmla="*/ 681157 w 2335029"/>
                <a:gd name="connsiteY90" fmla="*/ 2178657 h 2764400"/>
                <a:gd name="connsiteX91" fmla="*/ 649352 w 2335029"/>
                <a:gd name="connsiteY91" fmla="*/ 2250219 h 2764400"/>
                <a:gd name="connsiteX92" fmla="*/ 601644 w 2335029"/>
                <a:gd name="connsiteY92" fmla="*/ 2282024 h 2764400"/>
                <a:gd name="connsiteX93" fmla="*/ 530082 w 2335029"/>
                <a:gd name="connsiteY93" fmla="*/ 2305878 h 2764400"/>
                <a:gd name="connsiteX94" fmla="*/ 482375 w 2335029"/>
                <a:gd name="connsiteY94" fmla="*/ 2321781 h 2764400"/>
                <a:gd name="connsiteX95" fmla="*/ 434667 w 2335029"/>
                <a:gd name="connsiteY95" fmla="*/ 2353586 h 2764400"/>
                <a:gd name="connsiteX96" fmla="*/ 410813 w 2335029"/>
                <a:gd name="connsiteY96" fmla="*/ 2369489 h 2764400"/>
                <a:gd name="connsiteX97" fmla="*/ 394910 w 2335029"/>
                <a:gd name="connsiteY97" fmla="*/ 2393342 h 2764400"/>
                <a:gd name="connsiteX98" fmla="*/ 371056 w 2335029"/>
                <a:gd name="connsiteY98" fmla="*/ 2401294 h 2764400"/>
                <a:gd name="connsiteX99" fmla="*/ 323349 w 2335029"/>
                <a:gd name="connsiteY99" fmla="*/ 2425148 h 2764400"/>
                <a:gd name="connsiteX100" fmla="*/ 283592 w 2335029"/>
                <a:gd name="connsiteY100" fmla="*/ 2456953 h 2764400"/>
                <a:gd name="connsiteX101" fmla="*/ 267689 w 2335029"/>
                <a:gd name="connsiteY101" fmla="*/ 2480807 h 2764400"/>
                <a:gd name="connsiteX102" fmla="*/ 243836 w 2335029"/>
                <a:gd name="connsiteY102" fmla="*/ 2496709 h 2764400"/>
                <a:gd name="connsiteX103" fmla="*/ 227933 w 2335029"/>
                <a:gd name="connsiteY103" fmla="*/ 2520563 h 2764400"/>
                <a:gd name="connsiteX104" fmla="*/ 212030 w 2335029"/>
                <a:gd name="connsiteY104" fmla="*/ 2568271 h 2764400"/>
                <a:gd name="connsiteX105" fmla="*/ 196128 w 2335029"/>
                <a:gd name="connsiteY105" fmla="*/ 2592125 h 2764400"/>
                <a:gd name="connsiteX106" fmla="*/ 188176 w 2335029"/>
                <a:gd name="connsiteY106" fmla="*/ 2615979 h 2764400"/>
                <a:gd name="connsiteX107" fmla="*/ 164322 w 2335029"/>
                <a:gd name="connsiteY107" fmla="*/ 2623930 h 2764400"/>
                <a:gd name="connsiteX108" fmla="*/ 116615 w 2335029"/>
                <a:gd name="connsiteY108" fmla="*/ 2655735 h 2764400"/>
                <a:gd name="connsiteX109" fmla="*/ 92761 w 2335029"/>
                <a:gd name="connsiteY109" fmla="*/ 2671638 h 2764400"/>
                <a:gd name="connsiteX110" fmla="*/ 53004 w 2335029"/>
                <a:gd name="connsiteY110" fmla="*/ 2711395 h 2764400"/>
                <a:gd name="connsiteX111" fmla="*/ 13248 w 2335029"/>
                <a:gd name="connsiteY111" fmla="*/ 2751151 h 2764400"/>
                <a:gd name="connsiteX112" fmla="*/ 21199 w 2335029"/>
                <a:gd name="connsiteY112" fmla="*/ 2727297 h 2764400"/>
                <a:gd name="connsiteX113" fmla="*/ 68907 w 2335029"/>
                <a:gd name="connsiteY113" fmla="*/ 2687541 h 2764400"/>
                <a:gd name="connsiteX114" fmla="*/ 84809 w 2335029"/>
                <a:gd name="connsiteY114" fmla="*/ 2663687 h 2764400"/>
                <a:gd name="connsiteX115" fmla="*/ 116615 w 2335029"/>
                <a:gd name="connsiteY115" fmla="*/ 2631882 h 2764400"/>
                <a:gd name="connsiteX116" fmla="*/ 108663 w 2335029"/>
                <a:gd name="connsiteY116" fmla="*/ 2592125 h 2764400"/>
                <a:gd name="connsiteX117" fmla="*/ 60956 w 2335029"/>
                <a:gd name="connsiteY117" fmla="*/ 2576222 h 2764400"/>
                <a:gd name="connsiteX118" fmla="*/ 84809 w 2335029"/>
                <a:gd name="connsiteY118" fmla="*/ 2568271 h 2764400"/>
                <a:gd name="connsiteX119" fmla="*/ 108663 w 2335029"/>
                <a:gd name="connsiteY119" fmla="*/ 2552369 h 2764400"/>
                <a:gd name="connsiteX120" fmla="*/ 140469 w 2335029"/>
                <a:gd name="connsiteY120" fmla="*/ 2544417 h 2764400"/>
                <a:gd name="connsiteX121" fmla="*/ 164322 w 2335029"/>
                <a:gd name="connsiteY121" fmla="*/ 2536466 h 2764400"/>
                <a:gd name="connsiteX122" fmla="*/ 132517 w 2335029"/>
                <a:gd name="connsiteY122" fmla="*/ 2496709 h 2764400"/>
                <a:gd name="connsiteX123" fmla="*/ 84809 w 2335029"/>
                <a:gd name="connsiteY123" fmla="*/ 2512612 h 2764400"/>
                <a:gd name="connsiteX124" fmla="*/ 68907 w 2335029"/>
                <a:gd name="connsiteY124" fmla="*/ 2488758 h 2764400"/>
                <a:gd name="connsiteX125" fmla="*/ 92761 w 2335029"/>
                <a:gd name="connsiteY125" fmla="*/ 2472855 h 2764400"/>
                <a:gd name="connsiteX126" fmla="*/ 172274 w 2335029"/>
                <a:gd name="connsiteY126" fmla="*/ 2464904 h 2764400"/>
                <a:gd name="connsiteX127" fmla="*/ 196128 w 2335029"/>
                <a:gd name="connsiteY127" fmla="*/ 2456953 h 2764400"/>
                <a:gd name="connsiteX128" fmla="*/ 219982 w 2335029"/>
                <a:gd name="connsiteY128" fmla="*/ 2433099 h 27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335029" h="2764400">
                  <a:moveTo>
                    <a:pt x="2327077" y="0"/>
                  </a:moveTo>
                  <a:cubicBezTo>
                    <a:pt x="2329728" y="7951"/>
                    <a:pt x="2335029" y="15472"/>
                    <a:pt x="2335029" y="23854"/>
                  </a:cubicBezTo>
                  <a:cubicBezTo>
                    <a:pt x="2335029" y="32236"/>
                    <a:pt x="2333004" y="41781"/>
                    <a:pt x="2327077" y="47708"/>
                  </a:cubicBezTo>
                  <a:cubicBezTo>
                    <a:pt x="2321150" y="53634"/>
                    <a:pt x="2311405" y="53841"/>
                    <a:pt x="2303223" y="55659"/>
                  </a:cubicBezTo>
                  <a:cubicBezTo>
                    <a:pt x="2287485" y="59156"/>
                    <a:pt x="2271418" y="60960"/>
                    <a:pt x="2255516" y="63610"/>
                  </a:cubicBezTo>
                  <a:cubicBezTo>
                    <a:pt x="2198452" y="101652"/>
                    <a:pt x="2221323" y="81900"/>
                    <a:pt x="2183954" y="119269"/>
                  </a:cubicBezTo>
                  <a:cubicBezTo>
                    <a:pt x="2181303" y="127220"/>
                    <a:pt x="2176002" y="134741"/>
                    <a:pt x="2176002" y="143123"/>
                  </a:cubicBezTo>
                  <a:cubicBezTo>
                    <a:pt x="2176002" y="213183"/>
                    <a:pt x="2185643" y="191019"/>
                    <a:pt x="2255516" y="198782"/>
                  </a:cubicBezTo>
                  <a:cubicBezTo>
                    <a:pt x="2263467" y="201433"/>
                    <a:pt x="2274498" y="199914"/>
                    <a:pt x="2279369" y="206734"/>
                  </a:cubicBezTo>
                  <a:cubicBezTo>
                    <a:pt x="2289112" y="220375"/>
                    <a:pt x="2295272" y="254442"/>
                    <a:pt x="2295272" y="254442"/>
                  </a:cubicBezTo>
                  <a:cubicBezTo>
                    <a:pt x="2235806" y="261875"/>
                    <a:pt x="2241513" y="267971"/>
                    <a:pt x="2191905" y="254442"/>
                  </a:cubicBezTo>
                  <a:cubicBezTo>
                    <a:pt x="2175733" y="250031"/>
                    <a:pt x="2144197" y="238539"/>
                    <a:pt x="2144197" y="238539"/>
                  </a:cubicBezTo>
                  <a:cubicBezTo>
                    <a:pt x="2136246" y="241189"/>
                    <a:pt x="2126270" y="240563"/>
                    <a:pt x="2120343" y="246490"/>
                  </a:cubicBezTo>
                  <a:cubicBezTo>
                    <a:pt x="2114416" y="252417"/>
                    <a:pt x="2116140" y="262847"/>
                    <a:pt x="2112392" y="270344"/>
                  </a:cubicBezTo>
                  <a:cubicBezTo>
                    <a:pt x="2103911" y="287305"/>
                    <a:pt x="2091717" y="303740"/>
                    <a:pt x="2072636" y="310101"/>
                  </a:cubicBezTo>
                  <a:cubicBezTo>
                    <a:pt x="2057341" y="315199"/>
                    <a:pt x="2040569" y="314142"/>
                    <a:pt x="2024928" y="318052"/>
                  </a:cubicBezTo>
                  <a:cubicBezTo>
                    <a:pt x="2008666" y="322118"/>
                    <a:pt x="1977220" y="333955"/>
                    <a:pt x="1977220" y="333955"/>
                  </a:cubicBezTo>
                  <a:cubicBezTo>
                    <a:pt x="1949885" y="374957"/>
                    <a:pt x="1935372" y="369529"/>
                    <a:pt x="1953366" y="405516"/>
                  </a:cubicBezTo>
                  <a:cubicBezTo>
                    <a:pt x="1957640" y="414063"/>
                    <a:pt x="1963968" y="421419"/>
                    <a:pt x="1969269" y="429370"/>
                  </a:cubicBezTo>
                  <a:cubicBezTo>
                    <a:pt x="1961354" y="461027"/>
                    <a:pt x="1968350" y="463350"/>
                    <a:pt x="1937463" y="477078"/>
                  </a:cubicBezTo>
                  <a:cubicBezTo>
                    <a:pt x="1922145" y="483886"/>
                    <a:pt x="1889756" y="492981"/>
                    <a:pt x="1889756" y="492981"/>
                  </a:cubicBezTo>
                  <a:cubicBezTo>
                    <a:pt x="1884455" y="500932"/>
                    <a:pt x="1871535" y="507564"/>
                    <a:pt x="1873853" y="516835"/>
                  </a:cubicBezTo>
                  <a:cubicBezTo>
                    <a:pt x="1875886" y="524966"/>
                    <a:pt x="1889576" y="522753"/>
                    <a:pt x="1897707" y="524786"/>
                  </a:cubicBezTo>
                  <a:cubicBezTo>
                    <a:pt x="1910818" y="528064"/>
                    <a:pt x="1924211" y="530087"/>
                    <a:pt x="1937463" y="532737"/>
                  </a:cubicBezTo>
                  <a:cubicBezTo>
                    <a:pt x="1940114" y="553941"/>
                    <a:pt x="1937479" y="576508"/>
                    <a:pt x="1945415" y="596348"/>
                  </a:cubicBezTo>
                  <a:cubicBezTo>
                    <a:pt x="1951516" y="611599"/>
                    <a:pt x="1990698" y="617608"/>
                    <a:pt x="2001074" y="620202"/>
                  </a:cubicBezTo>
                  <a:cubicBezTo>
                    <a:pt x="1998423" y="646706"/>
                    <a:pt x="2001545" y="674445"/>
                    <a:pt x="1993122" y="699715"/>
                  </a:cubicBezTo>
                  <a:cubicBezTo>
                    <a:pt x="1990100" y="708781"/>
                    <a:pt x="1976026" y="708860"/>
                    <a:pt x="1969269" y="715617"/>
                  </a:cubicBezTo>
                  <a:cubicBezTo>
                    <a:pt x="1916260" y="768626"/>
                    <a:pt x="1993123" y="712966"/>
                    <a:pt x="1929512" y="755374"/>
                  </a:cubicBezTo>
                  <a:cubicBezTo>
                    <a:pt x="1917451" y="747333"/>
                    <a:pt x="1898265" y="731520"/>
                    <a:pt x="1881804" y="731520"/>
                  </a:cubicBezTo>
                  <a:cubicBezTo>
                    <a:pt x="1873423" y="731520"/>
                    <a:pt x="1865901" y="736821"/>
                    <a:pt x="1857950" y="739471"/>
                  </a:cubicBezTo>
                  <a:cubicBezTo>
                    <a:pt x="1782428" y="714298"/>
                    <a:pt x="1905439" y="763108"/>
                    <a:pt x="1826145" y="683812"/>
                  </a:cubicBezTo>
                  <a:cubicBezTo>
                    <a:pt x="1823648" y="681315"/>
                    <a:pt x="1775992" y="697880"/>
                    <a:pt x="1770486" y="699715"/>
                  </a:cubicBezTo>
                  <a:cubicBezTo>
                    <a:pt x="1764068" y="706133"/>
                    <a:pt x="1732310" y="734773"/>
                    <a:pt x="1730729" y="747422"/>
                  </a:cubicBezTo>
                  <a:cubicBezTo>
                    <a:pt x="1729053" y="760832"/>
                    <a:pt x="1731184" y="775934"/>
                    <a:pt x="1738681" y="787179"/>
                  </a:cubicBezTo>
                  <a:cubicBezTo>
                    <a:pt x="1743330" y="794153"/>
                    <a:pt x="1754584" y="792480"/>
                    <a:pt x="1762535" y="795130"/>
                  </a:cubicBezTo>
                  <a:cubicBezTo>
                    <a:pt x="1771811" y="809045"/>
                    <a:pt x="1782413" y="831574"/>
                    <a:pt x="1802291" y="834887"/>
                  </a:cubicBezTo>
                  <a:cubicBezTo>
                    <a:pt x="1810558" y="836265"/>
                    <a:pt x="1818194" y="829586"/>
                    <a:pt x="1826145" y="826935"/>
                  </a:cubicBezTo>
                  <a:cubicBezTo>
                    <a:pt x="1836747" y="829586"/>
                    <a:pt x="1849726" y="827691"/>
                    <a:pt x="1857950" y="834887"/>
                  </a:cubicBezTo>
                  <a:cubicBezTo>
                    <a:pt x="1872334" y="847473"/>
                    <a:pt x="1879154" y="866692"/>
                    <a:pt x="1889756" y="882595"/>
                  </a:cubicBezTo>
                  <a:cubicBezTo>
                    <a:pt x="1895057" y="890546"/>
                    <a:pt x="1902636" y="897383"/>
                    <a:pt x="1905658" y="906449"/>
                  </a:cubicBezTo>
                  <a:lnTo>
                    <a:pt x="1921561" y="954156"/>
                  </a:lnTo>
                  <a:cubicBezTo>
                    <a:pt x="1918910" y="967408"/>
                    <a:pt x="1921106" y="982668"/>
                    <a:pt x="1913609" y="993913"/>
                  </a:cubicBezTo>
                  <a:cubicBezTo>
                    <a:pt x="1902104" y="1011171"/>
                    <a:pt x="1857389" y="995391"/>
                    <a:pt x="1849999" y="993913"/>
                  </a:cubicBezTo>
                  <a:cubicBezTo>
                    <a:pt x="1830640" y="935838"/>
                    <a:pt x="1850358" y="942140"/>
                    <a:pt x="1802291" y="954156"/>
                  </a:cubicBezTo>
                  <a:cubicBezTo>
                    <a:pt x="1799641" y="970059"/>
                    <a:pt x="1803283" y="988450"/>
                    <a:pt x="1794340" y="1001864"/>
                  </a:cubicBezTo>
                  <a:cubicBezTo>
                    <a:pt x="1789691" y="1008838"/>
                    <a:pt x="1788207" y="986192"/>
                    <a:pt x="1786389" y="978010"/>
                  </a:cubicBezTo>
                  <a:cubicBezTo>
                    <a:pt x="1782892" y="962272"/>
                    <a:pt x="1786436" y="944300"/>
                    <a:pt x="1778437" y="930302"/>
                  </a:cubicBezTo>
                  <a:cubicBezTo>
                    <a:pt x="1774279" y="923025"/>
                    <a:pt x="1762534" y="925001"/>
                    <a:pt x="1754583" y="922351"/>
                  </a:cubicBezTo>
                  <a:cubicBezTo>
                    <a:pt x="1690973" y="943553"/>
                    <a:pt x="1765184" y="911750"/>
                    <a:pt x="1722778" y="954156"/>
                  </a:cubicBezTo>
                  <a:cubicBezTo>
                    <a:pt x="1695436" y="981498"/>
                    <a:pt x="1681213" y="983914"/>
                    <a:pt x="1651216" y="993913"/>
                  </a:cubicBezTo>
                  <a:cubicBezTo>
                    <a:pt x="1640614" y="1009816"/>
                    <a:pt x="1625455" y="1023489"/>
                    <a:pt x="1619411" y="1041621"/>
                  </a:cubicBezTo>
                  <a:cubicBezTo>
                    <a:pt x="1616761" y="1049572"/>
                    <a:pt x="1615530" y="1058148"/>
                    <a:pt x="1611460" y="1065475"/>
                  </a:cubicBezTo>
                  <a:cubicBezTo>
                    <a:pt x="1602178" y="1082182"/>
                    <a:pt x="1590257" y="1097280"/>
                    <a:pt x="1579655" y="1113182"/>
                  </a:cubicBezTo>
                  <a:lnTo>
                    <a:pt x="1563752" y="1137036"/>
                  </a:lnTo>
                  <a:cubicBezTo>
                    <a:pt x="1582677" y="1193810"/>
                    <a:pt x="1593603" y="1175445"/>
                    <a:pt x="1555801" y="1200647"/>
                  </a:cubicBezTo>
                  <a:cubicBezTo>
                    <a:pt x="1523030" y="1249803"/>
                    <a:pt x="1559417" y="1201850"/>
                    <a:pt x="1516044" y="1240403"/>
                  </a:cubicBezTo>
                  <a:cubicBezTo>
                    <a:pt x="1451682" y="1297613"/>
                    <a:pt x="1493670" y="1279667"/>
                    <a:pt x="1444482" y="1296062"/>
                  </a:cubicBezTo>
                  <a:cubicBezTo>
                    <a:pt x="1433880" y="1311965"/>
                    <a:pt x="1418721" y="1325638"/>
                    <a:pt x="1412677" y="1343770"/>
                  </a:cubicBezTo>
                  <a:cubicBezTo>
                    <a:pt x="1410027" y="1351721"/>
                    <a:pt x="1408474" y="1360127"/>
                    <a:pt x="1404726" y="1367624"/>
                  </a:cubicBezTo>
                  <a:cubicBezTo>
                    <a:pt x="1400452" y="1376171"/>
                    <a:pt x="1396285" y="1385508"/>
                    <a:pt x="1388823" y="1391478"/>
                  </a:cubicBezTo>
                  <a:cubicBezTo>
                    <a:pt x="1382278" y="1396714"/>
                    <a:pt x="1372920" y="1396779"/>
                    <a:pt x="1364969" y="1399429"/>
                  </a:cubicBezTo>
                  <a:cubicBezTo>
                    <a:pt x="1303316" y="1440533"/>
                    <a:pt x="1323305" y="1413104"/>
                    <a:pt x="1301359" y="1478942"/>
                  </a:cubicBezTo>
                  <a:lnTo>
                    <a:pt x="1293408" y="1502796"/>
                  </a:lnTo>
                  <a:lnTo>
                    <a:pt x="1285456" y="1526650"/>
                  </a:lnTo>
                  <a:lnTo>
                    <a:pt x="1277505" y="1550504"/>
                  </a:lnTo>
                  <a:cubicBezTo>
                    <a:pt x="1277505" y="1550504"/>
                    <a:pt x="1298708" y="1598212"/>
                    <a:pt x="1277505" y="1598212"/>
                  </a:cubicBezTo>
                  <a:cubicBezTo>
                    <a:pt x="1267949" y="1598212"/>
                    <a:pt x="1266903" y="1582309"/>
                    <a:pt x="1261602" y="1574358"/>
                  </a:cubicBezTo>
                  <a:cubicBezTo>
                    <a:pt x="1265246" y="1552495"/>
                    <a:pt x="1281920" y="1480456"/>
                    <a:pt x="1261602" y="1463040"/>
                  </a:cubicBezTo>
                  <a:cubicBezTo>
                    <a:pt x="1248875" y="1452131"/>
                    <a:pt x="1213895" y="1478942"/>
                    <a:pt x="1213895" y="1478942"/>
                  </a:cubicBezTo>
                  <a:lnTo>
                    <a:pt x="1166187" y="1510748"/>
                  </a:lnTo>
                  <a:cubicBezTo>
                    <a:pt x="1158236" y="1516049"/>
                    <a:pt x="1151399" y="1523628"/>
                    <a:pt x="1142333" y="1526650"/>
                  </a:cubicBezTo>
                  <a:lnTo>
                    <a:pt x="1118479" y="1534602"/>
                  </a:lnTo>
                  <a:cubicBezTo>
                    <a:pt x="1110528" y="1542553"/>
                    <a:pt x="1103981" y="1552218"/>
                    <a:pt x="1094625" y="1558455"/>
                  </a:cubicBezTo>
                  <a:cubicBezTo>
                    <a:pt x="1087651" y="1563104"/>
                    <a:pt x="1077316" y="1561171"/>
                    <a:pt x="1070771" y="1566407"/>
                  </a:cubicBezTo>
                  <a:cubicBezTo>
                    <a:pt x="1019395" y="1607509"/>
                    <a:pt x="1090970" y="1578228"/>
                    <a:pt x="1031015" y="1598212"/>
                  </a:cubicBezTo>
                  <a:cubicBezTo>
                    <a:pt x="1010433" y="1618794"/>
                    <a:pt x="984867" y="1641241"/>
                    <a:pt x="975356" y="1669774"/>
                  </a:cubicBezTo>
                  <a:lnTo>
                    <a:pt x="951502" y="1741335"/>
                  </a:lnTo>
                  <a:cubicBezTo>
                    <a:pt x="945035" y="1760734"/>
                    <a:pt x="943060" y="1773631"/>
                    <a:pt x="927648" y="1789043"/>
                  </a:cubicBezTo>
                  <a:cubicBezTo>
                    <a:pt x="920891" y="1795800"/>
                    <a:pt x="911745" y="1799645"/>
                    <a:pt x="903794" y="1804946"/>
                  </a:cubicBezTo>
                  <a:cubicBezTo>
                    <a:pt x="901143" y="1812897"/>
                    <a:pt x="902662" y="1823928"/>
                    <a:pt x="895842" y="1828800"/>
                  </a:cubicBezTo>
                  <a:cubicBezTo>
                    <a:pt x="882202" y="1838543"/>
                    <a:pt x="848135" y="1844702"/>
                    <a:pt x="848135" y="1844702"/>
                  </a:cubicBezTo>
                  <a:cubicBezTo>
                    <a:pt x="840184" y="1852653"/>
                    <a:pt x="833637" y="1862318"/>
                    <a:pt x="824281" y="1868556"/>
                  </a:cubicBezTo>
                  <a:cubicBezTo>
                    <a:pt x="817307" y="1873205"/>
                    <a:pt x="806354" y="1870581"/>
                    <a:pt x="800427" y="1876508"/>
                  </a:cubicBezTo>
                  <a:cubicBezTo>
                    <a:pt x="786913" y="1890022"/>
                    <a:pt x="768622" y="1924215"/>
                    <a:pt x="768622" y="1924215"/>
                  </a:cubicBezTo>
                  <a:cubicBezTo>
                    <a:pt x="755051" y="2019207"/>
                    <a:pt x="768579" y="1948216"/>
                    <a:pt x="752719" y="2003729"/>
                  </a:cubicBezTo>
                  <a:cubicBezTo>
                    <a:pt x="749320" y="2015625"/>
                    <a:pt x="743173" y="2046673"/>
                    <a:pt x="736816" y="2059388"/>
                  </a:cubicBezTo>
                  <a:cubicBezTo>
                    <a:pt x="732542" y="2067935"/>
                    <a:pt x="726215" y="2075291"/>
                    <a:pt x="720914" y="2083242"/>
                  </a:cubicBezTo>
                  <a:cubicBezTo>
                    <a:pt x="728067" y="2104700"/>
                    <a:pt x="736445" y="2115605"/>
                    <a:pt x="720914" y="2138901"/>
                  </a:cubicBezTo>
                  <a:cubicBezTo>
                    <a:pt x="715613" y="2146852"/>
                    <a:pt x="705011" y="2149502"/>
                    <a:pt x="697060" y="2154803"/>
                  </a:cubicBezTo>
                  <a:cubicBezTo>
                    <a:pt x="691759" y="2162754"/>
                    <a:pt x="685038" y="2169924"/>
                    <a:pt x="681157" y="2178657"/>
                  </a:cubicBezTo>
                  <a:cubicBezTo>
                    <a:pt x="672002" y="2199255"/>
                    <a:pt x="668984" y="2233041"/>
                    <a:pt x="649352" y="2250219"/>
                  </a:cubicBezTo>
                  <a:cubicBezTo>
                    <a:pt x="634968" y="2262805"/>
                    <a:pt x="619776" y="2275980"/>
                    <a:pt x="601644" y="2282024"/>
                  </a:cubicBezTo>
                  <a:lnTo>
                    <a:pt x="530082" y="2305878"/>
                  </a:lnTo>
                  <a:cubicBezTo>
                    <a:pt x="530078" y="2305879"/>
                    <a:pt x="482378" y="2321779"/>
                    <a:pt x="482375" y="2321781"/>
                  </a:cubicBezTo>
                  <a:lnTo>
                    <a:pt x="434667" y="2353586"/>
                  </a:lnTo>
                  <a:lnTo>
                    <a:pt x="410813" y="2369489"/>
                  </a:lnTo>
                  <a:cubicBezTo>
                    <a:pt x="405512" y="2377440"/>
                    <a:pt x="402372" y="2387372"/>
                    <a:pt x="394910" y="2393342"/>
                  </a:cubicBezTo>
                  <a:cubicBezTo>
                    <a:pt x="388365" y="2398578"/>
                    <a:pt x="378553" y="2397546"/>
                    <a:pt x="371056" y="2401294"/>
                  </a:cubicBezTo>
                  <a:cubicBezTo>
                    <a:pt x="309398" y="2432123"/>
                    <a:pt x="383307" y="2405159"/>
                    <a:pt x="323349" y="2425148"/>
                  </a:cubicBezTo>
                  <a:cubicBezTo>
                    <a:pt x="277773" y="2493511"/>
                    <a:pt x="338459" y="2413060"/>
                    <a:pt x="283592" y="2456953"/>
                  </a:cubicBezTo>
                  <a:cubicBezTo>
                    <a:pt x="276130" y="2462923"/>
                    <a:pt x="274446" y="2474050"/>
                    <a:pt x="267689" y="2480807"/>
                  </a:cubicBezTo>
                  <a:cubicBezTo>
                    <a:pt x="260932" y="2487564"/>
                    <a:pt x="251787" y="2491408"/>
                    <a:pt x="243836" y="2496709"/>
                  </a:cubicBezTo>
                  <a:cubicBezTo>
                    <a:pt x="238535" y="2504660"/>
                    <a:pt x="231814" y="2511830"/>
                    <a:pt x="227933" y="2520563"/>
                  </a:cubicBezTo>
                  <a:cubicBezTo>
                    <a:pt x="221125" y="2535881"/>
                    <a:pt x="221328" y="2554323"/>
                    <a:pt x="212030" y="2568271"/>
                  </a:cubicBezTo>
                  <a:cubicBezTo>
                    <a:pt x="206729" y="2576222"/>
                    <a:pt x="200402" y="2583578"/>
                    <a:pt x="196128" y="2592125"/>
                  </a:cubicBezTo>
                  <a:cubicBezTo>
                    <a:pt x="192380" y="2599622"/>
                    <a:pt x="194103" y="2610052"/>
                    <a:pt x="188176" y="2615979"/>
                  </a:cubicBezTo>
                  <a:cubicBezTo>
                    <a:pt x="182249" y="2621905"/>
                    <a:pt x="172273" y="2621280"/>
                    <a:pt x="164322" y="2623930"/>
                  </a:cubicBezTo>
                  <a:lnTo>
                    <a:pt x="116615" y="2655735"/>
                  </a:lnTo>
                  <a:lnTo>
                    <a:pt x="92761" y="2671638"/>
                  </a:lnTo>
                  <a:cubicBezTo>
                    <a:pt x="50350" y="2735253"/>
                    <a:pt x="106016" y="2658382"/>
                    <a:pt x="53004" y="2711395"/>
                  </a:cubicBezTo>
                  <a:cubicBezTo>
                    <a:pt x="0" y="2764400"/>
                    <a:pt x="76855" y="2708748"/>
                    <a:pt x="13248" y="2751151"/>
                  </a:cubicBezTo>
                  <a:cubicBezTo>
                    <a:pt x="15898" y="2743200"/>
                    <a:pt x="16550" y="2734271"/>
                    <a:pt x="21199" y="2727297"/>
                  </a:cubicBezTo>
                  <a:cubicBezTo>
                    <a:pt x="33444" y="2708929"/>
                    <a:pt x="51305" y="2699275"/>
                    <a:pt x="68907" y="2687541"/>
                  </a:cubicBezTo>
                  <a:cubicBezTo>
                    <a:pt x="74208" y="2679590"/>
                    <a:pt x="77347" y="2669657"/>
                    <a:pt x="84809" y="2663687"/>
                  </a:cubicBezTo>
                  <a:cubicBezTo>
                    <a:pt x="123362" y="2632844"/>
                    <a:pt x="99265" y="2683926"/>
                    <a:pt x="116615" y="2631882"/>
                  </a:cubicBezTo>
                  <a:cubicBezTo>
                    <a:pt x="113964" y="2618630"/>
                    <a:pt x="118219" y="2601682"/>
                    <a:pt x="108663" y="2592125"/>
                  </a:cubicBezTo>
                  <a:cubicBezTo>
                    <a:pt x="96810" y="2580272"/>
                    <a:pt x="60956" y="2576222"/>
                    <a:pt x="60956" y="2576222"/>
                  </a:cubicBezTo>
                  <a:cubicBezTo>
                    <a:pt x="68907" y="2573572"/>
                    <a:pt x="77313" y="2572019"/>
                    <a:pt x="84809" y="2568271"/>
                  </a:cubicBezTo>
                  <a:cubicBezTo>
                    <a:pt x="93356" y="2563997"/>
                    <a:pt x="99879" y="2556133"/>
                    <a:pt x="108663" y="2552369"/>
                  </a:cubicBezTo>
                  <a:cubicBezTo>
                    <a:pt x="118708" y="2548064"/>
                    <a:pt x="129961" y="2547419"/>
                    <a:pt x="140469" y="2544417"/>
                  </a:cubicBezTo>
                  <a:cubicBezTo>
                    <a:pt x="148528" y="2542114"/>
                    <a:pt x="156371" y="2539116"/>
                    <a:pt x="164322" y="2536466"/>
                  </a:cubicBezTo>
                  <a:cubicBezTo>
                    <a:pt x="159162" y="2515825"/>
                    <a:pt x="163038" y="2493318"/>
                    <a:pt x="132517" y="2496709"/>
                  </a:cubicBezTo>
                  <a:cubicBezTo>
                    <a:pt x="115857" y="2498560"/>
                    <a:pt x="84809" y="2512612"/>
                    <a:pt x="84809" y="2512612"/>
                  </a:cubicBezTo>
                  <a:cubicBezTo>
                    <a:pt x="79508" y="2504661"/>
                    <a:pt x="67033" y="2498129"/>
                    <a:pt x="68907" y="2488758"/>
                  </a:cubicBezTo>
                  <a:cubicBezTo>
                    <a:pt x="70781" y="2479387"/>
                    <a:pt x="83449" y="2475004"/>
                    <a:pt x="92761" y="2472855"/>
                  </a:cubicBezTo>
                  <a:cubicBezTo>
                    <a:pt x="118715" y="2466866"/>
                    <a:pt x="145770" y="2467554"/>
                    <a:pt x="172274" y="2464904"/>
                  </a:cubicBezTo>
                  <a:cubicBezTo>
                    <a:pt x="180225" y="2462254"/>
                    <a:pt x="189583" y="2462189"/>
                    <a:pt x="196128" y="2456953"/>
                  </a:cubicBezTo>
                  <a:cubicBezTo>
                    <a:pt x="228702" y="2430893"/>
                    <a:pt x="198257" y="2433099"/>
                    <a:pt x="219982" y="2433099"/>
                  </a:cubicBezTo>
                </a:path>
              </a:pathLst>
            </a:custGeom>
            <a:ln w="254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 name="Freeform 4"/>
            <p:cNvSpPr/>
            <p:nvPr/>
          </p:nvSpPr>
          <p:spPr>
            <a:xfrm>
              <a:off x="2526249" y="2385785"/>
              <a:ext cx="1712318" cy="3036528"/>
            </a:xfrm>
            <a:custGeom>
              <a:avLst/>
              <a:gdLst>
                <a:gd name="connsiteX0" fmla="*/ 1313745 w 1711310"/>
                <a:gd name="connsiteY0" fmla="*/ 3037399 h 3037399"/>
                <a:gd name="connsiteX1" fmla="*/ 1361453 w 1711310"/>
                <a:gd name="connsiteY1" fmla="*/ 3013545 h 3037399"/>
                <a:gd name="connsiteX2" fmla="*/ 1369404 w 1711310"/>
                <a:gd name="connsiteY2" fmla="*/ 2989691 h 3037399"/>
                <a:gd name="connsiteX3" fmla="*/ 1361453 w 1711310"/>
                <a:gd name="connsiteY3" fmla="*/ 2934032 h 3037399"/>
                <a:gd name="connsiteX4" fmla="*/ 1337599 w 1711310"/>
                <a:gd name="connsiteY4" fmla="*/ 2941983 h 3037399"/>
                <a:gd name="connsiteX5" fmla="*/ 1313745 w 1711310"/>
                <a:gd name="connsiteY5" fmla="*/ 2965837 h 3037399"/>
                <a:gd name="connsiteX6" fmla="*/ 1297842 w 1711310"/>
                <a:gd name="connsiteY6" fmla="*/ 2941983 h 3037399"/>
                <a:gd name="connsiteX7" fmla="*/ 1353502 w 1711310"/>
                <a:gd name="connsiteY7" fmla="*/ 2870421 h 3037399"/>
                <a:gd name="connsiteX8" fmla="*/ 1353502 w 1711310"/>
                <a:gd name="connsiteY8" fmla="*/ 2798859 h 3037399"/>
                <a:gd name="connsiteX9" fmla="*/ 1345550 w 1711310"/>
                <a:gd name="connsiteY9" fmla="*/ 2775006 h 3037399"/>
                <a:gd name="connsiteX10" fmla="*/ 1369404 w 1711310"/>
                <a:gd name="connsiteY10" fmla="*/ 2751152 h 3037399"/>
                <a:gd name="connsiteX11" fmla="*/ 1393258 w 1711310"/>
                <a:gd name="connsiteY11" fmla="*/ 2679590 h 3037399"/>
                <a:gd name="connsiteX12" fmla="*/ 1401209 w 1711310"/>
                <a:gd name="connsiteY12" fmla="*/ 2655736 h 3037399"/>
                <a:gd name="connsiteX13" fmla="*/ 1425063 w 1711310"/>
                <a:gd name="connsiteY13" fmla="*/ 2639833 h 3037399"/>
                <a:gd name="connsiteX14" fmla="*/ 1433015 w 1711310"/>
                <a:gd name="connsiteY14" fmla="*/ 2592126 h 3037399"/>
                <a:gd name="connsiteX15" fmla="*/ 1337599 w 1711310"/>
                <a:gd name="connsiteY15" fmla="*/ 2560320 h 3037399"/>
                <a:gd name="connsiteX16" fmla="*/ 1345550 w 1711310"/>
                <a:gd name="connsiteY16" fmla="*/ 2528515 h 3037399"/>
                <a:gd name="connsiteX17" fmla="*/ 1369404 w 1711310"/>
                <a:gd name="connsiteY17" fmla="*/ 2520564 h 3037399"/>
                <a:gd name="connsiteX18" fmla="*/ 1433015 w 1711310"/>
                <a:gd name="connsiteY18" fmla="*/ 2512612 h 3037399"/>
                <a:gd name="connsiteX19" fmla="*/ 1417112 w 1711310"/>
                <a:gd name="connsiteY19" fmla="*/ 2488759 h 3037399"/>
                <a:gd name="connsiteX20" fmla="*/ 1377355 w 1711310"/>
                <a:gd name="connsiteY20" fmla="*/ 2480807 h 3037399"/>
                <a:gd name="connsiteX21" fmla="*/ 1393258 w 1711310"/>
                <a:gd name="connsiteY21" fmla="*/ 2433099 h 3037399"/>
                <a:gd name="connsiteX22" fmla="*/ 1417112 w 1711310"/>
                <a:gd name="connsiteY22" fmla="*/ 2385392 h 3037399"/>
                <a:gd name="connsiteX23" fmla="*/ 1472771 w 1711310"/>
                <a:gd name="connsiteY23" fmla="*/ 2369489 h 3037399"/>
                <a:gd name="connsiteX24" fmla="*/ 1496625 w 1711310"/>
                <a:gd name="connsiteY24" fmla="*/ 2321781 h 3037399"/>
                <a:gd name="connsiteX25" fmla="*/ 1520479 w 1711310"/>
                <a:gd name="connsiteY25" fmla="*/ 2274073 h 3037399"/>
                <a:gd name="connsiteX26" fmla="*/ 1544333 w 1711310"/>
                <a:gd name="connsiteY26" fmla="*/ 2258171 h 3037399"/>
                <a:gd name="connsiteX27" fmla="*/ 1528430 w 1711310"/>
                <a:gd name="connsiteY27" fmla="*/ 2234317 h 3037399"/>
                <a:gd name="connsiteX28" fmla="*/ 1576138 w 1711310"/>
                <a:gd name="connsiteY28" fmla="*/ 2226366 h 3037399"/>
                <a:gd name="connsiteX29" fmla="*/ 1584089 w 1711310"/>
                <a:gd name="connsiteY29" fmla="*/ 2202512 h 3037399"/>
                <a:gd name="connsiteX30" fmla="*/ 1544333 w 1711310"/>
                <a:gd name="connsiteY30" fmla="*/ 2170706 h 3037399"/>
                <a:gd name="connsiteX31" fmla="*/ 1576138 w 1711310"/>
                <a:gd name="connsiteY31" fmla="*/ 2162755 h 3037399"/>
                <a:gd name="connsiteX32" fmla="*/ 1639748 w 1711310"/>
                <a:gd name="connsiteY32" fmla="*/ 2154804 h 3037399"/>
                <a:gd name="connsiteX33" fmla="*/ 1687456 w 1711310"/>
                <a:gd name="connsiteY33" fmla="*/ 2107096 h 3037399"/>
                <a:gd name="connsiteX34" fmla="*/ 1711310 w 1711310"/>
                <a:gd name="connsiteY34" fmla="*/ 2091193 h 3037399"/>
                <a:gd name="connsiteX35" fmla="*/ 1703359 w 1711310"/>
                <a:gd name="connsiteY35" fmla="*/ 2067339 h 3037399"/>
                <a:gd name="connsiteX36" fmla="*/ 1615895 w 1711310"/>
                <a:gd name="connsiteY36" fmla="*/ 2051437 h 3037399"/>
                <a:gd name="connsiteX37" fmla="*/ 1592041 w 1711310"/>
                <a:gd name="connsiteY37" fmla="*/ 2059388 h 3037399"/>
                <a:gd name="connsiteX38" fmla="*/ 1568187 w 1711310"/>
                <a:gd name="connsiteY38" fmla="*/ 2075291 h 3037399"/>
                <a:gd name="connsiteX39" fmla="*/ 1528430 w 1711310"/>
                <a:gd name="connsiteY39" fmla="*/ 2083242 h 3037399"/>
                <a:gd name="connsiteX40" fmla="*/ 1504576 w 1711310"/>
                <a:gd name="connsiteY40" fmla="*/ 2091193 h 3037399"/>
                <a:gd name="connsiteX41" fmla="*/ 1536382 w 1711310"/>
                <a:gd name="connsiteY41" fmla="*/ 2051437 h 3037399"/>
                <a:gd name="connsiteX42" fmla="*/ 1552284 w 1711310"/>
                <a:gd name="connsiteY42" fmla="*/ 1995778 h 3037399"/>
                <a:gd name="connsiteX43" fmla="*/ 1520479 w 1711310"/>
                <a:gd name="connsiteY43" fmla="*/ 1956021 h 3037399"/>
                <a:gd name="connsiteX44" fmla="*/ 1544333 w 1711310"/>
                <a:gd name="connsiteY44" fmla="*/ 1948070 h 3037399"/>
                <a:gd name="connsiteX45" fmla="*/ 1576138 w 1711310"/>
                <a:gd name="connsiteY45" fmla="*/ 1900362 h 3037399"/>
                <a:gd name="connsiteX46" fmla="*/ 1544333 w 1711310"/>
                <a:gd name="connsiteY46" fmla="*/ 1852654 h 3037399"/>
                <a:gd name="connsiteX47" fmla="*/ 1536382 w 1711310"/>
                <a:gd name="connsiteY47" fmla="*/ 1773141 h 3037399"/>
                <a:gd name="connsiteX48" fmla="*/ 1512528 w 1711310"/>
                <a:gd name="connsiteY48" fmla="*/ 1757239 h 3037399"/>
                <a:gd name="connsiteX49" fmla="*/ 1464820 w 1711310"/>
                <a:gd name="connsiteY49" fmla="*/ 1741336 h 3037399"/>
                <a:gd name="connsiteX50" fmla="*/ 1409161 w 1711310"/>
                <a:gd name="connsiteY50" fmla="*/ 1725433 h 3037399"/>
                <a:gd name="connsiteX51" fmla="*/ 1385307 w 1711310"/>
                <a:gd name="connsiteY51" fmla="*/ 1709531 h 3037399"/>
                <a:gd name="connsiteX52" fmla="*/ 1361453 w 1711310"/>
                <a:gd name="connsiteY52" fmla="*/ 1701579 h 3037399"/>
                <a:gd name="connsiteX53" fmla="*/ 1289891 w 1711310"/>
                <a:gd name="connsiteY53" fmla="*/ 1661823 h 3037399"/>
                <a:gd name="connsiteX54" fmla="*/ 1281940 w 1711310"/>
                <a:gd name="connsiteY54" fmla="*/ 1693628 h 3037399"/>
                <a:gd name="connsiteX55" fmla="*/ 1258086 w 1711310"/>
                <a:gd name="connsiteY55" fmla="*/ 1685677 h 3037399"/>
                <a:gd name="connsiteX56" fmla="*/ 1242183 w 1711310"/>
                <a:gd name="connsiteY56" fmla="*/ 1709531 h 3037399"/>
                <a:gd name="connsiteX57" fmla="*/ 1210378 w 1711310"/>
                <a:gd name="connsiteY57" fmla="*/ 1757239 h 3037399"/>
                <a:gd name="connsiteX58" fmla="*/ 1194475 w 1711310"/>
                <a:gd name="connsiteY58" fmla="*/ 1733385 h 3037399"/>
                <a:gd name="connsiteX59" fmla="*/ 1202427 w 1711310"/>
                <a:gd name="connsiteY59" fmla="*/ 1653872 h 3037399"/>
                <a:gd name="connsiteX60" fmla="*/ 1162670 w 1711310"/>
                <a:gd name="connsiteY60" fmla="*/ 1661823 h 3037399"/>
                <a:gd name="connsiteX61" fmla="*/ 1138816 w 1711310"/>
                <a:gd name="connsiteY61" fmla="*/ 1669774 h 3037399"/>
                <a:gd name="connsiteX62" fmla="*/ 1130865 w 1711310"/>
                <a:gd name="connsiteY62" fmla="*/ 1645920 h 3037399"/>
                <a:gd name="connsiteX63" fmla="*/ 1114962 w 1711310"/>
                <a:gd name="connsiteY63" fmla="*/ 1606164 h 3037399"/>
                <a:gd name="connsiteX64" fmla="*/ 1067255 w 1711310"/>
                <a:gd name="connsiteY64" fmla="*/ 1582310 h 3037399"/>
                <a:gd name="connsiteX65" fmla="*/ 1043401 w 1711310"/>
                <a:gd name="connsiteY65" fmla="*/ 1566407 h 3037399"/>
                <a:gd name="connsiteX66" fmla="*/ 1019547 w 1711310"/>
                <a:gd name="connsiteY66" fmla="*/ 1558456 h 3037399"/>
                <a:gd name="connsiteX67" fmla="*/ 1003644 w 1711310"/>
                <a:gd name="connsiteY67" fmla="*/ 1534602 h 3037399"/>
                <a:gd name="connsiteX68" fmla="*/ 955936 w 1711310"/>
                <a:gd name="connsiteY68" fmla="*/ 1542553 h 3037399"/>
                <a:gd name="connsiteX69" fmla="*/ 971839 w 1711310"/>
                <a:gd name="connsiteY69" fmla="*/ 1566407 h 3037399"/>
                <a:gd name="connsiteX70" fmla="*/ 947985 w 1711310"/>
                <a:gd name="connsiteY70" fmla="*/ 1574359 h 3037399"/>
                <a:gd name="connsiteX71" fmla="*/ 900277 w 1711310"/>
                <a:gd name="connsiteY71" fmla="*/ 1542553 h 3037399"/>
                <a:gd name="connsiteX72" fmla="*/ 876423 w 1711310"/>
                <a:gd name="connsiteY72" fmla="*/ 1534602 h 3037399"/>
                <a:gd name="connsiteX73" fmla="*/ 804862 w 1711310"/>
                <a:gd name="connsiteY73" fmla="*/ 1526651 h 3037399"/>
                <a:gd name="connsiteX74" fmla="*/ 733300 w 1711310"/>
                <a:gd name="connsiteY74" fmla="*/ 1494846 h 3037399"/>
                <a:gd name="connsiteX75" fmla="*/ 685592 w 1711310"/>
                <a:gd name="connsiteY75" fmla="*/ 1463040 h 3037399"/>
                <a:gd name="connsiteX76" fmla="*/ 470907 w 1711310"/>
                <a:gd name="connsiteY76" fmla="*/ 1439186 h 3037399"/>
                <a:gd name="connsiteX77" fmla="*/ 383442 w 1711310"/>
                <a:gd name="connsiteY77" fmla="*/ 1415332 h 3037399"/>
                <a:gd name="connsiteX78" fmla="*/ 359588 w 1711310"/>
                <a:gd name="connsiteY78" fmla="*/ 1399430 h 3037399"/>
                <a:gd name="connsiteX79" fmla="*/ 335735 w 1711310"/>
                <a:gd name="connsiteY79" fmla="*/ 1407381 h 3037399"/>
                <a:gd name="connsiteX80" fmla="*/ 311881 w 1711310"/>
                <a:gd name="connsiteY80" fmla="*/ 1407381 h 3037399"/>
                <a:gd name="connsiteX81" fmla="*/ 319832 w 1711310"/>
                <a:gd name="connsiteY81" fmla="*/ 1383527 h 3037399"/>
                <a:gd name="connsiteX82" fmla="*/ 343686 w 1711310"/>
                <a:gd name="connsiteY82" fmla="*/ 1375576 h 3037399"/>
                <a:gd name="connsiteX83" fmla="*/ 423199 w 1711310"/>
                <a:gd name="connsiteY83" fmla="*/ 1383527 h 3037399"/>
                <a:gd name="connsiteX84" fmla="*/ 431150 w 1711310"/>
                <a:gd name="connsiteY84" fmla="*/ 1407381 h 3037399"/>
                <a:gd name="connsiteX85" fmla="*/ 455004 w 1711310"/>
                <a:gd name="connsiteY85" fmla="*/ 1423284 h 3037399"/>
                <a:gd name="connsiteX86" fmla="*/ 510663 w 1711310"/>
                <a:gd name="connsiteY86" fmla="*/ 1439186 h 3037399"/>
                <a:gd name="connsiteX87" fmla="*/ 550420 w 1711310"/>
                <a:gd name="connsiteY87" fmla="*/ 1431235 h 3037399"/>
                <a:gd name="connsiteX88" fmla="*/ 558371 w 1711310"/>
                <a:gd name="connsiteY88" fmla="*/ 1407381 h 3037399"/>
                <a:gd name="connsiteX89" fmla="*/ 566322 w 1711310"/>
                <a:gd name="connsiteY89" fmla="*/ 1367625 h 3037399"/>
                <a:gd name="connsiteX90" fmla="*/ 574274 w 1711310"/>
                <a:gd name="connsiteY90" fmla="*/ 1343771 h 3037399"/>
                <a:gd name="connsiteX91" fmla="*/ 598128 w 1711310"/>
                <a:gd name="connsiteY91" fmla="*/ 1335819 h 3037399"/>
                <a:gd name="connsiteX92" fmla="*/ 637884 w 1711310"/>
                <a:gd name="connsiteY92" fmla="*/ 1343771 h 3037399"/>
                <a:gd name="connsiteX93" fmla="*/ 645835 w 1711310"/>
                <a:gd name="connsiteY93" fmla="*/ 1367625 h 3037399"/>
                <a:gd name="connsiteX94" fmla="*/ 653787 w 1711310"/>
                <a:gd name="connsiteY94" fmla="*/ 1399430 h 3037399"/>
                <a:gd name="connsiteX95" fmla="*/ 677641 w 1711310"/>
                <a:gd name="connsiteY95" fmla="*/ 1415332 h 3037399"/>
                <a:gd name="connsiteX96" fmla="*/ 701495 w 1711310"/>
                <a:gd name="connsiteY96" fmla="*/ 1439186 h 3037399"/>
                <a:gd name="connsiteX97" fmla="*/ 757154 w 1711310"/>
                <a:gd name="connsiteY97" fmla="*/ 1455089 h 3037399"/>
                <a:gd name="connsiteX98" fmla="*/ 804862 w 1711310"/>
                <a:gd name="connsiteY98" fmla="*/ 1470992 h 3037399"/>
                <a:gd name="connsiteX99" fmla="*/ 844618 w 1711310"/>
                <a:gd name="connsiteY99" fmla="*/ 1478943 h 3037399"/>
                <a:gd name="connsiteX100" fmla="*/ 868472 w 1711310"/>
                <a:gd name="connsiteY100" fmla="*/ 1486894 h 3037399"/>
                <a:gd name="connsiteX101" fmla="*/ 940034 w 1711310"/>
                <a:gd name="connsiteY101" fmla="*/ 1494846 h 3037399"/>
                <a:gd name="connsiteX102" fmla="*/ 947985 w 1711310"/>
                <a:gd name="connsiteY102" fmla="*/ 1470992 h 3037399"/>
                <a:gd name="connsiteX103" fmla="*/ 1003644 w 1711310"/>
                <a:gd name="connsiteY103" fmla="*/ 1486894 h 3037399"/>
                <a:gd name="connsiteX104" fmla="*/ 1019547 w 1711310"/>
                <a:gd name="connsiteY104" fmla="*/ 1510748 h 3037399"/>
                <a:gd name="connsiteX105" fmla="*/ 1114962 w 1711310"/>
                <a:gd name="connsiteY105" fmla="*/ 1478943 h 3037399"/>
                <a:gd name="connsiteX106" fmla="*/ 1107011 w 1711310"/>
                <a:gd name="connsiteY106" fmla="*/ 1431235 h 3037399"/>
                <a:gd name="connsiteX107" fmla="*/ 1091108 w 1711310"/>
                <a:gd name="connsiteY107" fmla="*/ 1383527 h 3037399"/>
                <a:gd name="connsiteX108" fmla="*/ 1083157 w 1711310"/>
                <a:gd name="connsiteY108" fmla="*/ 1256306 h 3037399"/>
                <a:gd name="connsiteX109" fmla="*/ 1059303 w 1711310"/>
                <a:gd name="connsiteY109" fmla="*/ 1240404 h 3037399"/>
                <a:gd name="connsiteX110" fmla="*/ 1035449 w 1711310"/>
                <a:gd name="connsiteY110" fmla="*/ 1192696 h 3037399"/>
                <a:gd name="connsiteX111" fmla="*/ 963888 w 1711310"/>
                <a:gd name="connsiteY111" fmla="*/ 1168842 h 3037399"/>
                <a:gd name="connsiteX112" fmla="*/ 955936 w 1711310"/>
                <a:gd name="connsiteY112" fmla="*/ 1113183 h 3037399"/>
                <a:gd name="connsiteX113" fmla="*/ 908228 w 1711310"/>
                <a:gd name="connsiteY113" fmla="*/ 1105232 h 3037399"/>
                <a:gd name="connsiteX114" fmla="*/ 844618 w 1711310"/>
                <a:gd name="connsiteY114" fmla="*/ 1025719 h 3037399"/>
                <a:gd name="connsiteX115" fmla="*/ 836667 w 1711310"/>
                <a:gd name="connsiteY115" fmla="*/ 978011 h 3037399"/>
                <a:gd name="connsiteX116" fmla="*/ 812813 w 1711310"/>
                <a:gd name="connsiteY116" fmla="*/ 962108 h 3037399"/>
                <a:gd name="connsiteX117" fmla="*/ 773056 w 1711310"/>
                <a:gd name="connsiteY117" fmla="*/ 922352 h 3037399"/>
                <a:gd name="connsiteX118" fmla="*/ 685592 w 1711310"/>
                <a:gd name="connsiteY118" fmla="*/ 914400 h 3037399"/>
                <a:gd name="connsiteX119" fmla="*/ 661738 w 1711310"/>
                <a:gd name="connsiteY119" fmla="*/ 906449 h 3037399"/>
                <a:gd name="connsiteX120" fmla="*/ 590176 w 1711310"/>
                <a:gd name="connsiteY120" fmla="*/ 922352 h 3037399"/>
                <a:gd name="connsiteX121" fmla="*/ 494761 w 1711310"/>
                <a:gd name="connsiteY121" fmla="*/ 985962 h 3037399"/>
                <a:gd name="connsiteX122" fmla="*/ 470907 w 1711310"/>
                <a:gd name="connsiteY122" fmla="*/ 1001865 h 3037399"/>
                <a:gd name="connsiteX123" fmla="*/ 415248 w 1711310"/>
                <a:gd name="connsiteY123" fmla="*/ 1017767 h 3037399"/>
                <a:gd name="connsiteX124" fmla="*/ 383442 w 1711310"/>
                <a:gd name="connsiteY124" fmla="*/ 1009816 h 3037399"/>
                <a:gd name="connsiteX125" fmla="*/ 359588 w 1711310"/>
                <a:gd name="connsiteY125" fmla="*/ 993913 h 3037399"/>
                <a:gd name="connsiteX126" fmla="*/ 295978 w 1711310"/>
                <a:gd name="connsiteY126" fmla="*/ 1001865 h 3037399"/>
                <a:gd name="connsiteX127" fmla="*/ 288027 w 1711310"/>
                <a:gd name="connsiteY127" fmla="*/ 1025719 h 3037399"/>
                <a:gd name="connsiteX128" fmla="*/ 216465 w 1711310"/>
                <a:gd name="connsiteY128" fmla="*/ 1025719 h 3037399"/>
                <a:gd name="connsiteX129" fmla="*/ 240319 w 1711310"/>
                <a:gd name="connsiteY129" fmla="*/ 978011 h 3037399"/>
                <a:gd name="connsiteX130" fmla="*/ 248270 w 1711310"/>
                <a:gd name="connsiteY130" fmla="*/ 954157 h 3037399"/>
                <a:gd name="connsiteX131" fmla="*/ 272124 w 1711310"/>
                <a:gd name="connsiteY131" fmla="*/ 938254 h 3037399"/>
                <a:gd name="connsiteX132" fmla="*/ 311881 w 1711310"/>
                <a:gd name="connsiteY132" fmla="*/ 890546 h 3037399"/>
                <a:gd name="connsiteX133" fmla="*/ 319832 w 1711310"/>
                <a:gd name="connsiteY133" fmla="*/ 866692 h 3037399"/>
                <a:gd name="connsiteX134" fmla="*/ 311881 w 1711310"/>
                <a:gd name="connsiteY134" fmla="*/ 826936 h 3037399"/>
                <a:gd name="connsiteX135" fmla="*/ 232368 w 1711310"/>
                <a:gd name="connsiteY135" fmla="*/ 842839 h 3037399"/>
                <a:gd name="connsiteX136" fmla="*/ 121049 w 1711310"/>
                <a:gd name="connsiteY136" fmla="*/ 834887 h 3037399"/>
                <a:gd name="connsiteX137" fmla="*/ 144903 w 1711310"/>
                <a:gd name="connsiteY137" fmla="*/ 818985 h 3037399"/>
                <a:gd name="connsiteX138" fmla="*/ 168757 w 1711310"/>
                <a:gd name="connsiteY138" fmla="*/ 811033 h 3037399"/>
                <a:gd name="connsiteX139" fmla="*/ 216465 w 1711310"/>
                <a:gd name="connsiteY139" fmla="*/ 779228 h 3037399"/>
                <a:gd name="connsiteX140" fmla="*/ 232368 w 1711310"/>
                <a:gd name="connsiteY140" fmla="*/ 731520 h 3037399"/>
                <a:gd name="connsiteX141" fmla="*/ 240319 w 1711310"/>
                <a:gd name="connsiteY141" fmla="*/ 707666 h 3037399"/>
                <a:gd name="connsiteX142" fmla="*/ 248270 w 1711310"/>
                <a:gd name="connsiteY142" fmla="*/ 659959 h 3037399"/>
                <a:gd name="connsiteX143" fmla="*/ 272124 w 1711310"/>
                <a:gd name="connsiteY143" fmla="*/ 644056 h 3037399"/>
                <a:gd name="connsiteX144" fmla="*/ 264173 w 1711310"/>
                <a:gd name="connsiteY144" fmla="*/ 620202 h 3037399"/>
                <a:gd name="connsiteX145" fmla="*/ 160806 w 1711310"/>
                <a:gd name="connsiteY145" fmla="*/ 636105 h 3037399"/>
                <a:gd name="connsiteX146" fmla="*/ 105147 w 1711310"/>
                <a:gd name="connsiteY146" fmla="*/ 628153 h 3037399"/>
                <a:gd name="connsiteX147" fmla="*/ 65390 w 1711310"/>
                <a:gd name="connsiteY147" fmla="*/ 556592 h 3037399"/>
                <a:gd name="connsiteX148" fmla="*/ 49488 w 1711310"/>
                <a:gd name="connsiteY148" fmla="*/ 508884 h 3037399"/>
                <a:gd name="connsiteX149" fmla="*/ 41536 w 1711310"/>
                <a:gd name="connsiteY149" fmla="*/ 485030 h 3037399"/>
                <a:gd name="connsiteX150" fmla="*/ 17682 w 1711310"/>
                <a:gd name="connsiteY150" fmla="*/ 469127 h 3037399"/>
                <a:gd name="connsiteX151" fmla="*/ 1780 w 1711310"/>
                <a:gd name="connsiteY151" fmla="*/ 445273 h 3037399"/>
                <a:gd name="connsiteX152" fmla="*/ 9731 w 1711310"/>
                <a:gd name="connsiteY152" fmla="*/ 397566 h 3037399"/>
                <a:gd name="connsiteX153" fmla="*/ 57439 w 1711310"/>
                <a:gd name="connsiteY153" fmla="*/ 357809 h 3037399"/>
                <a:gd name="connsiteX154" fmla="*/ 73342 w 1711310"/>
                <a:gd name="connsiteY154" fmla="*/ 333955 h 3037399"/>
                <a:gd name="connsiteX155" fmla="*/ 81293 w 1711310"/>
                <a:gd name="connsiteY155" fmla="*/ 357809 h 3037399"/>
                <a:gd name="connsiteX156" fmla="*/ 73342 w 1711310"/>
                <a:gd name="connsiteY156" fmla="*/ 389614 h 3037399"/>
                <a:gd name="connsiteX157" fmla="*/ 97195 w 1711310"/>
                <a:gd name="connsiteY157" fmla="*/ 492981 h 3037399"/>
                <a:gd name="connsiteX158" fmla="*/ 113098 w 1711310"/>
                <a:gd name="connsiteY158" fmla="*/ 548640 h 3037399"/>
                <a:gd name="connsiteX159" fmla="*/ 168757 w 1711310"/>
                <a:gd name="connsiteY159" fmla="*/ 564543 h 3037399"/>
                <a:gd name="connsiteX160" fmla="*/ 216465 w 1711310"/>
                <a:gd name="connsiteY160" fmla="*/ 556592 h 3037399"/>
                <a:gd name="connsiteX161" fmla="*/ 176708 w 1711310"/>
                <a:gd name="connsiteY161" fmla="*/ 516835 h 3037399"/>
                <a:gd name="connsiteX162" fmla="*/ 200562 w 1711310"/>
                <a:gd name="connsiteY162" fmla="*/ 492981 h 3037399"/>
                <a:gd name="connsiteX163" fmla="*/ 327783 w 1711310"/>
                <a:gd name="connsiteY163" fmla="*/ 492981 h 3037399"/>
                <a:gd name="connsiteX164" fmla="*/ 335735 w 1711310"/>
                <a:gd name="connsiteY164" fmla="*/ 469127 h 3037399"/>
                <a:gd name="connsiteX165" fmla="*/ 311881 w 1711310"/>
                <a:gd name="connsiteY165" fmla="*/ 453225 h 3037399"/>
                <a:gd name="connsiteX166" fmla="*/ 248270 w 1711310"/>
                <a:gd name="connsiteY166" fmla="*/ 445273 h 3037399"/>
                <a:gd name="connsiteX167" fmla="*/ 192611 w 1711310"/>
                <a:gd name="connsiteY167" fmla="*/ 437322 h 3037399"/>
                <a:gd name="connsiteX168" fmla="*/ 200562 w 1711310"/>
                <a:gd name="connsiteY168" fmla="*/ 413468 h 3037399"/>
                <a:gd name="connsiteX169" fmla="*/ 224416 w 1711310"/>
                <a:gd name="connsiteY169" fmla="*/ 405517 h 3037399"/>
                <a:gd name="connsiteX170" fmla="*/ 248270 w 1711310"/>
                <a:gd name="connsiteY170" fmla="*/ 389614 h 3037399"/>
                <a:gd name="connsiteX171" fmla="*/ 295978 w 1711310"/>
                <a:gd name="connsiteY171" fmla="*/ 381663 h 3037399"/>
                <a:gd name="connsiteX172" fmla="*/ 319832 w 1711310"/>
                <a:gd name="connsiteY172" fmla="*/ 373712 h 3037399"/>
                <a:gd name="connsiteX173" fmla="*/ 343686 w 1711310"/>
                <a:gd name="connsiteY173" fmla="*/ 357809 h 3037399"/>
                <a:gd name="connsiteX174" fmla="*/ 375491 w 1711310"/>
                <a:gd name="connsiteY174" fmla="*/ 310101 h 3037399"/>
                <a:gd name="connsiteX175" fmla="*/ 367540 w 1711310"/>
                <a:gd name="connsiteY175" fmla="*/ 254442 h 3037399"/>
                <a:gd name="connsiteX176" fmla="*/ 351637 w 1711310"/>
                <a:gd name="connsiteY176" fmla="*/ 230588 h 3037399"/>
                <a:gd name="connsiteX177" fmla="*/ 375491 w 1711310"/>
                <a:gd name="connsiteY177" fmla="*/ 222637 h 3037399"/>
                <a:gd name="connsiteX178" fmla="*/ 431150 w 1711310"/>
                <a:gd name="connsiteY178" fmla="*/ 214686 h 3037399"/>
                <a:gd name="connsiteX179" fmla="*/ 399345 w 1711310"/>
                <a:gd name="connsiteY179" fmla="*/ 262393 h 3037399"/>
                <a:gd name="connsiteX180" fmla="*/ 407296 w 1711310"/>
                <a:gd name="connsiteY180" fmla="*/ 294199 h 3037399"/>
                <a:gd name="connsiteX181" fmla="*/ 431150 w 1711310"/>
                <a:gd name="connsiteY181" fmla="*/ 302150 h 3037399"/>
                <a:gd name="connsiteX182" fmla="*/ 478858 w 1711310"/>
                <a:gd name="connsiteY182" fmla="*/ 326004 h 3037399"/>
                <a:gd name="connsiteX183" fmla="*/ 502712 w 1711310"/>
                <a:gd name="connsiteY183" fmla="*/ 310101 h 3037399"/>
                <a:gd name="connsiteX184" fmla="*/ 494761 w 1711310"/>
                <a:gd name="connsiteY184" fmla="*/ 87465 h 3037399"/>
                <a:gd name="connsiteX185" fmla="*/ 470907 w 1711310"/>
                <a:gd name="connsiteY185" fmla="*/ 79513 h 3037399"/>
                <a:gd name="connsiteX186" fmla="*/ 423199 w 1711310"/>
                <a:gd name="connsiteY186" fmla="*/ 55659 h 3037399"/>
                <a:gd name="connsiteX187" fmla="*/ 359588 w 1711310"/>
                <a:gd name="connsiteY187" fmla="*/ 47708 h 3037399"/>
                <a:gd name="connsiteX188" fmla="*/ 359588 w 1711310"/>
                <a:gd name="connsiteY188" fmla="*/ 0 h 30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711310" h="3037399">
                  <a:moveTo>
                    <a:pt x="1313745" y="3037399"/>
                  </a:moveTo>
                  <a:cubicBezTo>
                    <a:pt x="1329457" y="3032161"/>
                    <a:pt x="1350244" y="3027556"/>
                    <a:pt x="1361453" y="3013545"/>
                  </a:cubicBezTo>
                  <a:cubicBezTo>
                    <a:pt x="1366689" y="3007000"/>
                    <a:pt x="1366754" y="2997642"/>
                    <a:pt x="1369404" y="2989691"/>
                  </a:cubicBezTo>
                  <a:cubicBezTo>
                    <a:pt x="1366754" y="2971138"/>
                    <a:pt x="1371849" y="2949626"/>
                    <a:pt x="1361453" y="2934032"/>
                  </a:cubicBezTo>
                  <a:cubicBezTo>
                    <a:pt x="1356804" y="2927058"/>
                    <a:pt x="1344573" y="2937334"/>
                    <a:pt x="1337599" y="2941983"/>
                  </a:cubicBezTo>
                  <a:cubicBezTo>
                    <a:pt x="1328243" y="2948220"/>
                    <a:pt x="1321696" y="2957886"/>
                    <a:pt x="1313745" y="2965837"/>
                  </a:cubicBezTo>
                  <a:cubicBezTo>
                    <a:pt x="1308444" y="2957886"/>
                    <a:pt x="1295769" y="2951312"/>
                    <a:pt x="1297842" y="2941983"/>
                  </a:cubicBezTo>
                  <a:cubicBezTo>
                    <a:pt x="1303277" y="2917528"/>
                    <a:pt x="1335319" y="2888604"/>
                    <a:pt x="1353502" y="2870421"/>
                  </a:cubicBezTo>
                  <a:cubicBezTo>
                    <a:pt x="1376845" y="2800388"/>
                    <a:pt x="1376183" y="2844219"/>
                    <a:pt x="1353502" y="2798859"/>
                  </a:cubicBezTo>
                  <a:cubicBezTo>
                    <a:pt x="1349754" y="2791363"/>
                    <a:pt x="1348201" y="2782957"/>
                    <a:pt x="1345550" y="2775006"/>
                  </a:cubicBezTo>
                  <a:cubicBezTo>
                    <a:pt x="1353501" y="2767055"/>
                    <a:pt x="1363943" y="2760982"/>
                    <a:pt x="1369404" y="2751152"/>
                  </a:cubicBezTo>
                  <a:cubicBezTo>
                    <a:pt x="1369407" y="2751147"/>
                    <a:pt x="1389282" y="2691520"/>
                    <a:pt x="1393258" y="2679590"/>
                  </a:cubicBezTo>
                  <a:cubicBezTo>
                    <a:pt x="1395908" y="2671639"/>
                    <a:pt x="1394235" y="2660385"/>
                    <a:pt x="1401209" y="2655736"/>
                  </a:cubicBezTo>
                  <a:lnTo>
                    <a:pt x="1425063" y="2639833"/>
                  </a:lnTo>
                  <a:cubicBezTo>
                    <a:pt x="1427714" y="2623931"/>
                    <a:pt x="1433015" y="2608248"/>
                    <a:pt x="1433015" y="2592126"/>
                  </a:cubicBezTo>
                  <a:cubicBezTo>
                    <a:pt x="1433015" y="2542064"/>
                    <a:pt x="1373298" y="2563566"/>
                    <a:pt x="1337599" y="2560320"/>
                  </a:cubicBezTo>
                  <a:cubicBezTo>
                    <a:pt x="1340249" y="2549718"/>
                    <a:pt x="1338723" y="2537048"/>
                    <a:pt x="1345550" y="2528515"/>
                  </a:cubicBezTo>
                  <a:cubicBezTo>
                    <a:pt x="1350786" y="2521970"/>
                    <a:pt x="1361158" y="2522063"/>
                    <a:pt x="1369404" y="2520564"/>
                  </a:cubicBezTo>
                  <a:cubicBezTo>
                    <a:pt x="1390428" y="2516741"/>
                    <a:pt x="1411811" y="2515263"/>
                    <a:pt x="1433015" y="2512612"/>
                  </a:cubicBezTo>
                  <a:cubicBezTo>
                    <a:pt x="1427714" y="2504661"/>
                    <a:pt x="1425409" y="2493500"/>
                    <a:pt x="1417112" y="2488759"/>
                  </a:cubicBezTo>
                  <a:cubicBezTo>
                    <a:pt x="1405378" y="2482054"/>
                    <a:pt x="1382679" y="2493229"/>
                    <a:pt x="1377355" y="2480807"/>
                  </a:cubicBezTo>
                  <a:cubicBezTo>
                    <a:pt x="1370752" y="2465399"/>
                    <a:pt x="1387957" y="2449002"/>
                    <a:pt x="1393258" y="2433099"/>
                  </a:cubicBezTo>
                  <a:cubicBezTo>
                    <a:pt x="1398496" y="2417384"/>
                    <a:pt x="1403099" y="2396603"/>
                    <a:pt x="1417112" y="2385392"/>
                  </a:cubicBezTo>
                  <a:cubicBezTo>
                    <a:pt x="1422299" y="2381242"/>
                    <a:pt x="1470690" y="2370009"/>
                    <a:pt x="1472771" y="2369489"/>
                  </a:cubicBezTo>
                  <a:cubicBezTo>
                    <a:pt x="1492756" y="2309532"/>
                    <a:pt x="1465797" y="2383436"/>
                    <a:pt x="1496625" y="2321781"/>
                  </a:cubicBezTo>
                  <a:cubicBezTo>
                    <a:pt x="1509560" y="2295912"/>
                    <a:pt x="1497690" y="2296861"/>
                    <a:pt x="1520479" y="2274073"/>
                  </a:cubicBezTo>
                  <a:cubicBezTo>
                    <a:pt x="1527236" y="2267316"/>
                    <a:pt x="1536382" y="2263472"/>
                    <a:pt x="1544333" y="2258171"/>
                  </a:cubicBezTo>
                  <a:cubicBezTo>
                    <a:pt x="1539032" y="2250220"/>
                    <a:pt x="1526556" y="2243688"/>
                    <a:pt x="1528430" y="2234317"/>
                  </a:cubicBezTo>
                  <a:cubicBezTo>
                    <a:pt x="1534210" y="2205415"/>
                    <a:pt x="1565186" y="2222715"/>
                    <a:pt x="1576138" y="2226366"/>
                  </a:cubicBezTo>
                  <a:cubicBezTo>
                    <a:pt x="1578788" y="2218415"/>
                    <a:pt x="1585467" y="2210779"/>
                    <a:pt x="1584089" y="2202512"/>
                  </a:cubicBezTo>
                  <a:cubicBezTo>
                    <a:pt x="1579858" y="2177125"/>
                    <a:pt x="1562939" y="2176908"/>
                    <a:pt x="1544333" y="2170706"/>
                  </a:cubicBezTo>
                  <a:cubicBezTo>
                    <a:pt x="1554935" y="2168056"/>
                    <a:pt x="1565359" y="2164551"/>
                    <a:pt x="1576138" y="2162755"/>
                  </a:cubicBezTo>
                  <a:cubicBezTo>
                    <a:pt x="1597216" y="2159242"/>
                    <a:pt x="1620636" y="2164360"/>
                    <a:pt x="1639748" y="2154804"/>
                  </a:cubicBezTo>
                  <a:cubicBezTo>
                    <a:pt x="1659863" y="2144746"/>
                    <a:pt x="1668744" y="2119571"/>
                    <a:pt x="1687456" y="2107096"/>
                  </a:cubicBezTo>
                  <a:lnTo>
                    <a:pt x="1711310" y="2091193"/>
                  </a:lnTo>
                  <a:cubicBezTo>
                    <a:pt x="1708660" y="2083242"/>
                    <a:pt x="1707107" y="2074836"/>
                    <a:pt x="1703359" y="2067339"/>
                  </a:cubicBezTo>
                  <a:cubicBezTo>
                    <a:pt x="1681063" y="2022748"/>
                    <a:pt x="1679572" y="2044362"/>
                    <a:pt x="1615895" y="2051437"/>
                  </a:cubicBezTo>
                  <a:cubicBezTo>
                    <a:pt x="1607944" y="2054087"/>
                    <a:pt x="1599538" y="2055640"/>
                    <a:pt x="1592041" y="2059388"/>
                  </a:cubicBezTo>
                  <a:cubicBezTo>
                    <a:pt x="1583494" y="2063662"/>
                    <a:pt x="1577135" y="2071936"/>
                    <a:pt x="1568187" y="2075291"/>
                  </a:cubicBezTo>
                  <a:cubicBezTo>
                    <a:pt x="1555533" y="2080036"/>
                    <a:pt x="1541541" y="2079964"/>
                    <a:pt x="1528430" y="2083242"/>
                  </a:cubicBezTo>
                  <a:cubicBezTo>
                    <a:pt x="1520299" y="2085275"/>
                    <a:pt x="1512527" y="2088543"/>
                    <a:pt x="1504576" y="2091193"/>
                  </a:cubicBezTo>
                  <a:cubicBezTo>
                    <a:pt x="1524565" y="2031232"/>
                    <a:pt x="1495276" y="2102819"/>
                    <a:pt x="1536382" y="2051437"/>
                  </a:cubicBezTo>
                  <a:cubicBezTo>
                    <a:pt x="1540530" y="2046252"/>
                    <a:pt x="1551765" y="1997855"/>
                    <a:pt x="1552284" y="1995778"/>
                  </a:cubicBezTo>
                  <a:cubicBezTo>
                    <a:pt x="1544915" y="1990865"/>
                    <a:pt x="1510877" y="1975224"/>
                    <a:pt x="1520479" y="1956021"/>
                  </a:cubicBezTo>
                  <a:cubicBezTo>
                    <a:pt x="1524227" y="1948524"/>
                    <a:pt x="1536382" y="1950720"/>
                    <a:pt x="1544333" y="1948070"/>
                  </a:cubicBezTo>
                  <a:cubicBezTo>
                    <a:pt x="1554935" y="1932167"/>
                    <a:pt x="1586740" y="1916265"/>
                    <a:pt x="1576138" y="1900362"/>
                  </a:cubicBezTo>
                  <a:lnTo>
                    <a:pt x="1544333" y="1852654"/>
                  </a:lnTo>
                  <a:cubicBezTo>
                    <a:pt x="1541683" y="1826150"/>
                    <a:pt x="1544805" y="1798411"/>
                    <a:pt x="1536382" y="1773141"/>
                  </a:cubicBezTo>
                  <a:cubicBezTo>
                    <a:pt x="1533360" y="1764075"/>
                    <a:pt x="1521261" y="1761120"/>
                    <a:pt x="1512528" y="1757239"/>
                  </a:cubicBezTo>
                  <a:cubicBezTo>
                    <a:pt x="1497210" y="1750431"/>
                    <a:pt x="1480723" y="1746637"/>
                    <a:pt x="1464820" y="1741336"/>
                  </a:cubicBezTo>
                  <a:cubicBezTo>
                    <a:pt x="1430604" y="1729931"/>
                    <a:pt x="1449090" y="1735416"/>
                    <a:pt x="1409161" y="1725433"/>
                  </a:cubicBezTo>
                  <a:cubicBezTo>
                    <a:pt x="1401210" y="1720132"/>
                    <a:pt x="1393854" y="1713805"/>
                    <a:pt x="1385307" y="1709531"/>
                  </a:cubicBezTo>
                  <a:cubicBezTo>
                    <a:pt x="1377810" y="1705783"/>
                    <a:pt x="1368780" y="1705649"/>
                    <a:pt x="1361453" y="1701579"/>
                  </a:cubicBezTo>
                  <a:cubicBezTo>
                    <a:pt x="1279435" y="1656013"/>
                    <a:pt x="1343864" y="1679813"/>
                    <a:pt x="1289891" y="1661823"/>
                  </a:cubicBezTo>
                  <a:cubicBezTo>
                    <a:pt x="1287241" y="1672425"/>
                    <a:pt x="1290682" y="1687071"/>
                    <a:pt x="1281940" y="1693628"/>
                  </a:cubicBezTo>
                  <a:cubicBezTo>
                    <a:pt x="1275235" y="1698657"/>
                    <a:pt x="1265868" y="1682564"/>
                    <a:pt x="1258086" y="1685677"/>
                  </a:cubicBezTo>
                  <a:cubicBezTo>
                    <a:pt x="1249213" y="1689226"/>
                    <a:pt x="1247484" y="1701580"/>
                    <a:pt x="1242183" y="1709531"/>
                  </a:cubicBezTo>
                  <a:cubicBezTo>
                    <a:pt x="1239688" y="1719510"/>
                    <a:pt x="1236526" y="1762468"/>
                    <a:pt x="1210378" y="1757239"/>
                  </a:cubicBezTo>
                  <a:cubicBezTo>
                    <a:pt x="1201007" y="1755365"/>
                    <a:pt x="1199776" y="1741336"/>
                    <a:pt x="1194475" y="1733385"/>
                  </a:cubicBezTo>
                  <a:cubicBezTo>
                    <a:pt x="1213834" y="1675310"/>
                    <a:pt x="1214443" y="1701939"/>
                    <a:pt x="1202427" y="1653872"/>
                  </a:cubicBezTo>
                  <a:cubicBezTo>
                    <a:pt x="1189175" y="1656522"/>
                    <a:pt x="1175781" y="1658545"/>
                    <a:pt x="1162670" y="1661823"/>
                  </a:cubicBezTo>
                  <a:cubicBezTo>
                    <a:pt x="1154539" y="1663856"/>
                    <a:pt x="1146313" y="1673522"/>
                    <a:pt x="1138816" y="1669774"/>
                  </a:cubicBezTo>
                  <a:cubicBezTo>
                    <a:pt x="1131319" y="1666026"/>
                    <a:pt x="1133808" y="1653768"/>
                    <a:pt x="1130865" y="1645920"/>
                  </a:cubicBezTo>
                  <a:cubicBezTo>
                    <a:pt x="1125853" y="1632556"/>
                    <a:pt x="1123258" y="1617778"/>
                    <a:pt x="1114962" y="1606164"/>
                  </a:cubicBezTo>
                  <a:cubicBezTo>
                    <a:pt x="1105328" y="1592676"/>
                    <a:pt x="1081587" y="1587087"/>
                    <a:pt x="1067255" y="1582310"/>
                  </a:cubicBezTo>
                  <a:cubicBezTo>
                    <a:pt x="1059304" y="1577009"/>
                    <a:pt x="1051948" y="1570681"/>
                    <a:pt x="1043401" y="1566407"/>
                  </a:cubicBezTo>
                  <a:cubicBezTo>
                    <a:pt x="1035904" y="1562659"/>
                    <a:pt x="1026092" y="1563692"/>
                    <a:pt x="1019547" y="1558456"/>
                  </a:cubicBezTo>
                  <a:cubicBezTo>
                    <a:pt x="1012085" y="1552486"/>
                    <a:pt x="1008945" y="1542553"/>
                    <a:pt x="1003644" y="1534602"/>
                  </a:cubicBezTo>
                  <a:cubicBezTo>
                    <a:pt x="987741" y="1537252"/>
                    <a:pt x="967336" y="1531153"/>
                    <a:pt x="955936" y="1542553"/>
                  </a:cubicBezTo>
                  <a:cubicBezTo>
                    <a:pt x="949179" y="1549310"/>
                    <a:pt x="974157" y="1557136"/>
                    <a:pt x="971839" y="1566407"/>
                  </a:cubicBezTo>
                  <a:cubicBezTo>
                    <a:pt x="969806" y="1574538"/>
                    <a:pt x="955936" y="1571708"/>
                    <a:pt x="947985" y="1574359"/>
                  </a:cubicBezTo>
                  <a:cubicBezTo>
                    <a:pt x="874940" y="1556096"/>
                    <a:pt x="950198" y="1582489"/>
                    <a:pt x="900277" y="1542553"/>
                  </a:cubicBezTo>
                  <a:cubicBezTo>
                    <a:pt x="893732" y="1537317"/>
                    <a:pt x="884690" y="1535980"/>
                    <a:pt x="876423" y="1534602"/>
                  </a:cubicBezTo>
                  <a:cubicBezTo>
                    <a:pt x="852749" y="1530656"/>
                    <a:pt x="828716" y="1529301"/>
                    <a:pt x="804862" y="1526651"/>
                  </a:cubicBezTo>
                  <a:cubicBezTo>
                    <a:pt x="752031" y="1473820"/>
                    <a:pt x="817301" y="1529847"/>
                    <a:pt x="733300" y="1494846"/>
                  </a:cubicBezTo>
                  <a:cubicBezTo>
                    <a:pt x="715657" y="1487495"/>
                    <a:pt x="704513" y="1465743"/>
                    <a:pt x="685592" y="1463040"/>
                  </a:cubicBezTo>
                  <a:cubicBezTo>
                    <a:pt x="540064" y="1442251"/>
                    <a:pt x="611646" y="1450013"/>
                    <a:pt x="470907" y="1439186"/>
                  </a:cubicBezTo>
                  <a:cubicBezTo>
                    <a:pt x="417015" y="1403260"/>
                    <a:pt x="483945" y="1442742"/>
                    <a:pt x="383442" y="1415332"/>
                  </a:cubicBezTo>
                  <a:cubicBezTo>
                    <a:pt x="374223" y="1412818"/>
                    <a:pt x="367539" y="1404731"/>
                    <a:pt x="359588" y="1399430"/>
                  </a:cubicBezTo>
                  <a:cubicBezTo>
                    <a:pt x="351637" y="1402080"/>
                    <a:pt x="341661" y="1401455"/>
                    <a:pt x="335735" y="1407381"/>
                  </a:cubicBezTo>
                  <a:cubicBezTo>
                    <a:pt x="315983" y="1427133"/>
                    <a:pt x="342440" y="1453222"/>
                    <a:pt x="311881" y="1407381"/>
                  </a:cubicBezTo>
                  <a:cubicBezTo>
                    <a:pt x="314531" y="1399430"/>
                    <a:pt x="313905" y="1389454"/>
                    <a:pt x="319832" y="1383527"/>
                  </a:cubicBezTo>
                  <a:cubicBezTo>
                    <a:pt x="325759" y="1377600"/>
                    <a:pt x="335305" y="1375576"/>
                    <a:pt x="343686" y="1375576"/>
                  </a:cubicBezTo>
                  <a:cubicBezTo>
                    <a:pt x="370323" y="1375576"/>
                    <a:pt x="396695" y="1380877"/>
                    <a:pt x="423199" y="1383527"/>
                  </a:cubicBezTo>
                  <a:cubicBezTo>
                    <a:pt x="425849" y="1391478"/>
                    <a:pt x="425914" y="1400836"/>
                    <a:pt x="431150" y="1407381"/>
                  </a:cubicBezTo>
                  <a:cubicBezTo>
                    <a:pt x="437120" y="1414843"/>
                    <a:pt x="446457" y="1419010"/>
                    <a:pt x="455004" y="1423284"/>
                  </a:cubicBezTo>
                  <a:cubicBezTo>
                    <a:pt x="466410" y="1428987"/>
                    <a:pt x="500474" y="1436639"/>
                    <a:pt x="510663" y="1439186"/>
                  </a:cubicBezTo>
                  <a:cubicBezTo>
                    <a:pt x="523915" y="1436536"/>
                    <a:pt x="539175" y="1438732"/>
                    <a:pt x="550420" y="1431235"/>
                  </a:cubicBezTo>
                  <a:cubicBezTo>
                    <a:pt x="557394" y="1426586"/>
                    <a:pt x="556338" y="1415512"/>
                    <a:pt x="558371" y="1407381"/>
                  </a:cubicBezTo>
                  <a:cubicBezTo>
                    <a:pt x="561649" y="1394270"/>
                    <a:pt x="563044" y="1380736"/>
                    <a:pt x="566322" y="1367625"/>
                  </a:cubicBezTo>
                  <a:cubicBezTo>
                    <a:pt x="568355" y="1359494"/>
                    <a:pt x="568347" y="1349698"/>
                    <a:pt x="574274" y="1343771"/>
                  </a:cubicBezTo>
                  <a:cubicBezTo>
                    <a:pt x="580201" y="1337844"/>
                    <a:pt x="590177" y="1338470"/>
                    <a:pt x="598128" y="1335819"/>
                  </a:cubicBezTo>
                  <a:cubicBezTo>
                    <a:pt x="611380" y="1338470"/>
                    <a:pt x="626639" y="1336274"/>
                    <a:pt x="637884" y="1343771"/>
                  </a:cubicBezTo>
                  <a:cubicBezTo>
                    <a:pt x="644858" y="1348420"/>
                    <a:pt x="643532" y="1359566"/>
                    <a:pt x="645835" y="1367625"/>
                  </a:cubicBezTo>
                  <a:cubicBezTo>
                    <a:pt x="648837" y="1378133"/>
                    <a:pt x="647725" y="1390337"/>
                    <a:pt x="653787" y="1399430"/>
                  </a:cubicBezTo>
                  <a:cubicBezTo>
                    <a:pt x="659088" y="1407381"/>
                    <a:pt x="670300" y="1409214"/>
                    <a:pt x="677641" y="1415332"/>
                  </a:cubicBezTo>
                  <a:cubicBezTo>
                    <a:pt x="686280" y="1422531"/>
                    <a:pt x="692139" y="1432948"/>
                    <a:pt x="701495" y="1439186"/>
                  </a:cubicBezTo>
                  <a:cubicBezTo>
                    <a:pt x="708787" y="1444048"/>
                    <a:pt x="752329" y="1453641"/>
                    <a:pt x="757154" y="1455089"/>
                  </a:cubicBezTo>
                  <a:cubicBezTo>
                    <a:pt x="773210" y="1459906"/>
                    <a:pt x="788425" y="1467705"/>
                    <a:pt x="804862" y="1470992"/>
                  </a:cubicBezTo>
                  <a:cubicBezTo>
                    <a:pt x="818114" y="1473642"/>
                    <a:pt x="831507" y="1475665"/>
                    <a:pt x="844618" y="1478943"/>
                  </a:cubicBezTo>
                  <a:cubicBezTo>
                    <a:pt x="852749" y="1480976"/>
                    <a:pt x="860205" y="1485516"/>
                    <a:pt x="868472" y="1486894"/>
                  </a:cubicBezTo>
                  <a:cubicBezTo>
                    <a:pt x="892146" y="1490840"/>
                    <a:pt x="916180" y="1492195"/>
                    <a:pt x="940034" y="1494846"/>
                  </a:cubicBezTo>
                  <a:cubicBezTo>
                    <a:pt x="942684" y="1486895"/>
                    <a:pt x="940203" y="1474105"/>
                    <a:pt x="947985" y="1470992"/>
                  </a:cubicBezTo>
                  <a:cubicBezTo>
                    <a:pt x="952523" y="1469177"/>
                    <a:pt x="996572" y="1484537"/>
                    <a:pt x="1003644" y="1486894"/>
                  </a:cubicBezTo>
                  <a:cubicBezTo>
                    <a:pt x="1008945" y="1494845"/>
                    <a:pt x="1010121" y="1509177"/>
                    <a:pt x="1019547" y="1510748"/>
                  </a:cubicBezTo>
                  <a:cubicBezTo>
                    <a:pt x="1094326" y="1523211"/>
                    <a:pt x="1089395" y="1517295"/>
                    <a:pt x="1114962" y="1478943"/>
                  </a:cubicBezTo>
                  <a:cubicBezTo>
                    <a:pt x="1112312" y="1463040"/>
                    <a:pt x="1110921" y="1446876"/>
                    <a:pt x="1107011" y="1431235"/>
                  </a:cubicBezTo>
                  <a:cubicBezTo>
                    <a:pt x="1102945" y="1414973"/>
                    <a:pt x="1091108" y="1383527"/>
                    <a:pt x="1091108" y="1383527"/>
                  </a:cubicBezTo>
                  <a:cubicBezTo>
                    <a:pt x="1088458" y="1341120"/>
                    <a:pt x="1092374" y="1297784"/>
                    <a:pt x="1083157" y="1256306"/>
                  </a:cubicBezTo>
                  <a:cubicBezTo>
                    <a:pt x="1081084" y="1246977"/>
                    <a:pt x="1066060" y="1247161"/>
                    <a:pt x="1059303" y="1240404"/>
                  </a:cubicBezTo>
                  <a:cubicBezTo>
                    <a:pt x="992283" y="1173384"/>
                    <a:pt x="1087180" y="1257359"/>
                    <a:pt x="1035449" y="1192696"/>
                  </a:cubicBezTo>
                  <a:cubicBezTo>
                    <a:pt x="1018248" y="1171195"/>
                    <a:pt x="987169" y="1172722"/>
                    <a:pt x="963888" y="1168842"/>
                  </a:cubicBezTo>
                  <a:cubicBezTo>
                    <a:pt x="961237" y="1150289"/>
                    <a:pt x="968277" y="1127287"/>
                    <a:pt x="955936" y="1113183"/>
                  </a:cubicBezTo>
                  <a:cubicBezTo>
                    <a:pt x="945319" y="1101050"/>
                    <a:pt x="917473" y="1118440"/>
                    <a:pt x="908228" y="1105232"/>
                  </a:cubicBezTo>
                  <a:cubicBezTo>
                    <a:pt x="839195" y="1006613"/>
                    <a:pt x="970117" y="1043647"/>
                    <a:pt x="844618" y="1025719"/>
                  </a:cubicBezTo>
                  <a:cubicBezTo>
                    <a:pt x="841968" y="1009816"/>
                    <a:pt x="843877" y="992431"/>
                    <a:pt x="836667" y="978011"/>
                  </a:cubicBezTo>
                  <a:cubicBezTo>
                    <a:pt x="832393" y="969463"/>
                    <a:pt x="819570" y="968865"/>
                    <a:pt x="812813" y="962108"/>
                  </a:cubicBezTo>
                  <a:cubicBezTo>
                    <a:pt x="796428" y="945723"/>
                    <a:pt x="800043" y="928135"/>
                    <a:pt x="773056" y="922352"/>
                  </a:cubicBezTo>
                  <a:cubicBezTo>
                    <a:pt x="744431" y="916218"/>
                    <a:pt x="714747" y="917051"/>
                    <a:pt x="685592" y="914400"/>
                  </a:cubicBezTo>
                  <a:cubicBezTo>
                    <a:pt x="677641" y="911750"/>
                    <a:pt x="670119" y="906449"/>
                    <a:pt x="661738" y="906449"/>
                  </a:cubicBezTo>
                  <a:cubicBezTo>
                    <a:pt x="651640" y="906449"/>
                    <a:pt x="602445" y="919285"/>
                    <a:pt x="590176" y="922352"/>
                  </a:cubicBezTo>
                  <a:lnTo>
                    <a:pt x="494761" y="985962"/>
                  </a:lnTo>
                  <a:cubicBezTo>
                    <a:pt x="486810" y="991263"/>
                    <a:pt x="479973" y="998843"/>
                    <a:pt x="470907" y="1001865"/>
                  </a:cubicBezTo>
                  <a:cubicBezTo>
                    <a:pt x="436686" y="1013272"/>
                    <a:pt x="455184" y="1007783"/>
                    <a:pt x="415248" y="1017767"/>
                  </a:cubicBezTo>
                  <a:cubicBezTo>
                    <a:pt x="404646" y="1015117"/>
                    <a:pt x="393487" y="1014121"/>
                    <a:pt x="383442" y="1009816"/>
                  </a:cubicBezTo>
                  <a:cubicBezTo>
                    <a:pt x="374658" y="1006052"/>
                    <a:pt x="369105" y="994778"/>
                    <a:pt x="359588" y="993913"/>
                  </a:cubicBezTo>
                  <a:cubicBezTo>
                    <a:pt x="338307" y="991978"/>
                    <a:pt x="317181" y="999214"/>
                    <a:pt x="295978" y="1001865"/>
                  </a:cubicBezTo>
                  <a:cubicBezTo>
                    <a:pt x="293328" y="1009816"/>
                    <a:pt x="293954" y="1019792"/>
                    <a:pt x="288027" y="1025719"/>
                  </a:cubicBezTo>
                  <a:cubicBezTo>
                    <a:pt x="271250" y="1042496"/>
                    <a:pt x="229408" y="1027876"/>
                    <a:pt x="216465" y="1025719"/>
                  </a:cubicBezTo>
                  <a:cubicBezTo>
                    <a:pt x="236450" y="965762"/>
                    <a:pt x="209491" y="1039666"/>
                    <a:pt x="240319" y="978011"/>
                  </a:cubicBezTo>
                  <a:cubicBezTo>
                    <a:pt x="244067" y="970514"/>
                    <a:pt x="243034" y="960702"/>
                    <a:pt x="248270" y="954157"/>
                  </a:cubicBezTo>
                  <a:cubicBezTo>
                    <a:pt x="254240" y="946695"/>
                    <a:pt x="264783" y="944372"/>
                    <a:pt x="272124" y="938254"/>
                  </a:cubicBezTo>
                  <a:cubicBezTo>
                    <a:pt x="295082" y="919122"/>
                    <a:pt x="296244" y="914001"/>
                    <a:pt x="311881" y="890546"/>
                  </a:cubicBezTo>
                  <a:cubicBezTo>
                    <a:pt x="314531" y="882595"/>
                    <a:pt x="319832" y="875073"/>
                    <a:pt x="319832" y="866692"/>
                  </a:cubicBezTo>
                  <a:cubicBezTo>
                    <a:pt x="319832" y="853178"/>
                    <a:pt x="323615" y="833641"/>
                    <a:pt x="311881" y="826936"/>
                  </a:cubicBezTo>
                  <a:cubicBezTo>
                    <a:pt x="305945" y="823544"/>
                    <a:pt x="244192" y="839883"/>
                    <a:pt x="232368" y="842839"/>
                  </a:cubicBezTo>
                  <a:cubicBezTo>
                    <a:pt x="195262" y="840188"/>
                    <a:pt x="156939" y="844675"/>
                    <a:pt x="121049" y="834887"/>
                  </a:cubicBezTo>
                  <a:cubicBezTo>
                    <a:pt x="111830" y="832373"/>
                    <a:pt x="136356" y="823259"/>
                    <a:pt x="144903" y="818985"/>
                  </a:cubicBezTo>
                  <a:cubicBezTo>
                    <a:pt x="152400" y="815237"/>
                    <a:pt x="161430" y="815103"/>
                    <a:pt x="168757" y="811033"/>
                  </a:cubicBezTo>
                  <a:cubicBezTo>
                    <a:pt x="185464" y="801751"/>
                    <a:pt x="216465" y="779228"/>
                    <a:pt x="216465" y="779228"/>
                  </a:cubicBezTo>
                  <a:lnTo>
                    <a:pt x="232368" y="731520"/>
                  </a:lnTo>
                  <a:cubicBezTo>
                    <a:pt x="235018" y="723569"/>
                    <a:pt x="238941" y="715933"/>
                    <a:pt x="240319" y="707666"/>
                  </a:cubicBezTo>
                  <a:cubicBezTo>
                    <a:pt x="242969" y="691764"/>
                    <a:pt x="241060" y="674379"/>
                    <a:pt x="248270" y="659959"/>
                  </a:cubicBezTo>
                  <a:cubicBezTo>
                    <a:pt x="252544" y="651412"/>
                    <a:pt x="264173" y="649357"/>
                    <a:pt x="272124" y="644056"/>
                  </a:cubicBezTo>
                  <a:cubicBezTo>
                    <a:pt x="269474" y="636105"/>
                    <a:pt x="272419" y="621701"/>
                    <a:pt x="264173" y="620202"/>
                  </a:cubicBezTo>
                  <a:cubicBezTo>
                    <a:pt x="224378" y="612966"/>
                    <a:pt x="194807" y="624770"/>
                    <a:pt x="160806" y="636105"/>
                  </a:cubicBezTo>
                  <a:cubicBezTo>
                    <a:pt x="142253" y="633454"/>
                    <a:pt x="122548" y="635114"/>
                    <a:pt x="105147" y="628153"/>
                  </a:cubicBezTo>
                  <a:cubicBezTo>
                    <a:pt x="77681" y="617166"/>
                    <a:pt x="72565" y="578117"/>
                    <a:pt x="65390" y="556592"/>
                  </a:cubicBezTo>
                  <a:lnTo>
                    <a:pt x="49488" y="508884"/>
                  </a:lnTo>
                  <a:cubicBezTo>
                    <a:pt x="46837" y="500933"/>
                    <a:pt x="48510" y="489679"/>
                    <a:pt x="41536" y="485030"/>
                  </a:cubicBezTo>
                  <a:lnTo>
                    <a:pt x="17682" y="469127"/>
                  </a:lnTo>
                  <a:cubicBezTo>
                    <a:pt x="12381" y="461176"/>
                    <a:pt x="2835" y="454771"/>
                    <a:pt x="1780" y="445273"/>
                  </a:cubicBezTo>
                  <a:cubicBezTo>
                    <a:pt x="0" y="429250"/>
                    <a:pt x="3183" y="412298"/>
                    <a:pt x="9731" y="397566"/>
                  </a:cubicBezTo>
                  <a:cubicBezTo>
                    <a:pt x="16175" y="383066"/>
                    <a:pt x="44767" y="366257"/>
                    <a:pt x="57439" y="357809"/>
                  </a:cubicBezTo>
                  <a:cubicBezTo>
                    <a:pt x="62740" y="349858"/>
                    <a:pt x="63786" y="333955"/>
                    <a:pt x="73342" y="333955"/>
                  </a:cubicBezTo>
                  <a:cubicBezTo>
                    <a:pt x="81723" y="333955"/>
                    <a:pt x="81293" y="349428"/>
                    <a:pt x="81293" y="357809"/>
                  </a:cubicBezTo>
                  <a:cubicBezTo>
                    <a:pt x="81293" y="368737"/>
                    <a:pt x="75992" y="379012"/>
                    <a:pt x="73342" y="389614"/>
                  </a:cubicBezTo>
                  <a:cubicBezTo>
                    <a:pt x="115543" y="452916"/>
                    <a:pt x="107850" y="418402"/>
                    <a:pt x="97195" y="492981"/>
                  </a:cubicBezTo>
                  <a:cubicBezTo>
                    <a:pt x="97263" y="493254"/>
                    <a:pt x="109297" y="544839"/>
                    <a:pt x="113098" y="548640"/>
                  </a:cubicBezTo>
                  <a:cubicBezTo>
                    <a:pt x="116902" y="552444"/>
                    <a:pt x="168479" y="564474"/>
                    <a:pt x="168757" y="564543"/>
                  </a:cubicBezTo>
                  <a:cubicBezTo>
                    <a:pt x="184660" y="561893"/>
                    <a:pt x="205065" y="567992"/>
                    <a:pt x="216465" y="556592"/>
                  </a:cubicBezTo>
                  <a:lnTo>
                    <a:pt x="176708" y="516835"/>
                  </a:lnTo>
                  <a:cubicBezTo>
                    <a:pt x="184659" y="508884"/>
                    <a:pt x="191206" y="499218"/>
                    <a:pt x="200562" y="492981"/>
                  </a:cubicBezTo>
                  <a:cubicBezTo>
                    <a:pt x="231810" y="472149"/>
                    <a:pt x="320747" y="492440"/>
                    <a:pt x="327783" y="492981"/>
                  </a:cubicBezTo>
                  <a:cubicBezTo>
                    <a:pt x="330434" y="485030"/>
                    <a:pt x="338848" y="476909"/>
                    <a:pt x="335735" y="469127"/>
                  </a:cubicBezTo>
                  <a:cubicBezTo>
                    <a:pt x="332186" y="460254"/>
                    <a:pt x="321100" y="455739"/>
                    <a:pt x="311881" y="453225"/>
                  </a:cubicBezTo>
                  <a:cubicBezTo>
                    <a:pt x="291265" y="447603"/>
                    <a:pt x="269451" y="448097"/>
                    <a:pt x="248270" y="445273"/>
                  </a:cubicBezTo>
                  <a:lnTo>
                    <a:pt x="192611" y="437322"/>
                  </a:lnTo>
                  <a:cubicBezTo>
                    <a:pt x="195261" y="429371"/>
                    <a:pt x="194635" y="419395"/>
                    <a:pt x="200562" y="413468"/>
                  </a:cubicBezTo>
                  <a:cubicBezTo>
                    <a:pt x="206489" y="407541"/>
                    <a:pt x="216919" y="409265"/>
                    <a:pt x="224416" y="405517"/>
                  </a:cubicBezTo>
                  <a:cubicBezTo>
                    <a:pt x="232963" y="401243"/>
                    <a:pt x="239204" y="392636"/>
                    <a:pt x="248270" y="389614"/>
                  </a:cubicBezTo>
                  <a:cubicBezTo>
                    <a:pt x="263565" y="384516"/>
                    <a:pt x="280240" y="385160"/>
                    <a:pt x="295978" y="381663"/>
                  </a:cubicBezTo>
                  <a:cubicBezTo>
                    <a:pt x="304160" y="379845"/>
                    <a:pt x="311881" y="376362"/>
                    <a:pt x="319832" y="373712"/>
                  </a:cubicBezTo>
                  <a:cubicBezTo>
                    <a:pt x="327783" y="368411"/>
                    <a:pt x="337393" y="365001"/>
                    <a:pt x="343686" y="357809"/>
                  </a:cubicBezTo>
                  <a:cubicBezTo>
                    <a:pt x="356272" y="343425"/>
                    <a:pt x="375491" y="310101"/>
                    <a:pt x="375491" y="310101"/>
                  </a:cubicBezTo>
                  <a:cubicBezTo>
                    <a:pt x="372841" y="291548"/>
                    <a:pt x="372925" y="272393"/>
                    <a:pt x="367540" y="254442"/>
                  </a:cubicBezTo>
                  <a:cubicBezTo>
                    <a:pt x="364794" y="245289"/>
                    <a:pt x="349319" y="239859"/>
                    <a:pt x="351637" y="230588"/>
                  </a:cubicBezTo>
                  <a:cubicBezTo>
                    <a:pt x="353670" y="222457"/>
                    <a:pt x="367540" y="225287"/>
                    <a:pt x="375491" y="222637"/>
                  </a:cubicBezTo>
                  <a:cubicBezTo>
                    <a:pt x="430173" y="186183"/>
                    <a:pt x="417155" y="172700"/>
                    <a:pt x="431150" y="214686"/>
                  </a:cubicBezTo>
                  <a:cubicBezTo>
                    <a:pt x="420548" y="230588"/>
                    <a:pt x="394710" y="243851"/>
                    <a:pt x="399345" y="262393"/>
                  </a:cubicBezTo>
                  <a:cubicBezTo>
                    <a:pt x="401995" y="272995"/>
                    <a:pt x="400469" y="285665"/>
                    <a:pt x="407296" y="294199"/>
                  </a:cubicBezTo>
                  <a:cubicBezTo>
                    <a:pt x="412532" y="300744"/>
                    <a:pt x="423653" y="298402"/>
                    <a:pt x="431150" y="302150"/>
                  </a:cubicBezTo>
                  <a:cubicBezTo>
                    <a:pt x="492814" y="332981"/>
                    <a:pt x="418893" y="306014"/>
                    <a:pt x="478858" y="326004"/>
                  </a:cubicBezTo>
                  <a:cubicBezTo>
                    <a:pt x="486809" y="320703"/>
                    <a:pt x="502076" y="319636"/>
                    <a:pt x="502712" y="310101"/>
                  </a:cubicBezTo>
                  <a:cubicBezTo>
                    <a:pt x="507652" y="236006"/>
                    <a:pt x="504908" y="161028"/>
                    <a:pt x="494761" y="87465"/>
                  </a:cubicBezTo>
                  <a:cubicBezTo>
                    <a:pt x="493616" y="79162"/>
                    <a:pt x="478404" y="83261"/>
                    <a:pt x="470907" y="79513"/>
                  </a:cubicBezTo>
                  <a:cubicBezTo>
                    <a:pt x="441810" y="64964"/>
                    <a:pt x="454601" y="61368"/>
                    <a:pt x="423199" y="55659"/>
                  </a:cubicBezTo>
                  <a:cubicBezTo>
                    <a:pt x="402175" y="51836"/>
                    <a:pt x="375670" y="61779"/>
                    <a:pt x="359588" y="47708"/>
                  </a:cubicBezTo>
                  <a:cubicBezTo>
                    <a:pt x="347620" y="37236"/>
                    <a:pt x="359588" y="15903"/>
                    <a:pt x="359588" y="0"/>
                  </a:cubicBezTo>
                </a:path>
              </a:pathLst>
            </a:custGeom>
            <a:ln w="254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 name="Freeform 5"/>
            <p:cNvSpPr/>
            <p:nvPr/>
          </p:nvSpPr>
          <p:spPr>
            <a:xfrm>
              <a:off x="2202511" y="2488960"/>
              <a:ext cx="341194" cy="253970"/>
            </a:xfrm>
            <a:custGeom>
              <a:avLst/>
              <a:gdLst>
                <a:gd name="connsiteX0" fmla="*/ 246491 w 341885"/>
                <a:gd name="connsiteY0" fmla="*/ 15903 h 254442"/>
                <a:gd name="connsiteX1" fmla="*/ 262393 w 341885"/>
                <a:gd name="connsiteY1" fmla="*/ 39757 h 254442"/>
                <a:gd name="connsiteX2" fmla="*/ 310101 w 341885"/>
                <a:gd name="connsiteY2" fmla="*/ 63611 h 254442"/>
                <a:gd name="connsiteX3" fmla="*/ 326004 w 341885"/>
                <a:gd name="connsiteY3" fmla="*/ 87465 h 254442"/>
                <a:gd name="connsiteX4" fmla="*/ 310101 w 341885"/>
                <a:gd name="connsiteY4" fmla="*/ 111319 h 254442"/>
                <a:gd name="connsiteX5" fmla="*/ 302150 w 341885"/>
                <a:gd name="connsiteY5" fmla="*/ 135172 h 254442"/>
                <a:gd name="connsiteX6" fmla="*/ 254442 w 341885"/>
                <a:gd name="connsiteY6" fmla="*/ 166978 h 254442"/>
                <a:gd name="connsiteX7" fmla="*/ 230588 w 341885"/>
                <a:gd name="connsiteY7" fmla="*/ 222637 h 254442"/>
                <a:gd name="connsiteX8" fmla="*/ 222637 w 341885"/>
                <a:gd name="connsiteY8" fmla="*/ 246491 h 254442"/>
                <a:gd name="connsiteX9" fmla="*/ 198783 w 341885"/>
                <a:gd name="connsiteY9" fmla="*/ 254442 h 254442"/>
                <a:gd name="connsiteX10" fmla="*/ 23854 w 341885"/>
                <a:gd name="connsiteY10" fmla="*/ 238539 h 254442"/>
                <a:gd name="connsiteX11" fmla="*/ 0 w 341885"/>
                <a:gd name="connsiteY11" fmla="*/ 230588 h 254442"/>
                <a:gd name="connsiteX12" fmla="*/ 47708 w 341885"/>
                <a:gd name="connsiteY12" fmla="*/ 214685 h 254442"/>
                <a:gd name="connsiteX13" fmla="*/ 206734 w 341885"/>
                <a:gd name="connsiteY13" fmla="*/ 198783 h 254442"/>
                <a:gd name="connsiteX14" fmla="*/ 198783 w 341885"/>
                <a:gd name="connsiteY14" fmla="*/ 174929 h 254442"/>
                <a:gd name="connsiteX15" fmla="*/ 166978 w 341885"/>
                <a:gd name="connsiteY15" fmla="*/ 166978 h 254442"/>
                <a:gd name="connsiteX16" fmla="*/ 206734 w 341885"/>
                <a:gd name="connsiteY16" fmla="*/ 119270 h 254442"/>
                <a:gd name="connsiteX17" fmla="*/ 222637 w 341885"/>
                <a:gd name="connsiteY17" fmla="*/ 95416 h 254442"/>
                <a:gd name="connsiteX18" fmla="*/ 246491 w 341885"/>
                <a:gd name="connsiteY18" fmla="*/ 7952 h 254442"/>
                <a:gd name="connsiteX19" fmla="*/ 270345 w 341885"/>
                <a:gd name="connsiteY19" fmla="*/ 0 h 254442"/>
                <a:gd name="connsiteX20" fmla="*/ 310101 w 341885"/>
                <a:gd name="connsiteY20" fmla="*/ 31805 h 254442"/>
                <a:gd name="connsiteX21" fmla="*/ 318052 w 341885"/>
                <a:gd name="connsiteY21" fmla="*/ 79513 h 25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885" h="254442">
                  <a:moveTo>
                    <a:pt x="246491" y="15903"/>
                  </a:moveTo>
                  <a:cubicBezTo>
                    <a:pt x="251792" y="23854"/>
                    <a:pt x="255636" y="33000"/>
                    <a:pt x="262393" y="39757"/>
                  </a:cubicBezTo>
                  <a:cubicBezTo>
                    <a:pt x="277805" y="55169"/>
                    <a:pt x="290702" y="57144"/>
                    <a:pt x="310101" y="63611"/>
                  </a:cubicBezTo>
                  <a:cubicBezTo>
                    <a:pt x="315402" y="71562"/>
                    <a:pt x="326004" y="77909"/>
                    <a:pt x="326004" y="87465"/>
                  </a:cubicBezTo>
                  <a:cubicBezTo>
                    <a:pt x="326004" y="97021"/>
                    <a:pt x="314375" y="102772"/>
                    <a:pt x="310101" y="111319"/>
                  </a:cubicBezTo>
                  <a:cubicBezTo>
                    <a:pt x="306353" y="118815"/>
                    <a:pt x="306799" y="128199"/>
                    <a:pt x="302150" y="135172"/>
                  </a:cubicBezTo>
                  <a:cubicBezTo>
                    <a:pt x="285133" y="160698"/>
                    <a:pt x="279451" y="158641"/>
                    <a:pt x="254442" y="166978"/>
                  </a:cubicBezTo>
                  <a:cubicBezTo>
                    <a:pt x="237894" y="233172"/>
                    <a:pt x="258044" y="167725"/>
                    <a:pt x="230588" y="222637"/>
                  </a:cubicBezTo>
                  <a:cubicBezTo>
                    <a:pt x="226840" y="230134"/>
                    <a:pt x="228564" y="240564"/>
                    <a:pt x="222637" y="246491"/>
                  </a:cubicBezTo>
                  <a:cubicBezTo>
                    <a:pt x="216710" y="252418"/>
                    <a:pt x="206734" y="251792"/>
                    <a:pt x="198783" y="254442"/>
                  </a:cubicBezTo>
                  <a:cubicBezTo>
                    <a:pt x="156210" y="251401"/>
                    <a:pt x="72647" y="247411"/>
                    <a:pt x="23854" y="238539"/>
                  </a:cubicBezTo>
                  <a:cubicBezTo>
                    <a:pt x="15608" y="237040"/>
                    <a:pt x="7951" y="233238"/>
                    <a:pt x="0" y="230588"/>
                  </a:cubicBezTo>
                  <a:lnTo>
                    <a:pt x="47708" y="214685"/>
                  </a:lnTo>
                  <a:cubicBezTo>
                    <a:pt x="114378" y="192462"/>
                    <a:pt x="63213" y="207225"/>
                    <a:pt x="206734" y="198783"/>
                  </a:cubicBezTo>
                  <a:cubicBezTo>
                    <a:pt x="204084" y="190832"/>
                    <a:pt x="205328" y="180165"/>
                    <a:pt x="198783" y="174929"/>
                  </a:cubicBezTo>
                  <a:cubicBezTo>
                    <a:pt x="190250" y="168102"/>
                    <a:pt x="171865" y="176752"/>
                    <a:pt x="166978" y="166978"/>
                  </a:cubicBezTo>
                  <a:cubicBezTo>
                    <a:pt x="145667" y="124356"/>
                    <a:pt x="187212" y="124150"/>
                    <a:pt x="206734" y="119270"/>
                  </a:cubicBezTo>
                  <a:cubicBezTo>
                    <a:pt x="212035" y="111319"/>
                    <a:pt x="220123" y="104636"/>
                    <a:pt x="222637" y="95416"/>
                  </a:cubicBezTo>
                  <a:cubicBezTo>
                    <a:pt x="230431" y="66839"/>
                    <a:pt x="219335" y="29677"/>
                    <a:pt x="246491" y="7952"/>
                  </a:cubicBezTo>
                  <a:cubicBezTo>
                    <a:pt x="253036" y="2716"/>
                    <a:pt x="262394" y="2651"/>
                    <a:pt x="270345" y="0"/>
                  </a:cubicBezTo>
                  <a:cubicBezTo>
                    <a:pt x="296211" y="8623"/>
                    <a:pt x="297592" y="3659"/>
                    <a:pt x="310101" y="31805"/>
                  </a:cubicBezTo>
                  <a:cubicBezTo>
                    <a:pt x="332422" y="82028"/>
                    <a:pt x="341885" y="79513"/>
                    <a:pt x="318052" y="79513"/>
                  </a:cubicBezTo>
                </a:path>
              </a:pathLst>
            </a:custGeom>
            <a:ln w="254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grpSp>
      <p:pic>
        <p:nvPicPr>
          <p:cNvPr id="33795" name="Picture 2" descr="C:\Users\Kristina\Desktop\WholeArctic_bat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7491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2627313" y="2349500"/>
            <a:ext cx="3065462" cy="3275013"/>
          </a:xfrm>
          <a:custGeom>
            <a:avLst/>
            <a:gdLst>
              <a:gd name="connsiteX0" fmla="*/ 2594635 w 3051592"/>
              <a:gd name="connsiteY0" fmla="*/ 8626 h 3234906"/>
              <a:gd name="connsiteX1" fmla="*/ 2568756 w 3051592"/>
              <a:gd name="connsiteY1" fmla="*/ 17253 h 3234906"/>
              <a:gd name="connsiteX2" fmla="*/ 2499744 w 3051592"/>
              <a:gd name="connsiteY2" fmla="*/ 0 h 3234906"/>
              <a:gd name="connsiteX3" fmla="*/ 2516997 w 3051592"/>
              <a:gd name="connsiteY3" fmla="*/ 51758 h 3234906"/>
              <a:gd name="connsiteX4" fmla="*/ 2525624 w 3051592"/>
              <a:gd name="connsiteY4" fmla="*/ 77638 h 3234906"/>
              <a:gd name="connsiteX5" fmla="*/ 2516997 w 3051592"/>
              <a:gd name="connsiteY5" fmla="*/ 172528 h 3234906"/>
              <a:gd name="connsiteX6" fmla="*/ 2499744 w 3051592"/>
              <a:gd name="connsiteY6" fmla="*/ 232913 h 3234906"/>
              <a:gd name="connsiteX7" fmla="*/ 2491118 w 3051592"/>
              <a:gd name="connsiteY7" fmla="*/ 267419 h 3234906"/>
              <a:gd name="connsiteX8" fmla="*/ 2473865 w 3051592"/>
              <a:gd name="connsiteY8" fmla="*/ 293298 h 3234906"/>
              <a:gd name="connsiteX9" fmla="*/ 2491118 w 3051592"/>
              <a:gd name="connsiteY9" fmla="*/ 362309 h 3234906"/>
              <a:gd name="connsiteX10" fmla="*/ 2516997 w 3051592"/>
              <a:gd name="connsiteY10" fmla="*/ 379562 h 3234906"/>
              <a:gd name="connsiteX11" fmla="*/ 2551503 w 3051592"/>
              <a:gd name="connsiteY11" fmla="*/ 370936 h 3234906"/>
              <a:gd name="connsiteX12" fmla="*/ 2637767 w 3051592"/>
              <a:gd name="connsiteY12" fmla="*/ 388189 h 3234906"/>
              <a:gd name="connsiteX13" fmla="*/ 2655020 w 3051592"/>
              <a:gd name="connsiteY13" fmla="*/ 414068 h 3234906"/>
              <a:gd name="connsiteX14" fmla="*/ 2698152 w 3051592"/>
              <a:gd name="connsiteY14" fmla="*/ 457200 h 3234906"/>
              <a:gd name="connsiteX15" fmla="*/ 2706778 w 3051592"/>
              <a:gd name="connsiteY15" fmla="*/ 483079 h 3234906"/>
              <a:gd name="connsiteX16" fmla="*/ 2698152 w 3051592"/>
              <a:gd name="connsiteY16" fmla="*/ 508958 h 3234906"/>
              <a:gd name="connsiteX17" fmla="*/ 2724031 w 3051592"/>
              <a:gd name="connsiteY17" fmla="*/ 526211 h 3234906"/>
              <a:gd name="connsiteX18" fmla="*/ 2775790 w 3051592"/>
              <a:gd name="connsiteY18" fmla="*/ 543464 h 3234906"/>
              <a:gd name="connsiteX19" fmla="*/ 2793043 w 3051592"/>
              <a:gd name="connsiteY19" fmla="*/ 517585 h 3234906"/>
              <a:gd name="connsiteX20" fmla="*/ 2862054 w 3051592"/>
              <a:gd name="connsiteY20" fmla="*/ 517585 h 3234906"/>
              <a:gd name="connsiteX21" fmla="*/ 2853427 w 3051592"/>
              <a:gd name="connsiteY21" fmla="*/ 646981 h 3234906"/>
              <a:gd name="connsiteX22" fmla="*/ 2827548 w 3051592"/>
              <a:gd name="connsiteY22" fmla="*/ 655608 h 3234906"/>
              <a:gd name="connsiteX23" fmla="*/ 2818922 w 3051592"/>
              <a:gd name="connsiteY23" fmla="*/ 681487 h 3234906"/>
              <a:gd name="connsiteX24" fmla="*/ 2887933 w 3051592"/>
              <a:gd name="connsiteY24" fmla="*/ 681487 h 3234906"/>
              <a:gd name="connsiteX25" fmla="*/ 2896559 w 3051592"/>
              <a:gd name="connsiteY25" fmla="*/ 655608 h 3234906"/>
              <a:gd name="connsiteX26" fmla="*/ 2922439 w 3051592"/>
              <a:gd name="connsiteY26" fmla="*/ 646981 h 3234906"/>
              <a:gd name="connsiteX27" fmla="*/ 2956944 w 3051592"/>
              <a:gd name="connsiteY27" fmla="*/ 655608 h 3234906"/>
              <a:gd name="connsiteX28" fmla="*/ 2991450 w 3051592"/>
              <a:gd name="connsiteY28" fmla="*/ 733245 h 3234906"/>
              <a:gd name="connsiteX29" fmla="*/ 3017329 w 3051592"/>
              <a:gd name="connsiteY29" fmla="*/ 741872 h 3234906"/>
              <a:gd name="connsiteX30" fmla="*/ 3043209 w 3051592"/>
              <a:gd name="connsiteY30" fmla="*/ 724619 h 3234906"/>
              <a:gd name="connsiteX31" fmla="*/ 3034582 w 3051592"/>
              <a:gd name="connsiteY31" fmla="*/ 759125 h 3234906"/>
              <a:gd name="connsiteX32" fmla="*/ 2982824 w 3051592"/>
              <a:gd name="connsiteY32" fmla="*/ 776377 h 3234906"/>
              <a:gd name="connsiteX33" fmla="*/ 2965571 w 3051592"/>
              <a:gd name="connsiteY33" fmla="*/ 802257 h 3234906"/>
              <a:gd name="connsiteX34" fmla="*/ 2956944 w 3051592"/>
              <a:gd name="connsiteY34" fmla="*/ 828136 h 3234906"/>
              <a:gd name="connsiteX35" fmla="*/ 2931065 w 3051592"/>
              <a:gd name="connsiteY35" fmla="*/ 836762 h 3234906"/>
              <a:gd name="connsiteX36" fmla="*/ 2905186 w 3051592"/>
              <a:gd name="connsiteY36" fmla="*/ 854015 h 3234906"/>
              <a:gd name="connsiteX37" fmla="*/ 2879307 w 3051592"/>
              <a:gd name="connsiteY37" fmla="*/ 862641 h 3234906"/>
              <a:gd name="connsiteX38" fmla="*/ 2844801 w 3051592"/>
              <a:gd name="connsiteY38" fmla="*/ 914400 h 3234906"/>
              <a:gd name="connsiteX39" fmla="*/ 2818922 w 3051592"/>
              <a:gd name="connsiteY39" fmla="*/ 992038 h 3234906"/>
              <a:gd name="connsiteX40" fmla="*/ 2810295 w 3051592"/>
              <a:gd name="connsiteY40" fmla="*/ 1017917 h 3234906"/>
              <a:gd name="connsiteX41" fmla="*/ 2784416 w 3051592"/>
              <a:gd name="connsiteY41" fmla="*/ 1035170 h 3234906"/>
              <a:gd name="connsiteX42" fmla="*/ 2767163 w 3051592"/>
              <a:gd name="connsiteY42" fmla="*/ 1086928 h 3234906"/>
              <a:gd name="connsiteX43" fmla="*/ 2749910 w 3051592"/>
              <a:gd name="connsiteY43" fmla="*/ 1147313 h 3234906"/>
              <a:gd name="connsiteX44" fmla="*/ 2758537 w 3051592"/>
              <a:gd name="connsiteY44" fmla="*/ 1259457 h 3234906"/>
              <a:gd name="connsiteX45" fmla="*/ 2775790 w 3051592"/>
              <a:gd name="connsiteY45" fmla="*/ 1311215 h 3234906"/>
              <a:gd name="connsiteX46" fmla="*/ 2801669 w 3051592"/>
              <a:gd name="connsiteY46" fmla="*/ 1328468 h 3234906"/>
              <a:gd name="connsiteX47" fmla="*/ 2801669 w 3051592"/>
              <a:gd name="connsiteY47" fmla="*/ 1414732 h 3234906"/>
              <a:gd name="connsiteX48" fmla="*/ 2836175 w 3051592"/>
              <a:gd name="connsiteY48" fmla="*/ 1466491 h 3234906"/>
              <a:gd name="connsiteX49" fmla="*/ 2793043 w 3051592"/>
              <a:gd name="connsiteY49" fmla="*/ 1475117 h 3234906"/>
              <a:gd name="connsiteX50" fmla="*/ 2801669 w 3051592"/>
              <a:gd name="connsiteY50" fmla="*/ 1500996 h 3234906"/>
              <a:gd name="connsiteX51" fmla="*/ 2732658 w 3051592"/>
              <a:gd name="connsiteY51" fmla="*/ 1509623 h 3234906"/>
              <a:gd name="connsiteX52" fmla="*/ 2680899 w 3051592"/>
              <a:gd name="connsiteY52" fmla="*/ 1552755 h 3234906"/>
              <a:gd name="connsiteX53" fmla="*/ 2663646 w 3051592"/>
              <a:gd name="connsiteY53" fmla="*/ 1578634 h 3234906"/>
              <a:gd name="connsiteX54" fmla="*/ 2637767 w 3051592"/>
              <a:gd name="connsiteY54" fmla="*/ 1587260 h 3234906"/>
              <a:gd name="connsiteX55" fmla="*/ 2620514 w 3051592"/>
              <a:gd name="connsiteY55" fmla="*/ 1561381 h 3234906"/>
              <a:gd name="connsiteX56" fmla="*/ 2603261 w 3051592"/>
              <a:gd name="connsiteY56" fmla="*/ 1518249 h 3234906"/>
              <a:gd name="connsiteX57" fmla="*/ 2577382 w 3051592"/>
              <a:gd name="connsiteY57" fmla="*/ 1526875 h 3234906"/>
              <a:gd name="connsiteX58" fmla="*/ 2560129 w 3051592"/>
              <a:gd name="connsiteY58" fmla="*/ 1578634 h 3234906"/>
              <a:gd name="connsiteX59" fmla="*/ 2534250 w 3051592"/>
              <a:gd name="connsiteY59" fmla="*/ 1587260 h 3234906"/>
              <a:gd name="connsiteX60" fmla="*/ 2499744 w 3051592"/>
              <a:gd name="connsiteY60" fmla="*/ 1639019 h 3234906"/>
              <a:gd name="connsiteX61" fmla="*/ 2491118 w 3051592"/>
              <a:gd name="connsiteY61" fmla="*/ 1664898 h 3234906"/>
              <a:gd name="connsiteX62" fmla="*/ 2465239 w 3051592"/>
              <a:gd name="connsiteY62" fmla="*/ 1682151 h 3234906"/>
              <a:gd name="connsiteX63" fmla="*/ 2396227 w 3051592"/>
              <a:gd name="connsiteY63" fmla="*/ 1742536 h 3234906"/>
              <a:gd name="connsiteX64" fmla="*/ 2370348 w 3051592"/>
              <a:gd name="connsiteY64" fmla="*/ 1759789 h 3234906"/>
              <a:gd name="connsiteX65" fmla="*/ 2353095 w 3051592"/>
              <a:gd name="connsiteY65" fmla="*/ 1863306 h 3234906"/>
              <a:gd name="connsiteX66" fmla="*/ 2344469 w 3051592"/>
              <a:gd name="connsiteY66" fmla="*/ 1889185 h 3234906"/>
              <a:gd name="connsiteX67" fmla="*/ 2318590 w 3051592"/>
              <a:gd name="connsiteY67" fmla="*/ 1906438 h 3234906"/>
              <a:gd name="connsiteX68" fmla="*/ 2275458 w 3051592"/>
              <a:gd name="connsiteY68" fmla="*/ 1940943 h 3234906"/>
              <a:gd name="connsiteX69" fmla="*/ 2223699 w 3051592"/>
              <a:gd name="connsiteY69" fmla="*/ 1975449 h 3234906"/>
              <a:gd name="connsiteX70" fmla="*/ 2171941 w 3051592"/>
              <a:gd name="connsiteY70" fmla="*/ 1992702 h 3234906"/>
              <a:gd name="connsiteX71" fmla="*/ 2146061 w 3051592"/>
              <a:gd name="connsiteY71" fmla="*/ 2001328 h 3234906"/>
              <a:gd name="connsiteX72" fmla="*/ 2102929 w 3051592"/>
              <a:gd name="connsiteY72" fmla="*/ 2009955 h 3234906"/>
              <a:gd name="connsiteX73" fmla="*/ 2068424 w 3051592"/>
              <a:gd name="connsiteY73" fmla="*/ 2018581 h 3234906"/>
              <a:gd name="connsiteX74" fmla="*/ 1990786 w 3051592"/>
              <a:gd name="connsiteY74" fmla="*/ 2035834 h 3234906"/>
              <a:gd name="connsiteX75" fmla="*/ 1939027 w 3051592"/>
              <a:gd name="connsiteY75" fmla="*/ 2070340 h 3234906"/>
              <a:gd name="connsiteX76" fmla="*/ 1921775 w 3051592"/>
              <a:gd name="connsiteY76" fmla="*/ 2096219 h 3234906"/>
              <a:gd name="connsiteX77" fmla="*/ 1895895 w 3051592"/>
              <a:gd name="connsiteY77" fmla="*/ 2147977 h 3234906"/>
              <a:gd name="connsiteX78" fmla="*/ 1870016 w 3051592"/>
              <a:gd name="connsiteY78" fmla="*/ 2156604 h 3234906"/>
              <a:gd name="connsiteX79" fmla="*/ 1826884 w 3051592"/>
              <a:gd name="connsiteY79" fmla="*/ 2234241 h 3234906"/>
              <a:gd name="connsiteX80" fmla="*/ 1809631 w 3051592"/>
              <a:gd name="connsiteY80" fmla="*/ 2260121 h 3234906"/>
              <a:gd name="connsiteX81" fmla="*/ 1792378 w 3051592"/>
              <a:gd name="connsiteY81" fmla="*/ 2286000 h 3234906"/>
              <a:gd name="connsiteX82" fmla="*/ 1740620 w 3051592"/>
              <a:gd name="connsiteY82" fmla="*/ 2389517 h 3234906"/>
              <a:gd name="connsiteX83" fmla="*/ 1714741 w 3051592"/>
              <a:gd name="connsiteY83" fmla="*/ 2406770 h 3234906"/>
              <a:gd name="connsiteX84" fmla="*/ 1680235 w 3051592"/>
              <a:gd name="connsiteY84" fmla="*/ 2510287 h 3234906"/>
              <a:gd name="connsiteX85" fmla="*/ 1654356 w 3051592"/>
              <a:gd name="connsiteY85" fmla="*/ 2562045 h 3234906"/>
              <a:gd name="connsiteX86" fmla="*/ 1628476 w 3051592"/>
              <a:gd name="connsiteY86" fmla="*/ 2570672 h 3234906"/>
              <a:gd name="connsiteX87" fmla="*/ 1619850 w 3051592"/>
              <a:gd name="connsiteY87" fmla="*/ 2596551 h 3234906"/>
              <a:gd name="connsiteX88" fmla="*/ 1611224 w 3051592"/>
              <a:gd name="connsiteY88" fmla="*/ 2674189 h 3234906"/>
              <a:gd name="connsiteX89" fmla="*/ 1585344 w 3051592"/>
              <a:gd name="connsiteY89" fmla="*/ 2691441 h 3234906"/>
              <a:gd name="connsiteX90" fmla="*/ 1533586 w 3051592"/>
              <a:gd name="connsiteY90" fmla="*/ 2708694 h 3234906"/>
              <a:gd name="connsiteX91" fmla="*/ 1507707 w 3051592"/>
              <a:gd name="connsiteY91" fmla="*/ 2734574 h 3234906"/>
              <a:gd name="connsiteX92" fmla="*/ 1473201 w 3051592"/>
              <a:gd name="connsiteY92" fmla="*/ 2786332 h 3234906"/>
              <a:gd name="connsiteX93" fmla="*/ 1455948 w 3051592"/>
              <a:gd name="connsiteY93" fmla="*/ 2812211 h 3234906"/>
              <a:gd name="connsiteX94" fmla="*/ 1430069 w 3051592"/>
              <a:gd name="connsiteY94" fmla="*/ 2838091 h 3234906"/>
              <a:gd name="connsiteX95" fmla="*/ 1378310 w 3051592"/>
              <a:gd name="connsiteY95" fmla="*/ 2863970 h 3234906"/>
              <a:gd name="connsiteX96" fmla="*/ 1352431 w 3051592"/>
              <a:gd name="connsiteY96" fmla="*/ 2881223 h 3234906"/>
              <a:gd name="connsiteX97" fmla="*/ 1335178 w 3051592"/>
              <a:gd name="connsiteY97" fmla="*/ 2932981 h 3234906"/>
              <a:gd name="connsiteX98" fmla="*/ 1283420 w 3051592"/>
              <a:gd name="connsiteY98" fmla="*/ 2976113 h 3234906"/>
              <a:gd name="connsiteX99" fmla="*/ 1274793 w 3051592"/>
              <a:gd name="connsiteY99" fmla="*/ 3001992 h 3234906"/>
              <a:gd name="connsiteX100" fmla="*/ 1197156 w 3051592"/>
              <a:gd name="connsiteY100" fmla="*/ 3045125 h 3234906"/>
              <a:gd name="connsiteX101" fmla="*/ 1179903 w 3051592"/>
              <a:gd name="connsiteY101" fmla="*/ 3071004 h 3234906"/>
              <a:gd name="connsiteX102" fmla="*/ 1154024 w 3051592"/>
              <a:gd name="connsiteY102" fmla="*/ 3122762 h 3234906"/>
              <a:gd name="connsiteX103" fmla="*/ 1128144 w 3051592"/>
              <a:gd name="connsiteY103" fmla="*/ 3131389 h 3234906"/>
              <a:gd name="connsiteX104" fmla="*/ 1110892 w 3051592"/>
              <a:gd name="connsiteY104" fmla="*/ 3157268 h 3234906"/>
              <a:gd name="connsiteX105" fmla="*/ 1085012 w 3051592"/>
              <a:gd name="connsiteY105" fmla="*/ 3217653 h 3234906"/>
              <a:gd name="connsiteX106" fmla="*/ 1041880 w 3051592"/>
              <a:gd name="connsiteY106" fmla="*/ 3226279 h 3234906"/>
              <a:gd name="connsiteX107" fmla="*/ 1016001 w 3051592"/>
              <a:gd name="connsiteY107" fmla="*/ 3234906 h 3234906"/>
              <a:gd name="connsiteX108" fmla="*/ 972869 w 3051592"/>
              <a:gd name="connsiteY108" fmla="*/ 3191774 h 3234906"/>
              <a:gd name="connsiteX109" fmla="*/ 998748 w 3051592"/>
              <a:gd name="connsiteY109" fmla="*/ 3183147 h 3234906"/>
              <a:gd name="connsiteX110" fmla="*/ 1016001 w 3051592"/>
              <a:gd name="connsiteY110" fmla="*/ 3131389 h 3234906"/>
              <a:gd name="connsiteX111" fmla="*/ 1024627 w 3051592"/>
              <a:gd name="connsiteY111" fmla="*/ 3105509 h 3234906"/>
              <a:gd name="connsiteX112" fmla="*/ 1059133 w 3051592"/>
              <a:gd name="connsiteY112" fmla="*/ 3053751 h 3234906"/>
              <a:gd name="connsiteX113" fmla="*/ 1067759 w 3051592"/>
              <a:gd name="connsiteY113" fmla="*/ 3001992 h 3234906"/>
              <a:gd name="connsiteX114" fmla="*/ 1119518 w 3051592"/>
              <a:gd name="connsiteY114" fmla="*/ 2984740 h 3234906"/>
              <a:gd name="connsiteX115" fmla="*/ 1128144 w 3051592"/>
              <a:gd name="connsiteY115" fmla="*/ 2958860 h 3234906"/>
              <a:gd name="connsiteX116" fmla="*/ 1179903 w 3051592"/>
              <a:gd name="connsiteY116" fmla="*/ 2924355 h 3234906"/>
              <a:gd name="connsiteX117" fmla="*/ 1214409 w 3051592"/>
              <a:gd name="connsiteY117" fmla="*/ 2889849 h 3234906"/>
              <a:gd name="connsiteX118" fmla="*/ 1223035 w 3051592"/>
              <a:gd name="connsiteY118" fmla="*/ 2863970 h 3234906"/>
              <a:gd name="connsiteX119" fmla="*/ 1240288 w 3051592"/>
              <a:gd name="connsiteY119" fmla="*/ 2838091 h 3234906"/>
              <a:gd name="connsiteX120" fmla="*/ 1231661 w 3051592"/>
              <a:gd name="connsiteY120" fmla="*/ 2786332 h 3234906"/>
              <a:gd name="connsiteX121" fmla="*/ 1214409 w 3051592"/>
              <a:gd name="connsiteY121" fmla="*/ 2760453 h 3234906"/>
              <a:gd name="connsiteX122" fmla="*/ 1248914 w 3051592"/>
              <a:gd name="connsiteY122" fmla="*/ 2708694 h 3234906"/>
              <a:gd name="connsiteX123" fmla="*/ 1274793 w 3051592"/>
              <a:gd name="connsiteY123" fmla="*/ 2717321 h 3234906"/>
              <a:gd name="connsiteX124" fmla="*/ 1283420 w 3051592"/>
              <a:gd name="connsiteY124" fmla="*/ 2691441 h 3234906"/>
              <a:gd name="connsiteX125" fmla="*/ 1292046 w 3051592"/>
              <a:gd name="connsiteY125" fmla="*/ 2622430 h 3234906"/>
              <a:gd name="connsiteX126" fmla="*/ 1317926 w 3051592"/>
              <a:gd name="connsiteY126" fmla="*/ 2596551 h 3234906"/>
              <a:gd name="connsiteX127" fmla="*/ 1335178 w 3051592"/>
              <a:gd name="connsiteY127" fmla="*/ 2570672 h 3234906"/>
              <a:gd name="connsiteX128" fmla="*/ 1326552 w 3051592"/>
              <a:gd name="connsiteY128" fmla="*/ 2536166 h 3234906"/>
              <a:gd name="connsiteX129" fmla="*/ 1300673 w 3051592"/>
              <a:gd name="connsiteY129" fmla="*/ 2518913 h 3234906"/>
              <a:gd name="connsiteX130" fmla="*/ 1257541 w 3051592"/>
              <a:gd name="connsiteY130" fmla="*/ 2475781 h 3234906"/>
              <a:gd name="connsiteX131" fmla="*/ 1266167 w 3051592"/>
              <a:gd name="connsiteY131" fmla="*/ 2424023 h 3234906"/>
              <a:gd name="connsiteX132" fmla="*/ 1317926 w 3051592"/>
              <a:gd name="connsiteY132" fmla="*/ 2398143 h 3234906"/>
              <a:gd name="connsiteX133" fmla="*/ 1369684 w 3051592"/>
              <a:gd name="connsiteY133" fmla="*/ 2363638 h 3234906"/>
              <a:gd name="connsiteX134" fmla="*/ 1395563 w 3051592"/>
              <a:gd name="connsiteY134" fmla="*/ 2346385 h 3234906"/>
              <a:gd name="connsiteX135" fmla="*/ 1490454 w 3051592"/>
              <a:gd name="connsiteY135" fmla="*/ 2199736 h 3234906"/>
              <a:gd name="connsiteX136" fmla="*/ 1499080 w 3051592"/>
              <a:gd name="connsiteY136" fmla="*/ 2156604 h 3234906"/>
              <a:gd name="connsiteX137" fmla="*/ 1568092 w 3051592"/>
              <a:gd name="connsiteY137" fmla="*/ 2147977 h 3234906"/>
              <a:gd name="connsiteX138" fmla="*/ 1576718 w 3051592"/>
              <a:gd name="connsiteY138" fmla="*/ 2044460 h 3234906"/>
              <a:gd name="connsiteX139" fmla="*/ 1516333 w 3051592"/>
              <a:gd name="connsiteY139" fmla="*/ 2053087 h 3234906"/>
              <a:gd name="connsiteX140" fmla="*/ 1430069 w 3051592"/>
              <a:gd name="connsiteY140" fmla="*/ 2070340 h 3234906"/>
              <a:gd name="connsiteX141" fmla="*/ 1378310 w 3051592"/>
              <a:gd name="connsiteY141" fmla="*/ 2087592 h 3234906"/>
              <a:gd name="connsiteX142" fmla="*/ 1404190 w 3051592"/>
              <a:gd name="connsiteY142" fmla="*/ 2035834 h 3234906"/>
              <a:gd name="connsiteX143" fmla="*/ 1430069 w 3051592"/>
              <a:gd name="connsiteY143" fmla="*/ 2027208 h 3234906"/>
              <a:gd name="connsiteX144" fmla="*/ 1430069 w 3051592"/>
              <a:gd name="connsiteY144" fmla="*/ 1949570 h 3234906"/>
              <a:gd name="connsiteX145" fmla="*/ 1404190 w 3051592"/>
              <a:gd name="connsiteY145" fmla="*/ 1940943 h 3234906"/>
              <a:gd name="connsiteX146" fmla="*/ 1430069 w 3051592"/>
              <a:gd name="connsiteY146" fmla="*/ 1923691 h 3234906"/>
              <a:gd name="connsiteX147" fmla="*/ 1464575 w 3051592"/>
              <a:gd name="connsiteY147" fmla="*/ 1915064 h 3234906"/>
              <a:gd name="connsiteX148" fmla="*/ 1473201 w 3051592"/>
              <a:gd name="connsiteY148" fmla="*/ 1889185 h 3234906"/>
              <a:gd name="connsiteX149" fmla="*/ 1464575 w 3051592"/>
              <a:gd name="connsiteY149" fmla="*/ 1846053 h 3234906"/>
              <a:gd name="connsiteX150" fmla="*/ 1430069 w 3051592"/>
              <a:gd name="connsiteY150" fmla="*/ 1837426 h 3234906"/>
              <a:gd name="connsiteX151" fmla="*/ 1455948 w 3051592"/>
              <a:gd name="connsiteY151" fmla="*/ 1785668 h 3234906"/>
              <a:gd name="connsiteX152" fmla="*/ 1421443 w 3051592"/>
              <a:gd name="connsiteY152" fmla="*/ 1742536 h 3234906"/>
              <a:gd name="connsiteX153" fmla="*/ 1369684 w 3051592"/>
              <a:gd name="connsiteY153" fmla="*/ 1725283 h 3234906"/>
              <a:gd name="connsiteX154" fmla="*/ 1343805 w 3051592"/>
              <a:gd name="connsiteY154" fmla="*/ 1708030 h 3234906"/>
              <a:gd name="connsiteX155" fmla="*/ 1317926 w 3051592"/>
              <a:gd name="connsiteY155" fmla="*/ 1699404 h 3234906"/>
              <a:gd name="connsiteX156" fmla="*/ 1300673 w 3051592"/>
              <a:gd name="connsiteY156" fmla="*/ 1673525 h 3234906"/>
              <a:gd name="connsiteX157" fmla="*/ 1214409 w 3051592"/>
              <a:gd name="connsiteY157" fmla="*/ 1664898 h 3234906"/>
              <a:gd name="connsiteX158" fmla="*/ 1188529 w 3051592"/>
              <a:gd name="connsiteY158" fmla="*/ 1656272 h 3234906"/>
              <a:gd name="connsiteX159" fmla="*/ 1154024 w 3051592"/>
              <a:gd name="connsiteY159" fmla="*/ 1664898 h 3234906"/>
              <a:gd name="connsiteX160" fmla="*/ 1128144 w 3051592"/>
              <a:gd name="connsiteY160" fmla="*/ 1759789 h 3234906"/>
              <a:gd name="connsiteX161" fmla="*/ 1093639 w 3051592"/>
              <a:gd name="connsiteY161" fmla="*/ 1751162 h 3234906"/>
              <a:gd name="connsiteX162" fmla="*/ 1085012 w 3051592"/>
              <a:gd name="connsiteY162" fmla="*/ 1725283 h 3234906"/>
              <a:gd name="connsiteX163" fmla="*/ 1076386 w 3051592"/>
              <a:gd name="connsiteY163" fmla="*/ 1647645 h 3234906"/>
              <a:gd name="connsiteX164" fmla="*/ 1050507 w 3051592"/>
              <a:gd name="connsiteY164" fmla="*/ 1664898 h 3234906"/>
              <a:gd name="connsiteX165" fmla="*/ 1033254 w 3051592"/>
              <a:gd name="connsiteY165" fmla="*/ 1613140 h 3234906"/>
              <a:gd name="connsiteX166" fmla="*/ 1041880 w 3051592"/>
              <a:gd name="connsiteY166" fmla="*/ 1587260 h 3234906"/>
              <a:gd name="connsiteX167" fmla="*/ 1033254 w 3051592"/>
              <a:gd name="connsiteY167" fmla="*/ 1561381 h 3234906"/>
              <a:gd name="connsiteX168" fmla="*/ 1007375 w 3051592"/>
              <a:gd name="connsiteY168" fmla="*/ 1552755 h 3234906"/>
              <a:gd name="connsiteX169" fmla="*/ 972869 w 3051592"/>
              <a:gd name="connsiteY169" fmla="*/ 1544128 h 3234906"/>
              <a:gd name="connsiteX170" fmla="*/ 946990 w 3051592"/>
              <a:gd name="connsiteY170" fmla="*/ 1535502 h 3234906"/>
              <a:gd name="connsiteX171" fmla="*/ 877978 w 3051592"/>
              <a:gd name="connsiteY171" fmla="*/ 1526875 h 3234906"/>
              <a:gd name="connsiteX172" fmla="*/ 903858 w 3051592"/>
              <a:gd name="connsiteY172" fmla="*/ 1509623 h 3234906"/>
              <a:gd name="connsiteX173" fmla="*/ 946990 w 3051592"/>
              <a:gd name="connsiteY173" fmla="*/ 1544128 h 3234906"/>
              <a:gd name="connsiteX174" fmla="*/ 972869 w 3051592"/>
              <a:gd name="connsiteY174" fmla="*/ 1535502 h 3234906"/>
              <a:gd name="connsiteX175" fmla="*/ 990122 w 3051592"/>
              <a:gd name="connsiteY175" fmla="*/ 1475117 h 3234906"/>
              <a:gd name="connsiteX176" fmla="*/ 998748 w 3051592"/>
              <a:gd name="connsiteY176" fmla="*/ 1397479 h 3234906"/>
              <a:gd name="connsiteX177" fmla="*/ 1016001 w 3051592"/>
              <a:gd name="connsiteY177" fmla="*/ 1328468 h 3234906"/>
              <a:gd name="connsiteX178" fmla="*/ 1007375 w 3051592"/>
              <a:gd name="connsiteY178" fmla="*/ 1268083 h 3234906"/>
              <a:gd name="connsiteX179" fmla="*/ 955616 w 3051592"/>
              <a:gd name="connsiteY179" fmla="*/ 1250830 h 3234906"/>
              <a:gd name="connsiteX180" fmla="*/ 929737 w 3051592"/>
              <a:gd name="connsiteY180" fmla="*/ 1242204 h 3234906"/>
              <a:gd name="connsiteX181" fmla="*/ 903858 w 3051592"/>
              <a:gd name="connsiteY181" fmla="*/ 1216325 h 3234906"/>
              <a:gd name="connsiteX182" fmla="*/ 886605 w 3051592"/>
              <a:gd name="connsiteY182" fmla="*/ 1147313 h 3234906"/>
              <a:gd name="connsiteX183" fmla="*/ 860726 w 3051592"/>
              <a:gd name="connsiteY183" fmla="*/ 1173192 h 3234906"/>
              <a:gd name="connsiteX184" fmla="*/ 843473 w 3051592"/>
              <a:gd name="connsiteY184" fmla="*/ 1121434 h 3234906"/>
              <a:gd name="connsiteX185" fmla="*/ 860726 w 3051592"/>
              <a:gd name="connsiteY185" fmla="*/ 1095555 h 3234906"/>
              <a:gd name="connsiteX186" fmla="*/ 834846 w 3051592"/>
              <a:gd name="connsiteY186" fmla="*/ 1086928 h 3234906"/>
              <a:gd name="connsiteX187" fmla="*/ 808967 w 3051592"/>
              <a:gd name="connsiteY187" fmla="*/ 1035170 h 3234906"/>
              <a:gd name="connsiteX188" fmla="*/ 783088 w 3051592"/>
              <a:gd name="connsiteY188" fmla="*/ 1026543 h 3234906"/>
              <a:gd name="connsiteX189" fmla="*/ 722703 w 3051592"/>
              <a:gd name="connsiteY189" fmla="*/ 1017917 h 3234906"/>
              <a:gd name="connsiteX190" fmla="*/ 748582 w 3051592"/>
              <a:gd name="connsiteY190" fmla="*/ 966158 h 3234906"/>
              <a:gd name="connsiteX191" fmla="*/ 731329 w 3051592"/>
              <a:gd name="connsiteY191" fmla="*/ 940279 h 3234906"/>
              <a:gd name="connsiteX192" fmla="*/ 705450 w 3051592"/>
              <a:gd name="connsiteY192" fmla="*/ 931653 h 3234906"/>
              <a:gd name="connsiteX193" fmla="*/ 636439 w 3051592"/>
              <a:gd name="connsiteY193" fmla="*/ 923026 h 3234906"/>
              <a:gd name="connsiteX194" fmla="*/ 619186 w 3051592"/>
              <a:gd name="connsiteY194" fmla="*/ 948906 h 3234906"/>
              <a:gd name="connsiteX195" fmla="*/ 576054 w 3051592"/>
              <a:gd name="connsiteY195" fmla="*/ 905774 h 3234906"/>
              <a:gd name="connsiteX196" fmla="*/ 541548 w 3051592"/>
              <a:gd name="connsiteY196" fmla="*/ 914400 h 3234906"/>
              <a:gd name="connsiteX197" fmla="*/ 489790 w 3051592"/>
              <a:gd name="connsiteY197" fmla="*/ 931653 h 3234906"/>
              <a:gd name="connsiteX198" fmla="*/ 463910 w 3051592"/>
              <a:gd name="connsiteY198" fmla="*/ 940279 h 3234906"/>
              <a:gd name="connsiteX199" fmla="*/ 438031 w 3051592"/>
              <a:gd name="connsiteY199" fmla="*/ 923026 h 3234906"/>
              <a:gd name="connsiteX200" fmla="*/ 386273 w 3051592"/>
              <a:gd name="connsiteY200" fmla="*/ 940279 h 3234906"/>
              <a:gd name="connsiteX201" fmla="*/ 360393 w 3051592"/>
              <a:gd name="connsiteY201" fmla="*/ 931653 h 3234906"/>
              <a:gd name="connsiteX202" fmla="*/ 386273 w 3051592"/>
              <a:gd name="connsiteY202" fmla="*/ 914400 h 3234906"/>
              <a:gd name="connsiteX203" fmla="*/ 420778 w 3051592"/>
              <a:gd name="connsiteY203" fmla="*/ 905774 h 3234906"/>
              <a:gd name="connsiteX204" fmla="*/ 446658 w 3051592"/>
              <a:gd name="connsiteY204" fmla="*/ 897147 h 3234906"/>
              <a:gd name="connsiteX205" fmla="*/ 455284 w 3051592"/>
              <a:gd name="connsiteY205" fmla="*/ 871268 h 3234906"/>
              <a:gd name="connsiteX206" fmla="*/ 446658 w 3051592"/>
              <a:gd name="connsiteY206" fmla="*/ 845389 h 3234906"/>
              <a:gd name="connsiteX207" fmla="*/ 343141 w 3051592"/>
              <a:gd name="connsiteY207" fmla="*/ 819509 h 3234906"/>
              <a:gd name="connsiteX208" fmla="*/ 351767 w 3051592"/>
              <a:gd name="connsiteY208" fmla="*/ 793630 h 3234906"/>
              <a:gd name="connsiteX209" fmla="*/ 394899 w 3051592"/>
              <a:gd name="connsiteY209" fmla="*/ 785004 h 3234906"/>
              <a:gd name="connsiteX210" fmla="*/ 446658 w 3051592"/>
              <a:gd name="connsiteY210" fmla="*/ 776377 h 3234906"/>
              <a:gd name="connsiteX211" fmla="*/ 472537 w 3051592"/>
              <a:gd name="connsiteY211" fmla="*/ 759125 h 3234906"/>
              <a:gd name="connsiteX212" fmla="*/ 489790 w 3051592"/>
              <a:gd name="connsiteY212" fmla="*/ 733245 h 3234906"/>
              <a:gd name="connsiteX213" fmla="*/ 446658 w 3051592"/>
              <a:gd name="connsiteY213" fmla="*/ 698740 h 3234906"/>
              <a:gd name="connsiteX214" fmla="*/ 420778 w 3051592"/>
              <a:gd name="connsiteY214" fmla="*/ 690113 h 3234906"/>
              <a:gd name="connsiteX215" fmla="*/ 360393 w 3051592"/>
              <a:gd name="connsiteY215" fmla="*/ 664234 h 3234906"/>
              <a:gd name="connsiteX216" fmla="*/ 308635 w 3051592"/>
              <a:gd name="connsiteY216" fmla="*/ 638355 h 3234906"/>
              <a:gd name="connsiteX217" fmla="*/ 282756 w 3051592"/>
              <a:gd name="connsiteY217" fmla="*/ 646981 h 3234906"/>
              <a:gd name="connsiteX218" fmla="*/ 265503 w 3051592"/>
              <a:gd name="connsiteY218" fmla="*/ 672860 h 3234906"/>
              <a:gd name="connsiteX219" fmla="*/ 179239 w 3051592"/>
              <a:gd name="connsiteY219" fmla="*/ 672860 h 3234906"/>
              <a:gd name="connsiteX220" fmla="*/ 118854 w 3051592"/>
              <a:gd name="connsiteY220" fmla="*/ 612475 h 3234906"/>
              <a:gd name="connsiteX221" fmla="*/ 92975 w 3051592"/>
              <a:gd name="connsiteY221" fmla="*/ 595223 h 3234906"/>
              <a:gd name="connsiteX222" fmla="*/ 41216 w 3051592"/>
              <a:gd name="connsiteY222" fmla="*/ 577970 h 3234906"/>
              <a:gd name="connsiteX223" fmla="*/ 49843 w 3051592"/>
              <a:gd name="connsiteY223" fmla="*/ 534838 h 3234906"/>
              <a:gd name="connsiteX224" fmla="*/ 101601 w 3051592"/>
              <a:gd name="connsiteY224" fmla="*/ 552091 h 3234906"/>
              <a:gd name="connsiteX225" fmla="*/ 161986 w 3051592"/>
              <a:gd name="connsiteY225" fmla="*/ 543464 h 3234906"/>
              <a:gd name="connsiteX226" fmla="*/ 170612 w 3051592"/>
              <a:gd name="connsiteY226" fmla="*/ 517585 h 3234906"/>
              <a:gd name="connsiteX227" fmla="*/ 196492 w 3051592"/>
              <a:gd name="connsiteY227" fmla="*/ 500332 h 3234906"/>
              <a:gd name="connsiteX228" fmla="*/ 265503 w 3051592"/>
              <a:gd name="connsiteY228" fmla="*/ 491706 h 3234906"/>
              <a:gd name="connsiteX229" fmla="*/ 239624 w 3051592"/>
              <a:gd name="connsiteY229" fmla="*/ 474453 h 3234906"/>
              <a:gd name="connsiteX230" fmla="*/ 110227 w 3051592"/>
              <a:gd name="connsiteY230" fmla="*/ 465826 h 3234906"/>
              <a:gd name="connsiteX231" fmla="*/ 118854 w 3051592"/>
              <a:gd name="connsiteY231" fmla="*/ 439947 h 3234906"/>
              <a:gd name="connsiteX232" fmla="*/ 144733 w 3051592"/>
              <a:gd name="connsiteY232" fmla="*/ 422694 h 3234906"/>
              <a:gd name="connsiteX233" fmla="*/ 187865 w 3051592"/>
              <a:gd name="connsiteY233" fmla="*/ 388189 h 3234906"/>
              <a:gd name="connsiteX234" fmla="*/ 239624 w 3051592"/>
              <a:gd name="connsiteY234" fmla="*/ 370936 h 3234906"/>
              <a:gd name="connsiteX235" fmla="*/ 248250 w 3051592"/>
              <a:gd name="connsiteY235" fmla="*/ 345057 h 3234906"/>
              <a:gd name="connsiteX236" fmla="*/ 300009 w 3051592"/>
              <a:gd name="connsiteY236" fmla="*/ 327804 h 3234906"/>
              <a:gd name="connsiteX237" fmla="*/ 360393 w 3051592"/>
              <a:gd name="connsiteY237" fmla="*/ 396815 h 3234906"/>
              <a:gd name="connsiteX238" fmla="*/ 386273 w 3051592"/>
              <a:gd name="connsiteY238" fmla="*/ 388189 h 3234906"/>
              <a:gd name="connsiteX239" fmla="*/ 420778 w 3051592"/>
              <a:gd name="connsiteY239" fmla="*/ 336430 h 3234906"/>
              <a:gd name="connsiteX240" fmla="*/ 429405 w 3051592"/>
              <a:gd name="connsiteY240" fmla="*/ 276045 h 3234906"/>
              <a:gd name="connsiteX241" fmla="*/ 438031 w 3051592"/>
              <a:gd name="connsiteY241" fmla="*/ 250166 h 3234906"/>
              <a:gd name="connsiteX242" fmla="*/ 429405 w 3051592"/>
              <a:gd name="connsiteY242" fmla="*/ 207034 h 3234906"/>
              <a:gd name="connsiteX243" fmla="*/ 420778 w 3051592"/>
              <a:gd name="connsiteY243" fmla="*/ 181155 h 3234906"/>
              <a:gd name="connsiteX244" fmla="*/ 394899 w 3051592"/>
              <a:gd name="connsiteY244" fmla="*/ 172528 h 3234906"/>
              <a:gd name="connsiteX245" fmla="*/ 377646 w 3051592"/>
              <a:gd name="connsiteY245" fmla="*/ 120770 h 3234906"/>
              <a:gd name="connsiteX246" fmla="*/ 369020 w 3051592"/>
              <a:gd name="connsiteY246" fmla="*/ 94891 h 3234906"/>
              <a:gd name="connsiteX247" fmla="*/ 360393 w 3051592"/>
              <a:gd name="connsiteY247" fmla="*/ 94891 h 323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3051592" h="3234906">
                <a:moveTo>
                  <a:pt x="2594635" y="8626"/>
                </a:moveTo>
                <a:cubicBezTo>
                  <a:pt x="2586009" y="11502"/>
                  <a:pt x="2577849" y="17253"/>
                  <a:pt x="2568756" y="17253"/>
                </a:cubicBezTo>
                <a:cubicBezTo>
                  <a:pt x="2547941" y="17253"/>
                  <a:pt x="2520163" y="6806"/>
                  <a:pt x="2499744" y="0"/>
                </a:cubicBezTo>
                <a:lnTo>
                  <a:pt x="2516997" y="51758"/>
                </a:lnTo>
                <a:lnTo>
                  <a:pt x="2525624" y="77638"/>
                </a:lnTo>
                <a:cubicBezTo>
                  <a:pt x="2522748" y="109268"/>
                  <a:pt x="2526337" y="142172"/>
                  <a:pt x="2516997" y="172528"/>
                </a:cubicBezTo>
                <a:cubicBezTo>
                  <a:pt x="2490842" y="257532"/>
                  <a:pt x="2472223" y="95302"/>
                  <a:pt x="2499744" y="232913"/>
                </a:cubicBezTo>
                <a:cubicBezTo>
                  <a:pt x="2496869" y="244415"/>
                  <a:pt x="2495788" y="256522"/>
                  <a:pt x="2491118" y="267419"/>
                </a:cubicBezTo>
                <a:cubicBezTo>
                  <a:pt x="2487034" y="276948"/>
                  <a:pt x="2475151" y="283010"/>
                  <a:pt x="2473865" y="293298"/>
                </a:cubicBezTo>
                <a:cubicBezTo>
                  <a:pt x="2473691" y="294689"/>
                  <a:pt x="2484420" y="353936"/>
                  <a:pt x="2491118" y="362309"/>
                </a:cubicBezTo>
                <a:cubicBezTo>
                  <a:pt x="2497595" y="370405"/>
                  <a:pt x="2508371" y="373811"/>
                  <a:pt x="2516997" y="379562"/>
                </a:cubicBezTo>
                <a:cubicBezTo>
                  <a:pt x="2528499" y="376687"/>
                  <a:pt x="2539647" y="370936"/>
                  <a:pt x="2551503" y="370936"/>
                </a:cubicBezTo>
                <a:cubicBezTo>
                  <a:pt x="2591156" y="370936"/>
                  <a:pt x="2605896" y="377565"/>
                  <a:pt x="2637767" y="388189"/>
                </a:cubicBezTo>
                <a:cubicBezTo>
                  <a:pt x="2643518" y="396815"/>
                  <a:pt x="2647689" y="406737"/>
                  <a:pt x="2655020" y="414068"/>
                </a:cubicBezTo>
                <a:cubicBezTo>
                  <a:pt x="2712529" y="471577"/>
                  <a:pt x="2652144" y="388189"/>
                  <a:pt x="2698152" y="457200"/>
                </a:cubicBezTo>
                <a:cubicBezTo>
                  <a:pt x="2701027" y="465826"/>
                  <a:pt x="2706778" y="473986"/>
                  <a:pt x="2706778" y="483079"/>
                </a:cubicBezTo>
                <a:cubicBezTo>
                  <a:pt x="2706778" y="492172"/>
                  <a:pt x="2694775" y="500515"/>
                  <a:pt x="2698152" y="508958"/>
                </a:cubicBezTo>
                <a:cubicBezTo>
                  <a:pt x="2702002" y="518584"/>
                  <a:pt x="2714557" y="522000"/>
                  <a:pt x="2724031" y="526211"/>
                </a:cubicBezTo>
                <a:cubicBezTo>
                  <a:pt x="2740650" y="533597"/>
                  <a:pt x="2775790" y="543464"/>
                  <a:pt x="2775790" y="543464"/>
                </a:cubicBezTo>
                <a:cubicBezTo>
                  <a:pt x="2781541" y="534838"/>
                  <a:pt x="2784947" y="524062"/>
                  <a:pt x="2793043" y="517585"/>
                </a:cubicBezTo>
                <a:cubicBezTo>
                  <a:pt x="2814265" y="500607"/>
                  <a:pt x="2839944" y="513163"/>
                  <a:pt x="2862054" y="517585"/>
                </a:cubicBezTo>
                <a:cubicBezTo>
                  <a:pt x="2859178" y="560717"/>
                  <a:pt x="2863911" y="605044"/>
                  <a:pt x="2853427" y="646981"/>
                </a:cubicBezTo>
                <a:cubicBezTo>
                  <a:pt x="2851222" y="655803"/>
                  <a:pt x="2833978" y="649178"/>
                  <a:pt x="2827548" y="655608"/>
                </a:cubicBezTo>
                <a:cubicBezTo>
                  <a:pt x="2821118" y="662038"/>
                  <a:pt x="2821797" y="672861"/>
                  <a:pt x="2818922" y="681487"/>
                </a:cubicBezTo>
                <a:cubicBezTo>
                  <a:pt x="2843647" y="689728"/>
                  <a:pt x="2860174" y="699992"/>
                  <a:pt x="2887933" y="681487"/>
                </a:cubicBezTo>
                <a:cubicBezTo>
                  <a:pt x="2895499" y="676443"/>
                  <a:pt x="2890129" y="662038"/>
                  <a:pt x="2896559" y="655608"/>
                </a:cubicBezTo>
                <a:cubicBezTo>
                  <a:pt x="2902989" y="649178"/>
                  <a:pt x="2913812" y="649857"/>
                  <a:pt x="2922439" y="646981"/>
                </a:cubicBezTo>
                <a:cubicBezTo>
                  <a:pt x="2933941" y="649857"/>
                  <a:pt x="2949228" y="646606"/>
                  <a:pt x="2956944" y="655608"/>
                </a:cubicBezTo>
                <a:cubicBezTo>
                  <a:pt x="2988577" y="692513"/>
                  <a:pt x="2957781" y="706309"/>
                  <a:pt x="2991450" y="733245"/>
                </a:cubicBezTo>
                <a:cubicBezTo>
                  <a:pt x="2998550" y="738925"/>
                  <a:pt x="3008703" y="738996"/>
                  <a:pt x="3017329" y="741872"/>
                </a:cubicBezTo>
                <a:cubicBezTo>
                  <a:pt x="3025956" y="736121"/>
                  <a:pt x="3035878" y="717288"/>
                  <a:pt x="3043209" y="724619"/>
                </a:cubicBezTo>
                <a:cubicBezTo>
                  <a:pt x="3051592" y="733002"/>
                  <a:pt x="3043584" y="751409"/>
                  <a:pt x="3034582" y="759125"/>
                </a:cubicBezTo>
                <a:cubicBezTo>
                  <a:pt x="3020774" y="770960"/>
                  <a:pt x="2982824" y="776377"/>
                  <a:pt x="2982824" y="776377"/>
                </a:cubicBezTo>
                <a:cubicBezTo>
                  <a:pt x="2977073" y="785004"/>
                  <a:pt x="2970208" y="792984"/>
                  <a:pt x="2965571" y="802257"/>
                </a:cubicBezTo>
                <a:cubicBezTo>
                  <a:pt x="2961504" y="810390"/>
                  <a:pt x="2963374" y="821706"/>
                  <a:pt x="2956944" y="828136"/>
                </a:cubicBezTo>
                <a:cubicBezTo>
                  <a:pt x="2950514" y="834566"/>
                  <a:pt x="2939691" y="833887"/>
                  <a:pt x="2931065" y="836762"/>
                </a:cubicBezTo>
                <a:cubicBezTo>
                  <a:pt x="2922439" y="842513"/>
                  <a:pt x="2914459" y="849378"/>
                  <a:pt x="2905186" y="854015"/>
                </a:cubicBezTo>
                <a:cubicBezTo>
                  <a:pt x="2897053" y="858081"/>
                  <a:pt x="2885737" y="856211"/>
                  <a:pt x="2879307" y="862641"/>
                </a:cubicBezTo>
                <a:cubicBezTo>
                  <a:pt x="2864645" y="877303"/>
                  <a:pt x="2844801" y="914400"/>
                  <a:pt x="2844801" y="914400"/>
                </a:cubicBezTo>
                <a:lnTo>
                  <a:pt x="2818922" y="992038"/>
                </a:lnTo>
                <a:cubicBezTo>
                  <a:pt x="2816047" y="1000664"/>
                  <a:pt x="2817861" y="1012873"/>
                  <a:pt x="2810295" y="1017917"/>
                </a:cubicBezTo>
                <a:lnTo>
                  <a:pt x="2784416" y="1035170"/>
                </a:lnTo>
                <a:cubicBezTo>
                  <a:pt x="2778665" y="1052423"/>
                  <a:pt x="2771573" y="1069285"/>
                  <a:pt x="2767163" y="1086928"/>
                </a:cubicBezTo>
                <a:cubicBezTo>
                  <a:pt x="2756332" y="1130256"/>
                  <a:pt x="2762286" y="1110187"/>
                  <a:pt x="2749910" y="1147313"/>
                </a:cubicBezTo>
                <a:cubicBezTo>
                  <a:pt x="2752786" y="1184694"/>
                  <a:pt x="2752690" y="1222424"/>
                  <a:pt x="2758537" y="1259457"/>
                </a:cubicBezTo>
                <a:cubicBezTo>
                  <a:pt x="2761373" y="1277420"/>
                  <a:pt x="2760658" y="1301127"/>
                  <a:pt x="2775790" y="1311215"/>
                </a:cubicBezTo>
                <a:lnTo>
                  <a:pt x="2801669" y="1328468"/>
                </a:lnTo>
                <a:cubicBezTo>
                  <a:pt x="2795840" y="1363442"/>
                  <a:pt x="2785584" y="1382561"/>
                  <a:pt x="2801669" y="1414732"/>
                </a:cubicBezTo>
                <a:cubicBezTo>
                  <a:pt x="2810942" y="1433278"/>
                  <a:pt x="2836175" y="1466491"/>
                  <a:pt x="2836175" y="1466491"/>
                </a:cubicBezTo>
                <a:cubicBezTo>
                  <a:pt x="2821798" y="1469366"/>
                  <a:pt x="2803411" y="1464750"/>
                  <a:pt x="2793043" y="1475117"/>
                </a:cubicBezTo>
                <a:cubicBezTo>
                  <a:pt x="2786613" y="1481547"/>
                  <a:pt x="2809564" y="1496485"/>
                  <a:pt x="2801669" y="1500996"/>
                </a:cubicBezTo>
                <a:cubicBezTo>
                  <a:pt x="2781541" y="1512498"/>
                  <a:pt x="2755662" y="1506747"/>
                  <a:pt x="2732658" y="1509623"/>
                </a:cubicBezTo>
                <a:cubicBezTo>
                  <a:pt x="2707208" y="1526588"/>
                  <a:pt x="2701658" y="1527844"/>
                  <a:pt x="2680899" y="1552755"/>
                </a:cubicBezTo>
                <a:cubicBezTo>
                  <a:pt x="2674262" y="1560720"/>
                  <a:pt x="2671742" y="1572157"/>
                  <a:pt x="2663646" y="1578634"/>
                </a:cubicBezTo>
                <a:cubicBezTo>
                  <a:pt x="2656546" y="1584314"/>
                  <a:pt x="2646393" y="1584385"/>
                  <a:pt x="2637767" y="1587260"/>
                </a:cubicBezTo>
                <a:cubicBezTo>
                  <a:pt x="2632016" y="1578634"/>
                  <a:pt x="2622218" y="1571608"/>
                  <a:pt x="2620514" y="1561381"/>
                </a:cubicBezTo>
                <a:cubicBezTo>
                  <a:pt x="2612330" y="1512273"/>
                  <a:pt x="2659614" y="1555817"/>
                  <a:pt x="2603261" y="1518249"/>
                </a:cubicBezTo>
                <a:cubicBezTo>
                  <a:pt x="2594635" y="1521124"/>
                  <a:pt x="2582667" y="1519476"/>
                  <a:pt x="2577382" y="1526875"/>
                </a:cubicBezTo>
                <a:cubicBezTo>
                  <a:pt x="2566811" y="1541674"/>
                  <a:pt x="2577382" y="1572883"/>
                  <a:pt x="2560129" y="1578634"/>
                </a:cubicBezTo>
                <a:lnTo>
                  <a:pt x="2534250" y="1587260"/>
                </a:lnTo>
                <a:cubicBezTo>
                  <a:pt x="2522748" y="1604513"/>
                  <a:pt x="2506301" y="1619347"/>
                  <a:pt x="2499744" y="1639019"/>
                </a:cubicBezTo>
                <a:cubicBezTo>
                  <a:pt x="2496869" y="1647645"/>
                  <a:pt x="2496798" y="1657798"/>
                  <a:pt x="2491118" y="1664898"/>
                </a:cubicBezTo>
                <a:cubicBezTo>
                  <a:pt x="2484641" y="1672994"/>
                  <a:pt x="2473865" y="1676400"/>
                  <a:pt x="2465239" y="1682151"/>
                </a:cubicBezTo>
                <a:cubicBezTo>
                  <a:pt x="2424156" y="1743774"/>
                  <a:pt x="2450849" y="1728880"/>
                  <a:pt x="2396227" y="1742536"/>
                </a:cubicBezTo>
                <a:cubicBezTo>
                  <a:pt x="2387601" y="1748287"/>
                  <a:pt x="2373835" y="1750025"/>
                  <a:pt x="2370348" y="1759789"/>
                </a:cubicBezTo>
                <a:cubicBezTo>
                  <a:pt x="2358582" y="1792733"/>
                  <a:pt x="2364157" y="1830119"/>
                  <a:pt x="2353095" y="1863306"/>
                </a:cubicBezTo>
                <a:cubicBezTo>
                  <a:pt x="2350220" y="1871932"/>
                  <a:pt x="2350149" y="1882085"/>
                  <a:pt x="2344469" y="1889185"/>
                </a:cubicBezTo>
                <a:cubicBezTo>
                  <a:pt x="2337992" y="1897281"/>
                  <a:pt x="2327216" y="1900687"/>
                  <a:pt x="2318590" y="1906438"/>
                </a:cubicBezTo>
                <a:cubicBezTo>
                  <a:pt x="2286711" y="1954256"/>
                  <a:pt x="2319577" y="1916433"/>
                  <a:pt x="2275458" y="1940943"/>
                </a:cubicBezTo>
                <a:cubicBezTo>
                  <a:pt x="2257332" y="1951013"/>
                  <a:pt x="2243370" y="1968892"/>
                  <a:pt x="2223699" y="1975449"/>
                </a:cubicBezTo>
                <a:lnTo>
                  <a:pt x="2171941" y="1992702"/>
                </a:lnTo>
                <a:cubicBezTo>
                  <a:pt x="2163314" y="1995578"/>
                  <a:pt x="2154978" y="1999545"/>
                  <a:pt x="2146061" y="2001328"/>
                </a:cubicBezTo>
                <a:cubicBezTo>
                  <a:pt x="2131684" y="2004204"/>
                  <a:pt x="2117242" y="2006774"/>
                  <a:pt x="2102929" y="2009955"/>
                </a:cubicBezTo>
                <a:cubicBezTo>
                  <a:pt x="2091356" y="2012527"/>
                  <a:pt x="2080049" y="2016256"/>
                  <a:pt x="2068424" y="2018581"/>
                </a:cubicBezTo>
                <a:cubicBezTo>
                  <a:pt x="1992515" y="2033763"/>
                  <a:pt x="2041150" y="2019047"/>
                  <a:pt x="1990786" y="2035834"/>
                </a:cubicBezTo>
                <a:cubicBezTo>
                  <a:pt x="1947471" y="2100806"/>
                  <a:pt x="2005874" y="2025774"/>
                  <a:pt x="1939027" y="2070340"/>
                </a:cubicBezTo>
                <a:cubicBezTo>
                  <a:pt x="1930401" y="2076091"/>
                  <a:pt x="1926411" y="2086946"/>
                  <a:pt x="1921775" y="2096219"/>
                </a:cubicBezTo>
                <a:cubicBezTo>
                  <a:pt x="1911357" y="2117055"/>
                  <a:pt x="1916496" y="2131496"/>
                  <a:pt x="1895895" y="2147977"/>
                </a:cubicBezTo>
                <a:cubicBezTo>
                  <a:pt x="1888795" y="2153657"/>
                  <a:pt x="1878642" y="2153728"/>
                  <a:pt x="1870016" y="2156604"/>
                </a:cubicBezTo>
                <a:cubicBezTo>
                  <a:pt x="1854833" y="2202155"/>
                  <a:pt x="1866434" y="2174916"/>
                  <a:pt x="1826884" y="2234241"/>
                </a:cubicBezTo>
                <a:lnTo>
                  <a:pt x="1809631" y="2260121"/>
                </a:lnTo>
                <a:lnTo>
                  <a:pt x="1792378" y="2286000"/>
                </a:lnTo>
                <a:cubicBezTo>
                  <a:pt x="1782536" y="2315526"/>
                  <a:pt x="1769288" y="2370404"/>
                  <a:pt x="1740620" y="2389517"/>
                </a:cubicBezTo>
                <a:lnTo>
                  <a:pt x="1714741" y="2406770"/>
                </a:lnTo>
                <a:lnTo>
                  <a:pt x="1680235" y="2510287"/>
                </a:lnTo>
                <a:cubicBezTo>
                  <a:pt x="1674552" y="2527336"/>
                  <a:pt x="1669559" y="2549883"/>
                  <a:pt x="1654356" y="2562045"/>
                </a:cubicBezTo>
                <a:cubicBezTo>
                  <a:pt x="1647255" y="2567726"/>
                  <a:pt x="1637103" y="2567796"/>
                  <a:pt x="1628476" y="2570672"/>
                </a:cubicBezTo>
                <a:cubicBezTo>
                  <a:pt x="1625601" y="2579298"/>
                  <a:pt x="1621345" y="2587582"/>
                  <a:pt x="1619850" y="2596551"/>
                </a:cubicBezTo>
                <a:cubicBezTo>
                  <a:pt x="1615569" y="2622235"/>
                  <a:pt x="1620123" y="2649718"/>
                  <a:pt x="1611224" y="2674189"/>
                </a:cubicBezTo>
                <a:cubicBezTo>
                  <a:pt x="1607681" y="2683932"/>
                  <a:pt x="1594818" y="2687230"/>
                  <a:pt x="1585344" y="2691441"/>
                </a:cubicBezTo>
                <a:cubicBezTo>
                  <a:pt x="1568725" y="2698827"/>
                  <a:pt x="1533586" y="2708694"/>
                  <a:pt x="1533586" y="2708694"/>
                </a:cubicBezTo>
                <a:cubicBezTo>
                  <a:pt x="1524960" y="2717321"/>
                  <a:pt x="1515197" y="2724944"/>
                  <a:pt x="1507707" y="2734574"/>
                </a:cubicBezTo>
                <a:cubicBezTo>
                  <a:pt x="1494977" y="2750941"/>
                  <a:pt x="1484703" y="2769079"/>
                  <a:pt x="1473201" y="2786332"/>
                </a:cubicBezTo>
                <a:cubicBezTo>
                  <a:pt x="1467450" y="2794958"/>
                  <a:pt x="1463279" y="2804880"/>
                  <a:pt x="1455948" y="2812211"/>
                </a:cubicBezTo>
                <a:cubicBezTo>
                  <a:pt x="1447322" y="2820838"/>
                  <a:pt x="1439441" y="2830281"/>
                  <a:pt x="1430069" y="2838091"/>
                </a:cubicBezTo>
                <a:cubicBezTo>
                  <a:pt x="1392990" y="2868990"/>
                  <a:pt x="1417212" y="2844518"/>
                  <a:pt x="1378310" y="2863970"/>
                </a:cubicBezTo>
                <a:cubicBezTo>
                  <a:pt x="1369037" y="2868607"/>
                  <a:pt x="1361057" y="2875472"/>
                  <a:pt x="1352431" y="2881223"/>
                </a:cubicBezTo>
                <a:cubicBezTo>
                  <a:pt x="1346680" y="2898476"/>
                  <a:pt x="1350310" y="2922893"/>
                  <a:pt x="1335178" y="2932981"/>
                </a:cubicBezTo>
                <a:cubicBezTo>
                  <a:pt x="1299148" y="2957001"/>
                  <a:pt x="1316630" y="2942903"/>
                  <a:pt x="1283420" y="2976113"/>
                </a:cubicBezTo>
                <a:cubicBezTo>
                  <a:pt x="1280544" y="2984739"/>
                  <a:pt x="1281223" y="2995562"/>
                  <a:pt x="1274793" y="3001992"/>
                </a:cubicBezTo>
                <a:cubicBezTo>
                  <a:pt x="1245131" y="3031654"/>
                  <a:pt x="1229698" y="3034277"/>
                  <a:pt x="1197156" y="3045125"/>
                </a:cubicBezTo>
                <a:cubicBezTo>
                  <a:pt x="1191405" y="3053751"/>
                  <a:pt x="1184540" y="3061731"/>
                  <a:pt x="1179903" y="3071004"/>
                </a:cubicBezTo>
                <a:cubicBezTo>
                  <a:pt x="1169485" y="3091838"/>
                  <a:pt x="1174623" y="3106283"/>
                  <a:pt x="1154024" y="3122762"/>
                </a:cubicBezTo>
                <a:cubicBezTo>
                  <a:pt x="1146923" y="3128443"/>
                  <a:pt x="1136771" y="3128513"/>
                  <a:pt x="1128144" y="3131389"/>
                </a:cubicBezTo>
                <a:cubicBezTo>
                  <a:pt x="1122393" y="3140015"/>
                  <a:pt x="1114976" y="3147739"/>
                  <a:pt x="1110892" y="3157268"/>
                </a:cubicBezTo>
                <a:cubicBezTo>
                  <a:pt x="1103574" y="3174343"/>
                  <a:pt x="1105498" y="3205947"/>
                  <a:pt x="1085012" y="3217653"/>
                </a:cubicBezTo>
                <a:cubicBezTo>
                  <a:pt x="1072282" y="3224927"/>
                  <a:pt x="1056104" y="3222723"/>
                  <a:pt x="1041880" y="3226279"/>
                </a:cubicBezTo>
                <a:cubicBezTo>
                  <a:pt x="1033058" y="3228484"/>
                  <a:pt x="1024627" y="3232030"/>
                  <a:pt x="1016001" y="3234906"/>
                </a:cubicBezTo>
                <a:cubicBezTo>
                  <a:pt x="998748" y="3229155"/>
                  <a:pt x="936927" y="3227717"/>
                  <a:pt x="972869" y="3191774"/>
                </a:cubicBezTo>
                <a:cubicBezTo>
                  <a:pt x="979299" y="3185344"/>
                  <a:pt x="990122" y="3186023"/>
                  <a:pt x="998748" y="3183147"/>
                </a:cubicBezTo>
                <a:lnTo>
                  <a:pt x="1016001" y="3131389"/>
                </a:lnTo>
                <a:cubicBezTo>
                  <a:pt x="1018877" y="3122762"/>
                  <a:pt x="1019583" y="3113075"/>
                  <a:pt x="1024627" y="3105509"/>
                </a:cubicBezTo>
                <a:lnTo>
                  <a:pt x="1059133" y="3053751"/>
                </a:lnTo>
                <a:cubicBezTo>
                  <a:pt x="1062008" y="3036498"/>
                  <a:pt x="1056241" y="3015155"/>
                  <a:pt x="1067759" y="3001992"/>
                </a:cubicBezTo>
                <a:cubicBezTo>
                  <a:pt x="1079735" y="2988306"/>
                  <a:pt x="1119518" y="2984740"/>
                  <a:pt x="1119518" y="2984740"/>
                </a:cubicBezTo>
                <a:cubicBezTo>
                  <a:pt x="1122393" y="2976113"/>
                  <a:pt x="1121714" y="2965290"/>
                  <a:pt x="1128144" y="2958860"/>
                </a:cubicBezTo>
                <a:cubicBezTo>
                  <a:pt x="1142806" y="2944198"/>
                  <a:pt x="1179903" y="2924355"/>
                  <a:pt x="1179903" y="2924355"/>
                </a:cubicBezTo>
                <a:cubicBezTo>
                  <a:pt x="1202905" y="2855344"/>
                  <a:pt x="1168402" y="2935855"/>
                  <a:pt x="1214409" y="2889849"/>
                </a:cubicBezTo>
                <a:cubicBezTo>
                  <a:pt x="1220839" y="2883419"/>
                  <a:pt x="1218969" y="2872103"/>
                  <a:pt x="1223035" y="2863970"/>
                </a:cubicBezTo>
                <a:cubicBezTo>
                  <a:pt x="1227672" y="2854697"/>
                  <a:pt x="1234537" y="2846717"/>
                  <a:pt x="1240288" y="2838091"/>
                </a:cubicBezTo>
                <a:cubicBezTo>
                  <a:pt x="1237412" y="2820838"/>
                  <a:pt x="1237192" y="2802925"/>
                  <a:pt x="1231661" y="2786332"/>
                </a:cubicBezTo>
                <a:cubicBezTo>
                  <a:pt x="1228383" y="2776497"/>
                  <a:pt x="1215695" y="2770740"/>
                  <a:pt x="1214409" y="2760453"/>
                </a:cubicBezTo>
                <a:cubicBezTo>
                  <a:pt x="1208580" y="2713818"/>
                  <a:pt x="1219196" y="2718601"/>
                  <a:pt x="1248914" y="2708694"/>
                </a:cubicBezTo>
                <a:cubicBezTo>
                  <a:pt x="1257540" y="2711570"/>
                  <a:pt x="1266660" y="2721388"/>
                  <a:pt x="1274793" y="2717321"/>
                </a:cubicBezTo>
                <a:cubicBezTo>
                  <a:pt x="1282926" y="2713254"/>
                  <a:pt x="1281793" y="2700388"/>
                  <a:pt x="1283420" y="2691441"/>
                </a:cubicBezTo>
                <a:cubicBezTo>
                  <a:pt x="1287567" y="2668632"/>
                  <a:pt x="1284123" y="2644217"/>
                  <a:pt x="1292046" y="2622430"/>
                </a:cubicBezTo>
                <a:cubicBezTo>
                  <a:pt x="1296215" y="2610965"/>
                  <a:pt x="1310116" y="2605923"/>
                  <a:pt x="1317926" y="2596551"/>
                </a:cubicBezTo>
                <a:cubicBezTo>
                  <a:pt x="1324563" y="2588587"/>
                  <a:pt x="1329427" y="2579298"/>
                  <a:pt x="1335178" y="2570672"/>
                </a:cubicBezTo>
                <a:cubicBezTo>
                  <a:pt x="1332303" y="2559170"/>
                  <a:pt x="1333128" y="2546031"/>
                  <a:pt x="1326552" y="2536166"/>
                </a:cubicBezTo>
                <a:cubicBezTo>
                  <a:pt x="1320801" y="2527540"/>
                  <a:pt x="1308004" y="2526244"/>
                  <a:pt x="1300673" y="2518913"/>
                </a:cubicBezTo>
                <a:cubicBezTo>
                  <a:pt x="1243164" y="2461404"/>
                  <a:pt x="1326552" y="2521789"/>
                  <a:pt x="1257541" y="2475781"/>
                </a:cubicBezTo>
                <a:cubicBezTo>
                  <a:pt x="1260416" y="2458528"/>
                  <a:pt x="1258345" y="2439667"/>
                  <a:pt x="1266167" y="2424023"/>
                </a:cubicBezTo>
                <a:cubicBezTo>
                  <a:pt x="1275004" y="2406349"/>
                  <a:pt x="1303794" y="2405994"/>
                  <a:pt x="1317926" y="2398143"/>
                </a:cubicBezTo>
                <a:cubicBezTo>
                  <a:pt x="1336052" y="2388073"/>
                  <a:pt x="1352431" y="2375140"/>
                  <a:pt x="1369684" y="2363638"/>
                </a:cubicBezTo>
                <a:lnTo>
                  <a:pt x="1395563" y="2346385"/>
                </a:lnTo>
                <a:cubicBezTo>
                  <a:pt x="1412068" y="2082315"/>
                  <a:pt x="1354512" y="2273886"/>
                  <a:pt x="1490454" y="2199736"/>
                </a:cubicBezTo>
                <a:cubicBezTo>
                  <a:pt x="1503326" y="2192715"/>
                  <a:pt x="1486880" y="2164737"/>
                  <a:pt x="1499080" y="2156604"/>
                </a:cubicBezTo>
                <a:cubicBezTo>
                  <a:pt x="1518369" y="2143744"/>
                  <a:pt x="1545088" y="2150853"/>
                  <a:pt x="1568092" y="2147977"/>
                </a:cubicBezTo>
                <a:cubicBezTo>
                  <a:pt x="1587338" y="2119107"/>
                  <a:pt x="1617757" y="2085499"/>
                  <a:pt x="1576718" y="2044460"/>
                </a:cubicBezTo>
                <a:cubicBezTo>
                  <a:pt x="1562341" y="2030083"/>
                  <a:pt x="1536429" y="2049995"/>
                  <a:pt x="1516333" y="2053087"/>
                </a:cubicBezTo>
                <a:cubicBezTo>
                  <a:pt x="1484412" y="2057998"/>
                  <a:pt x="1460169" y="2061310"/>
                  <a:pt x="1430069" y="2070340"/>
                </a:cubicBezTo>
                <a:cubicBezTo>
                  <a:pt x="1412650" y="2075566"/>
                  <a:pt x="1378310" y="2087592"/>
                  <a:pt x="1378310" y="2087592"/>
                </a:cubicBezTo>
                <a:cubicBezTo>
                  <a:pt x="1383993" y="2070544"/>
                  <a:pt x="1388988" y="2047995"/>
                  <a:pt x="1404190" y="2035834"/>
                </a:cubicBezTo>
                <a:cubicBezTo>
                  <a:pt x="1411290" y="2030154"/>
                  <a:pt x="1421443" y="2030083"/>
                  <a:pt x="1430069" y="2027208"/>
                </a:cubicBezTo>
                <a:cubicBezTo>
                  <a:pt x="1441766" y="1992116"/>
                  <a:pt x="1462446" y="1975472"/>
                  <a:pt x="1430069" y="1949570"/>
                </a:cubicBezTo>
                <a:cubicBezTo>
                  <a:pt x="1422969" y="1943890"/>
                  <a:pt x="1412816" y="1943819"/>
                  <a:pt x="1404190" y="1940943"/>
                </a:cubicBezTo>
                <a:cubicBezTo>
                  <a:pt x="1412816" y="1935192"/>
                  <a:pt x="1420540" y="1927775"/>
                  <a:pt x="1430069" y="1923691"/>
                </a:cubicBezTo>
                <a:cubicBezTo>
                  <a:pt x="1440966" y="1919021"/>
                  <a:pt x="1455317" y="1922470"/>
                  <a:pt x="1464575" y="1915064"/>
                </a:cubicBezTo>
                <a:cubicBezTo>
                  <a:pt x="1471675" y="1909384"/>
                  <a:pt x="1470326" y="1897811"/>
                  <a:pt x="1473201" y="1889185"/>
                </a:cubicBezTo>
                <a:cubicBezTo>
                  <a:pt x="1470326" y="1874808"/>
                  <a:pt x="1473961" y="1857317"/>
                  <a:pt x="1464575" y="1846053"/>
                </a:cubicBezTo>
                <a:cubicBezTo>
                  <a:pt x="1456985" y="1836945"/>
                  <a:pt x="1437183" y="1846911"/>
                  <a:pt x="1430069" y="1837426"/>
                </a:cubicBezTo>
                <a:cubicBezTo>
                  <a:pt x="1423766" y="1829022"/>
                  <a:pt x="1454411" y="1787973"/>
                  <a:pt x="1455948" y="1785668"/>
                </a:cubicBezTo>
                <a:cubicBezTo>
                  <a:pt x="1446594" y="1757606"/>
                  <a:pt x="1451979" y="1756108"/>
                  <a:pt x="1421443" y="1742536"/>
                </a:cubicBezTo>
                <a:cubicBezTo>
                  <a:pt x="1404824" y="1735150"/>
                  <a:pt x="1369684" y="1725283"/>
                  <a:pt x="1369684" y="1725283"/>
                </a:cubicBezTo>
                <a:cubicBezTo>
                  <a:pt x="1361058" y="1719532"/>
                  <a:pt x="1353078" y="1712667"/>
                  <a:pt x="1343805" y="1708030"/>
                </a:cubicBezTo>
                <a:cubicBezTo>
                  <a:pt x="1335672" y="1703964"/>
                  <a:pt x="1325026" y="1705084"/>
                  <a:pt x="1317926" y="1699404"/>
                </a:cubicBezTo>
                <a:cubicBezTo>
                  <a:pt x="1309830" y="1692927"/>
                  <a:pt x="1310509" y="1676804"/>
                  <a:pt x="1300673" y="1673525"/>
                </a:cubicBezTo>
                <a:cubicBezTo>
                  <a:pt x="1273258" y="1664387"/>
                  <a:pt x="1243164" y="1667774"/>
                  <a:pt x="1214409" y="1664898"/>
                </a:cubicBezTo>
                <a:cubicBezTo>
                  <a:pt x="1205782" y="1662023"/>
                  <a:pt x="1197622" y="1656272"/>
                  <a:pt x="1188529" y="1656272"/>
                </a:cubicBezTo>
                <a:cubicBezTo>
                  <a:pt x="1176673" y="1656272"/>
                  <a:pt x="1161739" y="1655896"/>
                  <a:pt x="1154024" y="1664898"/>
                </a:cubicBezTo>
                <a:cubicBezTo>
                  <a:pt x="1142604" y="1678221"/>
                  <a:pt x="1131897" y="1741026"/>
                  <a:pt x="1128144" y="1759789"/>
                </a:cubicBezTo>
                <a:cubicBezTo>
                  <a:pt x="1116642" y="1756913"/>
                  <a:pt x="1102897" y="1758568"/>
                  <a:pt x="1093639" y="1751162"/>
                </a:cubicBezTo>
                <a:cubicBezTo>
                  <a:pt x="1086539" y="1745482"/>
                  <a:pt x="1086507" y="1734252"/>
                  <a:pt x="1085012" y="1725283"/>
                </a:cubicBezTo>
                <a:cubicBezTo>
                  <a:pt x="1080731" y="1699599"/>
                  <a:pt x="1079261" y="1673524"/>
                  <a:pt x="1076386" y="1647645"/>
                </a:cubicBezTo>
                <a:cubicBezTo>
                  <a:pt x="1067760" y="1653396"/>
                  <a:pt x="1060734" y="1663193"/>
                  <a:pt x="1050507" y="1664898"/>
                </a:cubicBezTo>
                <a:cubicBezTo>
                  <a:pt x="1007211" y="1672114"/>
                  <a:pt x="1028497" y="1632168"/>
                  <a:pt x="1033254" y="1613140"/>
                </a:cubicBezTo>
                <a:cubicBezTo>
                  <a:pt x="1035459" y="1604318"/>
                  <a:pt x="1039005" y="1595887"/>
                  <a:pt x="1041880" y="1587260"/>
                </a:cubicBezTo>
                <a:cubicBezTo>
                  <a:pt x="1039005" y="1578634"/>
                  <a:pt x="1039684" y="1567811"/>
                  <a:pt x="1033254" y="1561381"/>
                </a:cubicBezTo>
                <a:cubicBezTo>
                  <a:pt x="1026824" y="1554951"/>
                  <a:pt x="1016118" y="1555253"/>
                  <a:pt x="1007375" y="1552755"/>
                </a:cubicBezTo>
                <a:cubicBezTo>
                  <a:pt x="995975" y="1549498"/>
                  <a:pt x="984269" y="1547385"/>
                  <a:pt x="972869" y="1544128"/>
                </a:cubicBezTo>
                <a:cubicBezTo>
                  <a:pt x="964126" y="1541630"/>
                  <a:pt x="955936" y="1537129"/>
                  <a:pt x="946990" y="1535502"/>
                </a:cubicBezTo>
                <a:cubicBezTo>
                  <a:pt x="924181" y="1531355"/>
                  <a:pt x="900982" y="1529751"/>
                  <a:pt x="877978" y="1526875"/>
                </a:cubicBezTo>
                <a:cubicBezTo>
                  <a:pt x="886605" y="1521124"/>
                  <a:pt x="893631" y="1511327"/>
                  <a:pt x="903858" y="1509623"/>
                </a:cubicBezTo>
                <a:cubicBezTo>
                  <a:pt x="928858" y="1505456"/>
                  <a:pt x="936909" y="1529007"/>
                  <a:pt x="946990" y="1544128"/>
                </a:cubicBezTo>
                <a:cubicBezTo>
                  <a:pt x="955616" y="1541253"/>
                  <a:pt x="966439" y="1541932"/>
                  <a:pt x="972869" y="1535502"/>
                </a:cubicBezTo>
                <a:cubicBezTo>
                  <a:pt x="976993" y="1531378"/>
                  <a:pt x="990048" y="1475413"/>
                  <a:pt x="990122" y="1475117"/>
                </a:cubicBezTo>
                <a:cubicBezTo>
                  <a:pt x="992997" y="1449238"/>
                  <a:pt x="994223" y="1423121"/>
                  <a:pt x="998748" y="1397479"/>
                </a:cubicBezTo>
                <a:cubicBezTo>
                  <a:pt x="1002869" y="1374128"/>
                  <a:pt x="1016001" y="1328468"/>
                  <a:pt x="1016001" y="1328468"/>
                </a:cubicBezTo>
                <a:cubicBezTo>
                  <a:pt x="1013126" y="1308340"/>
                  <a:pt x="1019858" y="1284133"/>
                  <a:pt x="1007375" y="1268083"/>
                </a:cubicBezTo>
                <a:cubicBezTo>
                  <a:pt x="996210" y="1253728"/>
                  <a:pt x="972869" y="1256581"/>
                  <a:pt x="955616" y="1250830"/>
                </a:cubicBezTo>
                <a:lnTo>
                  <a:pt x="929737" y="1242204"/>
                </a:lnTo>
                <a:cubicBezTo>
                  <a:pt x="921111" y="1233578"/>
                  <a:pt x="910625" y="1226476"/>
                  <a:pt x="903858" y="1216325"/>
                </a:cubicBezTo>
                <a:cubicBezTo>
                  <a:pt x="896278" y="1204955"/>
                  <a:pt x="887850" y="1153538"/>
                  <a:pt x="886605" y="1147313"/>
                </a:cubicBezTo>
                <a:cubicBezTo>
                  <a:pt x="877979" y="1155939"/>
                  <a:pt x="870877" y="1166425"/>
                  <a:pt x="860726" y="1173192"/>
                </a:cubicBezTo>
                <a:cubicBezTo>
                  <a:pt x="816006" y="1203005"/>
                  <a:pt x="832555" y="1157826"/>
                  <a:pt x="843473" y="1121434"/>
                </a:cubicBezTo>
                <a:cubicBezTo>
                  <a:pt x="846452" y="1111504"/>
                  <a:pt x="854975" y="1104181"/>
                  <a:pt x="860726" y="1095555"/>
                </a:cubicBezTo>
                <a:cubicBezTo>
                  <a:pt x="852099" y="1092679"/>
                  <a:pt x="841276" y="1093358"/>
                  <a:pt x="834846" y="1086928"/>
                </a:cubicBezTo>
                <a:cubicBezTo>
                  <a:pt x="772329" y="1024411"/>
                  <a:pt x="888972" y="1099175"/>
                  <a:pt x="808967" y="1035170"/>
                </a:cubicBezTo>
                <a:cubicBezTo>
                  <a:pt x="801867" y="1029490"/>
                  <a:pt x="792004" y="1028326"/>
                  <a:pt x="783088" y="1026543"/>
                </a:cubicBezTo>
                <a:cubicBezTo>
                  <a:pt x="763150" y="1022555"/>
                  <a:pt x="742831" y="1020792"/>
                  <a:pt x="722703" y="1017917"/>
                </a:cubicBezTo>
                <a:cubicBezTo>
                  <a:pt x="728712" y="1008903"/>
                  <a:pt x="750963" y="980446"/>
                  <a:pt x="748582" y="966158"/>
                </a:cubicBezTo>
                <a:cubicBezTo>
                  <a:pt x="746877" y="955931"/>
                  <a:pt x="739425" y="946756"/>
                  <a:pt x="731329" y="940279"/>
                </a:cubicBezTo>
                <a:cubicBezTo>
                  <a:pt x="724229" y="934599"/>
                  <a:pt x="714076" y="934528"/>
                  <a:pt x="705450" y="931653"/>
                </a:cubicBezTo>
                <a:cubicBezTo>
                  <a:pt x="678678" y="913805"/>
                  <a:pt x="673747" y="901707"/>
                  <a:pt x="636439" y="923026"/>
                </a:cubicBezTo>
                <a:cubicBezTo>
                  <a:pt x="627437" y="928170"/>
                  <a:pt x="624937" y="940279"/>
                  <a:pt x="619186" y="948906"/>
                </a:cubicBezTo>
                <a:cubicBezTo>
                  <a:pt x="609500" y="934377"/>
                  <a:pt x="597243" y="908801"/>
                  <a:pt x="576054" y="905774"/>
                </a:cubicBezTo>
                <a:cubicBezTo>
                  <a:pt x="564317" y="904097"/>
                  <a:pt x="552904" y="910993"/>
                  <a:pt x="541548" y="914400"/>
                </a:cubicBezTo>
                <a:cubicBezTo>
                  <a:pt x="524129" y="919626"/>
                  <a:pt x="507043" y="925902"/>
                  <a:pt x="489790" y="931653"/>
                </a:cubicBezTo>
                <a:lnTo>
                  <a:pt x="463910" y="940279"/>
                </a:lnTo>
                <a:cubicBezTo>
                  <a:pt x="455284" y="934528"/>
                  <a:pt x="448399" y="923026"/>
                  <a:pt x="438031" y="923026"/>
                </a:cubicBezTo>
                <a:cubicBezTo>
                  <a:pt x="419845" y="923026"/>
                  <a:pt x="386273" y="940279"/>
                  <a:pt x="386273" y="940279"/>
                </a:cubicBezTo>
                <a:cubicBezTo>
                  <a:pt x="377646" y="937404"/>
                  <a:pt x="360393" y="940746"/>
                  <a:pt x="360393" y="931653"/>
                </a:cubicBezTo>
                <a:cubicBezTo>
                  <a:pt x="360393" y="921285"/>
                  <a:pt x="376743" y="918484"/>
                  <a:pt x="386273" y="914400"/>
                </a:cubicBezTo>
                <a:cubicBezTo>
                  <a:pt x="397170" y="909730"/>
                  <a:pt x="409379" y="909031"/>
                  <a:pt x="420778" y="905774"/>
                </a:cubicBezTo>
                <a:cubicBezTo>
                  <a:pt x="429521" y="903276"/>
                  <a:pt x="438031" y="900023"/>
                  <a:pt x="446658" y="897147"/>
                </a:cubicBezTo>
                <a:cubicBezTo>
                  <a:pt x="449533" y="888521"/>
                  <a:pt x="455284" y="880361"/>
                  <a:pt x="455284" y="871268"/>
                </a:cubicBezTo>
                <a:cubicBezTo>
                  <a:pt x="455284" y="862175"/>
                  <a:pt x="452338" y="852489"/>
                  <a:pt x="446658" y="845389"/>
                </a:cubicBezTo>
                <a:cubicBezTo>
                  <a:pt x="423466" y="816399"/>
                  <a:pt x="369922" y="822485"/>
                  <a:pt x="343141" y="819509"/>
                </a:cubicBezTo>
                <a:cubicBezTo>
                  <a:pt x="346016" y="810883"/>
                  <a:pt x="344201" y="798674"/>
                  <a:pt x="351767" y="793630"/>
                </a:cubicBezTo>
                <a:cubicBezTo>
                  <a:pt x="363967" y="785497"/>
                  <a:pt x="380473" y="787627"/>
                  <a:pt x="394899" y="785004"/>
                </a:cubicBezTo>
                <a:cubicBezTo>
                  <a:pt x="412108" y="781875"/>
                  <a:pt x="429405" y="779253"/>
                  <a:pt x="446658" y="776377"/>
                </a:cubicBezTo>
                <a:cubicBezTo>
                  <a:pt x="455284" y="770626"/>
                  <a:pt x="465206" y="766456"/>
                  <a:pt x="472537" y="759125"/>
                </a:cubicBezTo>
                <a:cubicBezTo>
                  <a:pt x="479868" y="751794"/>
                  <a:pt x="488086" y="743472"/>
                  <a:pt x="489790" y="733245"/>
                </a:cubicBezTo>
                <a:cubicBezTo>
                  <a:pt x="495322" y="700049"/>
                  <a:pt x="466635" y="704448"/>
                  <a:pt x="446658" y="698740"/>
                </a:cubicBezTo>
                <a:cubicBezTo>
                  <a:pt x="437915" y="696242"/>
                  <a:pt x="428911" y="694180"/>
                  <a:pt x="420778" y="690113"/>
                </a:cubicBezTo>
                <a:cubicBezTo>
                  <a:pt x="361207" y="660327"/>
                  <a:pt x="432205" y="682186"/>
                  <a:pt x="360393" y="664234"/>
                </a:cubicBezTo>
                <a:cubicBezTo>
                  <a:pt x="347308" y="655510"/>
                  <a:pt x="326493" y="638355"/>
                  <a:pt x="308635" y="638355"/>
                </a:cubicBezTo>
                <a:cubicBezTo>
                  <a:pt x="299542" y="638355"/>
                  <a:pt x="291382" y="644106"/>
                  <a:pt x="282756" y="646981"/>
                </a:cubicBezTo>
                <a:cubicBezTo>
                  <a:pt x="277005" y="655607"/>
                  <a:pt x="273599" y="666383"/>
                  <a:pt x="265503" y="672860"/>
                </a:cubicBezTo>
                <a:cubicBezTo>
                  <a:pt x="242690" y="691111"/>
                  <a:pt x="198639" y="675632"/>
                  <a:pt x="179239" y="672860"/>
                </a:cubicBezTo>
                <a:cubicBezTo>
                  <a:pt x="157349" y="607192"/>
                  <a:pt x="179819" y="624669"/>
                  <a:pt x="118854" y="612475"/>
                </a:cubicBezTo>
                <a:cubicBezTo>
                  <a:pt x="110228" y="606724"/>
                  <a:pt x="102449" y="599434"/>
                  <a:pt x="92975" y="595223"/>
                </a:cubicBezTo>
                <a:cubicBezTo>
                  <a:pt x="76356" y="587837"/>
                  <a:pt x="41216" y="577970"/>
                  <a:pt x="41216" y="577970"/>
                </a:cubicBezTo>
                <a:cubicBezTo>
                  <a:pt x="33548" y="566468"/>
                  <a:pt x="0" y="534838"/>
                  <a:pt x="49843" y="534838"/>
                </a:cubicBezTo>
                <a:cubicBezTo>
                  <a:pt x="68029" y="534838"/>
                  <a:pt x="101601" y="552091"/>
                  <a:pt x="101601" y="552091"/>
                </a:cubicBezTo>
                <a:cubicBezTo>
                  <a:pt x="121729" y="549215"/>
                  <a:pt x="143800" y="552557"/>
                  <a:pt x="161986" y="543464"/>
                </a:cubicBezTo>
                <a:cubicBezTo>
                  <a:pt x="170119" y="539397"/>
                  <a:pt x="164932" y="524685"/>
                  <a:pt x="170612" y="517585"/>
                </a:cubicBezTo>
                <a:cubicBezTo>
                  <a:pt x="177089" y="509489"/>
                  <a:pt x="186489" y="503060"/>
                  <a:pt x="196492" y="500332"/>
                </a:cubicBezTo>
                <a:cubicBezTo>
                  <a:pt x="218858" y="494232"/>
                  <a:pt x="242499" y="494581"/>
                  <a:pt x="265503" y="491706"/>
                </a:cubicBezTo>
                <a:cubicBezTo>
                  <a:pt x="256877" y="485955"/>
                  <a:pt x="249851" y="476157"/>
                  <a:pt x="239624" y="474453"/>
                </a:cubicBezTo>
                <a:cubicBezTo>
                  <a:pt x="196984" y="467346"/>
                  <a:pt x="151792" y="477702"/>
                  <a:pt x="110227" y="465826"/>
                </a:cubicBezTo>
                <a:cubicBezTo>
                  <a:pt x="101484" y="463328"/>
                  <a:pt x="113174" y="447047"/>
                  <a:pt x="118854" y="439947"/>
                </a:cubicBezTo>
                <a:cubicBezTo>
                  <a:pt x="125331" y="431851"/>
                  <a:pt x="136107" y="428445"/>
                  <a:pt x="144733" y="422694"/>
                </a:cubicBezTo>
                <a:cubicBezTo>
                  <a:pt x="157723" y="383721"/>
                  <a:pt x="143735" y="401428"/>
                  <a:pt x="187865" y="388189"/>
                </a:cubicBezTo>
                <a:cubicBezTo>
                  <a:pt x="205284" y="382963"/>
                  <a:pt x="239624" y="370936"/>
                  <a:pt x="239624" y="370936"/>
                </a:cubicBezTo>
                <a:cubicBezTo>
                  <a:pt x="242499" y="362310"/>
                  <a:pt x="240851" y="350342"/>
                  <a:pt x="248250" y="345057"/>
                </a:cubicBezTo>
                <a:cubicBezTo>
                  <a:pt x="263049" y="334486"/>
                  <a:pt x="300009" y="327804"/>
                  <a:pt x="300009" y="327804"/>
                </a:cubicBezTo>
                <a:cubicBezTo>
                  <a:pt x="340265" y="388188"/>
                  <a:pt x="317261" y="368060"/>
                  <a:pt x="360393" y="396815"/>
                </a:cubicBezTo>
                <a:cubicBezTo>
                  <a:pt x="369020" y="393940"/>
                  <a:pt x="379843" y="394619"/>
                  <a:pt x="386273" y="388189"/>
                </a:cubicBezTo>
                <a:cubicBezTo>
                  <a:pt x="400935" y="373527"/>
                  <a:pt x="420778" y="336430"/>
                  <a:pt x="420778" y="336430"/>
                </a:cubicBezTo>
                <a:cubicBezTo>
                  <a:pt x="423654" y="316302"/>
                  <a:pt x="425417" y="295983"/>
                  <a:pt x="429405" y="276045"/>
                </a:cubicBezTo>
                <a:cubicBezTo>
                  <a:pt x="431188" y="267129"/>
                  <a:pt x="438031" y="259259"/>
                  <a:pt x="438031" y="250166"/>
                </a:cubicBezTo>
                <a:cubicBezTo>
                  <a:pt x="438031" y="235504"/>
                  <a:pt x="432961" y="221258"/>
                  <a:pt x="429405" y="207034"/>
                </a:cubicBezTo>
                <a:cubicBezTo>
                  <a:pt x="427200" y="198212"/>
                  <a:pt x="427208" y="187585"/>
                  <a:pt x="420778" y="181155"/>
                </a:cubicBezTo>
                <a:cubicBezTo>
                  <a:pt x="414348" y="174725"/>
                  <a:pt x="403525" y="175404"/>
                  <a:pt x="394899" y="172528"/>
                </a:cubicBezTo>
                <a:lnTo>
                  <a:pt x="377646" y="120770"/>
                </a:lnTo>
                <a:cubicBezTo>
                  <a:pt x="374771" y="112144"/>
                  <a:pt x="378113" y="94891"/>
                  <a:pt x="369020" y="94891"/>
                </a:cubicBezTo>
                <a:lnTo>
                  <a:pt x="360393" y="94891"/>
                </a:ln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 name="Freeform 8"/>
          <p:cNvSpPr/>
          <p:nvPr/>
        </p:nvSpPr>
        <p:spPr>
          <a:xfrm>
            <a:off x="2736850" y="1379538"/>
            <a:ext cx="2522538" cy="1114425"/>
          </a:xfrm>
          <a:custGeom>
            <a:avLst/>
            <a:gdLst>
              <a:gd name="connsiteX0" fmla="*/ 274519 w 2523436"/>
              <a:gd name="connsiteY0" fmla="*/ 1112808 h 1113219"/>
              <a:gd name="connsiteX1" fmla="*/ 300398 w 2523436"/>
              <a:gd name="connsiteY1" fmla="*/ 1104182 h 1113219"/>
              <a:gd name="connsiteX2" fmla="*/ 274519 w 2523436"/>
              <a:gd name="connsiteY2" fmla="*/ 931653 h 1113219"/>
              <a:gd name="connsiteX3" fmla="*/ 248640 w 2523436"/>
              <a:gd name="connsiteY3" fmla="*/ 923027 h 1113219"/>
              <a:gd name="connsiteX4" fmla="*/ 231387 w 2523436"/>
              <a:gd name="connsiteY4" fmla="*/ 897148 h 1113219"/>
              <a:gd name="connsiteX5" fmla="*/ 196881 w 2523436"/>
              <a:gd name="connsiteY5" fmla="*/ 862642 h 1113219"/>
              <a:gd name="connsiteX6" fmla="*/ 205508 w 2523436"/>
              <a:gd name="connsiteY6" fmla="*/ 819510 h 1113219"/>
              <a:gd name="connsiteX7" fmla="*/ 188255 w 2523436"/>
              <a:gd name="connsiteY7" fmla="*/ 724619 h 1113219"/>
              <a:gd name="connsiteX8" fmla="*/ 162375 w 2523436"/>
              <a:gd name="connsiteY8" fmla="*/ 733246 h 1113219"/>
              <a:gd name="connsiteX9" fmla="*/ 127870 w 2523436"/>
              <a:gd name="connsiteY9" fmla="*/ 767751 h 1113219"/>
              <a:gd name="connsiteX10" fmla="*/ 101991 w 2523436"/>
              <a:gd name="connsiteY10" fmla="*/ 741872 h 1113219"/>
              <a:gd name="connsiteX11" fmla="*/ 93364 w 2523436"/>
              <a:gd name="connsiteY11" fmla="*/ 715993 h 1113219"/>
              <a:gd name="connsiteX12" fmla="*/ 101991 w 2523436"/>
              <a:gd name="connsiteY12" fmla="*/ 672861 h 1113219"/>
              <a:gd name="connsiteX13" fmla="*/ 145123 w 2523436"/>
              <a:gd name="connsiteY13" fmla="*/ 621102 h 1113219"/>
              <a:gd name="connsiteX14" fmla="*/ 136496 w 2523436"/>
              <a:gd name="connsiteY14" fmla="*/ 543465 h 1113219"/>
              <a:gd name="connsiteX15" fmla="*/ 110617 w 2523436"/>
              <a:gd name="connsiteY15" fmla="*/ 526212 h 1113219"/>
              <a:gd name="connsiteX16" fmla="*/ 58858 w 2523436"/>
              <a:gd name="connsiteY16" fmla="*/ 560717 h 1113219"/>
              <a:gd name="connsiteX17" fmla="*/ 7100 w 2523436"/>
              <a:gd name="connsiteY17" fmla="*/ 552091 h 1113219"/>
              <a:gd name="connsiteX18" fmla="*/ 15726 w 2523436"/>
              <a:gd name="connsiteY18" fmla="*/ 526212 h 1113219"/>
              <a:gd name="connsiteX19" fmla="*/ 58858 w 2523436"/>
              <a:gd name="connsiteY19" fmla="*/ 491706 h 1113219"/>
              <a:gd name="connsiteX20" fmla="*/ 84738 w 2523436"/>
              <a:gd name="connsiteY20" fmla="*/ 474453 h 1113219"/>
              <a:gd name="connsiteX21" fmla="*/ 231387 w 2523436"/>
              <a:gd name="connsiteY21" fmla="*/ 474453 h 1113219"/>
              <a:gd name="connsiteX22" fmla="*/ 257266 w 2523436"/>
              <a:gd name="connsiteY22" fmla="*/ 483080 h 1113219"/>
              <a:gd name="connsiteX23" fmla="*/ 334904 w 2523436"/>
              <a:gd name="connsiteY23" fmla="*/ 491706 h 1113219"/>
              <a:gd name="connsiteX24" fmla="*/ 343530 w 2523436"/>
              <a:gd name="connsiteY24" fmla="*/ 552091 h 1113219"/>
              <a:gd name="connsiteX25" fmla="*/ 369409 w 2523436"/>
              <a:gd name="connsiteY25" fmla="*/ 560717 h 1113219"/>
              <a:gd name="connsiteX26" fmla="*/ 386662 w 2523436"/>
              <a:gd name="connsiteY26" fmla="*/ 534838 h 1113219"/>
              <a:gd name="connsiteX27" fmla="*/ 447047 w 2523436"/>
              <a:gd name="connsiteY27" fmla="*/ 534838 h 1113219"/>
              <a:gd name="connsiteX28" fmla="*/ 507432 w 2523436"/>
              <a:gd name="connsiteY28" fmla="*/ 603849 h 1113219"/>
              <a:gd name="connsiteX29" fmla="*/ 498806 w 2523436"/>
              <a:gd name="connsiteY29" fmla="*/ 638355 h 1113219"/>
              <a:gd name="connsiteX30" fmla="*/ 472926 w 2523436"/>
              <a:gd name="connsiteY30" fmla="*/ 646982 h 1113219"/>
              <a:gd name="connsiteX31" fmla="*/ 447047 w 2523436"/>
              <a:gd name="connsiteY31" fmla="*/ 664234 h 1113219"/>
              <a:gd name="connsiteX32" fmla="*/ 438421 w 2523436"/>
              <a:gd name="connsiteY32" fmla="*/ 690114 h 1113219"/>
              <a:gd name="connsiteX33" fmla="*/ 481553 w 2523436"/>
              <a:gd name="connsiteY33" fmla="*/ 759125 h 1113219"/>
              <a:gd name="connsiteX34" fmla="*/ 507432 w 2523436"/>
              <a:gd name="connsiteY34" fmla="*/ 767751 h 1113219"/>
              <a:gd name="connsiteX35" fmla="*/ 559191 w 2523436"/>
              <a:gd name="connsiteY35" fmla="*/ 741872 h 1113219"/>
              <a:gd name="connsiteX36" fmla="*/ 610949 w 2523436"/>
              <a:gd name="connsiteY36" fmla="*/ 750499 h 1113219"/>
              <a:gd name="connsiteX37" fmla="*/ 645455 w 2523436"/>
              <a:gd name="connsiteY37" fmla="*/ 793631 h 1113219"/>
              <a:gd name="connsiteX38" fmla="*/ 671334 w 2523436"/>
              <a:gd name="connsiteY38" fmla="*/ 776378 h 1113219"/>
              <a:gd name="connsiteX39" fmla="*/ 688587 w 2523436"/>
              <a:gd name="connsiteY39" fmla="*/ 802257 h 1113219"/>
              <a:gd name="connsiteX40" fmla="*/ 697213 w 2523436"/>
              <a:gd name="connsiteY40" fmla="*/ 828136 h 1113219"/>
              <a:gd name="connsiteX41" fmla="*/ 731719 w 2523436"/>
              <a:gd name="connsiteY41" fmla="*/ 819510 h 1113219"/>
              <a:gd name="connsiteX42" fmla="*/ 740345 w 2523436"/>
              <a:gd name="connsiteY42" fmla="*/ 793631 h 1113219"/>
              <a:gd name="connsiteX43" fmla="*/ 817983 w 2523436"/>
              <a:gd name="connsiteY43" fmla="*/ 750499 h 1113219"/>
              <a:gd name="connsiteX44" fmla="*/ 843862 w 2523436"/>
              <a:gd name="connsiteY44" fmla="*/ 759125 h 1113219"/>
              <a:gd name="connsiteX45" fmla="*/ 886994 w 2523436"/>
              <a:gd name="connsiteY45" fmla="*/ 793631 h 1113219"/>
              <a:gd name="connsiteX46" fmla="*/ 921500 w 2523436"/>
              <a:gd name="connsiteY46" fmla="*/ 785004 h 1113219"/>
              <a:gd name="connsiteX47" fmla="*/ 947379 w 2523436"/>
              <a:gd name="connsiteY47" fmla="*/ 776378 h 1113219"/>
              <a:gd name="connsiteX48" fmla="*/ 1119908 w 2523436"/>
              <a:gd name="connsiteY48" fmla="*/ 767751 h 1113219"/>
              <a:gd name="connsiteX49" fmla="*/ 1240677 w 2523436"/>
              <a:gd name="connsiteY49" fmla="*/ 741872 h 1113219"/>
              <a:gd name="connsiteX50" fmla="*/ 1249304 w 2523436"/>
              <a:gd name="connsiteY50" fmla="*/ 715993 h 1113219"/>
              <a:gd name="connsiteX51" fmla="*/ 1275183 w 2523436"/>
              <a:gd name="connsiteY51" fmla="*/ 690114 h 1113219"/>
              <a:gd name="connsiteX52" fmla="*/ 1318315 w 2523436"/>
              <a:gd name="connsiteY52" fmla="*/ 646982 h 1113219"/>
              <a:gd name="connsiteX53" fmla="*/ 1404579 w 2523436"/>
              <a:gd name="connsiteY53" fmla="*/ 655608 h 1113219"/>
              <a:gd name="connsiteX54" fmla="*/ 1430458 w 2523436"/>
              <a:gd name="connsiteY54" fmla="*/ 664234 h 1113219"/>
              <a:gd name="connsiteX55" fmla="*/ 1447711 w 2523436"/>
              <a:gd name="connsiteY55" fmla="*/ 638355 h 1113219"/>
              <a:gd name="connsiteX56" fmla="*/ 1439085 w 2523436"/>
              <a:gd name="connsiteY56" fmla="*/ 595223 h 1113219"/>
              <a:gd name="connsiteX57" fmla="*/ 1421832 w 2523436"/>
              <a:gd name="connsiteY57" fmla="*/ 543465 h 1113219"/>
              <a:gd name="connsiteX58" fmla="*/ 1464964 w 2523436"/>
              <a:gd name="connsiteY58" fmla="*/ 465827 h 1113219"/>
              <a:gd name="connsiteX59" fmla="*/ 1516723 w 2523436"/>
              <a:gd name="connsiteY59" fmla="*/ 431321 h 1113219"/>
              <a:gd name="connsiteX60" fmla="*/ 1533975 w 2523436"/>
              <a:gd name="connsiteY60" fmla="*/ 405442 h 1113219"/>
              <a:gd name="connsiteX61" fmla="*/ 1525349 w 2523436"/>
              <a:gd name="connsiteY61" fmla="*/ 379563 h 1113219"/>
              <a:gd name="connsiteX62" fmla="*/ 1533975 w 2523436"/>
              <a:gd name="connsiteY62" fmla="*/ 353683 h 1113219"/>
              <a:gd name="connsiteX63" fmla="*/ 1611613 w 2523436"/>
              <a:gd name="connsiteY63" fmla="*/ 362310 h 1113219"/>
              <a:gd name="connsiteX64" fmla="*/ 1637492 w 2523436"/>
              <a:gd name="connsiteY64" fmla="*/ 388189 h 1113219"/>
              <a:gd name="connsiteX65" fmla="*/ 1646119 w 2523436"/>
              <a:gd name="connsiteY65" fmla="*/ 362310 h 1113219"/>
              <a:gd name="connsiteX66" fmla="*/ 1654745 w 2523436"/>
              <a:gd name="connsiteY66" fmla="*/ 327804 h 1113219"/>
              <a:gd name="connsiteX67" fmla="*/ 1680625 w 2523436"/>
              <a:gd name="connsiteY67" fmla="*/ 319178 h 1113219"/>
              <a:gd name="connsiteX68" fmla="*/ 1766889 w 2523436"/>
              <a:gd name="connsiteY68" fmla="*/ 310551 h 1113219"/>
              <a:gd name="connsiteX69" fmla="*/ 1861779 w 2523436"/>
              <a:gd name="connsiteY69" fmla="*/ 301925 h 1113219"/>
              <a:gd name="connsiteX70" fmla="*/ 1887658 w 2523436"/>
              <a:gd name="connsiteY70" fmla="*/ 310551 h 1113219"/>
              <a:gd name="connsiteX71" fmla="*/ 1922164 w 2523436"/>
              <a:gd name="connsiteY71" fmla="*/ 353683 h 1113219"/>
              <a:gd name="connsiteX72" fmla="*/ 1973923 w 2523436"/>
              <a:gd name="connsiteY72" fmla="*/ 370936 h 1113219"/>
              <a:gd name="connsiteX73" fmla="*/ 2051560 w 2523436"/>
              <a:gd name="connsiteY73" fmla="*/ 362310 h 1113219"/>
              <a:gd name="connsiteX74" fmla="*/ 2034308 w 2523436"/>
              <a:gd name="connsiteY74" fmla="*/ 336431 h 1113219"/>
              <a:gd name="connsiteX75" fmla="*/ 2008428 w 2523436"/>
              <a:gd name="connsiteY75" fmla="*/ 319178 h 1113219"/>
              <a:gd name="connsiteX76" fmla="*/ 1999802 w 2523436"/>
              <a:gd name="connsiteY76" fmla="*/ 293299 h 1113219"/>
              <a:gd name="connsiteX77" fmla="*/ 2034308 w 2523436"/>
              <a:gd name="connsiteY77" fmla="*/ 232914 h 1113219"/>
              <a:gd name="connsiteX78" fmla="*/ 2051560 w 2523436"/>
              <a:gd name="connsiteY78" fmla="*/ 207034 h 1113219"/>
              <a:gd name="connsiteX79" fmla="*/ 2042934 w 2523436"/>
              <a:gd name="connsiteY79" fmla="*/ 138023 h 1113219"/>
              <a:gd name="connsiteX80" fmla="*/ 1991175 w 2523436"/>
              <a:gd name="connsiteY80" fmla="*/ 103517 h 1113219"/>
              <a:gd name="connsiteX81" fmla="*/ 1999802 w 2523436"/>
              <a:gd name="connsiteY81" fmla="*/ 77638 h 1113219"/>
              <a:gd name="connsiteX82" fmla="*/ 2051560 w 2523436"/>
              <a:gd name="connsiteY82" fmla="*/ 69012 h 1113219"/>
              <a:gd name="connsiteX83" fmla="*/ 2094692 w 2523436"/>
              <a:gd name="connsiteY83" fmla="*/ 60385 h 1113219"/>
              <a:gd name="connsiteX84" fmla="*/ 2120572 w 2523436"/>
              <a:gd name="connsiteY84" fmla="*/ 43132 h 1113219"/>
              <a:gd name="connsiteX85" fmla="*/ 2137825 w 2523436"/>
              <a:gd name="connsiteY85" fmla="*/ 17253 h 1113219"/>
              <a:gd name="connsiteX86" fmla="*/ 2189583 w 2523436"/>
              <a:gd name="connsiteY86" fmla="*/ 0 h 1113219"/>
              <a:gd name="connsiteX87" fmla="*/ 2224089 w 2523436"/>
              <a:gd name="connsiteY87" fmla="*/ 8627 h 1113219"/>
              <a:gd name="connsiteX88" fmla="*/ 2232715 w 2523436"/>
              <a:gd name="connsiteY88" fmla="*/ 34506 h 1113219"/>
              <a:gd name="connsiteX89" fmla="*/ 2215462 w 2523436"/>
              <a:gd name="connsiteY89" fmla="*/ 94891 h 1113219"/>
              <a:gd name="connsiteX90" fmla="*/ 2293100 w 2523436"/>
              <a:gd name="connsiteY90" fmla="*/ 129397 h 1113219"/>
              <a:gd name="connsiteX91" fmla="*/ 2318979 w 2523436"/>
              <a:gd name="connsiteY91" fmla="*/ 138023 h 1113219"/>
              <a:gd name="connsiteX92" fmla="*/ 2327606 w 2523436"/>
              <a:gd name="connsiteY92" fmla="*/ 163902 h 1113219"/>
              <a:gd name="connsiteX93" fmla="*/ 2301726 w 2523436"/>
              <a:gd name="connsiteY93" fmla="*/ 172529 h 1113219"/>
              <a:gd name="connsiteX94" fmla="*/ 2275847 w 2523436"/>
              <a:gd name="connsiteY94" fmla="*/ 189782 h 1113219"/>
              <a:gd name="connsiteX95" fmla="*/ 2284474 w 2523436"/>
              <a:gd name="connsiteY95" fmla="*/ 224287 h 1113219"/>
              <a:gd name="connsiteX96" fmla="*/ 2293100 w 2523436"/>
              <a:gd name="connsiteY96" fmla="*/ 250166 h 1113219"/>
              <a:gd name="connsiteX97" fmla="*/ 2327606 w 2523436"/>
              <a:gd name="connsiteY97" fmla="*/ 319178 h 1113219"/>
              <a:gd name="connsiteX98" fmla="*/ 2379364 w 2523436"/>
              <a:gd name="connsiteY98" fmla="*/ 327804 h 1113219"/>
              <a:gd name="connsiteX99" fmla="*/ 2396617 w 2523436"/>
              <a:gd name="connsiteY99" fmla="*/ 353683 h 1113219"/>
              <a:gd name="connsiteX100" fmla="*/ 2353485 w 2523436"/>
              <a:gd name="connsiteY100" fmla="*/ 405442 h 1113219"/>
              <a:gd name="connsiteX101" fmla="*/ 2362111 w 2523436"/>
              <a:gd name="connsiteY101" fmla="*/ 439948 h 1113219"/>
              <a:gd name="connsiteX102" fmla="*/ 2413870 w 2523436"/>
              <a:gd name="connsiteY102" fmla="*/ 457200 h 1113219"/>
              <a:gd name="connsiteX103" fmla="*/ 2431123 w 2523436"/>
              <a:gd name="connsiteY103" fmla="*/ 483080 h 1113219"/>
              <a:gd name="connsiteX104" fmla="*/ 2457002 w 2523436"/>
              <a:gd name="connsiteY104" fmla="*/ 491706 h 1113219"/>
              <a:gd name="connsiteX105" fmla="*/ 2482881 w 2523436"/>
              <a:gd name="connsiteY105" fmla="*/ 508959 h 1113219"/>
              <a:gd name="connsiteX106" fmla="*/ 2500134 w 2523436"/>
              <a:gd name="connsiteY106" fmla="*/ 534838 h 1113219"/>
              <a:gd name="connsiteX107" fmla="*/ 2517387 w 2523436"/>
              <a:gd name="connsiteY107" fmla="*/ 586597 h 1113219"/>
              <a:gd name="connsiteX108" fmla="*/ 2491508 w 2523436"/>
              <a:gd name="connsiteY108" fmla="*/ 707366 h 1113219"/>
              <a:gd name="connsiteX109" fmla="*/ 2439749 w 2523436"/>
              <a:gd name="connsiteY109" fmla="*/ 724619 h 1113219"/>
              <a:gd name="connsiteX110" fmla="*/ 2413870 w 2523436"/>
              <a:gd name="connsiteY110" fmla="*/ 733246 h 1113219"/>
              <a:gd name="connsiteX111" fmla="*/ 2387991 w 2523436"/>
              <a:gd name="connsiteY111" fmla="*/ 741872 h 1113219"/>
              <a:gd name="connsiteX112" fmla="*/ 2362111 w 2523436"/>
              <a:gd name="connsiteY112" fmla="*/ 759125 h 1113219"/>
              <a:gd name="connsiteX113" fmla="*/ 2336232 w 2523436"/>
              <a:gd name="connsiteY113" fmla="*/ 767751 h 1113219"/>
              <a:gd name="connsiteX114" fmla="*/ 2318979 w 2523436"/>
              <a:gd name="connsiteY114" fmla="*/ 793631 h 1113219"/>
              <a:gd name="connsiteX115" fmla="*/ 2336232 w 2523436"/>
              <a:gd name="connsiteY115" fmla="*/ 819510 h 1113219"/>
              <a:gd name="connsiteX116" fmla="*/ 2387991 w 2523436"/>
              <a:gd name="connsiteY116" fmla="*/ 845389 h 1113219"/>
              <a:gd name="connsiteX117" fmla="*/ 2431123 w 2523436"/>
              <a:gd name="connsiteY117" fmla="*/ 854016 h 1113219"/>
              <a:gd name="connsiteX118" fmla="*/ 2457002 w 2523436"/>
              <a:gd name="connsiteY118" fmla="*/ 862642 h 1113219"/>
              <a:gd name="connsiteX119" fmla="*/ 2474255 w 2523436"/>
              <a:gd name="connsiteY119" fmla="*/ 888521 h 1113219"/>
              <a:gd name="connsiteX120" fmla="*/ 2500134 w 2523436"/>
              <a:gd name="connsiteY120" fmla="*/ 905774 h 1113219"/>
              <a:gd name="connsiteX121" fmla="*/ 2508760 w 2523436"/>
              <a:gd name="connsiteY121" fmla="*/ 931653 h 1113219"/>
              <a:gd name="connsiteX122" fmla="*/ 2482881 w 2523436"/>
              <a:gd name="connsiteY122" fmla="*/ 1009291 h 111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523436" h="1113219">
                <a:moveTo>
                  <a:pt x="274519" y="1112808"/>
                </a:moveTo>
                <a:cubicBezTo>
                  <a:pt x="283145" y="1109933"/>
                  <a:pt x="299394" y="1113219"/>
                  <a:pt x="300398" y="1104182"/>
                </a:cubicBezTo>
                <a:cubicBezTo>
                  <a:pt x="300680" y="1101640"/>
                  <a:pt x="316920" y="965573"/>
                  <a:pt x="274519" y="931653"/>
                </a:cubicBezTo>
                <a:cubicBezTo>
                  <a:pt x="267419" y="925973"/>
                  <a:pt x="257266" y="925902"/>
                  <a:pt x="248640" y="923027"/>
                </a:cubicBezTo>
                <a:cubicBezTo>
                  <a:pt x="242889" y="914401"/>
                  <a:pt x="239483" y="903625"/>
                  <a:pt x="231387" y="897148"/>
                </a:cubicBezTo>
                <a:cubicBezTo>
                  <a:pt x="189562" y="863687"/>
                  <a:pt x="215704" y="919105"/>
                  <a:pt x="196881" y="862642"/>
                </a:cubicBezTo>
                <a:cubicBezTo>
                  <a:pt x="199757" y="848265"/>
                  <a:pt x="205508" y="834172"/>
                  <a:pt x="205508" y="819510"/>
                </a:cubicBezTo>
                <a:cubicBezTo>
                  <a:pt x="205508" y="770743"/>
                  <a:pt x="200385" y="761012"/>
                  <a:pt x="188255" y="724619"/>
                </a:cubicBezTo>
                <a:cubicBezTo>
                  <a:pt x="179628" y="727495"/>
                  <a:pt x="168805" y="726816"/>
                  <a:pt x="162375" y="733246"/>
                </a:cubicBezTo>
                <a:cubicBezTo>
                  <a:pt x="116368" y="779253"/>
                  <a:pt x="196881" y="744748"/>
                  <a:pt x="127870" y="767751"/>
                </a:cubicBezTo>
                <a:cubicBezTo>
                  <a:pt x="119244" y="759125"/>
                  <a:pt x="108758" y="752023"/>
                  <a:pt x="101991" y="741872"/>
                </a:cubicBezTo>
                <a:cubicBezTo>
                  <a:pt x="96947" y="734306"/>
                  <a:pt x="93364" y="725086"/>
                  <a:pt x="93364" y="715993"/>
                </a:cubicBezTo>
                <a:cubicBezTo>
                  <a:pt x="93364" y="701331"/>
                  <a:pt x="96843" y="686590"/>
                  <a:pt x="101991" y="672861"/>
                </a:cubicBezTo>
                <a:cubicBezTo>
                  <a:pt x="109198" y="653644"/>
                  <a:pt x="131696" y="634529"/>
                  <a:pt x="145123" y="621102"/>
                </a:cubicBezTo>
                <a:cubicBezTo>
                  <a:pt x="142247" y="595223"/>
                  <a:pt x="145395" y="567936"/>
                  <a:pt x="136496" y="543465"/>
                </a:cubicBezTo>
                <a:cubicBezTo>
                  <a:pt x="132953" y="533722"/>
                  <a:pt x="120738" y="523963"/>
                  <a:pt x="110617" y="526212"/>
                </a:cubicBezTo>
                <a:cubicBezTo>
                  <a:pt x="90375" y="530710"/>
                  <a:pt x="58858" y="560717"/>
                  <a:pt x="58858" y="560717"/>
                </a:cubicBezTo>
                <a:cubicBezTo>
                  <a:pt x="41605" y="557842"/>
                  <a:pt x="20758" y="563017"/>
                  <a:pt x="7100" y="552091"/>
                </a:cubicBezTo>
                <a:cubicBezTo>
                  <a:pt x="0" y="546411"/>
                  <a:pt x="11660" y="534345"/>
                  <a:pt x="15726" y="526212"/>
                </a:cubicBezTo>
                <a:cubicBezTo>
                  <a:pt x="31334" y="494996"/>
                  <a:pt x="29009" y="501655"/>
                  <a:pt x="58858" y="491706"/>
                </a:cubicBezTo>
                <a:cubicBezTo>
                  <a:pt x="67485" y="485955"/>
                  <a:pt x="74735" y="477181"/>
                  <a:pt x="84738" y="474453"/>
                </a:cubicBezTo>
                <a:cubicBezTo>
                  <a:pt x="143081" y="458541"/>
                  <a:pt x="171711" y="467823"/>
                  <a:pt x="231387" y="474453"/>
                </a:cubicBezTo>
                <a:cubicBezTo>
                  <a:pt x="240013" y="477329"/>
                  <a:pt x="248297" y="481585"/>
                  <a:pt x="257266" y="483080"/>
                </a:cubicBezTo>
                <a:cubicBezTo>
                  <a:pt x="282950" y="487361"/>
                  <a:pt x="314571" y="475440"/>
                  <a:pt x="334904" y="491706"/>
                </a:cubicBezTo>
                <a:cubicBezTo>
                  <a:pt x="350781" y="504408"/>
                  <a:pt x="334437" y="533905"/>
                  <a:pt x="343530" y="552091"/>
                </a:cubicBezTo>
                <a:cubicBezTo>
                  <a:pt x="347596" y="560224"/>
                  <a:pt x="360783" y="557842"/>
                  <a:pt x="369409" y="560717"/>
                </a:cubicBezTo>
                <a:cubicBezTo>
                  <a:pt x="375160" y="552091"/>
                  <a:pt x="378566" y="541314"/>
                  <a:pt x="386662" y="534838"/>
                </a:cubicBezTo>
                <a:cubicBezTo>
                  <a:pt x="407288" y="518338"/>
                  <a:pt x="425235" y="529385"/>
                  <a:pt x="447047" y="534838"/>
                </a:cubicBezTo>
                <a:cubicBezTo>
                  <a:pt x="487304" y="595223"/>
                  <a:pt x="464300" y="575095"/>
                  <a:pt x="507432" y="603849"/>
                </a:cubicBezTo>
                <a:cubicBezTo>
                  <a:pt x="504557" y="615351"/>
                  <a:pt x="506212" y="629097"/>
                  <a:pt x="498806" y="638355"/>
                </a:cubicBezTo>
                <a:cubicBezTo>
                  <a:pt x="493125" y="645456"/>
                  <a:pt x="481059" y="642915"/>
                  <a:pt x="472926" y="646982"/>
                </a:cubicBezTo>
                <a:cubicBezTo>
                  <a:pt x="463653" y="651618"/>
                  <a:pt x="455673" y="658483"/>
                  <a:pt x="447047" y="664234"/>
                </a:cubicBezTo>
                <a:cubicBezTo>
                  <a:pt x="444172" y="672861"/>
                  <a:pt x="437417" y="681076"/>
                  <a:pt x="438421" y="690114"/>
                </a:cubicBezTo>
                <a:cubicBezTo>
                  <a:pt x="443049" y="731765"/>
                  <a:pt x="449609" y="743153"/>
                  <a:pt x="481553" y="759125"/>
                </a:cubicBezTo>
                <a:cubicBezTo>
                  <a:pt x="489686" y="763191"/>
                  <a:pt x="498806" y="764876"/>
                  <a:pt x="507432" y="767751"/>
                </a:cubicBezTo>
                <a:cubicBezTo>
                  <a:pt x="520516" y="759029"/>
                  <a:pt x="541335" y="741872"/>
                  <a:pt x="559191" y="741872"/>
                </a:cubicBezTo>
                <a:cubicBezTo>
                  <a:pt x="576682" y="741872"/>
                  <a:pt x="593696" y="747623"/>
                  <a:pt x="610949" y="750499"/>
                </a:cubicBezTo>
                <a:cubicBezTo>
                  <a:pt x="616335" y="766659"/>
                  <a:pt x="619441" y="793631"/>
                  <a:pt x="645455" y="793631"/>
                </a:cubicBezTo>
                <a:cubicBezTo>
                  <a:pt x="655823" y="793631"/>
                  <a:pt x="662708" y="782129"/>
                  <a:pt x="671334" y="776378"/>
                </a:cubicBezTo>
                <a:cubicBezTo>
                  <a:pt x="677085" y="785004"/>
                  <a:pt x="683950" y="792984"/>
                  <a:pt x="688587" y="802257"/>
                </a:cubicBezTo>
                <a:cubicBezTo>
                  <a:pt x="692653" y="810390"/>
                  <a:pt x="688770" y="824759"/>
                  <a:pt x="697213" y="828136"/>
                </a:cubicBezTo>
                <a:cubicBezTo>
                  <a:pt x="708221" y="832539"/>
                  <a:pt x="720217" y="822385"/>
                  <a:pt x="731719" y="819510"/>
                </a:cubicBezTo>
                <a:cubicBezTo>
                  <a:pt x="734594" y="810884"/>
                  <a:pt x="733915" y="800061"/>
                  <a:pt x="740345" y="793631"/>
                </a:cubicBezTo>
                <a:cubicBezTo>
                  <a:pt x="770008" y="763968"/>
                  <a:pt x="785440" y="761346"/>
                  <a:pt x="817983" y="750499"/>
                </a:cubicBezTo>
                <a:cubicBezTo>
                  <a:pt x="826609" y="753374"/>
                  <a:pt x="836762" y="753445"/>
                  <a:pt x="843862" y="759125"/>
                </a:cubicBezTo>
                <a:cubicBezTo>
                  <a:pt x="899607" y="803720"/>
                  <a:pt x="821944" y="771946"/>
                  <a:pt x="886994" y="793631"/>
                </a:cubicBezTo>
                <a:cubicBezTo>
                  <a:pt x="898496" y="790755"/>
                  <a:pt x="910100" y="788261"/>
                  <a:pt x="921500" y="785004"/>
                </a:cubicBezTo>
                <a:cubicBezTo>
                  <a:pt x="930243" y="782506"/>
                  <a:pt x="938320" y="777166"/>
                  <a:pt x="947379" y="776378"/>
                </a:cubicBezTo>
                <a:cubicBezTo>
                  <a:pt x="1004744" y="771390"/>
                  <a:pt x="1062398" y="770627"/>
                  <a:pt x="1119908" y="767751"/>
                </a:cubicBezTo>
                <a:cubicBezTo>
                  <a:pt x="1197194" y="716229"/>
                  <a:pt x="1058937" y="802453"/>
                  <a:pt x="1240677" y="741872"/>
                </a:cubicBezTo>
                <a:cubicBezTo>
                  <a:pt x="1249303" y="738997"/>
                  <a:pt x="1244260" y="723559"/>
                  <a:pt x="1249304" y="715993"/>
                </a:cubicBezTo>
                <a:cubicBezTo>
                  <a:pt x="1256071" y="705842"/>
                  <a:pt x="1267373" y="699486"/>
                  <a:pt x="1275183" y="690114"/>
                </a:cubicBezTo>
                <a:cubicBezTo>
                  <a:pt x="1311126" y="646982"/>
                  <a:pt x="1270871" y="678610"/>
                  <a:pt x="1318315" y="646982"/>
                </a:cubicBezTo>
                <a:cubicBezTo>
                  <a:pt x="1347070" y="649857"/>
                  <a:pt x="1376017" y="651214"/>
                  <a:pt x="1404579" y="655608"/>
                </a:cubicBezTo>
                <a:cubicBezTo>
                  <a:pt x="1413566" y="656991"/>
                  <a:pt x="1422015" y="667611"/>
                  <a:pt x="1430458" y="664234"/>
                </a:cubicBezTo>
                <a:cubicBezTo>
                  <a:pt x="1440084" y="660384"/>
                  <a:pt x="1441960" y="646981"/>
                  <a:pt x="1447711" y="638355"/>
                </a:cubicBezTo>
                <a:cubicBezTo>
                  <a:pt x="1444836" y="623978"/>
                  <a:pt x="1442943" y="609368"/>
                  <a:pt x="1439085" y="595223"/>
                </a:cubicBezTo>
                <a:cubicBezTo>
                  <a:pt x="1434300" y="577678"/>
                  <a:pt x="1421832" y="543465"/>
                  <a:pt x="1421832" y="543465"/>
                </a:cubicBezTo>
                <a:cubicBezTo>
                  <a:pt x="1430821" y="516496"/>
                  <a:pt x="1439537" y="482778"/>
                  <a:pt x="1464964" y="465827"/>
                </a:cubicBezTo>
                <a:lnTo>
                  <a:pt x="1516723" y="431321"/>
                </a:lnTo>
                <a:cubicBezTo>
                  <a:pt x="1522474" y="422695"/>
                  <a:pt x="1532271" y="415668"/>
                  <a:pt x="1533975" y="405442"/>
                </a:cubicBezTo>
                <a:cubicBezTo>
                  <a:pt x="1535470" y="396473"/>
                  <a:pt x="1525349" y="388656"/>
                  <a:pt x="1525349" y="379563"/>
                </a:cubicBezTo>
                <a:cubicBezTo>
                  <a:pt x="1525349" y="370470"/>
                  <a:pt x="1531100" y="362310"/>
                  <a:pt x="1533975" y="353683"/>
                </a:cubicBezTo>
                <a:cubicBezTo>
                  <a:pt x="1559854" y="356559"/>
                  <a:pt x="1586911" y="354076"/>
                  <a:pt x="1611613" y="362310"/>
                </a:cubicBezTo>
                <a:cubicBezTo>
                  <a:pt x="1623186" y="366168"/>
                  <a:pt x="1625293" y="388189"/>
                  <a:pt x="1637492" y="388189"/>
                </a:cubicBezTo>
                <a:cubicBezTo>
                  <a:pt x="1646585" y="388189"/>
                  <a:pt x="1643621" y="371053"/>
                  <a:pt x="1646119" y="362310"/>
                </a:cubicBezTo>
                <a:cubicBezTo>
                  <a:pt x="1649376" y="350910"/>
                  <a:pt x="1647339" y="337062"/>
                  <a:pt x="1654745" y="327804"/>
                </a:cubicBezTo>
                <a:cubicBezTo>
                  <a:pt x="1660426" y="320703"/>
                  <a:pt x="1671638" y="320561"/>
                  <a:pt x="1680625" y="319178"/>
                </a:cubicBezTo>
                <a:cubicBezTo>
                  <a:pt x="1709187" y="314784"/>
                  <a:pt x="1738134" y="313427"/>
                  <a:pt x="1766889" y="310551"/>
                </a:cubicBezTo>
                <a:cubicBezTo>
                  <a:pt x="1826075" y="290823"/>
                  <a:pt x="1806040" y="287991"/>
                  <a:pt x="1861779" y="301925"/>
                </a:cubicBezTo>
                <a:cubicBezTo>
                  <a:pt x="1870600" y="304130"/>
                  <a:pt x="1879032" y="307676"/>
                  <a:pt x="1887658" y="310551"/>
                </a:cubicBezTo>
                <a:cubicBezTo>
                  <a:pt x="1897013" y="338614"/>
                  <a:pt x="1891627" y="340111"/>
                  <a:pt x="1922164" y="353683"/>
                </a:cubicBezTo>
                <a:cubicBezTo>
                  <a:pt x="1938783" y="361069"/>
                  <a:pt x="1973923" y="370936"/>
                  <a:pt x="1973923" y="370936"/>
                </a:cubicBezTo>
                <a:cubicBezTo>
                  <a:pt x="1999802" y="368061"/>
                  <a:pt x="2028952" y="375228"/>
                  <a:pt x="2051560" y="362310"/>
                </a:cubicBezTo>
                <a:cubicBezTo>
                  <a:pt x="2060562" y="357166"/>
                  <a:pt x="2041639" y="343762"/>
                  <a:pt x="2034308" y="336431"/>
                </a:cubicBezTo>
                <a:cubicBezTo>
                  <a:pt x="2026977" y="329100"/>
                  <a:pt x="2017055" y="324929"/>
                  <a:pt x="2008428" y="319178"/>
                </a:cubicBezTo>
                <a:cubicBezTo>
                  <a:pt x="2005553" y="310552"/>
                  <a:pt x="1999802" y="302392"/>
                  <a:pt x="1999802" y="293299"/>
                </a:cubicBezTo>
                <a:cubicBezTo>
                  <a:pt x="1999802" y="254198"/>
                  <a:pt x="2011965" y="259726"/>
                  <a:pt x="2034308" y="232914"/>
                </a:cubicBezTo>
                <a:cubicBezTo>
                  <a:pt x="2040945" y="224949"/>
                  <a:pt x="2045809" y="215661"/>
                  <a:pt x="2051560" y="207034"/>
                </a:cubicBezTo>
                <a:cubicBezTo>
                  <a:pt x="2048685" y="184030"/>
                  <a:pt x="2054615" y="158048"/>
                  <a:pt x="2042934" y="138023"/>
                </a:cubicBezTo>
                <a:cubicBezTo>
                  <a:pt x="2032486" y="120112"/>
                  <a:pt x="1991175" y="103517"/>
                  <a:pt x="1991175" y="103517"/>
                </a:cubicBezTo>
                <a:cubicBezTo>
                  <a:pt x="1994051" y="94891"/>
                  <a:pt x="1991907" y="82149"/>
                  <a:pt x="1999802" y="77638"/>
                </a:cubicBezTo>
                <a:cubicBezTo>
                  <a:pt x="2014988" y="68960"/>
                  <a:pt x="2034352" y="72141"/>
                  <a:pt x="2051560" y="69012"/>
                </a:cubicBezTo>
                <a:cubicBezTo>
                  <a:pt x="2065986" y="66389"/>
                  <a:pt x="2080315" y="63261"/>
                  <a:pt x="2094692" y="60385"/>
                </a:cubicBezTo>
                <a:cubicBezTo>
                  <a:pt x="2103319" y="54634"/>
                  <a:pt x="2113241" y="50463"/>
                  <a:pt x="2120572" y="43132"/>
                </a:cubicBezTo>
                <a:cubicBezTo>
                  <a:pt x="2127903" y="35801"/>
                  <a:pt x="2129033" y="22748"/>
                  <a:pt x="2137825" y="17253"/>
                </a:cubicBezTo>
                <a:cubicBezTo>
                  <a:pt x="2153247" y="7614"/>
                  <a:pt x="2189583" y="0"/>
                  <a:pt x="2189583" y="0"/>
                </a:cubicBezTo>
                <a:cubicBezTo>
                  <a:pt x="2201085" y="2876"/>
                  <a:pt x="2214831" y="1221"/>
                  <a:pt x="2224089" y="8627"/>
                </a:cubicBezTo>
                <a:cubicBezTo>
                  <a:pt x="2231189" y="14307"/>
                  <a:pt x="2232715" y="25413"/>
                  <a:pt x="2232715" y="34506"/>
                </a:cubicBezTo>
                <a:cubicBezTo>
                  <a:pt x="2232715" y="45342"/>
                  <a:pt x="2219531" y="82684"/>
                  <a:pt x="2215462" y="94891"/>
                </a:cubicBezTo>
                <a:cubicBezTo>
                  <a:pt x="2256473" y="122231"/>
                  <a:pt x="2231507" y="108866"/>
                  <a:pt x="2293100" y="129397"/>
                </a:cubicBezTo>
                <a:lnTo>
                  <a:pt x="2318979" y="138023"/>
                </a:lnTo>
                <a:cubicBezTo>
                  <a:pt x="2321855" y="146649"/>
                  <a:pt x="2331673" y="155769"/>
                  <a:pt x="2327606" y="163902"/>
                </a:cubicBezTo>
                <a:cubicBezTo>
                  <a:pt x="2323539" y="172035"/>
                  <a:pt x="2309859" y="168462"/>
                  <a:pt x="2301726" y="172529"/>
                </a:cubicBezTo>
                <a:cubicBezTo>
                  <a:pt x="2292453" y="177166"/>
                  <a:pt x="2284473" y="184031"/>
                  <a:pt x="2275847" y="189782"/>
                </a:cubicBezTo>
                <a:cubicBezTo>
                  <a:pt x="2278723" y="201284"/>
                  <a:pt x="2281217" y="212887"/>
                  <a:pt x="2284474" y="224287"/>
                </a:cubicBezTo>
                <a:cubicBezTo>
                  <a:pt x="2286972" y="233030"/>
                  <a:pt x="2290895" y="241345"/>
                  <a:pt x="2293100" y="250166"/>
                </a:cubicBezTo>
                <a:cubicBezTo>
                  <a:pt x="2300411" y="279413"/>
                  <a:pt x="2294442" y="304439"/>
                  <a:pt x="2327606" y="319178"/>
                </a:cubicBezTo>
                <a:cubicBezTo>
                  <a:pt x="2343589" y="326281"/>
                  <a:pt x="2362111" y="324929"/>
                  <a:pt x="2379364" y="327804"/>
                </a:cubicBezTo>
                <a:cubicBezTo>
                  <a:pt x="2385115" y="336430"/>
                  <a:pt x="2396617" y="343315"/>
                  <a:pt x="2396617" y="353683"/>
                </a:cubicBezTo>
                <a:cubicBezTo>
                  <a:pt x="2396617" y="365694"/>
                  <a:pt x="2358432" y="400495"/>
                  <a:pt x="2353485" y="405442"/>
                </a:cubicBezTo>
                <a:cubicBezTo>
                  <a:pt x="2356360" y="416944"/>
                  <a:pt x="2353109" y="432232"/>
                  <a:pt x="2362111" y="439948"/>
                </a:cubicBezTo>
                <a:cubicBezTo>
                  <a:pt x="2375919" y="451783"/>
                  <a:pt x="2413870" y="457200"/>
                  <a:pt x="2413870" y="457200"/>
                </a:cubicBezTo>
                <a:cubicBezTo>
                  <a:pt x="2419621" y="465827"/>
                  <a:pt x="2423027" y="476603"/>
                  <a:pt x="2431123" y="483080"/>
                </a:cubicBezTo>
                <a:cubicBezTo>
                  <a:pt x="2438223" y="488760"/>
                  <a:pt x="2448869" y="487640"/>
                  <a:pt x="2457002" y="491706"/>
                </a:cubicBezTo>
                <a:cubicBezTo>
                  <a:pt x="2466275" y="496343"/>
                  <a:pt x="2474255" y="503208"/>
                  <a:pt x="2482881" y="508959"/>
                </a:cubicBezTo>
                <a:cubicBezTo>
                  <a:pt x="2488632" y="517585"/>
                  <a:pt x="2495923" y="525364"/>
                  <a:pt x="2500134" y="534838"/>
                </a:cubicBezTo>
                <a:cubicBezTo>
                  <a:pt x="2507520" y="551457"/>
                  <a:pt x="2517387" y="586597"/>
                  <a:pt x="2517387" y="586597"/>
                </a:cubicBezTo>
                <a:cubicBezTo>
                  <a:pt x="2516832" y="592706"/>
                  <a:pt x="2523436" y="687411"/>
                  <a:pt x="2491508" y="707366"/>
                </a:cubicBezTo>
                <a:cubicBezTo>
                  <a:pt x="2476086" y="717005"/>
                  <a:pt x="2457002" y="718868"/>
                  <a:pt x="2439749" y="724619"/>
                </a:cubicBezTo>
                <a:lnTo>
                  <a:pt x="2413870" y="733246"/>
                </a:lnTo>
                <a:lnTo>
                  <a:pt x="2387991" y="741872"/>
                </a:lnTo>
                <a:cubicBezTo>
                  <a:pt x="2379364" y="747623"/>
                  <a:pt x="2371384" y="754488"/>
                  <a:pt x="2362111" y="759125"/>
                </a:cubicBezTo>
                <a:cubicBezTo>
                  <a:pt x="2353978" y="763191"/>
                  <a:pt x="2343332" y="762071"/>
                  <a:pt x="2336232" y="767751"/>
                </a:cubicBezTo>
                <a:cubicBezTo>
                  <a:pt x="2328136" y="774228"/>
                  <a:pt x="2324730" y="785004"/>
                  <a:pt x="2318979" y="793631"/>
                </a:cubicBezTo>
                <a:cubicBezTo>
                  <a:pt x="2324730" y="802257"/>
                  <a:pt x="2328901" y="812179"/>
                  <a:pt x="2336232" y="819510"/>
                </a:cubicBezTo>
                <a:cubicBezTo>
                  <a:pt x="2350290" y="833568"/>
                  <a:pt x="2369279" y="840711"/>
                  <a:pt x="2387991" y="845389"/>
                </a:cubicBezTo>
                <a:cubicBezTo>
                  <a:pt x="2402215" y="848945"/>
                  <a:pt x="2416899" y="850460"/>
                  <a:pt x="2431123" y="854016"/>
                </a:cubicBezTo>
                <a:cubicBezTo>
                  <a:pt x="2439944" y="856221"/>
                  <a:pt x="2448376" y="859767"/>
                  <a:pt x="2457002" y="862642"/>
                </a:cubicBezTo>
                <a:cubicBezTo>
                  <a:pt x="2462753" y="871268"/>
                  <a:pt x="2466924" y="881190"/>
                  <a:pt x="2474255" y="888521"/>
                </a:cubicBezTo>
                <a:cubicBezTo>
                  <a:pt x="2481586" y="895852"/>
                  <a:pt x="2493657" y="897678"/>
                  <a:pt x="2500134" y="905774"/>
                </a:cubicBezTo>
                <a:cubicBezTo>
                  <a:pt x="2505814" y="912874"/>
                  <a:pt x="2505885" y="923027"/>
                  <a:pt x="2508760" y="931653"/>
                </a:cubicBezTo>
                <a:cubicBezTo>
                  <a:pt x="2498984" y="1000089"/>
                  <a:pt x="2514511" y="977661"/>
                  <a:pt x="2482881" y="1009291"/>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3798" name="AutoShape 21"/>
          <p:cNvSpPr>
            <a:spLocks noChangeArrowheads="1"/>
          </p:cNvSpPr>
          <p:nvPr/>
        </p:nvSpPr>
        <p:spPr bwMode="auto">
          <a:xfrm>
            <a:off x="3851275" y="2133600"/>
            <a:ext cx="215900" cy="215900"/>
          </a:xfrm>
          <a:prstGeom prst="octagon">
            <a:avLst>
              <a:gd name="adj" fmla="val 29287"/>
            </a:avLst>
          </a:prstGeom>
          <a:solidFill>
            <a:srgbClr val="FFFF00"/>
          </a:solidFill>
          <a:ln w="9525">
            <a:solidFill>
              <a:schemeClr val="tx1"/>
            </a:solidFill>
            <a:miter lim="800000"/>
            <a:headEnd/>
            <a:tailEnd/>
          </a:ln>
        </p:spPr>
        <p:txBody>
          <a:bodyPr wrap="none" anchor="ctr"/>
          <a:lstStyle/>
          <a:p>
            <a:endParaRPr lang="sv-SE">
              <a:cs typeface="Arial" charset="0"/>
            </a:endParaRPr>
          </a:p>
        </p:txBody>
      </p:sp>
      <p:sp>
        <p:nvSpPr>
          <p:cNvPr id="33799" name="AutoShape 21"/>
          <p:cNvSpPr>
            <a:spLocks noChangeArrowheads="1"/>
          </p:cNvSpPr>
          <p:nvPr/>
        </p:nvSpPr>
        <p:spPr bwMode="auto">
          <a:xfrm>
            <a:off x="4356100" y="4581525"/>
            <a:ext cx="215900" cy="215900"/>
          </a:xfrm>
          <a:prstGeom prst="octagon">
            <a:avLst>
              <a:gd name="adj" fmla="val 29287"/>
            </a:avLst>
          </a:prstGeom>
          <a:solidFill>
            <a:srgbClr val="FFFF00"/>
          </a:solidFill>
          <a:ln w="9525">
            <a:solidFill>
              <a:schemeClr val="tx1"/>
            </a:solidFill>
            <a:miter lim="800000"/>
            <a:headEnd/>
            <a:tailEnd/>
          </a:ln>
        </p:spPr>
        <p:txBody>
          <a:bodyPr wrap="none" anchor="ctr"/>
          <a:lstStyle/>
          <a:p>
            <a:endParaRPr lang="sv-SE">
              <a:cs typeface="Arial" charset="0"/>
            </a:endParaRPr>
          </a:p>
        </p:txBody>
      </p:sp>
      <p:sp>
        <p:nvSpPr>
          <p:cNvPr id="33801" name="Rectangle 14"/>
          <p:cNvSpPr>
            <a:spLocks noChangeArrowheads="1"/>
          </p:cNvSpPr>
          <p:nvPr/>
        </p:nvSpPr>
        <p:spPr bwMode="auto">
          <a:xfrm>
            <a:off x="1116013" y="0"/>
            <a:ext cx="6551612" cy="6858000"/>
          </a:xfrm>
          <a:prstGeom prst="rect">
            <a:avLst/>
          </a:prstGeom>
          <a:solidFill>
            <a:srgbClr val="FFFFF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802" name="Freeform 15"/>
          <p:cNvSpPr>
            <a:spLocks/>
          </p:cNvSpPr>
          <p:nvPr/>
        </p:nvSpPr>
        <p:spPr bwMode="auto">
          <a:xfrm>
            <a:off x="1042988" y="2243138"/>
            <a:ext cx="2797175" cy="3633787"/>
          </a:xfrm>
          <a:custGeom>
            <a:avLst/>
            <a:gdLst>
              <a:gd name="T0" fmla="*/ 2147483647 w 1762"/>
              <a:gd name="T1" fmla="*/ 0 h 2289"/>
              <a:gd name="T2" fmla="*/ 2147483647 w 1762"/>
              <a:gd name="T3" fmla="*/ 2147483647 h 2289"/>
              <a:gd name="T4" fmla="*/ 2147483647 w 1762"/>
              <a:gd name="T5" fmla="*/ 2147483647 h 2289"/>
              <a:gd name="T6" fmla="*/ 2147483647 w 1762"/>
              <a:gd name="T7" fmla="*/ 2147483647 h 2289"/>
              <a:gd name="T8" fmla="*/ 2147483647 w 1762"/>
              <a:gd name="T9" fmla="*/ 2147483647 h 2289"/>
              <a:gd name="T10" fmla="*/ 2147483647 w 1762"/>
              <a:gd name="T11" fmla="*/ 2147483647 h 2289"/>
              <a:gd name="T12" fmla="*/ 2147483647 w 1762"/>
              <a:gd name="T13" fmla="*/ 2147483647 h 2289"/>
              <a:gd name="T14" fmla="*/ 2147483647 w 1762"/>
              <a:gd name="T15" fmla="*/ 2147483647 h 2289"/>
              <a:gd name="T16" fmla="*/ 2147483647 w 1762"/>
              <a:gd name="T17" fmla="*/ 2147483647 h 2289"/>
              <a:gd name="T18" fmla="*/ 2147483647 w 1762"/>
              <a:gd name="T19" fmla="*/ 2147483647 h 2289"/>
              <a:gd name="T20" fmla="*/ 2147483647 w 1762"/>
              <a:gd name="T21" fmla="*/ 2147483647 h 2289"/>
              <a:gd name="T22" fmla="*/ 2147483647 w 1762"/>
              <a:gd name="T23" fmla="*/ 2147483647 h 2289"/>
              <a:gd name="T24" fmla="*/ 2147483647 w 1762"/>
              <a:gd name="T25" fmla="*/ 2147483647 h 2289"/>
              <a:gd name="T26" fmla="*/ 2147483647 w 1762"/>
              <a:gd name="T27" fmla="*/ 2147483647 h 2289"/>
              <a:gd name="T28" fmla="*/ 2147483647 w 1762"/>
              <a:gd name="T29" fmla="*/ 2147483647 h 2289"/>
              <a:gd name="T30" fmla="*/ 0 w 1762"/>
              <a:gd name="T31" fmla="*/ 2147483647 h 2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2"/>
              <a:gd name="T49" fmla="*/ 0 h 2289"/>
              <a:gd name="T50" fmla="*/ 1762 w 1762"/>
              <a:gd name="T51" fmla="*/ 2289 h 22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2" h="2289">
                <a:moveTo>
                  <a:pt x="1762" y="0"/>
                </a:moveTo>
                <a:cubicBezTo>
                  <a:pt x="1684" y="6"/>
                  <a:pt x="1407" y="14"/>
                  <a:pt x="1301" y="37"/>
                </a:cubicBezTo>
                <a:cubicBezTo>
                  <a:pt x="1195" y="60"/>
                  <a:pt x="1179" y="104"/>
                  <a:pt x="1125" y="139"/>
                </a:cubicBezTo>
                <a:cubicBezTo>
                  <a:pt x="1071" y="174"/>
                  <a:pt x="1009" y="186"/>
                  <a:pt x="976" y="248"/>
                </a:cubicBezTo>
                <a:cubicBezTo>
                  <a:pt x="943" y="310"/>
                  <a:pt x="940" y="420"/>
                  <a:pt x="926" y="511"/>
                </a:cubicBezTo>
                <a:cubicBezTo>
                  <a:pt x="912" y="602"/>
                  <a:pt x="893" y="719"/>
                  <a:pt x="890" y="796"/>
                </a:cubicBezTo>
                <a:cubicBezTo>
                  <a:pt x="887" y="873"/>
                  <a:pt x="905" y="892"/>
                  <a:pt x="908" y="974"/>
                </a:cubicBezTo>
                <a:cubicBezTo>
                  <a:pt x="911" y="1056"/>
                  <a:pt x="984" y="1155"/>
                  <a:pt x="908" y="1291"/>
                </a:cubicBezTo>
                <a:cubicBezTo>
                  <a:pt x="832" y="1427"/>
                  <a:pt x="605" y="1624"/>
                  <a:pt x="454" y="1790"/>
                </a:cubicBezTo>
                <a:cubicBezTo>
                  <a:pt x="303" y="1956"/>
                  <a:pt x="76" y="2206"/>
                  <a:pt x="0" y="2289"/>
                </a:cubicBezTo>
              </a:path>
            </a:pathLst>
          </a:cu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3" name="Line 17"/>
          <p:cNvSpPr>
            <a:spLocks noChangeShapeType="1"/>
          </p:cNvSpPr>
          <p:nvPr/>
        </p:nvSpPr>
        <p:spPr bwMode="auto">
          <a:xfrm>
            <a:off x="2268538" y="4149725"/>
            <a:ext cx="503237" cy="3587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Rectangle 18"/>
          <p:cNvSpPr>
            <a:spLocks noChangeArrowheads="1"/>
          </p:cNvSpPr>
          <p:nvPr/>
        </p:nvSpPr>
        <p:spPr bwMode="auto">
          <a:xfrm>
            <a:off x="2484438" y="4724400"/>
            <a:ext cx="647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00FF"/>
                </a:solidFill>
                <a:cs typeface="Arial" charset="0"/>
              </a:rPr>
              <a:t>CA</a:t>
            </a:r>
          </a:p>
        </p:txBody>
      </p:sp>
      <p:sp>
        <p:nvSpPr>
          <p:cNvPr id="33806" name="AutoShape 23"/>
          <p:cNvSpPr>
            <a:spLocks noChangeArrowheads="1"/>
          </p:cNvSpPr>
          <p:nvPr/>
        </p:nvSpPr>
        <p:spPr bwMode="auto">
          <a:xfrm>
            <a:off x="971550" y="5805488"/>
            <a:ext cx="215900" cy="215900"/>
          </a:xfrm>
          <a:prstGeom prst="octagon">
            <a:avLst>
              <a:gd name="adj" fmla="val 29287"/>
            </a:avLst>
          </a:prstGeom>
          <a:solidFill>
            <a:srgbClr val="FFFF00"/>
          </a:solidFill>
          <a:ln w="9525">
            <a:solidFill>
              <a:schemeClr val="tx1"/>
            </a:solidFill>
            <a:miter lim="800000"/>
            <a:headEnd/>
            <a:tailEnd/>
          </a:ln>
        </p:spPr>
        <p:txBody>
          <a:bodyPr wrap="none" anchor="ctr"/>
          <a:lstStyle/>
          <a:p>
            <a:endParaRPr lang="sv-SE">
              <a:cs typeface="Arial" charset="0"/>
            </a:endParaRPr>
          </a:p>
        </p:txBody>
      </p:sp>
      <p:sp>
        <p:nvSpPr>
          <p:cNvPr id="33807" name="Rectangle 26"/>
          <p:cNvSpPr>
            <a:spLocks noChangeArrowheads="1"/>
          </p:cNvSpPr>
          <p:nvPr/>
        </p:nvSpPr>
        <p:spPr bwMode="auto">
          <a:xfrm>
            <a:off x="5364163" y="4581525"/>
            <a:ext cx="10810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0000"/>
                </a:solidFill>
                <a:cs typeface="Arial" charset="0"/>
              </a:rPr>
              <a:t>Russia</a:t>
            </a:r>
          </a:p>
        </p:txBody>
      </p:sp>
      <p:sp>
        <p:nvSpPr>
          <p:cNvPr id="33808" name="Rectangle 28"/>
          <p:cNvSpPr>
            <a:spLocks noChangeArrowheads="1"/>
          </p:cNvSpPr>
          <p:nvPr/>
        </p:nvSpPr>
        <p:spPr bwMode="auto">
          <a:xfrm>
            <a:off x="3924300" y="5949950"/>
            <a:ext cx="86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0000"/>
                </a:solidFill>
                <a:cs typeface="Arial" charset="0"/>
              </a:rPr>
              <a:t>UK</a:t>
            </a:r>
          </a:p>
        </p:txBody>
      </p:sp>
      <p:sp>
        <p:nvSpPr>
          <p:cNvPr id="33809" name="Rectangle 29"/>
          <p:cNvSpPr>
            <a:spLocks noChangeArrowheads="1"/>
          </p:cNvSpPr>
          <p:nvPr/>
        </p:nvSpPr>
        <p:spPr bwMode="auto">
          <a:xfrm>
            <a:off x="3708400" y="357346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rgbClr val="FFFF00"/>
                </a:solidFill>
                <a:cs typeface="Arial" charset="0"/>
              </a:rPr>
              <a:t>Sw</a:t>
            </a:r>
          </a:p>
        </p:txBody>
      </p:sp>
      <p:sp>
        <p:nvSpPr>
          <p:cNvPr id="33810" name="Rectangle 32"/>
          <p:cNvSpPr>
            <a:spLocks noChangeArrowheads="1"/>
          </p:cNvSpPr>
          <p:nvPr/>
        </p:nvSpPr>
        <p:spPr bwMode="auto">
          <a:xfrm>
            <a:off x="3657600" y="1052513"/>
            <a:ext cx="720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0000"/>
                </a:solidFill>
                <a:cs typeface="Arial" charset="0"/>
              </a:rPr>
              <a:t>US</a:t>
            </a:r>
          </a:p>
        </p:txBody>
      </p:sp>
      <p:sp>
        <p:nvSpPr>
          <p:cNvPr id="33811" name="Freeform 25"/>
          <p:cNvSpPr>
            <a:spLocks/>
          </p:cNvSpPr>
          <p:nvPr/>
        </p:nvSpPr>
        <p:spPr bwMode="auto">
          <a:xfrm>
            <a:off x="3427413" y="1233488"/>
            <a:ext cx="14287" cy="282575"/>
          </a:xfrm>
          <a:custGeom>
            <a:avLst/>
            <a:gdLst>
              <a:gd name="T0" fmla="*/ 0 w 9"/>
              <a:gd name="T1" fmla="*/ 0 h 178"/>
              <a:gd name="T2" fmla="*/ 2147483647 w 9"/>
              <a:gd name="T3" fmla="*/ 2147483647 h 178"/>
              <a:gd name="T4" fmla="*/ 0 60000 65536"/>
              <a:gd name="T5" fmla="*/ 0 60000 65536"/>
              <a:gd name="T6" fmla="*/ 0 w 9"/>
              <a:gd name="T7" fmla="*/ 0 h 178"/>
              <a:gd name="T8" fmla="*/ 9 w 9"/>
              <a:gd name="T9" fmla="*/ 178 h 178"/>
            </a:gdLst>
            <a:ahLst/>
            <a:cxnLst>
              <a:cxn ang="T4">
                <a:pos x="T0" y="T1"/>
              </a:cxn>
              <a:cxn ang="T5">
                <a:pos x="T2" y="T3"/>
              </a:cxn>
            </a:cxnLst>
            <a:rect l="T6" t="T7" r="T8" b="T9"/>
            <a:pathLst>
              <a:path w="9" h="178">
                <a:moveTo>
                  <a:pt x="0" y="0"/>
                </a:moveTo>
                <a:lnTo>
                  <a:pt x="9" y="178"/>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2" name="Freeform 26"/>
          <p:cNvSpPr>
            <a:spLocks/>
          </p:cNvSpPr>
          <p:nvPr/>
        </p:nvSpPr>
        <p:spPr bwMode="auto">
          <a:xfrm>
            <a:off x="3419475" y="1511300"/>
            <a:ext cx="304800" cy="4763"/>
          </a:xfrm>
          <a:custGeom>
            <a:avLst/>
            <a:gdLst>
              <a:gd name="T0" fmla="*/ 0 w 192"/>
              <a:gd name="T1" fmla="*/ 2147483647 h 3"/>
              <a:gd name="T2" fmla="*/ 2147483647 w 192"/>
              <a:gd name="T3" fmla="*/ 0 h 3"/>
              <a:gd name="T4" fmla="*/ 0 60000 65536"/>
              <a:gd name="T5" fmla="*/ 0 60000 65536"/>
              <a:gd name="T6" fmla="*/ 0 w 192"/>
              <a:gd name="T7" fmla="*/ 0 h 3"/>
              <a:gd name="T8" fmla="*/ 192 w 192"/>
              <a:gd name="T9" fmla="*/ 3 h 3"/>
            </a:gdLst>
            <a:ahLst/>
            <a:cxnLst>
              <a:cxn ang="T4">
                <a:pos x="T0" y="T1"/>
              </a:cxn>
              <a:cxn ang="T5">
                <a:pos x="T2" y="T3"/>
              </a:cxn>
            </a:cxnLst>
            <a:rect l="T6" t="T7" r="T8" b="T9"/>
            <a:pathLst>
              <a:path w="192" h="3">
                <a:moveTo>
                  <a:pt x="0" y="3"/>
                </a:moveTo>
                <a:lnTo>
                  <a:pt x="192"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3" name="Line 27"/>
          <p:cNvSpPr>
            <a:spLocks noChangeShapeType="1"/>
          </p:cNvSpPr>
          <p:nvPr/>
        </p:nvSpPr>
        <p:spPr bwMode="auto">
          <a:xfrm>
            <a:off x="4140200" y="4652963"/>
            <a:ext cx="5762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Line 28"/>
          <p:cNvSpPr>
            <a:spLocks noChangeShapeType="1"/>
          </p:cNvSpPr>
          <p:nvPr/>
        </p:nvSpPr>
        <p:spPr bwMode="auto">
          <a:xfrm>
            <a:off x="3348038" y="5876925"/>
            <a:ext cx="0" cy="2889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AutoShape 21"/>
          <p:cNvSpPr>
            <a:spLocks noChangeArrowheads="1"/>
          </p:cNvSpPr>
          <p:nvPr/>
        </p:nvSpPr>
        <p:spPr bwMode="auto">
          <a:xfrm>
            <a:off x="3995738" y="2924175"/>
            <a:ext cx="215900" cy="215900"/>
          </a:xfrm>
          <a:prstGeom prst="octagon">
            <a:avLst>
              <a:gd name="adj" fmla="val 29287"/>
            </a:avLst>
          </a:prstGeom>
          <a:solidFill>
            <a:srgbClr val="FFFF00"/>
          </a:solidFill>
          <a:ln w="9525">
            <a:solidFill>
              <a:schemeClr val="tx1"/>
            </a:solidFill>
            <a:miter lim="800000"/>
            <a:headEnd/>
            <a:tailEnd/>
          </a:ln>
        </p:spPr>
        <p:txBody>
          <a:bodyPr wrap="none" anchor="ctr"/>
          <a:lstStyle/>
          <a:p>
            <a:endParaRPr lang="sv-SE">
              <a:cs typeface="Arial" charset="0"/>
            </a:endParaRPr>
          </a:p>
        </p:txBody>
      </p:sp>
      <p:sp>
        <p:nvSpPr>
          <p:cNvPr id="33816" name="Line 30"/>
          <p:cNvSpPr>
            <a:spLocks noChangeShapeType="1"/>
          </p:cNvSpPr>
          <p:nvPr/>
        </p:nvSpPr>
        <p:spPr bwMode="auto">
          <a:xfrm>
            <a:off x="3563938" y="5805488"/>
            <a:ext cx="503237" cy="3603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AutoShape 23"/>
          <p:cNvSpPr>
            <a:spLocks noChangeArrowheads="1"/>
          </p:cNvSpPr>
          <p:nvPr/>
        </p:nvSpPr>
        <p:spPr bwMode="auto">
          <a:xfrm>
            <a:off x="2771775" y="6165850"/>
            <a:ext cx="215900" cy="215900"/>
          </a:xfrm>
          <a:prstGeom prst="octagon">
            <a:avLst>
              <a:gd name="adj" fmla="val 29287"/>
            </a:avLst>
          </a:prstGeom>
          <a:solidFill>
            <a:srgbClr val="FFFF00"/>
          </a:solidFill>
          <a:ln w="9525">
            <a:solidFill>
              <a:schemeClr val="tx1"/>
            </a:solidFill>
            <a:miter lim="800000"/>
            <a:headEnd/>
            <a:tailEnd/>
          </a:ln>
        </p:spPr>
        <p:txBody>
          <a:bodyPr wrap="none" anchor="ctr"/>
          <a:lstStyle/>
          <a:p>
            <a:endParaRPr lang="sv-SE">
              <a:cs typeface="Arial" charset="0"/>
            </a:endParaRPr>
          </a:p>
        </p:txBody>
      </p:sp>
      <p:sp>
        <p:nvSpPr>
          <p:cNvPr id="33819" name="Line 33"/>
          <p:cNvSpPr>
            <a:spLocks noChangeShapeType="1"/>
          </p:cNvSpPr>
          <p:nvPr/>
        </p:nvSpPr>
        <p:spPr bwMode="auto">
          <a:xfrm>
            <a:off x="3924300" y="5445125"/>
            <a:ext cx="360363" cy="1444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0" name="Line 34"/>
          <p:cNvSpPr>
            <a:spLocks noChangeShapeType="1"/>
          </p:cNvSpPr>
          <p:nvPr/>
        </p:nvSpPr>
        <p:spPr bwMode="auto">
          <a:xfrm>
            <a:off x="4356100" y="5084763"/>
            <a:ext cx="3603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1" name="Rectangle 28"/>
          <p:cNvSpPr>
            <a:spLocks noChangeArrowheads="1"/>
          </p:cNvSpPr>
          <p:nvPr/>
        </p:nvSpPr>
        <p:spPr bwMode="auto">
          <a:xfrm>
            <a:off x="4643438" y="3284538"/>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D</a:t>
            </a:r>
          </a:p>
        </p:txBody>
      </p:sp>
      <p:sp>
        <p:nvSpPr>
          <p:cNvPr id="33822" name="Line 36"/>
          <p:cNvSpPr>
            <a:spLocks noChangeShapeType="1"/>
          </p:cNvSpPr>
          <p:nvPr/>
        </p:nvSpPr>
        <p:spPr bwMode="auto">
          <a:xfrm>
            <a:off x="4356100" y="4724400"/>
            <a:ext cx="2873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37"/>
          <p:cNvSpPr>
            <a:spLocks noChangeShapeType="1"/>
          </p:cNvSpPr>
          <p:nvPr/>
        </p:nvSpPr>
        <p:spPr bwMode="auto">
          <a:xfrm flipH="1" flipV="1">
            <a:off x="5003800" y="5084763"/>
            <a:ext cx="288925" cy="649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Freeform 38"/>
          <p:cNvSpPr>
            <a:spLocks/>
          </p:cNvSpPr>
          <p:nvPr/>
        </p:nvSpPr>
        <p:spPr bwMode="auto">
          <a:xfrm>
            <a:off x="1798638" y="1608138"/>
            <a:ext cx="1041400" cy="1568450"/>
          </a:xfrm>
          <a:custGeom>
            <a:avLst/>
            <a:gdLst>
              <a:gd name="T0" fmla="*/ 2147483647 w 656"/>
              <a:gd name="T1" fmla="*/ 2147483647 h 988"/>
              <a:gd name="T2" fmla="*/ 2147483647 w 656"/>
              <a:gd name="T3" fmla="*/ 2147483647 h 988"/>
              <a:gd name="T4" fmla="*/ 2147483647 w 656"/>
              <a:gd name="T5" fmla="*/ 2147483647 h 988"/>
              <a:gd name="T6" fmla="*/ 2147483647 w 656"/>
              <a:gd name="T7" fmla="*/ 2147483647 h 988"/>
              <a:gd name="T8" fmla="*/ 2147483647 w 656"/>
              <a:gd name="T9" fmla="*/ 2147483647 h 988"/>
              <a:gd name="T10" fmla="*/ 2147483647 w 656"/>
              <a:gd name="T11" fmla="*/ 2147483647 h 988"/>
              <a:gd name="T12" fmla="*/ 2147483647 w 656"/>
              <a:gd name="T13" fmla="*/ 2147483647 h 988"/>
              <a:gd name="T14" fmla="*/ 2147483647 w 656"/>
              <a:gd name="T15" fmla="*/ 2147483647 h 988"/>
              <a:gd name="T16" fmla="*/ 2147483647 w 656"/>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6"/>
              <a:gd name="T28" fmla="*/ 0 h 988"/>
              <a:gd name="T29" fmla="*/ 656 w 656"/>
              <a:gd name="T30" fmla="*/ 988 h 9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6" h="988">
                <a:moveTo>
                  <a:pt x="413" y="988"/>
                </a:moveTo>
                <a:cubicBezTo>
                  <a:pt x="381" y="983"/>
                  <a:pt x="284" y="988"/>
                  <a:pt x="219" y="964"/>
                </a:cubicBezTo>
                <a:cubicBezTo>
                  <a:pt x="154" y="940"/>
                  <a:pt x="50" y="887"/>
                  <a:pt x="25" y="842"/>
                </a:cubicBezTo>
                <a:cubicBezTo>
                  <a:pt x="0" y="797"/>
                  <a:pt x="61" y="740"/>
                  <a:pt x="68" y="691"/>
                </a:cubicBezTo>
                <a:cubicBezTo>
                  <a:pt x="75" y="642"/>
                  <a:pt x="53" y="586"/>
                  <a:pt x="68" y="545"/>
                </a:cubicBezTo>
                <a:cubicBezTo>
                  <a:pt x="83" y="504"/>
                  <a:pt x="102" y="486"/>
                  <a:pt x="158" y="442"/>
                </a:cubicBezTo>
                <a:cubicBezTo>
                  <a:pt x="214" y="398"/>
                  <a:pt x="344" y="315"/>
                  <a:pt x="407" y="278"/>
                </a:cubicBezTo>
                <a:cubicBezTo>
                  <a:pt x="470" y="241"/>
                  <a:pt x="493" y="264"/>
                  <a:pt x="534" y="218"/>
                </a:cubicBezTo>
                <a:cubicBezTo>
                  <a:pt x="575" y="172"/>
                  <a:pt x="631" y="45"/>
                  <a:pt x="656" y="0"/>
                </a:cubicBezTo>
              </a:path>
            </a:pathLst>
          </a:cu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5" name="Text Box 39"/>
          <p:cNvSpPr txBox="1">
            <a:spLocks noChangeArrowheads="1"/>
          </p:cNvSpPr>
          <p:nvPr/>
        </p:nvSpPr>
        <p:spPr bwMode="auto">
          <a:xfrm>
            <a:off x="4716463" y="3573463"/>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ART</a:t>
            </a:r>
          </a:p>
        </p:txBody>
      </p:sp>
      <p:sp>
        <p:nvSpPr>
          <p:cNvPr id="33826" name="Line 40"/>
          <p:cNvSpPr>
            <a:spLocks noChangeShapeType="1"/>
          </p:cNvSpPr>
          <p:nvPr/>
        </p:nvSpPr>
        <p:spPr bwMode="auto">
          <a:xfrm flipH="1" flipV="1">
            <a:off x="5148263" y="3573463"/>
            <a:ext cx="1368425" cy="360362"/>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27" name="Rectangle 28"/>
          <p:cNvSpPr>
            <a:spLocks noChangeArrowheads="1"/>
          </p:cNvSpPr>
          <p:nvPr/>
        </p:nvSpPr>
        <p:spPr bwMode="auto">
          <a:xfrm>
            <a:off x="6948488" y="42926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O</a:t>
            </a:r>
          </a:p>
        </p:txBody>
      </p:sp>
      <p:sp>
        <p:nvSpPr>
          <p:cNvPr id="33828" name="Rectangle 28"/>
          <p:cNvSpPr>
            <a:spLocks noChangeArrowheads="1"/>
          </p:cNvSpPr>
          <p:nvPr/>
        </p:nvSpPr>
        <p:spPr bwMode="auto">
          <a:xfrm>
            <a:off x="6732588" y="34290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Y</a:t>
            </a:r>
          </a:p>
        </p:txBody>
      </p:sp>
      <p:sp>
        <p:nvSpPr>
          <p:cNvPr id="33829" name="Rectangle 28"/>
          <p:cNvSpPr>
            <a:spLocks noChangeArrowheads="1"/>
          </p:cNvSpPr>
          <p:nvPr/>
        </p:nvSpPr>
        <p:spPr bwMode="auto">
          <a:xfrm>
            <a:off x="6156325" y="1916113"/>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L</a:t>
            </a:r>
          </a:p>
        </p:txBody>
      </p:sp>
      <p:sp>
        <p:nvSpPr>
          <p:cNvPr id="33830" name="Rectangle 28"/>
          <p:cNvSpPr>
            <a:spLocks noChangeArrowheads="1"/>
          </p:cNvSpPr>
          <p:nvPr/>
        </p:nvSpPr>
        <p:spPr bwMode="auto">
          <a:xfrm>
            <a:off x="5003800" y="69215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K</a:t>
            </a:r>
          </a:p>
        </p:txBody>
      </p:sp>
      <p:sp>
        <p:nvSpPr>
          <p:cNvPr id="33831" name="Rectangle 28"/>
          <p:cNvSpPr>
            <a:spLocks noChangeArrowheads="1"/>
          </p:cNvSpPr>
          <p:nvPr/>
        </p:nvSpPr>
        <p:spPr bwMode="auto">
          <a:xfrm>
            <a:off x="2484438" y="1196975"/>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McK</a:t>
            </a:r>
          </a:p>
        </p:txBody>
      </p:sp>
      <p:sp>
        <p:nvSpPr>
          <p:cNvPr id="33832" name="Freeform 46"/>
          <p:cNvSpPr>
            <a:spLocks/>
          </p:cNvSpPr>
          <p:nvPr/>
        </p:nvSpPr>
        <p:spPr bwMode="auto">
          <a:xfrm>
            <a:off x="3810000" y="381000"/>
            <a:ext cx="228600" cy="46038"/>
          </a:xfrm>
          <a:custGeom>
            <a:avLst/>
            <a:gdLst>
              <a:gd name="T0" fmla="*/ 0 w 295"/>
              <a:gd name="T1" fmla="*/ 2147483647 h 20"/>
              <a:gd name="T2" fmla="*/ 2147483647 w 295"/>
              <a:gd name="T3" fmla="*/ 0 h 20"/>
              <a:gd name="T4" fmla="*/ 0 60000 65536"/>
              <a:gd name="T5" fmla="*/ 0 60000 65536"/>
              <a:gd name="T6" fmla="*/ 0 w 295"/>
              <a:gd name="T7" fmla="*/ 0 h 20"/>
              <a:gd name="T8" fmla="*/ 295 w 295"/>
              <a:gd name="T9" fmla="*/ 20 h 20"/>
            </a:gdLst>
            <a:ahLst/>
            <a:cxnLst>
              <a:cxn ang="T4">
                <a:pos x="T0" y="T1"/>
              </a:cxn>
              <a:cxn ang="T5">
                <a:pos x="T2" y="T3"/>
              </a:cxn>
            </a:cxnLst>
            <a:rect l="T6" t="T7" r="T8" b="T9"/>
            <a:pathLst>
              <a:path w="295" h="20">
                <a:moveTo>
                  <a:pt x="0" y="20"/>
                </a:moveTo>
                <a:lnTo>
                  <a:pt x="295"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3" name="Line 47"/>
          <p:cNvSpPr>
            <a:spLocks noChangeShapeType="1"/>
          </p:cNvSpPr>
          <p:nvPr/>
        </p:nvSpPr>
        <p:spPr bwMode="auto">
          <a:xfrm flipH="1" flipV="1">
            <a:off x="4932363" y="4005263"/>
            <a:ext cx="935037" cy="1584325"/>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Freeform 48"/>
          <p:cNvSpPr>
            <a:spLocks/>
          </p:cNvSpPr>
          <p:nvPr/>
        </p:nvSpPr>
        <p:spPr bwMode="auto">
          <a:xfrm>
            <a:off x="3594100" y="2806700"/>
            <a:ext cx="990600" cy="1828800"/>
          </a:xfrm>
          <a:custGeom>
            <a:avLst/>
            <a:gdLst>
              <a:gd name="T0" fmla="*/ 2147483647 w 624"/>
              <a:gd name="T1" fmla="*/ 2147483647 h 1152"/>
              <a:gd name="T2" fmla="*/ 2147483647 w 624"/>
              <a:gd name="T3" fmla="*/ 2147483647 h 1152"/>
              <a:gd name="T4" fmla="*/ 2147483647 w 624"/>
              <a:gd name="T5" fmla="*/ 2147483647 h 1152"/>
              <a:gd name="T6" fmla="*/ 0 w 624"/>
              <a:gd name="T7" fmla="*/ 0 h 1152"/>
              <a:gd name="T8" fmla="*/ 2147483647 w 624"/>
              <a:gd name="T9" fmla="*/ 2147483647 h 1152"/>
              <a:gd name="T10" fmla="*/ 2147483647 w 624"/>
              <a:gd name="T11" fmla="*/ 2147483647 h 1152"/>
              <a:gd name="T12" fmla="*/ 2147483647 w 624"/>
              <a:gd name="T13" fmla="*/ 2147483647 h 1152"/>
              <a:gd name="T14" fmla="*/ 0 60000 65536"/>
              <a:gd name="T15" fmla="*/ 0 60000 65536"/>
              <a:gd name="T16" fmla="*/ 0 60000 65536"/>
              <a:gd name="T17" fmla="*/ 0 60000 65536"/>
              <a:gd name="T18" fmla="*/ 0 60000 65536"/>
              <a:gd name="T19" fmla="*/ 0 60000 65536"/>
              <a:gd name="T20" fmla="*/ 0 60000 65536"/>
              <a:gd name="T21" fmla="*/ 0 w 624"/>
              <a:gd name="T22" fmla="*/ 0 h 1152"/>
              <a:gd name="T23" fmla="*/ 624 w 624"/>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1152">
                <a:moveTo>
                  <a:pt x="576" y="1152"/>
                </a:moveTo>
                <a:lnTo>
                  <a:pt x="464" y="640"/>
                </a:lnTo>
                <a:lnTo>
                  <a:pt x="312" y="416"/>
                </a:lnTo>
                <a:lnTo>
                  <a:pt x="0" y="0"/>
                </a:lnTo>
                <a:lnTo>
                  <a:pt x="328" y="152"/>
                </a:lnTo>
                <a:lnTo>
                  <a:pt x="624" y="560"/>
                </a:lnTo>
                <a:lnTo>
                  <a:pt x="624" y="1024"/>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5" name="Freeform 49"/>
          <p:cNvSpPr>
            <a:spLocks/>
          </p:cNvSpPr>
          <p:nvPr/>
        </p:nvSpPr>
        <p:spPr bwMode="auto">
          <a:xfrm>
            <a:off x="4140200" y="2420938"/>
            <a:ext cx="1727200" cy="1079500"/>
          </a:xfrm>
          <a:custGeom>
            <a:avLst/>
            <a:gdLst>
              <a:gd name="T0" fmla="*/ 2147483647 w 1088"/>
              <a:gd name="T1" fmla="*/ 2147483647 h 680"/>
              <a:gd name="T2" fmla="*/ 0 w 1088"/>
              <a:gd name="T3" fmla="*/ 2147483647 h 680"/>
              <a:gd name="T4" fmla="*/ 2147483647 w 1088"/>
              <a:gd name="T5" fmla="*/ 2147483647 h 680"/>
              <a:gd name="T6" fmla="*/ 2147483647 w 1088"/>
              <a:gd name="T7" fmla="*/ 2147483647 h 680"/>
              <a:gd name="T8" fmla="*/ 2147483647 w 1088"/>
              <a:gd name="T9" fmla="*/ 0 h 680"/>
              <a:gd name="T10" fmla="*/ 0 60000 65536"/>
              <a:gd name="T11" fmla="*/ 0 60000 65536"/>
              <a:gd name="T12" fmla="*/ 0 60000 65536"/>
              <a:gd name="T13" fmla="*/ 0 60000 65536"/>
              <a:gd name="T14" fmla="*/ 0 60000 65536"/>
              <a:gd name="T15" fmla="*/ 0 w 1088"/>
              <a:gd name="T16" fmla="*/ 0 h 680"/>
              <a:gd name="T17" fmla="*/ 1088 w 1088"/>
              <a:gd name="T18" fmla="*/ 680 h 680"/>
            </a:gdLst>
            <a:ahLst/>
            <a:cxnLst>
              <a:cxn ang="T10">
                <a:pos x="T0" y="T1"/>
              </a:cxn>
              <a:cxn ang="T11">
                <a:pos x="T2" y="T3"/>
              </a:cxn>
              <a:cxn ang="T12">
                <a:pos x="T4" y="T5"/>
              </a:cxn>
              <a:cxn ang="T13">
                <a:pos x="T6" y="T7"/>
              </a:cxn>
              <a:cxn ang="T14">
                <a:pos x="T8" y="T9"/>
              </a:cxn>
            </a:cxnLst>
            <a:rect l="T15" t="T16" r="T17" b="T18"/>
            <a:pathLst>
              <a:path w="1088" h="680">
                <a:moveTo>
                  <a:pt x="862" y="680"/>
                </a:moveTo>
                <a:lnTo>
                  <a:pt x="0" y="408"/>
                </a:lnTo>
                <a:lnTo>
                  <a:pt x="181" y="227"/>
                </a:lnTo>
                <a:lnTo>
                  <a:pt x="680" y="363"/>
                </a:lnTo>
                <a:lnTo>
                  <a:pt x="1088"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6" name="Freeform 25"/>
          <p:cNvSpPr>
            <a:spLocks/>
          </p:cNvSpPr>
          <p:nvPr/>
        </p:nvSpPr>
        <p:spPr bwMode="auto">
          <a:xfrm>
            <a:off x="3692525" y="333375"/>
            <a:ext cx="434975" cy="2714625"/>
          </a:xfrm>
          <a:custGeom>
            <a:avLst/>
            <a:gdLst>
              <a:gd name="T0" fmla="*/ 2147483647 w 274"/>
              <a:gd name="T1" fmla="*/ 0 h 1710"/>
              <a:gd name="T2" fmla="*/ 2147483647 w 274"/>
              <a:gd name="T3" fmla="*/ 2147483647 h 1710"/>
              <a:gd name="T4" fmla="*/ 2147483647 w 274"/>
              <a:gd name="T5" fmla="*/ 2147483647 h 1710"/>
              <a:gd name="T6" fmla="*/ 0 w 274"/>
              <a:gd name="T7" fmla="*/ 2147483647 h 1710"/>
              <a:gd name="T8" fmla="*/ 0 60000 65536"/>
              <a:gd name="T9" fmla="*/ 0 60000 65536"/>
              <a:gd name="T10" fmla="*/ 0 60000 65536"/>
              <a:gd name="T11" fmla="*/ 0 60000 65536"/>
              <a:gd name="T12" fmla="*/ 0 w 274"/>
              <a:gd name="T13" fmla="*/ 0 h 1710"/>
              <a:gd name="T14" fmla="*/ 274 w 274"/>
              <a:gd name="T15" fmla="*/ 1710 h 1710"/>
            </a:gdLst>
            <a:ahLst/>
            <a:cxnLst>
              <a:cxn ang="T8">
                <a:pos x="T0" y="T1"/>
              </a:cxn>
              <a:cxn ang="T9">
                <a:pos x="T2" y="T3"/>
              </a:cxn>
              <a:cxn ang="T10">
                <a:pos x="T4" y="T5"/>
              </a:cxn>
              <a:cxn ang="T11">
                <a:pos x="T6" y="T7"/>
              </a:cxn>
            </a:cxnLst>
            <a:rect l="T12" t="T13" r="T14" b="T15"/>
            <a:pathLst>
              <a:path w="274" h="1710">
                <a:moveTo>
                  <a:pt x="146" y="0"/>
                </a:moveTo>
                <a:cubicBezTo>
                  <a:pt x="146" y="58"/>
                  <a:pt x="169" y="234"/>
                  <a:pt x="146" y="350"/>
                </a:cubicBezTo>
                <a:cubicBezTo>
                  <a:pt x="123" y="466"/>
                  <a:pt x="16" y="595"/>
                  <a:pt x="8" y="699"/>
                </a:cubicBezTo>
                <a:cubicBezTo>
                  <a:pt x="0" y="803"/>
                  <a:pt x="55" y="804"/>
                  <a:pt x="99" y="972"/>
                </a:cubicBezTo>
                <a:cubicBezTo>
                  <a:pt x="143" y="1140"/>
                  <a:pt x="238" y="1556"/>
                  <a:pt x="274" y="171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7" name="Line 51"/>
          <p:cNvSpPr>
            <a:spLocks noChangeShapeType="1"/>
          </p:cNvSpPr>
          <p:nvPr/>
        </p:nvSpPr>
        <p:spPr bwMode="auto">
          <a:xfrm flipH="1">
            <a:off x="2987675" y="6021388"/>
            <a:ext cx="360363" cy="215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9" name="AutoShape 53" descr="Light upward diagonal"/>
          <p:cNvSpPr>
            <a:spLocks noChangeArrowheads="1"/>
          </p:cNvSpPr>
          <p:nvPr/>
        </p:nvSpPr>
        <p:spPr bwMode="auto">
          <a:xfrm>
            <a:off x="6372225" y="3644900"/>
            <a:ext cx="720725" cy="647700"/>
          </a:xfrm>
          <a:prstGeom prst="octagon">
            <a:avLst>
              <a:gd name="adj" fmla="val 29287"/>
            </a:avLst>
          </a:prstGeom>
          <a:pattFill prst="ltUpDiag">
            <a:fgClr>
              <a:schemeClr val="accent1">
                <a:alpha val="0"/>
              </a:schemeClr>
            </a:fgClr>
            <a:bgClr>
              <a:schemeClr val="bg1">
                <a:alpha val="0"/>
              </a:schemeClr>
            </a:bgClr>
          </a:pattFill>
          <a:ln w="9525">
            <a:solidFill>
              <a:srgbClr val="FF0000"/>
            </a:solidFill>
            <a:miter lim="800000"/>
            <a:headEnd/>
            <a:tailEnd/>
          </a:ln>
        </p:spPr>
        <p:txBody>
          <a:bodyPr wrap="none" anchor="ctr"/>
          <a:lstStyle/>
          <a:p>
            <a:endParaRPr lang="en-US"/>
          </a:p>
        </p:txBody>
      </p:sp>
      <p:sp>
        <p:nvSpPr>
          <p:cNvPr id="33840" name="Rectangle 28"/>
          <p:cNvSpPr>
            <a:spLocks noChangeArrowheads="1"/>
          </p:cNvSpPr>
          <p:nvPr/>
        </p:nvSpPr>
        <p:spPr bwMode="auto">
          <a:xfrm>
            <a:off x="6948488" y="42926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O</a:t>
            </a:r>
          </a:p>
        </p:txBody>
      </p:sp>
      <p:sp>
        <p:nvSpPr>
          <p:cNvPr id="33841" name="Rectangle 28"/>
          <p:cNvSpPr>
            <a:spLocks noChangeArrowheads="1"/>
          </p:cNvSpPr>
          <p:nvPr/>
        </p:nvSpPr>
        <p:spPr bwMode="auto">
          <a:xfrm>
            <a:off x="6732588" y="34290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Y</a:t>
            </a:r>
          </a:p>
        </p:txBody>
      </p:sp>
      <p:sp>
        <p:nvSpPr>
          <p:cNvPr id="33842" name="Rectangle 28"/>
          <p:cNvSpPr>
            <a:spLocks noChangeArrowheads="1"/>
          </p:cNvSpPr>
          <p:nvPr/>
        </p:nvSpPr>
        <p:spPr bwMode="auto">
          <a:xfrm>
            <a:off x="6156325" y="1916113"/>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L</a:t>
            </a:r>
          </a:p>
        </p:txBody>
      </p:sp>
      <p:sp>
        <p:nvSpPr>
          <p:cNvPr id="33843" name="Rectangle 28"/>
          <p:cNvSpPr>
            <a:spLocks noChangeArrowheads="1"/>
          </p:cNvSpPr>
          <p:nvPr/>
        </p:nvSpPr>
        <p:spPr bwMode="auto">
          <a:xfrm>
            <a:off x="5003800" y="69215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K</a:t>
            </a:r>
          </a:p>
        </p:txBody>
      </p:sp>
      <p:sp>
        <p:nvSpPr>
          <p:cNvPr id="33844" name="Rectangle 28"/>
          <p:cNvSpPr>
            <a:spLocks noChangeArrowheads="1"/>
          </p:cNvSpPr>
          <p:nvPr/>
        </p:nvSpPr>
        <p:spPr bwMode="auto">
          <a:xfrm>
            <a:off x="2484438" y="1196975"/>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McK</a:t>
            </a:r>
          </a:p>
        </p:txBody>
      </p:sp>
      <p:sp>
        <p:nvSpPr>
          <p:cNvPr id="33845" name="AutoShape 59" descr="Light upward diagonal"/>
          <p:cNvSpPr>
            <a:spLocks noChangeArrowheads="1"/>
          </p:cNvSpPr>
          <p:nvPr/>
        </p:nvSpPr>
        <p:spPr bwMode="auto">
          <a:xfrm rot="-3282795">
            <a:off x="4210844" y="261144"/>
            <a:ext cx="720725" cy="1008063"/>
          </a:xfrm>
          <a:prstGeom prst="octagon">
            <a:avLst>
              <a:gd name="adj" fmla="val 29287"/>
            </a:avLst>
          </a:prstGeom>
          <a:pattFill prst="ltUpDiag">
            <a:fgClr>
              <a:schemeClr val="accent1">
                <a:alpha val="0"/>
              </a:schemeClr>
            </a:fgClr>
            <a:bgClr>
              <a:schemeClr val="bg1">
                <a:alpha val="0"/>
              </a:schemeClr>
            </a:bgClr>
          </a:pattFill>
          <a:ln w="9525">
            <a:solidFill>
              <a:srgbClr val="FF0000"/>
            </a:solidFill>
            <a:miter lim="800000"/>
            <a:headEnd/>
            <a:tailEnd/>
          </a:ln>
        </p:spPr>
        <p:txBody>
          <a:bodyPr wrap="none" anchor="ctr"/>
          <a:lstStyle/>
          <a:p>
            <a:endParaRPr lang="en-US"/>
          </a:p>
        </p:txBody>
      </p:sp>
      <p:sp>
        <p:nvSpPr>
          <p:cNvPr id="33846" name="Rectangle 28"/>
          <p:cNvSpPr>
            <a:spLocks noChangeArrowheads="1"/>
          </p:cNvSpPr>
          <p:nvPr/>
        </p:nvSpPr>
        <p:spPr bwMode="auto">
          <a:xfrm>
            <a:off x="4067175" y="260350"/>
            <a:ext cx="2305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cs typeface="Arial" charset="0"/>
              </a:rPr>
              <a:t>NOAA/RUSALCA</a:t>
            </a:r>
          </a:p>
        </p:txBody>
      </p:sp>
      <p:sp>
        <p:nvSpPr>
          <p:cNvPr id="33847" name="Text Box 39"/>
          <p:cNvSpPr txBox="1">
            <a:spLocks noChangeArrowheads="1"/>
          </p:cNvSpPr>
          <p:nvPr/>
        </p:nvSpPr>
        <p:spPr bwMode="auto">
          <a:xfrm>
            <a:off x="5294313" y="2057400"/>
            <a:ext cx="649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ART</a:t>
            </a:r>
          </a:p>
        </p:txBody>
      </p:sp>
    </p:spTree>
    <p:extLst>
      <p:ext uri="{BB962C8B-B14F-4D97-AF65-F5344CB8AC3E}">
        <p14:creationId xmlns:p14="http://schemas.microsoft.com/office/powerpoint/2010/main" val="173984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28600" y="572418"/>
            <a:ext cx="88392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900"/>
              </a:lnSpc>
              <a:buFont typeface="Arial" charset="0"/>
              <a:buChar char="•"/>
            </a:pPr>
            <a:r>
              <a:rPr lang="en-US" dirty="0">
                <a:solidFill>
                  <a:schemeClr val="bg1"/>
                </a:solidFill>
              </a:rPr>
              <a:t> Bering Strait choke point – measure TEIs in conjunction with moored array temperature, salinity, water velocity and transmissivity data </a:t>
            </a:r>
            <a:r>
              <a:rPr lang="en-US" dirty="0" smtClean="0">
                <a:solidFill>
                  <a:schemeClr val="bg1"/>
                </a:solidFill>
              </a:rPr>
              <a:t>(RUSALCA: Univ</a:t>
            </a:r>
            <a:r>
              <a:rPr lang="en-US" dirty="0">
                <a:solidFill>
                  <a:schemeClr val="bg1"/>
                </a:solidFill>
              </a:rPr>
              <a:t>. Washington, Univ. Alaska, Arctic and Antarctic Res. Inst., Russia-</a:t>
            </a:r>
            <a:r>
              <a:rPr lang="en-US" dirty="0" smtClean="0">
                <a:solidFill>
                  <a:schemeClr val="bg1"/>
                </a:solidFill>
              </a:rPr>
              <a:t>--Rebecca </a:t>
            </a:r>
            <a:r>
              <a:rPr lang="en-US" dirty="0" err="1" smtClean="0">
                <a:solidFill>
                  <a:schemeClr val="bg1"/>
                </a:solidFill>
              </a:rPr>
              <a:t>Woodgate</a:t>
            </a:r>
            <a:r>
              <a:rPr lang="en-US" dirty="0" smtClean="0">
                <a:solidFill>
                  <a:schemeClr val="bg1"/>
                </a:solidFill>
              </a:rPr>
              <a:t> </a:t>
            </a:r>
            <a:r>
              <a:rPr lang="en-US" dirty="0">
                <a:solidFill>
                  <a:schemeClr val="bg1"/>
                </a:solidFill>
              </a:rPr>
              <a:t>et al.).  </a:t>
            </a:r>
          </a:p>
          <a:p>
            <a:pPr eaLnBrk="1" hangingPunct="1">
              <a:lnSpc>
                <a:spcPts val="2900"/>
              </a:lnSpc>
            </a:pPr>
            <a:r>
              <a:rPr lang="en-US" dirty="0">
                <a:solidFill>
                  <a:schemeClr val="bg1"/>
                </a:solidFill>
              </a:rPr>
              <a:t>      --Fluxes of water </a:t>
            </a:r>
            <a:r>
              <a:rPr lang="en-US" dirty="0" smtClean="0">
                <a:solidFill>
                  <a:schemeClr val="bg1"/>
                </a:solidFill>
              </a:rPr>
              <a:t>and </a:t>
            </a:r>
            <a:r>
              <a:rPr lang="en-US" dirty="0">
                <a:solidFill>
                  <a:schemeClr val="bg1"/>
                </a:solidFill>
              </a:rPr>
              <a:t>TEIs at this major gateway</a:t>
            </a:r>
          </a:p>
          <a:p>
            <a:pPr eaLnBrk="1" hangingPunct="1"/>
            <a:endParaRPr lang="en-US" i="1" dirty="0">
              <a:solidFill>
                <a:schemeClr val="bg1"/>
              </a:solidFill>
            </a:endParaRPr>
          </a:p>
          <a:p>
            <a:pPr eaLnBrk="1" hangingPunct="1">
              <a:buFont typeface="Arial" charset="0"/>
              <a:buChar char="•"/>
            </a:pPr>
            <a:r>
              <a:rPr lang="en-US" dirty="0">
                <a:solidFill>
                  <a:srgbClr val="0070C0"/>
                </a:solidFill>
              </a:rPr>
              <a:t> Shelf-Basin exchange  – Transport and transformations</a:t>
            </a:r>
          </a:p>
          <a:p>
            <a:pPr eaLnBrk="1" hangingPunct="1"/>
            <a:r>
              <a:rPr lang="en-US" dirty="0">
                <a:solidFill>
                  <a:srgbClr val="0070C0"/>
                </a:solidFill>
              </a:rPr>
              <a:t>			      –  Boundary scavenging processes</a:t>
            </a:r>
          </a:p>
          <a:p>
            <a:pPr eaLnBrk="1" hangingPunct="1"/>
            <a:endParaRPr lang="en-US" dirty="0">
              <a:solidFill>
                <a:srgbClr val="0070C0"/>
              </a:solidFill>
            </a:endParaRPr>
          </a:p>
          <a:p>
            <a:pPr eaLnBrk="1" hangingPunct="1">
              <a:buFont typeface="Arial" charset="0"/>
              <a:buChar char="•"/>
            </a:pPr>
            <a:r>
              <a:rPr lang="en-US" dirty="0">
                <a:solidFill>
                  <a:srgbClr val="0070C0"/>
                </a:solidFill>
              </a:rPr>
              <a:t> Deep basin </a:t>
            </a:r>
            <a:r>
              <a:rPr lang="en-US" dirty="0" smtClean="0">
                <a:solidFill>
                  <a:srgbClr val="0070C0"/>
                </a:solidFill>
              </a:rPr>
              <a:t>transects: </a:t>
            </a:r>
            <a:endParaRPr lang="en-US" dirty="0">
              <a:solidFill>
                <a:srgbClr val="0070C0"/>
              </a:solidFill>
            </a:endParaRPr>
          </a:p>
          <a:p>
            <a:pPr eaLnBrk="1" hangingPunct="1"/>
            <a:r>
              <a:rPr lang="en-US" dirty="0">
                <a:solidFill>
                  <a:srgbClr val="0070C0"/>
                </a:solidFill>
              </a:rPr>
              <a:t>	</a:t>
            </a:r>
            <a:r>
              <a:rPr lang="en-US" dirty="0" smtClean="0">
                <a:solidFill>
                  <a:srgbClr val="0070C0"/>
                </a:solidFill>
              </a:rPr>
              <a:t>--</a:t>
            </a:r>
            <a:r>
              <a:rPr lang="en-US" dirty="0">
                <a:solidFill>
                  <a:srgbClr val="0070C0"/>
                </a:solidFill>
              </a:rPr>
              <a:t>crossing fronts; Atlantic, Pacific, </a:t>
            </a:r>
            <a:r>
              <a:rPr lang="en-US" dirty="0" smtClean="0">
                <a:solidFill>
                  <a:srgbClr val="0070C0"/>
                </a:solidFill>
              </a:rPr>
              <a:t>Transpolar </a:t>
            </a:r>
            <a:r>
              <a:rPr lang="en-US" dirty="0">
                <a:solidFill>
                  <a:srgbClr val="0070C0"/>
                </a:solidFill>
              </a:rPr>
              <a:t>Drift.</a:t>
            </a:r>
          </a:p>
          <a:p>
            <a:pPr eaLnBrk="1" hangingPunct="1"/>
            <a:r>
              <a:rPr lang="en-US" dirty="0">
                <a:solidFill>
                  <a:srgbClr val="0070C0"/>
                </a:solidFill>
              </a:rPr>
              <a:t>        </a:t>
            </a:r>
            <a:r>
              <a:rPr lang="en-US" dirty="0" smtClean="0">
                <a:solidFill>
                  <a:srgbClr val="0070C0"/>
                </a:solidFill>
              </a:rPr>
              <a:t>	-- </a:t>
            </a:r>
            <a:r>
              <a:rPr lang="en-US" dirty="0">
                <a:solidFill>
                  <a:srgbClr val="0070C0"/>
                </a:solidFill>
              </a:rPr>
              <a:t>Sea ice: </a:t>
            </a:r>
            <a:r>
              <a:rPr lang="en-GB" dirty="0">
                <a:solidFill>
                  <a:srgbClr val="0070C0"/>
                </a:solidFill>
              </a:rPr>
              <a:t>a platform for retaining and transporting TEIs</a:t>
            </a:r>
          </a:p>
          <a:p>
            <a:pPr eaLnBrk="1" hangingPunct="1"/>
            <a:r>
              <a:rPr lang="en-GB" i="1" dirty="0">
                <a:solidFill>
                  <a:srgbClr val="0070C0"/>
                </a:solidFill>
              </a:rPr>
              <a:t>           </a:t>
            </a:r>
            <a:r>
              <a:rPr lang="en-GB" i="1" dirty="0" smtClean="0">
                <a:solidFill>
                  <a:srgbClr val="0070C0"/>
                </a:solidFill>
              </a:rPr>
              <a:t>-</a:t>
            </a:r>
            <a:r>
              <a:rPr lang="en-US" dirty="0">
                <a:solidFill>
                  <a:srgbClr val="0070C0"/>
                </a:solidFill>
              </a:rPr>
              <a:t>partitioning of TEIs between different </a:t>
            </a:r>
            <a:r>
              <a:rPr lang="en-US" dirty="0" smtClean="0">
                <a:solidFill>
                  <a:srgbClr val="0070C0"/>
                </a:solidFill>
              </a:rPr>
              <a:t>compartments </a:t>
            </a:r>
            <a:endParaRPr lang="en-US" dirty="0">
              <a:solidFill>
                <a:srgbClr val="0070C0"/>
              </a:solidFill>
            </a:endParaRPr>
          </a:p>
          <a:p>
            <a:pPr lvl="1" eaLnBrk="1" hangingPunct="1"/>
            <a:r>
              <a:rPr lang="en-US" dirty="0">
                <a:solidFill>
                  <a:srgbClr val="0070C0"/>
                </a:solidFill>
              </a:rPr>
              <a:t>           (atmosphere, surface water, snow, ice) </a:t>
            </a:r>
          </a:p>
        </p:txBody>
      </p:sp>
      <p:sp>
        <p:nvSpPr>
          <p:cNvPr id="34819" name="TextBox 2"/>
          <p:cNvSpPr txBox="1">
            <a:spLocks noChangeArrowheads="1"/>
          </p:cNvSpPr>
          <p:nvPr/>
        </p:nvSpPr>
        <p:spPr bwMode="auto">
          <a:xfrm>
            <a:off x="2188779" y="79222"/>
            <a:ext cx="5028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GOALS – US Arctic GEOTRACES</a:t>
            </a:r>
          </a:p>
        </p:txBody>
      </p:sp>
    </p:spTree>
    <p:extLst>
      <p:ext uri="{BB962C8B-B14F-4D97-AF65-F5344CB8AC3E}">
        <p14:creationId xmlns:p14="http://schemas.microsoft.com/office/powerpoint/2010/main" val="396568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8458200" cy="3547125"/>
          </a:xfrm>
          <a:prstGeom prst="rect">
            <a:avLst/>
          </a:prstGeom>
          <a:noFill/>
        </p:spPr>
        <p:txBody>
          <a:bodyPr wrap="square">
            <a:spAutoFit/>
          </a:bodyPr>
          <a:lstStyle/>
          <a:p>
            <a:pPr algn="ctr">
              <a:defRPr/>
            </a:pPr>
            <a:r>
              <a:rPr lang="en-US" sz="3200" dirty="0" smtClean="0">
                <a:solidFill>
                  <a:schemeClr val="bg1"/>
                </a:solidFill>
              </a:rPr>
              <a:t>ARCTIC GEOTRACES Program</a:t>
            </a:r>
            <a:endParaRPr lang="en-US" sz="3200" dirty="0">
              <a:solidFill>
                <a:schemeClr val="bg1"/>
              </a:solidFill>
            </a:endParaRPr>
          </a:p>
          <a:p>
            <a:pPr algn="ctr">
              <a:defRPr/>
            </a:pPr>
            <a:r>
              <a:rPr lang="en-US" sz="2600" u="sng" dirty="0" smtClean="0">
                <a:solidFill>
                  <a:schemeClr val="bg1"/>
                </a:solidFill>
              </a:rPr>
              <a:t>Presentation Outline</a:t>
            </a:r>
            <a:r>
              <a:rPr lang="en-US" sz="2800" dirty="0" smtClean="0">
                <a:solidFill>
                  <a:schemeClr val="bg1"/>
                </a:solidFill>
              </a:rPr>
              <a:t>:</a:t>
            </a:r>
          </a:p>
          <a:p>
            <a:pPr algn="ctr">
              <a:defRPr/>
            </a:pPr>
            <a:endParaRPr lang="en-US" sz="2800" dirty="0">
              <a:solidFill>
                <a:schemeClr val="bg1"/>
              </a:solidFill>
            </a:endParaRPr>
          </a:p>
          <a:p>
            <a:pPr marL="236538" indent="-236538">
              <a:buFont typeface="Arial" pitchFamily="34" charset="0"/>
              <a:buChar char="•"/>
              <a:defRPr/>
            </a:pPr>
            <a:r>
              <a:rPr lang="en-US" sz="2250" dirty="0" smtClean="0">
                <a:solidFill>
                  <a:schemeClr val="bg1"/>
                </a:solidFill>
              </a:rPr>
              <a:t>The Science: what is GEOTRACES, why study the Arctic, what will we measure?</a:t>
            </a:r>
            <a:endParaRPr lang="en-US" sz="2250" dirty="0">
              <a:solidFill>
                <a:schemeClr val="bg1"/>
              </a:solidFill>
            </a:endParaRPr>
          </a:p>
          <a:p>
            <a:pPr marL="236538" indent="-236538">
              <a:buFont typeface="Arial" pitchFamily="34" charset="0"/>
              <a:buChar char="•"/>
              <a:defRPr/>
            </a:pPr>
            <a:r>
              <a:rPr lang="en-US" sz="2250" dirty="0" smtClean="0">
                <a:solidFill>
                  <a:schemeClr val="accent2">
                    <a:lumMod val="60000"/>
                    <a:lumOff val="40000"/>
                  </a:schemeClr>
                </a:solidFill>
              </a:rPr>
              <a:t>Cruise </a:t>
            </a:r>
            <a:r>
              <a:rPr lang="en-US" sz="2250" dirty="0">
                <a:solidFill>
                  <a:schemeClr val="accent2">
                    <a:lumMod val="60000"/>
                    <a:lumOff val="40000"/>
                  </a:schemeClr>
                </a:solidFill>
              </a:rPr>
              <a:t>plan discussion within the international </a:t>
            </a:r>
            <a:r>
              <a:rPr lang="en-US" sz="2250" dirty="0" smtClean="0">
                <a:solidFill>
                  <a:schemeClr val="accent2">
                    <a:lumMod val="60000"/>
                    <a:lumOff val="40000"/>
                  </a:schemeClr>
                </a:solidFill>
              </a:rPr>
              <a:t>framework.</a:t>
            </a:r>
          </a:p>
          <a:p>
            <a:pPr marL="236538" indent="-236538">
              <a:buFont typeface="Arial" pitchFamily="34" charset="0"/>
              <a:buChar char="•"/>
              <a:defRPr/>
            </a:pPr>
            <a:r>
              <a:rPr lang="en-US" sz="2250" dirty="0" smtClean="0">
                <a:solidFill>
                  <a:schemeClr val="accent2">
                    <a:lumMod val="60000"/>
                    <a:lumOff val="40000"/>
                  </a:schemeClr>
                </a:solidFill>
              </a:rPr>
              <a:t>Timeline</a:t>
            </a:r>
            <a:r>
              <a:rPr lang="en-US" sz="2250" dirty="0">
                <a:solidFill>
                  <a:schemeClr val="accent2">
                    <a:lumMod val="60000"/>
                    <a:lumOff val="40000"/>
                  </a:schemeClr>
                </a:solidFill>
              </a:rPr>
              <a:t>: Where we’ve been, where we are, where </a:t>
            </a:r>
            <a:r>
              <a:rPr lang="en-US" sz="2250" dirty="0" smtClean="0">
                <a:solidFill>
                  <a:schemeClr val="accent2">
                    <a:lumMod val="60000"/>
                    <a:lumOff val="40000"/>
                  </a:schemeClr>
                </a:solidFill>
              </a:rPr>
              <a:t>we’re headed</a:t>
            </a:r>
            <a:r>
              <a:rPr lang="en-US" sz="2250" dirty="0">
                <a:solidFill>
                  <a:schemeClr val="accent2">
                    <a:lumMod val="60000"/>
                    <a:lumOff val="40000"/>
                  </a:schemeClr>
                </a:solidFill>
              </a:rPr>
              <a:t>!</a:t>
            </a:r>
            <a:endParaRPr lang="en-US" sz="2250" dirty="0" smtClean="0">
              <a:solidFill>
                <a:schemeClr val="accent2">
                  <a:lumMod val="60000"/>
                  <a:lumOff val="40000"/>
                </a:schemeClr>
              </a:solidFill>
            </a:endParaRPr>
          </a:p>
          <a:p>
            <a:pPr marL="236538" indent="-236538">
              <a:buFont typeface="Arial" pitchFamily="34" charset="0"/>
              <a:buChar char="•"/>
              <a:defRPr/>
            </a:pPr>
            <a:r>
              <a:rPr lang="en-US" sz="2250" dirty="0" smtClean="0">
                <a:solidFill>
                  <a:schemeClr val="accent2">
                    <a:lumMod val="60000"/>
                    <a:lumOff val="40000"/>
                  </a:schemeClr>
                </a:solidFill>
              </a:rPr>
              <a:t>Anticipated Benefits from Arctic GEOTRACES</a:t>
            </a:r>
            <a:endParaRPr lang="en-US" sz="2250" dirty="0">
              <a:solidFill>
                <a:schemeClr val="accent2">
                  <a:lumMod val="60000"/>
                  <a:lumOff val="40000"/>
                </a:schemeClr>
              </a:solidFill>
            </a:endParaRPr>
          </a:p>
        </p:txBody>
      </p:sp>
      <p:pic>
        <p:nvPicPr>
          <p:cNvPr id="5123" name="Picture 4" descr="sea_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8" y="3796858"/>
            <a:ext cx="4007069" cy="266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52091"/>
            <a:ext cx="2590800" cy="300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473" y="3788877"/>
            <a:ext cx="14843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994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srcRect/>
          <a:stretch>
            <a:fillRect/>
          </a:stretch>
        </p:blipFill>
        <p:spPr bwMode="auto">
          <a:xfrm>
            <a:off x="47400" y="-1"/>
            <a:ext cx="9096600" cy="6587527"/>
          </a:xfrm>
          <a:prstGeom prst="rect">
            <a:avLst/>
          </a:prstGeom>
          <a:noFill/>
          <a:ln w="9525">
            <a:noFill/>
            <a:miter lim="800000"/>
            <a:headEnd/>
            <a:tailEnd/>
          </a:ln>
          <a:effectLst/>
        </p:spPr>
      </p:pic>
    </p:spTree>
    <p:extLst>
      <p:ext uri="{BB962C8B-B14F-4D97-AF65-F5344CB8AC3E}">
        <p14:creationId xmlns:p14="http://schemas.microsoft.com/office/powerpoint/2010/main" val="3780042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42041" y="-65288"/>
            <a:ext cx="899160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spcAft>
                <a:spcPts val="600"/>
              </a:spcAft>
            </a:pPr>
            <a:r>
              <a:rPr lang="en-US" dirty="0" smtClean="0">
                <a:solidFill>
                  <a:schemeClr val="bg1"/>
                </a:solidFill>
              </a:rPr>
              <a:t>Timeline:</a:t>
            </a:r>
          </a:p>
          <a:p>
            <a:pPr marL="342900" indent="-342900" eaLnBrk="0" hangingPunct="0">
              <a:spcAft>
                <a:spcPts val="600"/>
              </a:spcAft>
              <a:buFont typeface="Courier New" pitchFamily="49" charset="0"/>
              <a:buChar char="o"/>
            </a:pPr>
            <a:r>
              <a:rPr lang="en-US" dirty="0" smtClean="0">
                <a:solidFill>
                  <a:srgbClr val="0070C0"/>
                </a:solidFill>
              </a:rPr>
              <a:t>June 2009: Arctic GEOTRACES workshop in Delmenhorst.</a:t>
            </a:r>
          </a:p>
          <a:p>
            <a:pPr marL="342900" indent="-342900" eaLnBrk="0" hangingPunct="0">
              <a:spcAft>
                <a:spcPts val="600"/>
              </a:spcAft>
              <a:buFont typeface="Courier New" pitchFamily="49" charset="0"/>
              <a:buChar char="o"/>
            </a:pPr>
            <a:r>
              <a:rPr lang="en-US" dirty="0" smtClean="0">
                <a:solidFill>
                  <a:srgbClr val="0070C0"/>
                </a:solidFill>
              </a:rPr>
              <a:t>June 2011: NSF-OPP and CO agree to co-fund US Arctic GEOTRACES proposals.</a:t>
            </a:r>
          </a:p>
          <a:p>
            <a:pPr marL="342900" indent="-342900" eaLnBrk="0" hangingPunct="0">
              <a:spcAft>
                <a:spcPts val="600"/>
              </a:spcAft>
              <a:buFont typeface="Courier New" pitchFamily="49" charset="0"/>
              <a:buChar char="o"/>
            </a:pPr>
            <a:r>
              <a:rPr lang="en-US" dirty="0" smtClean="0">
                <a:solidFill>
                  <a:srgbClr val="0070C0"/>
                </a:solidFill>
              </a:rPr>
              <a:t>January </a:t>
            </a:r>
            <a:r>
              <a:rPr lang="en-US" dirty="0">
                <a:solidFill>
                  <a:srgbClr val="0070C0"/>
                </a:solidFill>
              </a:rPr>
              <a:t>2012 -- Ship </a:t>
            </a:r>
            <a:r>
              <a:rPr lang="en-US" dirty="0" smtClean="0">
                <a:solidFill>
                  <a:srgbClr val="0070C0"/>
                </a:solidFill>
              </a:rPr>
              <a:t>time request for the Healy (Kadko</a:t>
            </a:r>
            <a:r>
              <a:rPr lang="en-US" dirty="0">
                <a:solidFill>
                  <a:srgbClr val="0070C0"/>
                </a:solidFill>
              </a:rPr>
              <a:t>, Landing, Cutter, </a:t>
            </a:r>
            <a:r>
              <a:rPr lang="en-US" dirty="0" smtClean="0">
                <a:solidFill>
                  <a:srgbClr val="0070C0"/>
                </a:solidFill>
              </a:rPr>
              <a:t>Anderson)</a:t>
            </a:r>
          </a:p>
          <a:p>
            <a:pPr marL="342900" indent="-342900" eaLnBrk="0" hangingPunct="0">
              <a:spcAft>
                <a:spcPts val="600"/>
              </a:spcAft>
              <a:buFont typeface="Courier New" pitchFamily="49" charset="0"/>
              <a:buChar char="o"/>
            </a:pPr>
            <a:r>
              <a:rPr lang="en-US" dirty="0" smtClean="0">
                <a:solidFill>
                  <a:srgbClr val="0070C0"/>
                </a:solidFill>
              </a:rPr>
              <a:t>June </a:t>
            </a:r>
            <a:r>
              <a:rPr lang="en-US" dirty="0">
                <a:solidFill>
                  <a:srgbClr val="0070C0"/>
                </a:solidFill>
              </a:rPr>
              <a:t>13-15, 2012 -- Arctic Planning workshop—formulate science </a:t>
            </a:r>
            <a:r>
              <a:rPr lang="en-US" dirty="0" smtClean="0">
                <a:solidFill>
                  <a:srgbClr val="0070C0"/>
                </a:solidFill>
              </a:rPr>
              <a:t>plan (continued coordination </a:t>
            </a:r>
            <a:r>
              <a:rPr lang="en-US" dirty="0">
                <a:solidFill>
                  <a:srgbClr val="0070C0"/>
                </a:solidFill>
              </a:rPr>
              <a:t>with international partners) – </a:t>
            </a:r>
            <a:r>
              <a:rPr lang="en-US" dirty="0" smtClean="0">
                <a:solidFill>
                  <a:srgbClr val="0070C0"/>
                </a:solidFill>
              </a:rPr>
              <a:t>NSF HQ.</a:t>
            </a:r>
          </a:p>
          <a:p>
            <a:pPr marL="342900" indent="-342900" eaLnBrk="0" hangingPunct="0">
              <a:spcAft>
                <a:spcPts val="600"/>
              </a:spcAft>
              <a:buFont typeface="Courier New" pitchFamily="49" charset="0"/>
              <a:buChar char="o"/>
            </a:pPr>
            <a:r>
              <a:rPr lang="en-US" dirty="0" smtClean="0">
                <a:solidFill>
                  <a:srgbClr val="0070C0"/>
                </a:solidFill>
              </a:rPr>
              <a:t>October 15, </a:t>
            </a:r>
            <a:r>
              <a:rPr lang="en-US" dirty="0">
                <a:solidFill>
                  <a:srgbClr val="0070C0"/>
                </a:solidFill>
              </a:rPr>
              <a:t>2012 -- Management proposal </a:t>
            </a:r>
            <a:r>
              <a:rPr lang="en-US" dirty="0" smtClean="0">
                <a:solidFill>
                  <a:srgbClr val="0070C0"/>
                </a:solidFill>
              </a:rPr>
              <a:t>submitted (Kadko</a:t>
            </a:r>
            <a:r>
              <a:rPr lang="en-US" dirty="0">
                <a:solidFill>
                  <a:srgbClr val="0070C0"/>
                </a:solidFill>
              </a:rPr>
              <a:t>, Landing, </a:t>
            </a:r>
            <a:r>
              <a:rPr lang="en-US" dirty="0" smtClean="0">
                <a:solidFill>
                  <a:srgbClr val="0070C0"/>
                </a:solidFill>
              </a:rPr>
              <a:t>Cutter).</a:t>
            </a:r>
          </a:p>
          <a:p>
            <a:pPr marL="342900" indent="-342900" eaLnBrk="0" hangingPunct="0">
              <a:spcAft>
                <a:spcPts val="600"/>
              </a:spcAft>
              <a:buFont typeface="Courier New" pitchFamily="49" charset="0"/>
              <a:buChar char="o"/>
            </a:pPr>
            <a:r>
              <a:rPr lang="en-US" dirty="0" smtClean="0">
                <a:solidFill>
                  <a:srgbClr val="0070C0"/>
                </a:solidFill>
              </a:rPr>
              <a:t>Summer </a:t>
            </a:r>
            <a:r>
              <a:rPr lang="en-US" dirty="0">
                <a:solidFill>
                  <a:srgbClr val="0070C0"/>
                </a:solidFill>
              </a:rPr>
              <a:t>2013  -- Management proposal </a:t>
            </a:r>
            <a:r>
              <a:rPr lang="en-US" dirty="0" smtClean="0">
                <a:solidFill>
                  <a:srgbClr val="0070C0"/>
                </a:solidFill>
              </a:rPr>
              <a:t>awarded (?).</a:t>
            </a:r>
          </a:p>
          <a:p>
            <a:pPr marL="342900" indent="-342900" eaLnBrk="0" hangingPunct="0">
              <a:spcAft>
                <a:spcPts val="600"/>
              </a:spcAft>
              <a:buFont typeface="Courier New" pitchFamily="49" charset="0"/>
              <a:buChar char="o"/>
            </a:pPr>
            <a:r>
              <a:rPr lang="en-US" dirty="0" smtClean="0">
                <a:solidFill>
                  <a:srgbClr val="0070C0"/>
                </a:solidFill>
              </a:rPr>
              <a:t>Feb </a:t>
            </a:r>
            <a:r>
              <a:rPr lang="en-US" dirty="0">
                <a:solidFill>
                  <a:srgbClr val="0070C0"/>
                </a:solidFill>
              </a:rPr>
              <a:t>2014  --  PI </a:t>
            </a:r>
            <a:r>
              <a:rPr lang="en-US" dirty="0" smtClean="0">
                <a:solidFill>
                  <a:srgbClr val="0070C0"/>
                </a:solidFill>
              </a:rPr>
              <a:t>science proposals.</a:t>
            </a:r>
          </a:p>
          <a:p>
            <a:pPr marL="342900" indent="-342900" eaLnBrk="0" hangingPunct="0">
              <a:spcAft>
                <a:spcPts val="600"/>
              </a:spcAft>
              <a:buFont typeface="Courier New" pitchFamily="49" charset="0"/>
              <a:buChar char="o"/>
            </a:pPr>
            <a:r>
              <a:rPr lang="en-US" dirty="0" smtClean="0">
                <a:solidFill>
                  <a:srgbClr val="0070C0"/>
                </a:solidFill>
              </a:rPr>
              <a:t>Winter </a:t>
            </a:r>
            <a:r>
              <a:rPr lang="en-US" dirty="0">
                <a:solidFill>
                  <a:srgbClr val="0070C0"/>
                </a:solidFill>
              </a:rPr>
              <a:t>2014 -2015.  PI </a:t>
            </a:r>
            <a:r>
              <a:rPr lang="en-US" dirty="0" smtClean="0">
                <a:solidFill>
                  <a:srgbClr val="0070C0"/>
                </a:solidFill>
              </a:rPr>
              <a:t>cruise-planning meeting.</a:t>
            </a:r>
          </a:p>
          <a:p>
            <a:pPr marL="342900" indent="-342900" eaLnBrk="0" hangingPunct="0">
              <a:spcAft>
                <a:spcPts val="600"/>
              </a:spcAft>
              <a:buFont typeface="Courier New" pitchFamily="49" charset="0"/>
              <a:buChar char="o"/>
            </a:pPr>
            <a:r>
              <a:rPr lang="en-US" dirty="0" smtClean="0">
                <a:solidFill>
                  <a:srgbClr val="0070C0"/>
                </a:solidFill>
              </a:rPr>
              <a:t>Aug </a:t>
            </a:r>
            <a:r>
              <a:rPr lang="en-US" dirty="0">
                <a:solidFill>
                  <a:srgbClr val="0070C0"/>
                </a:solidFill>
              </a:rPr>
              <a:t>– Sept </a:t>
            </a:r>
            <a:r>
              <a:rPr lang="en-US" dirty="0" smtClean="0">
                <a:solidFill>
                  <a:srgbClr val="0070C0"/>
                </a:solidFill>
              </a:rPr>
              <a:t>2015:  Research Cruise.</a:t>
            </a:r>
          </a:p>
          <a:p>
            <a:pPr marL="342900" indent="-342900" eaLnBrk="0" hangingPunct="0">
              <a:spcAft>
                <a:spcPts val="600"/>
              </a:spcAft>
              <a:buFont typeface="Courier New" pitchFamily="49" charset="0"/>
              <a:buChar char="o"/>
            </a:pPr>
            <a:r>
              <a:rPr lang="en-US" dirty="0" smtClean="0">
                <a:solidFill>
                  <a:srgbClr val="0070C0"/>
                </a:solidFill>
              </a:rPr>
              <a:t>Fall 2016 (AGU?): Post-cruise data workshop</a:t>
            </a:r>
            <a:endParaRPr lang="en-US" dirty="0">
              <a:solidFill>
                <a:srgbClr val="0070C0"/>
              </a:solidFill>
            </a:endParaRPr>
          </a:p>
        </p:txBody>
      </p:sp>
      <p:pic>
        <p:nvPicPr>
          <p:cNvPr id="3072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926885"/>
            <a:ext cx="1563812" cy="181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184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8757"/>
            <a:ext cx="2519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p:cNvSpPr txBox="1">
            <a:spLocks noChangeArrowheads="1"/>
          </p:cNvSpPr>
          <p:nvPr/>
        </p:nvSpPr>
        <p:spPr bwMode="auto">
          <a:xfrm>
            <a:off x="419100" y="66953"/>
            <a:ext cx="8572500"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pPr>
            <a:r>
              <a:rPr lang="en-US" u="sng" dirty="0">
                <a:solidFill>
                  <a:schemeClr val="bg1"/>
                </a:solidFill>
              </a:rPr>
              <a:t>What are the anticipated benefits?</a:t>
            </a:r>
          </a:p>
          <a:p>
            <a:pPr>
              <a:spcAft>
                <a:spcPts val="600"/>
              </a:spcAft>
            </a:pPr>
            <a:endParaRPr lang="en-US" dirty="0">
              <a:solidFill>
                <a:schemeClr val="bg1"/>
              </a:solidFill>
            </a:endParaRPr>
          </a:p>
          <a:p>
            <a:pPr>
              <a:spcAft>
                <a:spcPts val="600"/>
              </a:spcAft>
            </a:pPr>
            <a:r>
              <a:rPr lang="en-US" dirty="0">
                <a:solidFill>
                  <a:schemeClr val="bg1"/>
                </a:solidFill>
              </a:rPr>
              <a:t>They include:</a:t>
            </a:r>
          </a:p>
          <a:p>
            <a:pPr>
              <a:spcAft>
                <a:spcPts val="600"/>
              </a:spcAft>
            </a:pPr>
            <a:endParaRPr lang="en-US" dirty="0">
              <a:solidFill>
                <a:schemeClr val="bg1"/>
              </a:solidFill>
            </a:endParaRPr>
          </a:p>
          <a:p>
            <a:pPr>
              <a:spcAft>
                <a:spcPts val="600"/>
              </a:spcAft>
              <a:buFont typeface="Arial" charset="0"/>
              <a:buAutoNum type="arabicParenR"/>
            </a:pPr>
            <a:r>
              <a:rPr lang="en-US" dirty="0">
                <a:solidFill>
                  <a:schemeClr val="bg1"/>
                </a:solidFill>
              </a:rPr>
              <a:t>Identify sources and sinks and quantify internal cycling of essential </a:t>
            </a:r>
            <a:r>
              <a:rPr lang="en-US" dirty="0" smtClean="0">
                <a:solidFill>
                  <a:schemeClr val="bg1"/>
                </a:solidFill>
              </a:rPr>
              <a:t>micronutrients and other TEIs (</a:t>
            </a:r>
            <a:r>
              <a:rPr lang="en-US" dirty="0">
                <a:solidFill>
                  <a:schemeClr val="bg1"/>
                </a:solidFill>
              </a:rPr>
              <a:t>e.g., </a:t>
            </a:r>
            <a:r>
              <a:rPr lang="en-US" dirty="0" smtClean="0">
                <a:solidFill>
                  <a:schemeClr val="bg1"/>
                </a:solidFill>
              </a:rPr>
              <a:t>Mn, Fe</a:t>
            </a:r>
            <a:r>
              <a:rPr lang="en-US" dirty="0">
                <a:solidFill>
                  <a:schemeClr val="bg1"/>
                </a:solidFill>
              </a:rPr>
              <a:t>, </a:t>
            </a:r>
            <a:r>
              <a:rPr lang="en-US" dirty="0" smtClean="0">
                <a:solidFill>
                  <a:schemeClr val="bg1"/>
                </a:solidFill>
              </a:rPr>
              <a:t>Co, Ni, Cu, Zn, Cd).</a:t>
            </a:r>
          </a:p>
          <a:p>
            <a:pPr>
              <a:spcAft>
                <a:spcPts val="600"/>
              </a:spcAft>
              <a:buFont typeface="Arial" charset="0"/>
              <a:buAutoNum type="arabicParenR"/>
            </a:pPr>
            <a:r>
              <a:rPr lang="en-US" dirty="0" smtClean="0">
                <a:solidFill>
                  <a:srgbClr val="0070C0"/>
                </a:solidFill>
              </a:rPr>
              <a:t>Calibrate </a:t>
            </a:r>
            <a:r>
              <a:rPr lang="en-US" dirty="0">
                <a:solidFill>
                  <a:srgbClr val="0070C0"/>
                </a:solidFill>
              </a:rPr>
              <a:t>geochemical tracers used to reconstruct past ocean conditions (e.g., circulation, chemistry, biological productivity, carbon fluxes) for more reliable </a:t>
            </a:r>
            <a:r>
              <a:rPr lang="en-US" dirty="0" smtClean="0">
                <a:solidFill>
                  <a:srgbClr val="0070C0"/>
                </a:solidFill>
              </a:rPr>
              <a:t>applications.</a:t>
            </a:r>
          </a:p>
          <a:p>
            <a:pPr>
              <a:spcAft>
                <a:spcPts val="600"/>
              </a:spcAft>
              <a:buFont typeface="Arial" charset="0"/>
              <a:buAutoNum type="arabicParenR"/>
            </a:pPr>
            <a:r>
              <a:rPr lang="en-US" dirty="0" smtClean="0">
                <a:solidFill>
                  <a:srgbClr val="0070C0"/>
                </a:solidFill>
              </a:rPr>
              <a:t>Improve </a:t>
            </a:r>
            <a:r>
              <a:rPr lang="en-US" dirty="0">
                <a:solidFill>
                  <a:srgbClr val="0070C0"/>
                </a:solidFill>
              </a:rPr>
              <a:t>predictions of the </a:t>
            </a:r>
            <a:r>
              <a:rPr lang="en-US" dirty="0" smtClean="0">
                <a:solidFill>
                  <a:srgbClr val="0070C0"/>
                </a:solidFill>
              </a:rPr>
              <a:t>cycling and </a:t>
            </a:r>
            <a:r>
              <a:rPr lang="en-US" dirty="0">
                <a:solidFill>
                  <a:srgbClr val="0070C0"/>
                </a:solidFill>
              </a:rPr>
              <a:t>fate of </a:t>
            </a:r>
            <a:r>
              <a:rPr lang="en-US" dirty="0" smtClean="0">
                <a:solidFill>
                  <a:srgbClr val="0070C0"/>
                </a:solidFill>
              </a:rPr>
              <a:t>natural and contaminant TEIs.</a:t>
            </a:r>
          </a:p>
          <a:p>
            <a:pPr>
              <a:spcAft>
                <a:spcPts val="600"/>
              </a:spcAft>
              <a:buFont typeface="Arial" charset="0"/>
              <a:buAutoNum type="arabicParenR"/>
            </a:pPr>
            <a:r>
              <a:rPr lang="en-US" dirty="0" smtClean="0">
                <a:solidFill>
                  <a:srgbClr val="0070C0"/>
                </a:solidFill>
              </a:rPr>
              <a:t>Apply knowledge to predicting trajectory and impacts of “change” in the Arctic.</a:t>
            </a:r>
            <a:endParaRPr lang="en-US" dirty="0">
              <a:solidFill>
                <a:srgbClr val="0070C0"/>
              </a:solidFill>
            </a:endParaRPr>
          </a:p>
        </p:txBody>
      </p:sp>
    </p:spTree>
    <p:extLst>
      <p:ext uri="{BB962C8B-B14F-4D97-AF65-F5344CB8AC3E}">
        <p14:creationId xmlns:p14="http://schemas.microsoft.com/office/powerpoint/2010/main" val="301399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012825" y="3497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p>
        </p:txBody>
      </p:sp>
      <p:pic>
        <p:nvPicPr>
          <p:cNvPr id="34819" name="Picture 10" descr="G2CoverSciencePlan8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238" y="914400"/>
            <a:ext cx="35861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3"/>
          <p:cNvSpPr txBox="1">
            <a:spLocks noChangeArrowheads="1"/>
          </p:cNvSpPr>
          <p:nvPr/>
        </p:nvSpPr>
        <p:spPr bwMode="auto">
          <a:xfrm>
            <a:off x="152400" y="935421"/>
            <a:ext cx="498495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4400" dirty="0" smtClean="0">
                <a:solidFill>
                  <a:schemeClr val="bg1"/>
                </a:solidFill>
              </a:rPr>
              <a:t>www.geotraces.org</a:t>
            </a:r>
            <a:endParaRPr lang="en-US" sz="4400" dirty="0">
              <a:solidFill>
                <a:schemeClr val="bg1"/>
              </a:solidFill>
            </a:endParaRPr>
          </a:p>
          <a:p>
            <a:endParaRPr lang="en-US" sz="4400" dirty="0">
              <a:solidFill>
                <a:schemeClr val="bg1"/>
              </a:solidFill>
            </a:endParaRPr>
          </a:p>
          <a:p>
            <a:r>
              <a:rPr lang="en-US" sz="4400" dirty="0">
                <a:solidFill>
                  <a:schemeClr val="bg1"/>
                </a:solidFill>
                <a:hlinkClick r:id="rId4"/>
              </a:rPr>
              <a:t>ipo@geotraces.org</a:t>
            </a:r>
            <a:endParaRPr lang="en-US" sz="44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222098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 y="6470650"/>
            <a:ext cx="2519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19100" y="227012"/>
            <a:ext cx="83058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3200" u="sng" dirty="0">
                <a:solidFill>
                  <a:schemeClr val="bg1"/>
                </a:solidFill>
              </a:rPr>
              <a:t>What is GEOTRACES?</a:t>
            </a:r>
          </a:p>
          <a:p>
            <a:endParaRPr lang="en-US" sz="3200" dirty="0">
              <a:solidFill>
                <a:schemeClr val="bg1"/>
              </a:solidFill>
            </a:endParaRPr>
          </a:p>
          <a:p>
            <a:r>
              <a:rPr lang="en-US" sz="3200" dirty="0">
                <a:solidFill>
                  <a:schemeClr val="bg1"/>
                </a:solidFill>
              </a:rPr>
              <a:t>An international program designed to study the marine biogeochemical cycles of trace elements and their isotopes.</a:t>
            </a:r>
          </a:p>
          <a:p>
            <a:endParaRPr lang="en-US" sz="3200" dirty="0">
              <a:solidFill>
                <a:schemeClr val="bg1"/>
              </a:solidFill>
            </a:endParaRPr>
          </a:p>
          <a:p>
            <a:pPr algn="ctr"/>
            <a:r>
              <a:rPr lang="en-US" sz="3200" dirty="0">
                <a:solidFill>
                  <a:schemeClr val="accent2">
                    <a:lumMod val="60000"/>
                    <a:lumOff val="40000"/>
                  </a:schemeClr>
                </a:solidFill>
              </a:rPr>
              <a:t>Its </a:t>
            </a:r>
            <a:r>
              <a:rPr lang="en-US" sz="3200" u="sng" dirty="0">
                <a:solidFill>
                  <a:schemeClr val="accent2">
                    <a:lumMod val="60000"/>
                    <a:lumOff val="40000"/>
                  </a:schemeClr>
                </a:solidFill>
              </a:rPr>
              <a:t>Mission</a:t>
            </a:r>
            <a:r>
              <a:rPr lang="en-US" sz="3200" dirty="0">
                <a:solidFill>
                  <a:schemeClr val="accent2">
                    <a:lumMod val="60000"/>
                    <a:lumOff val="40000"/>
                  </a:schemeClr>
                </a:solidFill>
              </a:rPr>
              <a:t> is:</a:t>
            </a:r>
          </a:p>
          <a:p>
            <a:r>
              <a:rPr lang="en-US" sz="2800" dirty="0">
                <a:solidFill>
                  <a:schemeClr val="accent2">
                    <a:lumMod val="60000"/>
                    <a:lumOff val="40000"/>
                  </a:schemeClr>
                </a:solidFill>
              </a:rPr>
              <a:t>“To identify processes and quantify fluxes that control the distributions of key trace elements and isotopes (TEIs) in the ocean, and to establish the sensitivity of these distributions to changing environmental conditions”</a:t>
            </a:r>
            <a:endParaRPr lang="en-US" dirty="0">
              <a:solidFill>
                <a:schemeClr val="accent2">
                  <a:lumMod val="60000"/>
                  <a:lumOff val="40000"/>
                </a:schemeClr>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8863"/>
            <a:ext cx="2519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2" y="914400"/>
            <a:ext cx="919898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228600" y="5029200"/>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2800" dirty="0">
                <a:solidFill>
                  <a:schemeClr val="bg1"/>
                </a:solidFill>
              </a:rPr>
              <a:t>Need to understand </a:t>
            </a:r>
            <a:r>
              <a:rPr lang="en-US" sz="2800" dirty="0" smtClean="0">
                <a:solidFill>
                  <a:schemeClr val="bg1"/>
                </a:solidFill>
              </a:rPr>
              <a:t>and quantify fluxes </a:t>
            </a:r>
            <a:r>
              <a:rPr lang="en-US" sz="2800" dirty="0">
                <a:solidFill>
                  <a:schemeClr val="bg1"/>
                </a:solidFill>
              </a:rPr>
              <a:t>at </a:t>
            </a:r>
            <a:r>
              <a:rPr lang="en-US" sz="2800" dirty="0" smtClean="0">
                <a:solidFill>
                  <a:schemeClr val="bg1"/>
                </a:solidFill>
              </a:rPr>
              <a:t>ocean interfaces and rates and mechanisms of internal cycling processes.</a:t>
            </a:r>
            <a:endParaRPr lang="en-US" sz="2800" dirty="0">
              <a:solidFill>
                <a:schemeClr val="bg1"/>
              </a:solidFill>
            </a:endParaRPr>
          </a:p>
        </p:txBody>
      </p:sp>
      <p:sp>
        <p:nvSpPr>
          <p:cNvPr id="7173" name="Rectangle 6"/>
          <p:cNvSpPr>
            <a:spLocks noGrp="1" noChangeArrowheads="1"/>
          </p:cNvSpPr>
          <p:nvPr>
            <p:ph type="ctrTitle"/>
          </p:nvPr>
        </p:nvSpPr>
        <p:spPr>
          <a:xfrm>
            <a:off x="0" y="152400"/>
            <a:ext cx="9144000" cy="762000"/>
          </a:xfrm>
        </p:spPr>
        <p:txBody>
          <a:bodyPr/>
          <a:lstStyle/>
          <a:p>
            <a:pPr eaLnBrk="1" hangingPunct="1"/>
            <a:r>
              <a:rPr lang="en-US" sz="2800" u="sng" dirty="0" smtClean="0">
                <a:solidFill>
                  <a:schemeClr val="bg1"/>
                </a:solidFill>
              </a:rPr>
              <a:t>Strategy and Overarching Scientific Goals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09045" y="366623"/>
            <a:ext cx="892591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236538" indent="-236538"/>
            <a:r>
              <a:rPr lang="en-GB" sz="2800" u="sng" dirty="0">
                <a:solidFill>
                  <a:schemeClr val="bg1"/>
                </a:solidFill>
              </a:rPr>
              <a:t>The Arctic is </a:t>
            </a:r>
            <a:r>
              <a:rPr lang="en-GB" sz="2800" u="sng" dirty="0" smtClean="0">
                <a:solidFill>
                  <a:schemeClr val="bg1"/>
                </a:solidFill>
              </a:rPr>
              <a:t>Unique</a:t>
            </a:r>
          </a:p>
          <a:p>
            <a:pPr marL="236538" indent="-236538"/>
            <a:endParaRPr lang="en-GB" dirty="0">
              <a:solidFill>
                <a:schemeClr val="bg1"/>
              </a:solidFill>
            </a:endParaRPr>
          </a:p>
          <a:p>
            <a:pPr marL="342900" lvl="1" indent="-342900">
              <a:spcAft>
                <a:spcPts val="300"/>
              </a:spcAft>
              <a:buFont typeface="Arial" charset="0"/>
              <a:buChar char="•"/>
            </a:pPr>
            <a:r>
              <a:rPr lang="en-US" sz="2200" dirty="0" smtClean="0">
                <a:solidFill>
                  <a:schemeClr val="bg1"/>
                </a:solidFill>
              </a:rPr>
              <a:t>Extremely vulnerable to climate change.</a:t>
            </a:r>
          </a:p>
          <a:p>
            <a:pPr marL="342900" lvl="1" indent="-342900">
              <a:spcAft>
                <a:spcPts val="300"/>
              </a:spcAft>
              <a:buFont typeface="Arial" charset="0"/>
              <a:buChar char="•"/>
            </a:pPr>
            <a:r>
              <a:rPr lang="en-US" sz="2200" dirty="0" smtClean="0">
                <a:solidFill>
                  <a:schemeClr val="bg1"/>
                </a:solidFill>
              </a:rPr>
              <a:t>Plays a major role in global climate, </a:t>
            </a:r>
            <a:r>
              <a:rPr lang="en-US" sz="2200" dirty="0" err="1" smtClean="0">
                <a:solidFill>
                  <a:schemeClr val="bg1"/>
                </a:solidFill>
              </a:rPr>
              <a:t>thermohaline</a:t>
            </a:r>
            <a:r>
              <a:rPr lang="en-US" sz="2200" dirty="0" smtClean="0">
                <a:solidFill>
                  <a:schemeClr val="bg1"/>
                </a:solidFill>
              </a:rPr>
              <a:t> circulation, planetary heat budget, carbon transport.</a:t>
            </a:r>
            <a:endParaRPr lang="en-US" sz="2200" dirty="0">
              <a:solidFill>
                <a:schemeClr val="bg1"/>
              </a:solidFill>
            </a:endParaRPr>
          </a:p>
          <a:p>
            <a:pPr marL="342900" lvl="1" indent="-342900">
              <a:spcAft>
                <a:spcPts val="300"/>
              </a:spcAft>
              <a:buFont typeface="Arial" charset="0"/>
              <a:buChar char="•"/>
            </a:pPr>
            <a:r>
              <a:rPr lang="en-US" sz="2200" dirty="0" smtClean="0">
                <a:solidFill>
                  <a:schemeClr val="accent2">
                    <a:lumMod val="60000"/>
                    <a:lumOff val="40000"/>
                  </a:schemeClr>
                </a:solidFill>
              </a:rPr>
              <a:t>Only </a:t>
            </a:r>
            <a:r>
              <a:rPr lang="en-US" sz="2200" dirty="0">
                <a:solidFill>
                  <a:schemeClr val="accent2">
                    <a:lumMod val="60000"/>
                    <a:lumOff val="40000"/>
                  </a:schemeClr>
                </a:solidFill>
              </a:rPr>
              <a:t>~ 2% of total ocean volume </a:t>
            </a:r>
            <a:r>
              <a:rPr lang="en-US" sz="2400" dirty="0">
                <a:solidFill>
                  <a:schemeClr val="accent2">
                    <a:lumMod val="60000"/>
                    <a:lumOff val="40000"/>
                  </a:schemeClr>
                </a:solidFill>
              </a:rPr>
              <a:t> BUT</a:t>
            </a:r>
            <a:r>
              <a:rPr lang="en-US" sz="2200" dirty="0" smtClean="0">
                <a:solidFill>
                  <a:schemeClr val="accent2">
                    <a:lumMod val="60000"/>
                    <a:lumOff val="40000"/>
                  </a:schemeClr>
                </a:solidFill>
              </a:rPr>
              <a:t>………</a:t>
            </a:r>
          </a:p>
          <a:p>
            <a:pPr marL="342900" lvl="1" indent="-342900">
              <a:spcAft>
                <a:spcPts val="300"/>
              </a:spcAft>
              <a:buFont typeface="Arial" charset="0"/>
              <a:buChar char="•"/>
            </a:pPr>
            <a:r>
              <a:rPr lang="en-GB" sz="2200" dirty="0" smtClean="0">
                <a:solidFill>
                  <a:schemeClr val="accent2">
                    <a:lumMod val="60000"/>
                    <a:lumOff val="40000"/>
                  </a:schemeClr>
                </a:solidFill>
              </a:rPr>
              <a:t>10</a:t>
            </a:r>
            <a:r>
              <a:rPr lang="en-GB" sz="2200" dirty="0">
                <a:solidFill>
                  <a:schemeClr val="accent2">
                    <a:lumMod val="60000"/>
                    <a:lumOff val="40000"/>
                  </a:schemeClr>
                </a:solidFill>
              </a:rPr>
              <a:t>% of the global river run-off is delivered to the </a:t>
            </a:r>
            <a:r>
              <a:rPr lang="en-GB" sz="2200" dirty="0" smtClean="0">
                <a:solidFill>
                  <a:schemeClr val="accent2">
                    <a:lumMod val="60000"/>
                    <a:lumOff val="40000"/>
                  </a:schemeClr>
                </a:solidFill>
              </a:rPr>
              <a:t>Arctic</a:t>
            </a:r>
          </a:p>
          <a:p>
            <a:pPr marL="342900" lvl="1" indent="-342900">
              <a:spcAft>
                <a:spcPts val="300"/>
              </a:spcAft>
              <a:buFont typeface="Arial" charset="0"/>
              <a:buChar char="•"/>
            </a:pPr>
            <a:r>
              <a:rPr lang="en-US" sz="2200" dirty="0" smtClean="0">
                <a:solidFill>
                  <a:schemeClr val="accent2">
                    <a:lumMod val="60000"/>
                    <a:lumOff val="40000"/>
                  </a:schemeClr>
                </a:solidFill>
              </a:rPr>
              <a:t>Arctic </a:t>
            </a:r>
            <a:r>
              <a:rPr lang="en-US" sz="2200" dirty="0">
                <a:solidFill>
                  <a:schemeClr val="accent2">
                    <a:lumMod val="60000"/>
                    <a:lumOff val="40000"/>
                  </a:schemeClr>
                </a:solidFill>
              </a:rPr>
              <a:t>shelves represent </a:t>
            </a:r>
            <a:r>
              <a:rPr lang="en-US" sz="2200" dirty="0" smtClean="0">
                <a:solidFill>
                  <a:schemeClr val="accent2">
                    <a:lumMod val="60000"/>
                    <a:lumOff val="40000"/>
                  </a:schemeClr>
                </a:solidFill>
              </a:rPr>
              <a:t>25</a:t>
            </a:r>
            <a:r>
              <a:rPr lang="en-US" sz="2200" dirty="0">
                <a:solidFill>
                  <a:schemeClr val="accent2">
                    <a:lumMod val="60000"/>
                    <a:lumOff val="40000"/>
                  </a:schemeClr>
                </a:solidFill>
              </a:rPr>
              <a:t>% of the global shelf </a:t>
            </a:r>
            <a:r>
              <a:rPr lang="en-US" sz="2200" dirty="0" smtClean="0">
                <a:solidFill>
                  <a:schemeClr val="accent2">
                    <a:lumMod val="60000"/>
                    <a:lumOff val="40000"/>
                  </a:schemeClr>
                </a:solidFill>
              </a:rPr>
              <a:t>area</a:t>
            </a:r>
          </a:p>
          <a:p>
            <a:pPr marL="342900" lvl="1" indent="-342900">
              <a:spcAft>
                <a:spcPts val="300"/>
              </a:spcAft>
              <a:buFont typeface="Arial" charset="0"/>
              <a:buChar char="•"/>
            </a:pPr>
            <a:r>
              <a:rPr lang="en-GB" sz="2200" dirty="0" smtClean="0">
                <a:solidFill>
                  <a:schemeClr val="accent2">
                    <a:lumMod val="60000"/>
                    <a:lumOff val="40000"/>
                  </a:schemeClr>
                </a:solidFill>
              </a:rPr>
              <a:t>30% </a:t>
            </a:r>
            <a:r>
              <a:rPr lang="en-GB" sz="2200" dirty="0">
                <a:solidFill>
                  <a:schemeClr val="accent2">
                    <a:lumMod val="60000"/>
                    <a:lumOff val="40000"/>
                  </a:schemeClr>
                </a:solidFill>
              </a:rPr>
              <a:t>of the world’s soil carbon </a:t>
            </a:r>
            <a:r>
              <a:rPr lang="en-GB" sz="2200" dirty="0" smtClean="0">
                <a:solidFill>
                  <a:schemeClr val="accent2">
                    <a:lumMod val="60000"/>
                    <a:lumOff val="40000"/>
                  </a:schemeClr>
                </a:solidFill>
              </a:rPr>
              <a:t>stored in northern ecosystems</a:t>
            </a:r>
          </a:p>
          <a:p>
            <a:pPr marL="346075" lvl="1" indent="-346075">
              <a:spcAft>
                <a:spcPts val="300"/>
              </a:spcAft>
              <a:buFont typeface="Arial" charset="0"/>
              <a:buChar char="•"/>
            </a:pPr>
            <a:r>
              <a:rPr lang="en-GB" sz="2200" dirty="0" smtClean="0">
                <a:solidFill>
                  <a:schemeClr val="accent2">
                    <a:lumMod val="60000"/>
                    <a:lumOff val="40000"/>
                  </a:schemeClr>
                </a:solidFill>
              </a:rPr>
              <a:t>Warming </a:t>
            </a:r>
            <a:r>
              <a:rPr lang="en-GB" sz="2200" dirty="0">
                <a:solidFill>
                  <a:schemeClr val="accent2">
                    <a:lumMod val="60000"/>
                    <a:lumOff val="40000"/>
                  </a:schemeClr>
                </a:solidFill>
              </a:rPr>
              <a:t>climate </a:t>
            </a:r>
            <a:r>
              <a:rPr lang="en-GB" sz="2200" dirty="0" smtClean="0">
                <a:solidFill>
                  <a:schemeClr val="accent2">
                    <a:lumMod val="60000"/>
                    <a:lumOff val="40000"/>
                  </a:schemeClr>
                </a:solidFill>
              </a:rPr>
              <a:t>should increase export of </a:t>
            </a:r>
          </a:p>
          <a:p>
            <a:pPr marL="0" lvl="1">
              <a:spcAft>
                <a:spcPts val="300"/>
              </a:spcAft>
            </a:pPr>
            <a:r>
              <a:rPr lang="en-GB" sz="2200" dirty="0" smtClean="0">
                <a:solidFill>
                  <a:schemeClr val="accent2">
                    <a:lumMod val="60000"/>
                    <a:lumOff val="40000"/>
                  </a:schemeClr>
                </a:solidFill>
              </a:rPr>
              <a:t>    organic </a:t>
            </a:r>
            <a:r>
              <a:rPr lang="en-GB" sz="2200" dirty="0">
                <a:solidFill>
                  <a:schemeClr val="accent2">
                    <a:lumMod val="60000"/>
                    <a:lumOff val="40000"/>
                  </a:schemeClr>
                </a:solidFill>
              </a:rPr>
              <a:t>carbon to the Arctic </a:t>
            </a:r>
            <a:r>
              <a:rPr lang="en-GB" sz="2200" dirty="0" smtClean="0">
                <a:solidFill>
                  <a:schemeClr val="accent2">
                    <a:lumMod val="60000"/>
                    <a:lumOff val="40000"/>
                  </a:schemeClr>
                </a:solidFill>
              </a:rPr>
              <a:t>Ocean.</a:t>
            </a:r>
            <a:endParaRPr lang="en-US" sz="2200" dirty="0">
              <a:solidFill>
                <a:schemeClr val="accent2">
                  <a:lumMod val="60000"/>
                  <a:lumOff val="40000"/>
                </a:schemeClr>
              </a:solidFill>
            </a:endParaRPr>
          </a:p>
          <a:p>
            <a:pPr marL="236538" lvl="1" indent="-236538">
              <a:spcAft>
                <a:spcPts val="300"/>
              </a:spcAft>
            </a:pPr>
            <a:r>
              <a:rPr lang="en-US" sz="2200" dirty="0">
                <a:solidFill>
                  <a:schemeClr val="accent2">
                    <a:lumMod val="60000"/>
                    <a:lumOff val="40000"/>
                  </a:schemeClr>
                </a:solidFill>
              </a:rPr>
              <a:t>	</a:t>
            </a:r>
            <a:r>
              <a:rPr lang="en-US" sz="2200" dirty="0" smtClean="0">
                <a:solidFill>
                  <a:schemeClr val="accent2">
                    <a:lumMod val="60000"/>
                    <a:lumOff val="40000"/>
                  </a:schemeClr>
                </a:solidFill>
              </a:rPr>
              <a:t>Sea Ice: Captures and transports </a:t>
            </a:r>
          </a:p>
          <a:p>
            <a:pPr marL="236538" lvl="1" indent="-236538">
              <a:spcAft>
                <a:spcPts val="300"/>
              </a:spcAft>
            </a:pPr>
            <a:r>
              <a:rPr lang="en-US" sz="2200" dirty="0">
                <a:solidFill>
                  <a:schemeClr val="accent2">
                    <a:lumMod val="60000"/>
                    <a:lumOff val="40000"/>
                  </a:schemeClr>
                </a:solidFill>
              </a:rPr>
              <a:t>	</a:t>
            </a:r>
            <a:r>
              <a:rPr lang="en-US" sz="2200" dirty="0" smtClean="0">
                <a:solidFill>
                  <a:schemeClr val="accent2">
                    <a:lumMod val="60000"/>
                    <a:lumOff val="40000"/>
                  </a:schemeClr>
                </a:solidFill>
              </a:rPr>
              <a:t>atmospheric deposition of </a:t>
            </a:r>
            <a:r>
              <a:rPr lang="en-GB" sz="2200" dirty="0" smtClean="0">
                <a:solidFill>
                  <a:schemeClr val="accent2">
                    <a:lumMod val="60000"/>
                    <a:lumOff val="40000"/>
                  </a:schemeClr>
                </a:solidFill>
              </a:rPr>
              <a:t>TEIs,</a:t>
            </a:r>
          </a:p>
          <a:p>
            <a:pPr marL="236538" lvl="1" indent="-236538">
              <a:spcAft>
                <a:spcPts val="300"/>
              </a:spcAft>
            </a:pPr>
            <a:r>
              <a:rPr lang="en-GB" sz="2200" dirty="0" smtClean="0">
                <a:solidFill>
                  <a:schemeClr val="accent2">
                    <a:lumMod val="60000"/>
                    <a:lumOff val="40000"/>
                  </a:schemeClr>
                </a:solidFill>
              </a:rPr>
              <a:t>	pollutants, soot.</a:t>
            </a:r>
          </a:p>
          <a:p>
            <a:pPr marL="236538" lvl="1" indent="-236538">
              <a:spcAft>
                <a:spcPts val="300"/>
              </a:spcAft>
            </a:pPr>
            <a:r>
              <a:rPr lang="en-GB" sz="2200" dirty="0">
                <a:solidFill>
                  <a:schemeClr val="accent2">
                    <a:lumMod val="60000"/>
                    <a:lumOff val="40000"/>
                  </a:schemeClr>
                </a:solidFill>
              </a:rPr>
              <a:t>	</a:t>
            </a:r>
            <a:r>
              <a:rPr lang="en-GB" sz="2200" dirty="0" smtClean="0">
                <a:solidFill>
                  <a:schemeClr val="accent2">
                    <a:lumMod val="60000"/>
                    <a:lumOff val="40000"/>
                  </a:schemeClr>
                </a:solidFill>
              </a:rPr>
              <a:t>This important geochemical/ecological </a:t>
            </a:r>
          </a:p>
          <a:p>
            <a:pPr marL="236538" lvl="1" indent="-236538">
              <a:spcAft>
                <a:spcPts val="300"/>
              </a:spcAft>
            </a:pPr>
            <a:r>
              <a:rPr lang="en-GB" sz="2200" dirty="0">
                <a:solidFill>
                  <a:schemeClr val="accent2">
                    <a:lumMod val="60000"/>
                    <a:lumOff val="40000"/>
                  </a:schemeClr>
                </a:solidFill>
              </a:rPr>
              <a:t>	</a:t>
            </a:r>
            <a:r>
              <a:rPr lang="en-GB" sz="2200" dirty="0" smtClean="0">
                <a:solidFill>
                  <a:schemeClr val="accent2">
                    <a:lumMod val="60000"/>
                    <a:lumOff val="40000"/>
                  </a:schemeClr>
                </a:solidFill>
              </a:rPr>
              <a:t>pathway will change as </a:t>
            </a:r>
            <a:r>
              <a:rPr lang="en-GB" sz="2200" dirty="0">
                <a:solidFill>
                  <a:schemeClr val="accent2">
                    <a:lumMod val="60000"/>
                    <a:lumOff val="40000"/>
                  </a:schemeClr>
                </a:solidFill>
              </a:rPr>
              <a:t>ice disappears</a:t>
            </a:r>
            <a:r>
              <a:rPr lang="en-GB" sz="2200" dirty="0" smtClean="0">
                <a:solidFill>
                  <a:schemeClr val="accent2">
                    <a:lumMod val="60000"/>
                    <a:lumOff val="40000"/>
                  </a:schemeClr>
                </a:solidFill>
              </a:rPr>
              <a:t>!</a:t>
            </a:r>
            <a:endParaRPr lang="en-GB" sz="2200" dirty="0">
              <a:solidFill>
                <a:schemeClr val="accent2">
                  <a:lumMod val="60000"/>
                  <a:lumOff val="40000"/>
                </a:schemeClr>
              </a:solidFill>
            </a:endParaRPr>
          </a:p>
        </p:txBody>
      </p:sp>
      <p:pic>
        <p:nvPicPr>
          <p:cNvPr id="7173" name="Picture 11" descr="arc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53204"/>
            <a:ext cx="2752396" cy="275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15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 y="7883"/>
            <a:ext cx="8991600" cy="699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spcAft>
                <a:spcPts val="0"/>
              </a:spcAft>
            </a:pPr>
            <a:r>
              <a:rPr lang="en-US" sz="2400" u="sng" dirty="0" smtClean="0">
                <a:solidFill>
                  <a:schemeClr val="bg1"/>
                </a:solidFill>
              </a:rPr>
              <a:t>Objectives for Arctic GEOTRACES</a:t>
            </a:r>
            <a:r>
              <a:rPr lang="en-US" sz="2400" u="sng" dirty="0">
                <a:solidFill>
                  <a:schemeClr val="bg1"/>
                </a:solidFill>
              </a:rPr>
              <a:t>:</a:t>
            </a:r>
          </a:p>
          <a:p>
            <a:pPr eaLnBrk="1" hangingPunct="1">
              <a:spcBef>
                <a:spcPts val="0"/>
              </a:spcBef>
              <a:spcAft>
                <a:spcPts val="0"/>
              </a:spcAft>
              <a:buFont typeface="Wingdings" pitchFamily="2" charset="2"/>
              <a:buChar char="§"/>
            </a:pPr>
            <a:r>
              <a:rPr lang="en-US" sz="2400" dirty="0" smtClean="0">
                <a:solidFill>
                  <a:schemeClr val="bg1"/>
                </a:solidFill>
              </a:rPr>
              <a:t> Fluxes </a:t>
            </a:r>
            <a:r>
              <a:rPr lang="en-US" sz="2400" dirty="0">
                <a:solidFill>
                  <a:schemeClr val="bg1"/>
                </a:solidFill>
              </a:rPr>
              <a:t>and Processes at Ocean Interfaces</a:t>
            </a:r>
          </a:p>
          <a:p>
            <a:pPr eaLnBrk="1" hangingPunct="1">
              <a:spcBef>
                <a:spcPts val="0"/>
              </a:spcBef>
              <a:spcAft>
                <a:spcPts val="0"/>
              </a:spcAft>
              <a:buFont typeface="Wingdings" pitchFamily="2" charset="2"/>
              <a:buChar char="§"/>
            </a:pPr>
            <a:r>
              <a:rPr lang="en-US" sz="2400" dirty="0" smtClean="0">
                <a:solidFill>
                  <a:schemeClr val="bg1"/>
                </a:solidFill>
              </a:rPr>
              <a:t> </a:t>
            </a:r>
            <a:r>
              <a:rPr lang="en-US" sz="2400" dirty="0" smtClean="0">
                <a:solidFill>
                  <a:schemeClr val="accent2">
                    <a:lumMod val="60000"/>
                    <a:lumOff val="40000"/>
                  </a:schemeClr>
                </a:solidFill>
              </a:rPr>
              <a:t>Rates and Mechanisms of Internal </a:t>
            </a:r>
            <a:r>
              <a:rPr lang="en-US" sz="2400" dirty="0">
                <a:solidFill>
                  <a:schemeClr val="accent2">
                    <a:lumMod val="60000"/>
                    <a:lumOff val="40000"/>
                  </a:schemeClr>
                </a:solidFill>
              </a:rPr>
              <a:t>Cycling</a:t>
            </a:r>
          </a:p>
          <a:p>
            <a:pPr eaLnBrk="1" hangingPunct="1">
              <a:spcBef>
                <a:spcPts val="0"/>
              </a:spcBef>
              <a:spcAft>
                <a:spcPts val="0"/>
              </a:spcAft>
              <a:buFont typeface="Wingdings" pitchFamily="2" charset="2"/>
              <a:buChar char="§"/>
            </a:pPr>
            <a:r>
              <a:rPr lang="en-US" sz="2400" dirty="0" smtClean="0">
                <a:solidFill>
                  <a:schemeClr val="accent2">
                    <a:lumMod val="60000"/>
                    <a:lumOff val="40000"/>
                  </a:schemeClr>
                </a:solidFill>
              </a:rPr>
              <a:t> Development </a:t>
            </a:r>
            <a:r>
              <a:rPr lang="en-US" sz="2400" dirty="0">
                <a:solidFill>
                  <a:schemeClr val="accent2">
                    <a:lumMod val="60000"/>
                    <a:lumOff val="40000"/>
                  </a:schemeClr>
                </a:solidFill>
              </a:rPr>
              <a:t>of </a:t>
            </a:r>
            <a:r>
              <a:rPr lang="en-US" sz="2400" dirty="0" smtClean="0">
                <a:solidFill>
                  <a:schemeClr val="accent2">
                    <a:lumMod val="60000"/>
                    <a:lumOff val="40000"/>
                  </a:schemeClr>
                </a:solidFill>
              </a:rPr>
              <a:t>Proxies </a:t>
            </a:r>
            <a:r>
              <a:rPr lang="en-US" sz="2400" dirty="0">
                <a:solidFill>
                  <a:schemeClr val="accent2">
                    <a:lumMod val="60000"/>
                    <a:lumOff val="40000"/>
                  </a:schemeClr>
                </a:solidFill>
              </a:rPr>
              <a:t>for </a:t>
            </a:r>
            <a:r>
              <a:rPr lang="en-US" sz="2400" dirty="0" err="1" smtClean="0">
                <a:solidFill>
                  <a:schemeClr val="accent2">
                    <a:lumMod val="60000"/>
                    <a:lumOff val="40000"/>
                  </a:schemeClr>
                </a:solidFill>
              </a:rPr>
              <a:t>Paleoceanographic</a:t>
            </a:r>
            <a:r>
              <a:rPr lang="en-US" sz="2400" dirty="0" smtClean="0">
                <a:solidFill>
                  <a:schemeClr val="accent2">
                    <a:lumMod val="60000"/>
                    <a:lumOff val="40000"/>
                  </a:schemeClr>
                </a:solidFill>
              </a:rPr>
              <a:t> Studies</a:t>
            </a:r>
            <a:endParaRPr lang="en-US" sz="2400" dirty="0">
              <a:solidFill>
                <a:schemeClr val="accent2">
                  <a:lumMod val="60000"/>
                  <a:lumOff val="40000"/>
                </a:schemeClr>
              </a:solidFill>
            </a:endParaRPr>
          </a:p>
          <a:p>
            <a:pPr eaLnBrk="1" hangingPunct="1">
              <a:lnSpc>
                <a:spcPct val="125000"/>
              </a:lnSpc>
              <a:spcBef>
                <a:spcPts val="0"/>
              </a:spcBef>
              <a:spcAft>
                <a:spcPts val="0"/>
              </a:spcAft>
            </a:pPr>
            <a:r>
              <a:rPr lang="en-US" dirty="0" smtClean="0">
                <a:solidFill>
                  <a:schemeClr val="accent2">
                    <a:lumMod val="60000"/>
                    <a:lumOff val="40000"/>
                  </a:schemeClr>
                </a:solidFill>
              </a:rPr>
              <a:t>• </a:t>
            </a:r>
            <a:r>
              <a:rPr lang="en-US" sz="2000" dirty="0" smtClean="0">
                <a:solidFill>
                  <a:schemeClr val="accent2">
                    <a:lumMod val="60000"/>
                    <a:lumOff val="40000"/>
                  </a:schemeClr>
                </a:solidFill>
              </a:rPr>
              <a:t>Essential Micronutrients </a:t>
            </a:r>
            <a:r>
              <a:rPr lang="en-US" sz="2000" dirty="0">
                <a:solidFill>
                  <a:schemeClr val="accent2">
                    <a:lumMod val="60000"/>
                    <a:lumOff val="40000"/>
                  </a:schemeClr>
                </a:solidFill>
              </a:rPr>
              <a:t>and trace metal cycling</a:t>
            </a:r>
          </a:p>
          <a:p>
            <a:pPr eaLnBrk="1" hangingPunct="1">
              <a:lnSpc>
                <a:spcPct val="125000"/>
              </a:lnSpc>
              <a:spcBef>
                <a:spcPts val="0"/>
              </a:spcBef>
              <a:spcAft>
                <a:spcPts val="0"/>
              </a:spcAft>
            </a:pPr>
            <a:r>
              <a:rPr lang="en-US" dirty="0">
                <a:solidFill>
                  <a:schemeClr val="accent2">
                    <a:lumMod val="60000"/>
                    <a:lumOff val="40000"/>
                  </a:schemeClr>
                </a:solidFill>
              </a:rPr>
              <a:t> </a:t>
            </a:r>
            <a:r>
              <a:rPr lang="en-US" dirty="0" smtClean="0">
                <a:solidFill>
                  <a:schemeClr val="accent2">
                    <a:lumMod val="60000"/>
                    <a:lumOff val="40000"/>
                  </a:schemeClr>
                </a:solidFill>
              </a:rPr>
              <a:t>  Mn, Fe, Co, Ni, Cu, Zn, Cd, other TEIs, REEs, nano-nutrients</a:t>
            </a:r>
            <a:endParaRPr lang="en-US" dirty="0">
              <a:solidFill>
                <a:schemeClr val="accent2">
                  <a:lumMod val="60000"/>
                  <a:lumOff val="40000"/>
                </a:schemeClr>
              </a:solidFill>
            </a:endParaRPr>
          </a:p>
          <a:p>
            <a:pPr eaLnBrk="1" hangingPunct="1">
              <a:lnSpc>
                <a:spcPct val="125000"/>
              </a:lnSpc>
              <a:spcBef>
                <a:spcPts val="0"/>
              </a:spcBef>
              <a:spcAft>
                <a:spcPts val="0"/>
              </a:spcAft>
            </a:pPr>
            <a:r>
              <a:rPr lang="en-US" dirty="0" smtClean="0">
                <a:solidFill>
                  <a:schemeClr val="accent2">
                    <a:lumMod val="60000"/>
                    <a:lumOff val="40000"/>
                  </a:schemeClr>
                </a:solidFill>
              </a:rPr>
              <a:t>• </a:t>
            </a:r>
            <a:r>
              <a:rPr lang="en-US" sz="2000" dirty="0" smtClean="0">
                <a:solidFill>
                  <a:schemeClr val="accent2">
                    <a:lumMod val="60000"/>
                    <a:lumOff val="40000"/>
                  </a:schemeClr>
                </a:solidFill>
              </a:rPr>
              <a:t>Tracers </a:t>
            </a:r>
            <a:r>
              <a:rPr lang="en-US" sz="2000" dirty="0">
                <a:solidFill>
                  <a:schemeClr val="accent2">
                    <a:lumMod val="60000"/>
                    <a:lumOff val="40000"/>
                  </a:schemeClr>
                </a:solidFill>
              </a:rPr>
              <a:t>of freshwater sources</a:t>
            </a:r>
          </a:p>
          <a:p>
            <a:pPr eaLnBrk="1" hangingPunct="1">
              <a:lnSpc>
                <a:spcPct val="125000"/>
              </a:lnSpc>
              <a:spcBef>
                <a:spcPts val="0"/>
              </a:spcBef>
              <a:spcAft>
                <a:spcPts val="0"/>
              </a:spcAft>
            </a:pPr>
            <a:r>
              <a:rPr lang="en-US" dirty="0" smtClean="0">
                <a:solidFill>
                  <a:schemeClr val="accent2">
                    <a:lumMod val="60000"/>
                    <a:lumOff val="40000"/>
                  </a:schemeClr>
                </a:solidFill>
              </a:rPr>
              <a:t>   δ</a:t>
            </a:r>
            <a:r>
              <a:rPr lang="en-US" baseline="30000" dirty="0" smtClean="0">
                <a:solidFill>
                  <a:schemeClr val="accent2">
                    <a:lumMod val="60000"/>
                    <a:lumOff val="40000"/>
                  </a:schemeClr>
                </a:solidFill>
              </a:rPr>
              <a:t>18</a:t>
            </a:r>
            <a:r>
              <a:rPr lang="en-US" dirty="0" smtClean="0">
                <a:solidFill>
                  <a:schemeClr val="accent2">
                    <a:lumMod val="60000"/>
                    <a:lumOff val="40000"/>
                  </a:schemeClr>
                </a:solidFill>
              </a:rPr>
              <a:t>O</a:t>
            </a:r>
            <a:r>
              <a:rPr lang="en-US" dirty="0">
                <a:solidFill>
                  <a:schemeClr val="accent2">
                    <a:lumMod val="60000"/>
                    <a:lumOff val="40000"/>
                  </a:schemeClr>
                </a:solidFill>
              </a:rPr>
              <a:t>, Ba, </a:t>
            </a:r>
            <a:r>
              <a:rPr lang="en-US" dirty="0" smtClean="0">
                <a:solidFill>
                  <a:schemeClr val="accent2">
                    <a:lumMod val="60000"/>
                    <a:lumOff val="40000"/>
                  </a:schemeClr>
                </a:solidFill>
              </a:rPr>
              <a:t>Ra isotopes, nutrients, terrestrial DOC</a:t>
            </a:r>
            <a:endParaRPr lang="en-US" dirty="0">
              <a:solidFill>
                <a:schemeClr val="accent2">
                  <a:lumMod val="60000"/>
                  <a:lumOff val="40000"/>
                </a:schemeClr>
              </a:solidFill>
            </a:endParaRPr>
          </a:p>
          <a:p>
            <a:pPr eaLnBrk="1" hangingPunct="1">
              <a:lnSpc>
                <a:spcPct val="125000"/>
              </a:lnSpc>
              <a:spcBef>
                <a:spcPts val="0"/>
              </a:spcBef>
              <a:spcAft>
                <a:spcPts val="0"/>
              </a:spcAft>
            </a:pPr>
            <a:r>
              <a:rPr lang="en-US" dirty="0" smtClean="0">
                <a:solidFill>
                  <a:schemeClr val="accent2">
                    <a:lumMod val="60000"/>
                    <a:lumOff val="40000"/>
                  </a:schemeClr>
                </a:solidFill>
              </a:rPr>
              <a:t>• </a:t>
            </a:r>
            <a:r>
              <a:rPr lang="en-US" sz="2000" dirty="0" smtClean="0">
                <a:solidFill>
                  <a:schemeClr val="accent2">
                    <a:lumMod val="60000"/>
                    <a:lumOff val="40000"/>
                  </a:schemeClr>
                </a:solidFill>
              </a:rPr>
              <a:t>Tracers </a:t>
            </a:r>
            <a:r>
              <a:rPr lang="en-US" sz="2000" dirty="0">
                <a:solidFill>
                  <a:schemeClr val="accent2">
                    <a:lumMod val="60000"/>
                    <a:lumOff val="40000"/>
                  </a:schemeClr>
                </a:solidFill>
              </a:rPr>
              <a:t>of particle flux</a:t>
            </a:r>
          </a:p>
          <a:p>
            <a:pPr eaLnBrk="1" hangingPunct="1">
              <a:lnSpc>
                <a:spcPct val="125000"/>
              </a:lnSpc>
              <a:spcBef>
                <a:spcPts val="0"/>
              </a:spcBef>
              <a:spcAft>
                <a:spcPts val="0"/>
              </a:spcAft>
            </a:pPr>
            <a:r>
              <a:rPr lang="en-US" baseline="30000" dirty="0">
                <a:solidFill>
                  <a:schemeClr val="accent2">
                    <a:lumMod val="60000"/>
                    <a:lumOff val="40000"/>
                  </a:schemeClr>
                </a:solidFill>
              </a:rPr>
              <a:t>    </a:t>
            </a:r>
            <a:r>
              <a:rPr lang="en-US" baseline="30000" dirty="0" smtClean="0">
                <a:solidFill>
                  <a:schemeClr val="accent2">
                    <a:lumMod val="60000"/>
                    <a:lumOff val="40000"/>
                  </a:schemeClr>
                </a:solidFill>
              </a:rPr>
              <a:t>234</a:t>
            </a:r>
            <a:r>
              <a:rPr lang="en-US" dirty="0" smtClean="0">
                <a:solidFill>
                  <a:schemeClr val="accent2">
                    <a:lumMod val="60000"/>
                    <a:lumOff val="40000"/>
                  </a:schemeClr>
                </a:solidFill>
              </a:rPr>
              <a:t>Th</a:t>
            </a:r>
            <a:r>
              <a:rPr lang="en-US" dirty="0">
                <a:solidFill>
                  <a:schemeClr val="accent2">
                    <a:lumMod val="60000"/>
                    <a:lumOff val="40000"/>
                  </a:schemeClr>
                </a:solidFill>
              </a:rPr>
              <a:t>, </a:t>
            </a:r>
            <a:r>
              <a:rPr lang="en-US" baseline="30000" dirty="0">
                <a:solidFill>
                  <a:schemeClr val="accent2">
                    <a:lumMod val="60000"/>
                    <a:lumOff val="40000"/>
                  </a:schemeClr>
                </a:solidFill>
              </a:rPr>
              <a:t>230</a:t>
            </a:r>
            <a:r>
              <a:rPr lang="en-US" dirty="0">
                <a:solidFill>
                  <a:schemeClr val="accent2">
                    <a:lumMod val="60000"/>
                    <a:lumOff val="40000"/>
                  </a:schemeClr>
                </a:solidFill>
              </a:rPr>
              <a:t>Th, </a:t>
            </a:r>
            <a:r>
              <a:rPr lang="en-US" baseline="30000" dirty="0">
                <a:solidFill>
                  <a:schemeClr val="accent2">
                    <a:lumMod val="60000"/>
                    <a:lumOff val="40000"/>
                  </a:schemeClr>
                </a:solidFill>
              </a:rPr>
              <a:t>231</a:t>
            </a:r>
            <a:r>
              <a:rPr lang="en-US" dirty="0">
                <a:solidFill>
                  <a:schemeClr val="accent2">
                    <a:lumMod val="60000"/>
                    <a:lumOff val="40000"/>
                  </a:schemeClr>
                </a:solidFill>
              </a:rPr>
              <a:t>Pa, </a:t>
            </a:r>
            <a:r>
              <a:rPr lang="en-US" baseline="30000" dirty="0">
                <a:solidFill>
                  <a:schemeClr val="accent2">
                    <a:lumMod val="60000"/>
                    <a:lumOff val="40000"/>
                  </a:schemeClr>
                </a:solidFill>
              </a:rPr>
              <a:t>210</a:t>
            </a:r>
            <a:r>
              <a:rPr lang="en-US" dirty="0">
                <a:solidFill>
                  <a:schemeClr val="accent2">
                    <a:lumMod val="60000"/>
                    <a:lumOff val="40000"/>
                  </a:schemeClr>
                </a:solidFill>
              </a:rPr>
              <a:t>Po, </a:t>
            </a:r>
            <a:r>
              <a:rPr lang="en-US" baseline="30000" dirty="0">
                <a:solidFill>
                  <a:schemeClr val="accent2">
                    <a:lumMod val="60000"/>
                    <a:lumOff val="40000"/>
                  </a:schemeClr>
                </a:solidFill>
              </a:rPr>
              <a:t>210</a:t>
            </a:r>
            <a:r>
              <a:rPr lang="en-US" dirty="0">
                <a:solidFill>
                  <a:schemeClr val="accent2">
                    <a:lumMod val="60000"/>
                    <a:lumOff val="40000"/>
                  </a:schemeClr>
                </a:solidFill>
              </a:rPr>
              <a:t>Pb</a:t>
            </a:r>
          </a:p>
          <a:p>
            <a:pPr eaLnBrk="1" hangingPunct="1">
              <a:lnSpc>
                <a:spcPct val="125000"/>
              </a:lnSpc>
              <a:spcBef>
                <a:spcPts val="0"/>
              </a:spcBef>
              <a:spcAft>
                <a:spcPts val="0"/>
              </a:spcAft>
            </a:pPr>
            <a:r>
              <a:rPr lang="en-US" dirty="0" smtClean="0">
                <a:solidFill>
                  <a:schemeClr val="accent2">
                    <a:lumMod val="60000"/>
                    <a:lumOff val="40000"/>
                  </a:schemeClr>
                </a:solidFill>
              </a:rPr>
              <a:t>• </a:t>
            </a:r>
            <a:r>
              <a:rPr lang="en-US" sz="2000" dirty="0" smtClean="0">
                <a:solidFill>
                  <a:schemeClr val="accent2">
                    <a:lumMod val="60000"/>
                    <a:lumOff val="40000"/>
                  </a:schemeClr>
                </a:solidFill>
              </a:rPr>
              <a:t>Tracers </a:t>
            </a:r>
            <a:r>
              <a:rPr lang="en-US" sz="2000" dirty="0">
                <a:solidFill>
                  <a:schemeClr val="accent2">
                    <a:lumMod val="60000"/>
                    <a:lumOff val="40000"/>
                  </a:schemeClr>
                </a:solidFill>
              </a:rPr>
              <a:t>for exchange of shelf with open ocean</a:t>
            </a:r>
          </a:p>
          <a:p>
            <a:pPr eaLnBrk="1" hangingPunct="1">
              <a:lnSpc>
                <a:spcPct val="125000"/>
              </a:lnSpc>
              <a:spcBef>
                <a:spcPts val="0"/>
              </a:spcBef>
              <a:spcAft>
                <a:spcPts val="0"/>
              </a:spcAft>
            </a:pPr>
            <a:r>
              <a:rPr lang="en-US" dirty="0">
                <a:solidFill>
                  <a:schemeClr val="accent2">
                    <a:lumMod val="60000"/>
                    <a:lumOff val="40000"/>
                  </a:schemeClr>
                </a:solidFill>
              </a:rPr>
              <a:t>   </a:t>
            </a:r>
            <a:r>
              <a:rPr lang="en-US" dirty="0" smtClean="0">
                <a:solidFill>
                  <a:schemeClr val="accent2">
                    <a:lumMod val="60000"/>
                    <a:lumOff val="40000"/>
                  </a:schemeClr>
                </a:solidFill>
              </a:rPr>
              <a:t>Mn, Fe</a:t>
            </a:r>
            <a:r>
              <a:rPr lang="en-US" dirty="0">
                <a:solidFill>
                  <a:schemeClr val="accent2">
                    <a:lumMod val="60000"/>
                    <a:lumOff val="40000"/>
                  </a:schemeClr>
                </a:solidFill>
              </a:rPr>
              <a:t>, Al, </a:t>
            </a:r>
            <a:r>
              <a:rPr lang="en-US" dirty="0" smtClean="0">
                <a:solidFill>
                  <a:schemeClr val="accent2">
                    <a:lumMod val="60000"/>
                    <a:lumOff val="40000"/>
                  </a:schemeClr>
                </a:solidFill>
              </a:rPr>
              <a:t>REE</a:t>
            </a:r>
            <a:r>
              <a:rPr lang="en-US" dirty="0">
                <a:solidFill>
                  <a:schemeClr val="accent2">
                    <a:lumMod val="60000"/>
                    <a:lumOff val="40000"/>
                  </a:schemeClr>
                </a:solidFill>
              </a:rPr>
              <a:t>, </a:t>
            </a:r>
            <a:r>
              <a:rPr lang="en-US" baseline="30000" dirty="0">
                <a:solidFill>
                  <a:schemeClr val="accent2">
                    <a:lumMod val="60000"/>
                    <a:lumOff val="40000"/>
                  </a:schemeClr>
                </a:solidFill>
              </a:rPr>
              <a:t>228</a:t>
            </a:r>
            <a:r>
              <a:rPr lang="en-US" dirty="0">
                <a:solidFill>
                  <a:schemeClr val="accent2">
                    <a:lumMod val="60000"/>
                    <a:lumOff val="40000"/>
                  </a:schemeClr>
                </a:solidFill>
              </a:rPr>
              <a:t>Ra, Nd, Hf, Be, DOC (lignin)</a:t>
            </a:r>
          </a:p>
          <a:p>
            <a:pPr eaLnBrk="1" hangingPunct="1">
              <a:lnSpc>
                <a:spcPct val="125000"/>
              </a:lnSpc>
              <a:spcBef>
                <a:spcPts val="0"/>
              </a:spcBef>
              <a:spcAft>
                <a:spcPts val="0"/>
              </a:spcAft>
            </a:pPr>
            <a:r>
              <a:rPr lang="en-US" dirty="0" smtClean="0">
                <a:solidFill>
                  <a:schemeClr val="accent2">
                    <a:lumMod val="60000"/>
                    <a:lumOff val="40000"/>
                  </a:schemeClr>
                </a:solidFill>
              </a:rPr>
              <a:t>• </a:t>
            </a:r>
            <a:r>
              <a:rPr lang="en-US" sz="2000" dirty="0" smtClean="0">
                <a:solidFill>
                  <a:schemeClr val="accent2">
                    <a:lumMod val="60000"/>
                    <a:lumOff val="40000"/>
                  </a:schemeClr>
                </a:solidFill>
              </a:rPr>
              <a:t>Tracers </a:t>
            </a:r>
            <a:r>
              <a:rPr lang="en-US" sz="2000" dirty="0">
                <a:solidFill>
                  <a:schemeClr val="accent2">
                    <a:lumMod val="60000"/>
                    <a:lumOff val="40000"/>
                  </a:schemeClr>
                </a:solidFill>
              </a:rPr>
              <a:t>of water mass circulation and mixing</a:t>
            </a:r>
          </a:p>
          <a:p>
            <a:pPr eaLnBrk="1" hangingPunct="1">
              <a:lnSpc>
                <a:spcPct val="125000"/>
              </a:lnSpc>
              <a:spcBef>
                <a:spcPts val="0"/>
              </a:spcBef>
              <a:spcAft>
                <a:spcPts val="0"/>
              </a:spcAft>
            </a:pPr>
            <a:r>
              <a:rPr lang="en-US" dirty="0">
                <a:solidFill>
                  <a:schemeClr val="accent2">
                    <a:lumMod val="60000"/>
                    <a:lumOff val="40000"/>
                  </a:schemeClr>
                </a:solidFill>
              </a:rPr>
              <a:t>    </a:t>
            </a:r>
            <a:r>
              <a:rPr lang="en-US" dirty="0" err="1" smtClean="0">
                <a:solidFill>
                  <a:schemeClr val="accent2">
                    <a:lumMod val="60000"/>
                    <a:lumOff val="40000"/>
                  </a:schemeClr>
                </a:solidFill>
              </a:rPr>
              <a:t>Pu</a:t>
            </a:r>
            <a:r>
              <a:rPr lang="en-US" dirty="0">
                <a:solidFill>
                  <a:schemeClr val="accent2">
                    <a:lumMod val="60000"/>
                    <a:lumOff val="40000"/>
                  </a:schemeClr>
                </a:solidFill>
              </a:rPr>
              <a:t>, </a:t>
            </a:r>
            <a:r>
              <a:rPr lang="en-US" baseline="30000" dirty="0">
                <a:solidFill>
                  <a:schemeClr val="accent2">
                    <a:lumMod val="60000"/>
                    <a:lumOff val="40000"/>
                  </a:schemeClr>
                </a:solidFill>
              </a:rPr>
              <a:t>137</a:t>
            </a:r>
            <a:r>
              <a:rPr lang="en-US" dirty="0">
                <a:solidFill>
                  <a:schemeClr val="accent2">
                    <a:lumMod val="60000"/>
                    <a:lumOff val="40000"/>
                  </a:schemeClr>
                </a:solidFill>
              </a:rPr>
              <a:t>Cs, </a:t>
            </a:r>
            <a:r>
              <a:rPr lang="en-US" baseline="30000" dirty="0">
                <a:solidFill>
                  <a:schemeClr val="accent2">
                    <a:lumMod val="60000"/>
                    <a:lumOff val="40000"/>
                  </a:schemeClr>
                </a:solidFill>
              </a:rPr>
              <a:t>129</a:t>
            </a:r>
            <a:r>
              <a:rPr lang="en-US" dirty="0">
                <a:solidFill>
                  <a:schemeClr val="accent2">
                    <a:lumMod val="60000"/>
                    <a:lumOff val="40000"/>
                  </a:schemeClr>
                </a:solidFill>
              </a:rPr>
              <a:t>I, </a:t>
            </a:r>
            <a:r>
              <a:rPr lang="en-US" baseline="30000" dirty="0">
                <a:solidFill>
                  <a:schemeClr val="accent2">
                    <a:lumMod val="60000"/>
                    <a:lumOff val="40000"/>
                  </a:schemeClr>
                </a:solidFill>
              </a:rPr>
              <a:t>99</a:t>
            </a:r>
            <a:r>
              <a:rPr lang="en-US" dirty="0">
                <a:solidFill>
                  <a:schemeClr val="accent2">
                    <a:lumMod val="60000"/>
                    <a:lumOff val="40000"/>
                  </a:schemeClr>
                </a:solidFill>
              </a:rPr>
              <a:t>Tc, </a:t>
            </a:r>
            <a:r>
              <a:rPr lang="en-US" baseline="30000" dirty="0">
                <a:solidFill>
                  <a:schemeClr val="accent2">
                    <a:lumMod val="60000"/>
                    <a:lumOff val="40000"/>
                  </a:schemeClr>
                </a:solidFill>
              </a:rPr>
              <a:t>227</a:t>
            </a:r>
            <a:r>
              <a:rPr lang="en-US" dirty="0">
                <a:solidFill>
                  <a:schemeClr val="accent2">
                    <a:lumMod val="60000"/>
                    <a:lumOff val="40000"/>
                  </a:schemeClr>
                </a:solidFill>
              </a:rPr>
              <a:t>Ac,</a:t>
            </a:r>
            <a:r>
              <a:rPr lang="en-US" baseline="30000" dirty="0">
                <a:solidFill>
                  <a:schemeClr val="accent2">
                    <a:lumMod val="60000"/>
                    <a:lumOff val="40000"/>
                  </a:schemeClr>
                </a:solidFill>
              </a:rPr>
              <a:t> 7</a:t>
            </a:r>
            <a:r>
              <a:rPr lang="en-US" dirty="0">
                <a:solidFill>
                  <a:schemeClr val="accent2">
                    <a:lumMod val="60000"/>
                    <a:lumOff val="40000"/>
                  </a:schemeClr>
                </a:solidFill>
              </a:rPr>
              <a:t>Be</a:t>
            </a:r>
          </a:p>
          <a:p>
            <a:pPr eaLnBrk="1" hangingPunct="1">
              <a:lnSpc>
                <a:spcPct val="120000"/>
              </a:lnSpc>
              <a:spcBef>
                <a:spcPts val="0"/>
              </a:spcBef>
              <a:spcAft>
                <a:spcPts val="0"/>
              </a:spcAft>
            </a:pPr>
            <a:r>
              <a:rPr lang="en-US" sz="2000" dirty="0" smtClean="0">
                <a:solidFill>
                  <a:schemeClr val="accent2">
                    <a:lumMod val="60000"/>
                    <a:lumOff val="40000"/>
                  </a:schemeClr>
                </a:solidFill>
              </a:rPr>
              <a:t>• Atmospheric </a:t>
            </a:r>
            <a:r>
              <a:rPr lang="en-US" sz="2000" dirty="0">
                <a:solidFill>
                  <a:schemeClr val="accent2">
                    <a:lumMod val="60000"/>
                    <a:lumOff val="40000"/>
                  </a:schemeClr>
                </a:solidFill>
              </a:rPr>
              <a:t>deposition</a:t>
            </a:r>
          </a:p>
          <a:p>
            <a:pPr eaLnBrk="1" hangingPunct="1">
              <a:lnSpc>
                <a:spcPct val="120000"/>
              </a:lnSpc>
              <a:spcBef>
                <a:spcPts val="0"/>
              </a:spcBef>
              <a:spcAft>
                <a:spcPts val="0"/>
              </a:spcAft>
            </a:pPr>
            <a:r>
              <a:rPr lang="en-US" baseline="30000" dirty="0">
                <a:solidFill>
                  <a:schemeClr val="accent2">
                    <a:lumMod val="60000"/>
                    <a:lumOff val="40000"/>
                  </a:schemeClr>
                </a:solidFill>
              </a:rPr>
              <a:t>      </a:t>
            </a:r>
            <a:r>
              <a:rPr lang="en-US" baseline="30000" dirty="0" smtClean="0">
                <a:solidFill>
                  <a:schemeClr val="accent2">
                    <a:lumMod val="60000"/>
                    <a:lumOff val="40000"/>
                  </a:schemeClr>
                </a:solidFill>
              </a:rPr>
              <a:t>210</a:t>
            </a:r>
            <a:r>
              <a:rPr lang="en-US" dirty="0" smtClean="0">
                <a:solidFill>
                  <a:schemeClr val="accent2">
                    <a:lumMod val="60000"/>
                    <a:lumOff val="40000"/>
                  </a:schemeClr>
                </a:solidFill>
              </a:rPr>
              <a:t>Pb</a:t>
            </a:r>
            <a:r>
              <a:rPr lang="en-US" dirty="0">
                <a:solidFill>
                  <a:schemeClr val="accent2">
                    <a:lumMod val="60000"/>
                    <a:lumOff val="40000"/>
                  </a:schemeClr>
                </a:solidFill>
              </a:rPr>
              <a:t>, </a:t>
            </a:r>
            <a:r>
              <a:rPr lang="en-US" baseline="30000" dirty="0">
                <a:solidFill>
                  <a:schemeClr val="accent2">
                    <a:lumMod val="60000"/>
                    <a:lumOff val="40000"/>
                  </a:schemeClr>
                </a:solidFill>
              </a:rPr>
              <a:t>7</a:t>
            </a:r>
            <a:r>
              <a:rPr lang="en-US" dirty="0">
                <a:solidFill>
                  <a:schemeClr val="accent2">
                    <a:lumMod val="60000"/>
                    <a:lumOff val="40000"/>
                  </a:schemeClr>
                </a:solidFill>
              </a:rPr>
              <a:t>Be, </a:t>
            </a:r>
            <a:r>
              <a:rPr lang="en-US" dirty="0" smtClean="0">
                <a:solidFill>
                  <a:schemeClr val="accent2">
                    <a:lumMod val="60000"/>
                    <a:lumOff val="40000"/>
                  </a:schemeClr>
                </a:solidFill>
              </a:rPr>
              <a:t>Hg, Fe, Al, anthropogenic TEIs (As, Se, Pb, Zn)</a:t>
            </a: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3686872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40478"/>
            <a:ext cx="2519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ctrTitle" idx="4294967295"/>
          </p:nvPr>
        </p:nvSpPr>
        <p:spPr>
          <a:xfrm>
            <a:off x="76200" y="152400"/>
            <a:ext cx="8839200" cy="533400"/>
          </a:xfrm>
        </p:spPr>
        <p:txBody>
          <a:bodyPr/>
          <a:lstStyle/>
          <a:p>
            <a:pPr eaLnBrk="1" hangingPunct="1"/>
            <a:r>
              <a:rPr lang="en-US" sz="2800" u="sng" dirty="0" smtClean="0">
                <a:solidFill>
                  <a:schemeClr val="bg1"/>
                </a:solidFill>
              </a:rPr>
              <a:t>Why have an Arctic GEOTRACES Program Now?</a:t>
            </a:r>
            <a:endParaRPr lang="en-US" sz="3700" dirty="0" smtClean="0">
              <a:solidFill>
                <a:schemeClr val="bg1"/>
              </a:solidFill>
            </a:endParaRPr>
          </a:p>
        </p:txBody>
      </p:sp>
      <p:sp>
        <p:nvSpPr>
          <p:cNvPr id="381956" name="Text Box 4"/>
          <p:cNvSpPr txBox="1">
            <a:spLocks noChangeArrowheads="1"/>
          </p:cNvSpPr>
          <p:nvPr/>
        </p:nvSpPr>
        <p:spPr bwMode="auto">
          <a:xfrm>
            <a:off x="228600" y="936010"/>
            <a:ext cx="8686800" cy="5355312"/>
          </a:xfrm>
          <a:prstGeom prst="rect">
            <a:avLst/>
          </a:prstGeom>
          <a:noFill/>
          <a:ln>
            <a:noFill/>
          </a:ln>
          <a:extLst/>
        </p:spPr>
        <p:txBody>
          <a:bodyPr>
            <a:spAutoFit/>
          </a:bodyPr>
          <a:lstStyle>
            <a:lvl1pPr>
              <a:defRPr sz="2400">
                <a:solidFill>
                  <a:schemeClr val="tx1"/>
                </a:solidFill>
                <a:latin typeface="Arial" charset="0"/>
                <a:ea typeface="ＭＳ Ｐゴシック" pitchFamily="-32" charset="-128"/>
              </a:defRPr>
            </a:lvl1pPr>
            <a:lvl2pPr marL="37931725" indent="-37474525">
              <a:defRPr sz="2400">
                <a:solidFill>
                  <a:schemeClr val="tx1"/>
                </a:solidFill>
                <a:latin typeface="Arial" charset="0"/>
                <a:ea typeface="ＭＳ Ｐゴシック" pitchFamily="-32" charset="-128"/>
              </a:defRPr>
            </a:lvl2pPr>
            <a:lvl3pPr>
              <a:defRPr sz="2400">
                <a:solidFill>
                  <a:schemeClr val="tx1"/>
                </a:solidFill>
                <a:latin typeface="Arial" charset="0"/>
                <a:ea typeface="ＭＳ Ｐゴシック" pitchFamily="-32" charset="-128"/>
              </a:defRPr>
            </a:lvl3pPr>
            <a:lvl4pPr>
              <a:defRPr sz="2400">
                <a:solidFill>
                  <a:schemeClr val="tx1"/>
                </a:solidFill>
                <a:latin typeface="Arial" charset="0"/>
                <a:ea typeface="ＭＳ Ｐゴシック" pitchFamily="-32" charset="-128"/>
              </a:defRPr>
            </a:lvl4pPr>
            <a:lvl5pPr>
              <a:defRPr sz="2400">
                <a:solidFill>
                  <a:schemeClr val="tx1"/>
                </a:solidFill>
                <a:latin typeface="Arial" charset="0"/>
                <a:ea typeface="ＭＳ Ｐゴシック" pitchFamily="-32" charset="-128"/>
              </a:defRPr>
            </a:lvl5pPr>
            <a:lvl6pPr marL="457200" eaLnBrk="0" fontAlgn="base" hangingPunct="0">
              <a:spcBef>
                <a:spcPct val="0"/>
              </a:spcBef>
              <a:spcAft>
                <a:spcPct val="0"/>
              </a:spcAft>
              <a:defRPr sz="2400">
                <a:solidFill>
                  <a:schemeClr val="tx1"/>
                </a:solidFill>
                <a:latin typeface="Arial" charset="0"/>
                <a:ea typeface="ＭＳ Ｐゴシック" pitchFamily="-32" charset="-128"/>
              </a:defRPr>
            </a:lvl6pPr>
            <a:lvl7pPr marL="914400" eaLnBrk="0" fontAlgn="base" hangingPunct="0">
              <a:spcBef>
                <a:spcPct val="0"/>
              </a:spcBef>
              <a:spcAft>
                <a:spcPct val="0"/>
              </a:spcAft>
              <a:defRPr sz="2400">
                <a:solidFill>
                  <a:schemeClr val="tx1"/>
                </a:solidFill>
                <a:latin typeface="Arial" charset="0"/>
                <a:ea typeface="ＭＳ Ｐゴシック" pitchFamily="-32" charset="-128"/>
              </a:defRPr>
            </a:lvl7pPr>
            <a:lvl8pPr marL="1371600" eaLnBrk="0" fontAlgn="base" hangingPunct="0">
              <a:spcBef>
                <a:spcPct val="0"/>
              </a:spcBef>
              <a:spcAft>
                <a:spcPct val="0"/>
              </a:spcAft>
              <a:defRPr sz="2400">
                <a:solidFill>
                  <a:schemeClr val="tx1"/>
                </a:solidFill>
                <a:latin typeface="Arial" charset="0"/>
                <a:ea typeface="ＭＳ Ｐゴシック" pitchFamily="-32" charset="-128"/>
              </a:defRPr>
            </a:lvl8pPr>
            <a:lvl9pPr marL="1828800" eaLnBrk="0" fontAlgn="base" hangingPunct="0">
              <a:spcBef>
                <a:spcPct val="0"/>
              </a:spcBef>
              <a:spcAft>
                <a:spcPct val="0"/>
              </a:spcAft>
              <a:defRPr sz="2400">
                <a:solidFill>
                  <a:schemeClr val="tx1"/>
                </a:solidFill>
                <a:latin typeface="Arial" charset="0"/>
                <a:ea typeface="ＭＳ Ｐゴシック" pitchFamily="-32" charset="-128"/>
              </a:defRPr>
            </a:lvl9pPr>
          </a:lstStyle>
          <a:p>
            <a:pPr>
              <a:spcBef>
                <a:spcPts val="600"/>
              </a:spcBef>
              <a:defRPr/>
            </a:pPr>
            <a:r>
              <a:rPr lang="en-US" dirty="0" smtClean="0">
                <a:solidFill>
                  <a:schemeClr val="bg1"/>
                </a:solidFill>
              </a:rPr>
              <a:t>Establish “baselines” for TEI distributions and cycling rates in advance of anticipated rapid change in the Arctic (better late than never!)</a:t>
            </a:r>
          </a:p>
          <a:p>
            <a:pPr>
              <a:spcBef>
                <a:spcPts val="600"/>
              </a:spcBef>
              <a:defRPr/>
            </a:pPr>
            <a:r>
              <a:rPr lang="en-US" dirty="0" smtClean="0">
                <a:solidFill>
                  <a:schemeClr val="accent2">
                    <a:lumMod val="60000"/>
                    <a:lumOff val="40000"/>
                  </a:schemeClr>
                </a:solidFill>
              </a:rPr>
              <a:t>Improved ability to sample the ocean, process and store the samples without contamination</a:t>
            </a:r>
          </a:p>
          <a:p>
            <a:pPr marL="236538" indent="-236538">
              <a:spcBef>
                <a:spcPts val="600"/>
              </a:spcBef>
              <a:buFont typeface="Arial" pitchFamily="34" charset="0"/>
              <a:buChar char="•"/>
              <a:defRPr/>
            </a:pPr>
            <a:r>
              <a:rPr lang="en-US" dirty="0" smtClean="0">
                <a:solidFill>
                  <a:schemeClr val="accent2">
                    <a:lumMod val="60000"/>
                    <a:lumOff val="40000"/>
                  </a:schemeClr>
                </a:solidFill>
              </a:rPr>
              <a:t>Non-metallic (plastic) sampling devices – bottles and cables.</a:t>
            </a:r>
          </a:p>
          <a:p>
            <a:pPr marL="236538" indent="-236538">
              <a:spcBef>
                <a:spcPts val="600"/>
              </a:spcBef>
              <a:buFont typeface="Arial" pitchFamily="34" charset="0"/>
              <a:buChar char="•"/>
              <a:defRPr/>
            </a:pPr>
            <a:r>
              <a:rPr lang="en-US" dirty="0" smtClean="0">
                <a:solidFill>
                  <a:schemeClr val="accent2">
                    <a:lumMod val="60000"/>
                    <a:lumOff val="40000"/>
                  </a:schemeClr>
                </a:solidFill>
              </a:rPr>
              <a:t>Sample storage bottles of non-contaminating plastics.</a:t>
            </a:r>
          </a:p>
          <a:p>
            <a:pPr marL="236538" indent="-236538">
              <a:spcBef>
                <a:spcPts val="600"/>
              </a:spcBef>
              <a:buFont typeface="Arial" pitchFamily="34" charset="0"/>
              <a:buChar char="•"/>
              <a:defRPr/>
            </a:pPr>
            <a:r>
              <a:rPr lang="en-US" dirty="0" smtClean="0">
                <a:solidFill>
                  <a:schemeClr val="accent2">
                    <a:lumMod val="60000"/>
                    <a:lumOff val="40000"/>
                  </a:schemeClr>
                </a:solidFill>
              </a:rPr>
              <a:t>Clean acids via sub-boiling distillation for sample preservation.</a:t>
            </a:r>
          </a:p>
          <a:p>
            <a:pPr marL="236538" indent="-236538">
              <a:spcBef>
                <a:spcPts val="600"/>
              </a:spcBef>
              <a:buFont typeface="Arial" pitchFamily="34" charset="0"/>
              <a:buChar char="•"/>
              <a:defRPr/>
            </a:pPr>
            <a:r>
              <a:rPr lang="en-US" dirty="0" smtClean="0">
                <a:solidFill>
                  <a:schemeClr val="accent2">
                    <a:lumMod val="60000"/>
                    <a:lumOff val="40000"/>
                  </a:schemeClr>
                </a:solidFill>
              </a:rPr>
              <a:t>New analytical tools with low detection limits and high precision – ASV, TIMS, ICP-MS (sector field, multi-collector)</a:t>
            </a:r>
          </a:p>
          <a:p>
            <a:pPr marL="236538" indent="-236538">
              <a:spcBef>
                <a:spcPts val="600"/>
              </a:spcBef>
              <a:buFont typeface="Arial" pitchFamily="34" charset="0"/>
              <a:buChar char="•"/>
              <a:defRPr/>
            </a:pPr>
            <a:r>
              <a:rPr lang="en-US" dirty="0" smtClean="0">
                <a:solidFill>
                  <a:schemeClr val="accent2">
                    <a:lumMod val="60000"/>
                    <a:lumOff val="40000"/>
                  </a:schemeClr>
                </a:solidFill>
              </a:rPr>
              <a:t>Rates and fluxes can be derived using advanced modeling (e.g. inverse methods).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57550"/>
            <a:ext cx="2413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2050" y="3476625"/>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4419600"/>
            <a:ext cx="21971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0"/>
            <a:ext cx="275113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3706813"/>
            <a:ext cx="25717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9850" y="3706813"/>
            <a:ext cx="327818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3683000"/>
            <a:ext cx="23812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9520</TotalTime>
  <Words>1362</Words>
  <Application>Microsoft Office PowerPoint</Application>
  <PresentationFormat>On-screen Show (4:3)</PresentationFormat>
  <Paragraphs>190</Paragraphs>
  <Slides>23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Blank Presentation</vt:lpstr>
      <vt:lpstr>SigmaPlot 11.0 Graph</vt:lpstr>
      <vt:lpstr>PowerPoint Presentation</vt:lpstr>
      <vt:lpstr>PowerPoint Presentation</vt:lpstr>
      <vt:lpstr>PowerPoint Presentation</vt:lpstr>
      <vt:lpstr>Strategy and Overarching Scientific Goals</vt:lpstr>
      <vt:lpstr>PowerPoint Presentation</vt:lpstr>
      <vt:lpstr>PowerPoint Presentation</vt:lpstr>
      <vt:lpstr>Why have an Arctic GEOTRACES Program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Earth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Landing</dc:creator>
  <cp:lastModifiedBy>Bill Landing</cp:lastModifiedBy>
  <cp:revision>402</cp:revision>
  <cp:lastPrinted>2012-05-03T14:18:05Z</cp:lastPrinted>
  <dcterms:modified xsi:type="dcterms:W3CDTF">2012-10-25T16:54:17Z</dcterms:modified>
</cp:coreProperties>
</file>