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notesSlides/notesSlide12.xml" ContentType="application/vnd.openxmlformats-officedocument.presentationml.notes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notesSlides/notesSlide28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20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17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1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8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notesSlides/notesSlide14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19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notesSlides/notesSlide2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60" r:id="rId4"/>
    <p:sldId id="317" r:id="rId5"/>
    <p:sldId id="276" r:id="rId6"/>
    <p:sldId id="310" r:id="rId7"/>
    <p:sldId id="292" r:id="rId8"/>
    <p:sldId id="302" r:id="rId9"/>
    <p:sldId id="338" r:id="rId10"/>
    <p:sldId id="293" r:id="rId11"/>
    <p:sldId id="336" r:id="rId12"/>
    <p:sldId id="337" r:id="rId13"/>
    <p:sldId id="320" r:id="rId14"/>
    <p:sldId id="321" r:id="rId15"/>
    <p:sldId id="316" r:id="rId16"/>
    <p:sldId id="296" r:id="rId17"/>
    <p:sldId id="342" r:id="rId18"/>
    <p:sldId id="343" r:id="rId19"/>
    <p:sldId id="329" r:id="rId20"/>
    <p:sldId id="313" r:id="rId21"/>
    <p:sldId id="341" r:id="rId22"/>
    <p:sldId id="322" r:id="rId23"/>
    <p:sldId id="315" r:id="rId24"/>
    <p:sldId id="301" r:id="rId25"/>
    <p:sldId id="335" r:id="rId26"/>
    <p:sldId id="334" r:id="rId27"/>
    <p:sldId id="319" r:id="rId28"/>
    <p:sldId id="300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D5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304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444F82-E3DE-804B-8732-CE080BF7B80C}" type="datetimeFigureOut">
              <a:rPr lang="en-US" smtClean="0"/>
              <a:pPr/>
              <a:t>11/2/11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663C04-11D4-B74E-BB2A-F119CA0C7C9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51A1AD9-A768-F543-A836-C2B80E3A1BCB}" type="slidenum">
              <a:rPr lang="en-GB" sz="1200">
                <a:latin typeface="Times" charset="0"/>
              </a:rPr>
              <a:pPr algn="r"/>
              <a:t>1</a:t>
            </a:fld>
            <a:endParaRPr lang="en-GB" sz="1200">
              <a:latin typeface="Times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51A1AD9-A768-F543-A836-C2B80E3A1BCB}" type="slidenum">
              <a:rPr lang="en-GB" sz="1200">
                <a:latin typeface="Times" charset="0"/>
              </a:rPr>
              <a:pPr algn="r"/>
              <a:t>10</a:t>
            </a:fld>
            <a:endParaRPr lang="en-GB" sz="1200">
              <a:latin typeface="Times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51A1AD9-A768-F543-A836-C2B80E3A1BCB}" type="slidenum">
              <a:rPr lang="en-GB" sz="1200">
                <a:latin typeface="Times" charset="0"/>
              </a:rPr>
              <a:pPr algn="r"/>
              <a:t>11</a:t>
            </a:fld>
            <a:endParaRPr lang="en-GB" sz="1200">
              <a:latin typeface="Times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51A1AD9-A768-F543-A836-C2B80E3A1BCB}" type="slidenum">
              <a:rPr lang="en-GB" sz="1200">
                <a:latin typeface="Times" charset="0"/>
              </a:rPr>
              <a:pPr algn="r"/>
              <a:t>12</a:t>
            </a:fld>
            <a:endParaRPr lang="en-GB" sz="1200">
              <a:latin typeface="Times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51A1AD9-A768-F543-A836-C2B80E3A1BCB}" type="slidenum">
              <a:rPr lang="en-GB" sz="1200">
                <a:latin typeface="Times" charset="0"/>
              </a:rPr>
              <a:pPr algn="r"/>
              <a:t>13</a:t>
            </a:fld>
            <a:endParaRPr lang="en-GB" sz="1200">
              <a:latin typeface="Times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/>
              <a:t>17.09.09</a:t>
            </a:r>
          </a:p>
        </p:txBody>
      </p:sp>
      <p:sp>
        <p:nvSpPr>
          <p:cNvPr id="18435" name="Rectangle 1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22E83A-D034-4FED-BBE1-DEEB6E8AF16B}" type="slidenum">
              <a:rPr lang="en-GB"/>
              <a:pPr/>
              <a:t>14</a:t>
            </a:fld>
            <a:endParaRPr lang="en-GB"/>
          </a:p>
        </p:txBody>
      </p:sp>
      <p:sp>
        <p:nvSpPr>
          <p:cNvPr id="18436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57712" cy="3419475"/>
          </a:xfrm>
          <a:solidFill>
            <a:srgbClr val="FFFFFF"/>
          </a:solidFill>
          <a:ln/>
        </p:spPr>
      </p:sp>
      <p:sp>
        <p:nvSpPr>
          <p:cNvPr id="18437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4213" y="4341813"/>
            <a:ext cx="5475287" cy="4105275"/>
          </a:xfrm>
          <a:noFill/>
          <a:ln/>
        </p:spPr>
        <p:txBody>
          <a:bodyPr wrap="none" anchor="ctr"/>
          <a:lstStyle/>
          <a:p>
            <a:endParaRPr lang="en-US">
              <a:latin typeface="Arial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/>
              <a:t>17.09.09</a:t>
            </a:r>
          </a:p>
        </p:txBody>
      </p:sp>
      <p:sp>
        <p:nvSpPr>
          <p:cNvPr id="32771" name="Rectangle 1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DF8394-BDBD-4E14-BE62-72F9AB19C13E}" type="slidenum">
              <a:rPr lang="en-GB"/>
              <a:pPr/>
              <a:t>15</a:t>
            </a:fld>
            <a:endParaRPr lang="en-GB"/>
          </a:p>
        </p:txBody>
      </p:sp>
      <p:sp>
        <p:nvSpPr>
          <p:cNvPr id="32772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57712" cy="3419475"/>
          </a:xfrm>
          <a:solidFill>
            <a:srgbClr val="FFFFFF"/>
          </a:solidFill>
          <a:ln/>
        </p:spPr>
      </p:sp>
      <p:sp>
        <p:nvSpPr>
          <p:cNvPr id="32773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4213" y="4341813"/>
            <a:ext cx="5475287" cy="4105275"/>
          </a:xfrm>
          <a:noFill/>
          <a:ln/>
        </p:spPr>
        <p:txBody>
          <a:bodyPr wrap="none" anchor="ctr"/>
          <a:lstStyle/>
          <a:p>
            <a:endParaRPr lang="en-US">
              <a:latin typeface="Arial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4E5EA7-D9DD-4E4B-99E2-DADC20695F1E}" type="slidenum">
              <a:rPr lang="en-GB" smtClean="0"/>
              <a:pPr/>
              <a:t>16</a:t>
            </a:fld>
            <a:endParaRPr lang="en-GB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/>
              <a:t>17.09.09</a:t>
            </a:r>
          </a:p>
        </p:txBody>
      </p:sp>
      <p:sp>
        <p:nvSpPr>
          <p:cNvPr id="24579" name="Rectangle 1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0F2F94-4AF3-4D96-B983-DA2B006E8EE8}" type="slidenum">
              <a:rPr lang="en-GB"/>
              <a:pPr/>
              <a:t>17</a:t>
            </a:fld>
            <a:endParaRPr lang="en-GB"/>
          </a:p>
        </p:txBody>
      </p:sp>
      <p:sp>
        <p:nvSpPr>
          <p:cNvPr id="24580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57712" cy="3419475"/>
          </a:xfrm>
          <a:solidFill>
            <a:srgbClr val="FFFFFF"/>
          </a:solidFill>
          <a:ln/>
        </p:spPr>
      </p:sp>
      <p:sp>
        <p:nvSpPr>
          <p:cNvPr id="24581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4213" y="4341813"/>
            <a:ext cx="5475287" cy="4105275"/>
          </a:xfrm>
          <a:noFill/>
          <a:ln/>
        </p:spPr>
        <p:txBody>
          <a:bodyPr wrap="none" anchor="ctr"/>
          <a:lstStyle/>
          <a:p>
            <a:endParaRPr lang="en-US">
              <a:latin typeface="Arial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/>
              <a:t>17.09.09</a:t>
            </a:r>
          </a:p>
        </p:txBody>
      </p:sp>
      <p:sp>
        <p:nvSpPr>
          <p:cNvPr id="28675" name="Rectangle 1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7B0D33-CC92-4888-9C10-1B263582F6C8}" type="slidenum">
              <a:rPr lang="en-GB"/>
              <a:pPr/>
              <a:t>18</a:t>
            </a:fld>
            <a:endParaRPr lang="en-GB"/>
          </a:p>
        </p:txBody>
      </p:sp>
      <p:sp>
        <p:nvSpPr>
          <p:cNvPr id="28676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57712" cy="3419475"/>
          </a:xfrm>
          <a:solidFill>
            <a:srgbClr val="FFFFFF"/>
          </a:solidFill>
          <a:ln/>
        </p:spPr>
      </p:sp>
      <p:sp>
        <p:nvSpPr>
          <p:cNvPr id="28677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4213" y="4341813"/>
            <a:ext cx="5475287" cy="4105275"/>
          </a:xfrm>
          <a:noFill/>
          <a:ln/>
        </p:spPr>
        <p:txBody>
          <a:bodyPr wrap="none" anchor="ctr"/>
          <a:lstStyle/>
          <a:p>
            <a:endParaRPr lang="en-US">
              <a:latin typeface="Arial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/>
              <a:t>17.09.09</a:t>
            </a:r>
          </a:p>
        </p:txBody>
      </p:sp>
      <p:sp>
        <p:nvSpPr>
          <p:cNvPr id="26627" name="Rectangle 1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5B563B-E2BA-4D7D-B9ED-AEDD16035E8B}" type="slidenum">
              <a:rPr lang="en-GB"/>
              <a:pPr/>
              <a:t>19</a:t>
            </a:fld>
            <a:endParaRPr lang="en-GB"/>
          </a:p>
        </p:txBody>
      </p:sp>
      <p:sp>
        <p:nvSpPr>
          <p:cNvPr id="26628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57712" cy="3419475"/>
          </a:xfrm>
          <a:solidFill>
            <a:srgbClr val="FFFFFF"/>
          </a:solidFill>
          <a:ln/>
        </p:spPr>
      </p:sp>
      <p:sp>
        <p:nvSpPr>
          <p:cNvPr id="26629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4213" y="4341813"/>
            <a:ext cx="5475287" cy="4105275"/>
          </a:xfrm>
          <a:noFill/>
          <a:ln/>
        </p:spPr>
        <p:txBody>
          <a:bodyPr wrap="none" anchor="ctr"/>
          <a:lstStyle/>
          <a:p>
            <a:endParaRPr lang="en-US">
              <a:latin typeface="Arial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51A1AD9-A768-F543-A836-C2B80E3A1BCB}" type="slidenum">
              <a:rPr lang="en-GB" sz="1200">
                <a:latin typeface="Times" charset="0"/>
              </a:rPr>
              <a:pPr algn="r"/>
              <a:t>2</a:t>
            </a:fld>
            <a:endParaRPr lang="en-GB" sz="1200">
              <a:latin typeface="Times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/>
              <a:t>17.09.09</a:t>
            </a:r>
          </a:p>
        </p:txBody>
      </p:sp>
      <p:sp>
        <p:nvSpPr>
          <p:cNvPr id="28675" name="Rectangle 1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7B0D33-CC92-4888-9C10-1B263582F6C8}" type="slidenum">
              <a:rPr lang="en-GB"/>
              <a:pPr/>
              <a:t>20</a:t>
            </a:fld>
            <a:endParaRPr lang="en-GB"/>
          </a:p>
        </p:txBody>
      </p:sp>
      <p:sp>
        <p:nvSpPr>
          <p:cNvPr id="28676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57712" cy="3419475"/>
          </a:xfrm>
          <a:solidFill>
            <a:srgbClr val="FFFFFF"/>
          </a:solidFill>
          <a:ln/>
        </p:spPr>
      </p:sp>
      <p:sp>
        <p:nvSpPr>
          <p:cNvPr id="28677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4213" y="4341813"/>
            <a:ext cx="5475287" cy="4105275"/>
          </a:xfrm>
          <a:noFill/>
          <a:ln/>
        </p:spPr>
        <p:txBody>
          <a:bodyPr wrap="none" anchor="ctr"/>
          <a:lstStyle/>
          <a:p>
            <a:endParaRPr lang="en-US">
              <a:latin typeface="Arial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/>
              <a:t>17.09.09</a:t>
            </a:r>
          </a:p>
        </p:txBody>
      </p:sp>
      <p:sp>
        <p:nvSpPr>
          <p:cNvPr id="28675" name="Rectangle 1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7B0D33-CC92-4888-9C10-1B263582F6C8}" type="slidenum">
              <a:rPr lang="en-GB"/>
              <a:pPr/>
              <a:t>21</a:t>
            </a:fld>
            <a:endParaRPr lang="en-GB"/>
          </a:p>
        </p:txBody>
      </p:sp>
      <p:sp>
        <p:nvSpPr>
          <p:cNvPr id="28676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57712" cy="3419475"/>
          </a:xfrm>
          <a:solidFill>
            <a:srgbClr val="FFFFFF"/>
          </a:solidFill>
          <a:ln/>
        </p:spPr>
      </p:sp>
      <p:sp>
        <p:nvSpPr>
          <p:cNvPr id="28677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4213" y="4341813"/>
            <a:ext cx="5475287" cy="4105275"/>
          </a:xfrm>
          <a:noFill/>
          <a:ln/>
        </p:spPr>
        <p:txBody>
          <a:bodyPr wrap="none" anchor="ctr"/>
          <a:lstStyle/>
          <a:p>
            <a:endParaRPr lang="en-US">
              <a:latin typeface="Arial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/>
              <a:t>17.09.09</a:t>
            </a:r>
          </a:p>
        </p:txBody>
      </p:sp>
      <p:sp>
        <p:nvSpPr>
          <p:cNvPr id="28675" name="Rectangle 1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7B0D33-CC92-4888-9C10-1B263582F6C8}" type="slidenum">
              <a:rPr lang="en-GB"/>
              <a:pPr/>
              <a:t>22</a:t>
            </a:fld>
            <a:endParaRPr lang="en-GB"/>
          </a:p>
        </p:txBody>
      </p:sp>
      <p:sp>
        <p:nvSpPr>
          <p:cNvPr id="28676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57712" cy="3419475"/>
          </a:xfrm>
          <a:solidFill>
            <a:srgbClr val="FFFFFF"/>
          </a:solidFill>
          <a:ln/>
        </p:spPr>
      </p:sp>
      <p:sp>
        <p:nvSpPr>
          <p:cNvPr id="28677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4213" y="4341813"/>
            <a:ext cx="5475287" cy="4105275"/>
          </a:xfrm>
          <a:noFill/>
          <a:ln/>
        </p:spPr>
        <p:txBody>
          <a:bodyPr wrap="none" anchor="ctr"/>
          <a:lstStyle/>
          <a:p>
            <a:endParaRPr lang="en-US">
              <a:latin typeface="Arial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/>
              <a:t>17.09.09</a:t>
            </a:r>
          </a:p>
        </p:txBody>
      </p:sp>
      <p:sp>
        <p:nvSpPr>
          <p:cNvPr id="28675" name="Rectangle 1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7B0D33-CC92-4888-9C10-1B263582F6C8}" type="slidenum">
              <a:rPr lang="en-GB"/>
              <a:pPr/>
              <a:t>23</a:t>
            </a:fld>
            <a:endParaRPr lang="en-GB"/>
          </a:p>
        </p:txBody>
      </p:sp>
      <p:sp>
        <p:nvSpPr>
          <p:cNvPr id="28676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57712" cy="3419475"/>
          </a:xfrm>
          <a:solidFill>
            <a:srgbClr val="FFFFFF"/>
          </a:solidFill>
          <a:ln/>
        </p:spPr>
      </p:sp>
      <p:sp>
        <p:nvSpPr>
          <p:cNvPr id="28677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4213" y="4341813"/>
            <a:ext cx="5475287" cy="4105275"/>
          </a:xfrm>
          <a:noFill/>
          <a:ln/>
        </p:spPr>
        <p:txBody>
          <a:bodyPr wrap="none" anchor="ctr"/>
          <a:lstStyle/>
          <a:p>
            <a:endParaRPr lang="en-US">
              <a:latin typeface="Arial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/>
              <a:t>17.09.09</a:t>
            </a:r>
          </a:p>
        </p:txBody>
      </p:sp>
      <p:sp>
        <p:nvSpPr>
          <p:cNvPr id="16387" name="Rectangle 1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62E92B-FB2B-4D4D-8691-AD3B3A78C29E}" type="slidenum">
              <a:rPr lang="en-GB"/>
              <a:pPr/>
              <a:t>24</a:t>
            </a:fld>
            <a:endParaRPr lang="en-GB"/>
          </a:p>
        </p:txBody>
      </p:sp>
      <p:sp>
        <p:nvSpPr>
          <p:cNvPr id="16388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57712" cy="3419475"/>
          </a:xfrm>
          <a:solidFill>
            <a:srgbClr val="FFFFFF"/>
          </a:solidFill>
          <a:ln/>
        </p:spPr>
      </p:sp>
      <p:sp>
        <p:nvSpPr>
          <p:cNvPr id="16389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4213" y="4341813"/>
            <a:ext cx="5475287" cy="4105275"/>
          </a:xfrm>
          <a:noFill/>
          <a:ln/>
        </p:spPr>
        <p:txBody>
          <a:bodyPr wrap="none" anchor="ctr"/>
          <a:lstStyle/>
          <a:p>
            <a:endParaRPr lang="en-US">
              <a:latin typeface="Arial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/>
              <a:t>17.09.09</a:t>
            </a:r>
          </a:p>
        </p:txBody>
      </p:sp>
      <p:sp>
        <p:nvSpPr>
          <p:cNvPr id="14339" name="Rectangle 1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5A9307-356D-4D85-9A9F-A5282E87CCC4}" type="slidenum">
              <a:rPr lang="en-GB"/>
              <a:pPr/>
              <a:t>25</a:t>
            </a:fld>
            <a:endParaRPr lang="en-GB"/>
          </a:p>
        </p:txBody>
      </p:sp>
      <p:sp>
        <p:nvSpPr>
          <p:cNvPr id="14340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57712" cy="3419475"/>
          </a:xfrm>
          <a:solidFill>
            <a:srgbClr val="FFFFFF"/>
          </a:solidFill>
          <a:ln/>
        </p:spPr>
      </p:sp>
      <p:sp>
        <p:nvSpPr>
          <p:cNvPr id="14341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4213" y="4341813"/>
            <a:ext cx="5475287" cy="4105275"/>
          </a:xfrm>
          <a:noFill/>
          <a:ln/>
        </p:spPr>
        <p:txBody>
          <a:bodyPr wrap="none" anchor="ctr"/>
          <a:lstStyle/>
          <a:p>
            <a:endParaRPr lang="en-US">
              <a:latin typeface="Arial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/>
              <a:t>17.09.09</a:t>
            </a:r>
          </a:p>
        </p:txBody>
      </p:sp>
      <p:sp>
        <p:nvSpPr>
          <p:cNvPr id="12291" name="Rectangle 1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E8370C-4A37-4C1D-941E-4C36950728EB}" type="slidenum">
              <a:rPr lang="en-GB"/>
              <a:pPr/>
              <a:t>26</a:t>
            </a:fld>
            <a:endParaRPr lang="en-GB"/>
          </a:p>
        </p:txBody>
      </p:sp>
      <p:sp>
        <p:nvSpPr>
          <p:cNvPr id="12292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57712" cy="3419475"/>
          </a:xfrm>
          <a:solidFill>
            <a:srgbClr val="FFFFFF"/>
          </a:solidFill>
          <a:ln/>
        </p:spPr>
      </p:sp>
      <p:sp>
        <p:nvSpPr>
          <p:cNvPr id="12293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4213" y="4341813"/>
            <a:ext cx="5475287" cy="4105275"/>
          </a:xfrm>
          <a:noFill/>
          <a:ln/>
        </p:spPr>
        <p:txBody>
          <a:bodyPr wrap="none" anchor="ctr"/>
          <a:lstStyle/>
          <a:p>
            <a:endParaRPr lang="en-US">
              <a:latin typeface="Arial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/>
              <a:t>17.09.09</a:t>
            </a:r>
          </a:p>
        </p:txBody>
      </p:sp>
      <p:sp>
        <p:nvSpPr>
          <p:cNvPr id="18435" name="Rectangle 1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22E83A-D034-4FED-BBE1-DEEB6E8AF16B}" type="slidenum">
              <a:rPr lang="en-GB"/>
              <a:pPr/>
              <a:t>27</a:t>
            </a:fld>
            <a:endParaRPr lang="en-GB"/>
          </a:p>
        </p:txBody>
      </p:sp>
      <p:sp>
        <p:nvSpPr>
          <p:cNvPr id="18436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57712" cy="3419475"/>
          </a:xfrm>
          <a:solidFill>
            <a:srgbClr val="FFFFFF"/>
          </a:solidFill>
          <a:ln/>
        </p:spPr>
      </p:sp>
      <p:sp>
        <p:nvSpPr>
          <p:cNvPr id="18437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4213" y="4341813"/>
            <a:ext cx="5475287" cy="4105275"/>
          </a:xfrm>
          <a:noFill/>
          <a:ln/>
        </p:spPr>
        <p:txBody>
          <a:bodyPr wrap="none" anchor="ctr"/>
          <a:lstStyle/>
          <a:p>
            <a:endParaRPr lang="en-US">
              <a:latin typeface="Arial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/>
              <a:t>17.09.09</a:t>
            </a:r>
          </a:p>
        </p:txBody>
      </p:sp>
      <p:sp>
        <p:nvSpPr>
          <p:cNvPr id="30723" name="Rectangle 1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CCA1C1-964D-43A0-AFA9-73FD0B076601}" type="slidenum">
              <a:rPr lang="en-GB"/>
              <a:pPr/>
              <a:t>28</a:t>
            </a:fld>
            <a:endParaRPr lang="en-GB"/>
          </a:p>
        </p:txBody>
      </p:sp>
      <p:sp>
        <p:nvSpPr>
          <p:cNvPr id="30724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57712" cy="3419475"/>
          </a:xfrm>
          <a:solidFill>
            <a:srgbClr val="FFFFFF"/>
          </a:solidFill>
          <a:ln/>
        </p:spPr>
      </p:sp>
      <p:sp>
        <p:nvSpPr>
          <p:cNvPr id="30725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4213" y="4341813"/>
            <a:ext cx="5475287" cy="4105275"/>
          </a:xfrm>
          <a:noFill/>
          <a:ln/>
        </p:spPr>
        <p:txBody>
          <a:bodyPr wrap="none" anchor="ctr"/>
          <a:lstStyle/>
          <a:p>
            <a:endParaRPr lang="en-US">
              <a:latin typeface="Arial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4F038135-AE11-944B-8B8F-76FF44962A62}" type="slidenum">
              <a:rPr lang="en-GB" sz="1200">
                <a:latin typeface="Times" charset="0"/>
              </a:rPr>
              <a:pPr algn="r"/>
              <a:t>3</a:t>
            </a:fld>
            <a:endParaRPr lang="en-GB" sz="1200">
              <a:latin typeface="Times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51A1AD9-A768-F543-A836-C2B80E3A1BCB}" type="slidenum">
              <a:rPr lang="en-GB" sz="1200">
                <a:latin typeface="Times" charset="0"/>
              </a:rPr>
              <a:pPr algn="r"/>
              <a:t>4</a:t>
            </a:fld>
            <a:endParaRPr lang="en-GB" sz="1200">
              <a:latin typeface="Times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/>
              <a:t>17.09.09</a:t>
            </a:r>
          </a:p>
        </p:txBody>
      </p:sp>
      <p:sp>
        <p:nvSpPr>
          <p:cNvPr id="12291" name="Rectangle 1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E8370C-4A37-4C1D-941E-4C36950728EB}" type="slidenum">
              <a:rPr lang="en-GB"/>
              <a:pPr/>
              <a:t>5</a:t>
            </a:fld>
            <a:endParaRPr lang="en-GB"/>
          </a:p>
        </p:txBody>
      </p:sp>
      <p:sp>
        <p:nvSpPr>
          <p:cNvPr id="12292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57712" cy="3419475"/>
          </a:xfrm>
          <a:solidFill>
            <a:srgbClr val="FFFFFF"/>
          </a:solidFill>
          <a:ln/>
        </p:spPr>
      </p:sp>
      <p:sp>
        <p:nvSpPr>
          <p:cNvPr id="12293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4213" y="4341813"/>
            <a:ext cx="5475287" cy="4105275"/>
          </a:xfrm>
          <a:noFill/>
          <a:ln/>
        </p:spPr>
        <p:txBody>
          <a:bodyPr wrap="none" anchor="ctr"/>
          <a:lstStyle/>
          <a:p>
            <a:endParaRPr lang="en-US">
              <a:latin typeface="Arial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51A1AD9-A768-F543-A836-C2B80E3A1BCB}" type="slidenum">
              <a:rPr lang="en-GB" sz="1200">
                <a:latin typeface="Times" charset="0"/>
              </a:rPr>
              <a:pPr algn="r"/>
              <a:t>6</a:t>
            </a:fld>
            <a:endParaRPr lang="en-GB" sz="1200">
              <a:latin typeface="Times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/>
              <a:t>17.09.09</a:t>
            </a:r>
          </a:p>
        </p:txBody>
      </p:sp>
      <p:sp>
        <p:nvSpPr>
          <p:cNvPr id="22531" name="Rectangle 1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378F08-DE67-4958-9CF8-0FA56FC5CDD1}" type="slidenum">
              <a:rPr lang="en-GB"/>
              <a:pPr/>
              <a:t>7</a:t>
            </a:fld>
            <a:endParaRPr lang="en-GB"/>
          </a:p>
        </p:txBody>
      </p:sp>
      <p:sp>
        <p:nvSpPr>
          <p:cNvPr id="22532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57712" cy="3419475"/>
          </a:xfrm>
          <a:solidFill>
            <a:srgbClr val="FFFFFF"/>
          </a:solidFill>
          <a:ln/>
        </p:spPr>
      </p:sp>
      <p:sp>
        <p:nvSpPr>
          <p:cNvPr id="22533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4213" y="4341813"/>
            <a:ext cx="5475287" cy="4105275"/>
          </a:xfrm>
          <a:noFill/>
          <a:ln/>
        </p:spPr>
        <p:txBody>
          <a:bodyPr wrap="none" anchor="ctr"/>
          <a:lstStyle/>
          <a:p>
            <a:endParaRPr lang="en-US">
              <a:latin typeface="Arial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/>
              <a:t>17.09.09</a:t>
            </a:r>
          </a:p>
        </p:txBody>
      </p:sp>
      <p:sp>
        <p:nvSpPr>
          <p:cNvPr id="22531" name="Rectangle 1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378F08-DE67-4958-9CF8-0FA56FC5CDD1}" type="slidenum">
              <a:rPr lang="en-GB"/>
              <a:pPr/>
              <a:t>8</a:t>
            </a:fld>
            <a:endParaRPr lang="en-GB"/>
          </a:p>
        </p:txBody>
      </p:sp>
      <p:sp>
        <p:nvSpPr>
          <p:cNvPr id="22532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57712" cy="3419475"/>
          </a:xfrm>
          <a:solidFill>
            <a:srgbClr val="FFFFFF"/>
          </a:solidFill>
          <a:ln/>
        </p:spPr>
      </p:sp>
      <p:sp>
        <p:nvSpPr>
          <p:cNvPr id="22533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4213" y="4341813"/>
            <a:ext cx="5475287" cy="4105275"/>
          </a:xfrm>
          <a:noFill/>
          <a:ln/>
        </p:spPr>
        <p:txBody>
          <a:bodyPr wrap="none" anchor="ctr"/>
          <a:lstStyle/>
          <a:p>
            <a:endParaRPr lang="en-US">
              <a:latin typeface="Arial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51A1AD9-A768-F543-A836-C2B80E3A1BCB}" type="slidenum">
              <a:rPr lang="en-GB" sz="1200">
                <a:latin typeface="Times" charset="0"/>
              </a:rPr>
              <a:pPr algn="r"/>
              <a:t>9</a:t>
            </a:fld>
            <a:endParaRPr lang="en-GB" sz="1200">
              <a:latin typeface="Times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7EEA-EC1F-8341-ABE9-D4A4B928F666}" type="datetimeFigureOut">
              <a:rPr lang="en-US" smtClean="0"/>
              <a:pPr/>
              <a:t>11/2/11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AE9C-969F-D344-BC8B-7FACB74976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7EEA-EC1F-8341-ABE9-D4A4B928F666}" type="datetimeFigureOut">
              <a:rPr lang="en-US" smtClean="0"/>
              <a:pPr/>
              <a:t>11/2/11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AE9C-969F-D344-BC8B-7FACB74976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7EEA-EC1F-8341-ABE9-D4A4B928F666}" type="datetimeFigureOut">
              <a:rPr lang="en-US" smtClean="0"/>
              <a:pPr/>
              <a:t>11/2/11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AE9C-969F-D344-BC8B-7FACB74976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7EEA-EC1F-8341-ABE9-D4A4B928F666}" type="datetimeFigureOut">
              <a:rPr lang="en-US" smtClean="0"/>
              <a:pPr/>
              <a:t>11/2/11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AE9C-969F-D344-BC8B-7FACB74976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7EEA-EC1F-8341-ABE9-D4A4B928F666}" type="datetimeFigureOut">
              <a:rPr lang="en-US" smtClean="0"/>
              <a:pPr/>
              <a:t>11/2/11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AE9C-969F-D344-BC8B-7FACB74976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7EEA-EC1F-8341-ABE9-D4A4B928F666}" type="datetimeFigureOut">
              <a:rPr lang="en-US" smtClean="0"/>
              <a:pPr/>
              <a:t>11/2/11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AE9C-969F-D344-BC8B-7FACB74976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7EEA-EC1F-8341-ABE9-D4A4B928F666}" type="datetimeFigureOut">
              <a:rPr lang="en-US" smtClean="0"/>
              <a:pPr/>
              <a:t>11/2/11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AE9C-969F-D344-BC8B-7FACB74976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7EEA-EC1F-8341-ABE9-D4A4B928F666}" type="datetimeFigureOut">
              <a:rPr lang="en-US" smtClean="0"/>
              <a:pPr/>
              <a:t>11/2/11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AE9C-969F-D344-BC8B-7FACB74976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7EEA-EC1F-8341-ABE9-D4A4B928F666}" type="datetimeFigureOut">
              <a:rPr lang="en-US" smtClean="0"/>
              <a:pPr/>
              <a:t>11/2/11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AE9C-969F-D344-BC8B-7FACB74976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7EEA-EC1F-8341-ABE9-D4A4B928F666}" type="datetimeFigureOut">
              <a:rPr lang="en-US" smtClean="0"/>
              <a:pPr/>
              <a:t>11/2/11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AE9C-969F-D344-BC8B-7FACB74976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7EEA-EC1F-8341-ABE9-D4A4B928F666}" type="datetimeFigureOut">
              <a:rPr lang="en-US" smtClean="0"/>
              <a:pPr/>
              <a:t>11/2/11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AE9C-969F-D344-BC8B-7FACB74976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77EEA-EC1F-8341-ABE9-D4A4B928F666}" type="datetimeFigureOut">
              <a:rPr lang="en-US" smtClean="0"/>
              <a:pPr/>
              <a:t>11/2/11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0AE9C-969F-D344-BC8B-7FACB74976A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1.gif"/><Relationship Id="rId5" Type="http://schemas.openxmlformats.org/officeDocument/2006/relationships/image" Target="../media/image22.gif"/><Relationship Id="rId6" Type="http://schemas.openxmlformats.org/officeDocument/2006/relationships/image" Target="../media/image23.gif"/><Relationship Id="rId7" Type="http://schemas.openxmlformats.org/officeDocument/2006/relationships/image" Target="../media/image24.gif"/><Relationship Id="rId8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5.gif"/><Relationship Id="rId5" Type="http://schemas.openxmlformats.org/officeDocument/2006/relationships/image" Target="../media/image26.gif"/><Relationship Id="rId6" Type="http://schemas.openxmlformats.org/officeDocument/2006/relationships/image" Target="../media/image27.gif"/><Relationship Id="rId7" Type="http://schemas.openxmlformats.org/officeDocument/2006/relationships/image" Target="../media/image28.gif"/><Relationship Id="rId8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9.gif"/><Relationship Id="rId5" Type="http://schemas.openxmlformats.org/officeDocument/2006/relationships/image" Target="../media/image30.gif"/><Relationship Id="rId6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gif"/><Relationship Id="rId12" Type="http://schemas.openxmlformats.org/officeDocument/2006/relationships/image" Target="../media/image39.gif"/><Relationship Id="rId13" Type="http://schemas.openxmlformats.org/officeDocument/2006/relationships/image" Target="../media/image40.gif"/><Relationship Id="rId14" Type="http://schemas.openxmlformats.org/officeDocument/2006/relationships/image" Target="../media/image41.gif"/><Relationship Id="rId15" Type="http://schemas.openxmlformats.org/officeDocument/2006/relationships/image" Target="../media/image42.gif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gif"/><Relationship Id="rId4" Type="http://schemas.openxmlformats.org/officeDocument/2006/relationships/image" Target="../media/image32.gif"/><Relationship Id="rId5" Type="http://schemas.openxmlformats.org/officeDocument/2006/relationships/image" Target="../media/image33.gif"/><Relationship Id="rId6" Type="http://schemas.openxmlformats.org/officeDocument/2006/relationships/image" Target="../media/image34.gif"/><Relationship Id="rId7" Type="http://schemas.openxmlformats.org/officeDocument/2006/relationships/image" Target="../media/image35.gif"/><Relationship Id="rId8" Type="http://schemas.openxmlformats.org/officeDocument/2006/relationships/image" Target="../media/image36.gif"/><Relationship Id="rId9" Type="http://schemas.openxmlformats.org/officeDocument/2006/relationships/image" Target="../media/image1.png"/><Relationship Id="rId10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4.png"/><Relationship Id="rId5" Type="http://schemas.openxmlformats.org/officeDocument/2006/relationships/image" Target="../media/image45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1.png"/><Relationship Id="rId7" Type="http://schemas.openxmlformats.org/officeDocument/2006/relationships/image" Target="../media/image49.gif"/><Relationship Id="rId8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4" Type="http://schemas.openxmlformats.org/officeDocument/2006/relationships/image" Target="../media/image52.gif"/><Relationship Id="rId5" Type="http://schemas.openxmlformats.org/officeDocument/2006/relationships/image" Target="../media/image53.gif"/><Relationship Id="rId6" Type="http://schemas.openxmlformats.org/officeDocument/2006/relationships/image" Target="../media/image54.gif"/><Relationship Id="rId7" Type="http://schemas.openxmlformats.org/officeDocument/2006/relationships/image" Target="../media/image7.png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4" Type="http://schemas.openxmlformats.org/officeDocument/2006/relationships/image" Target="../media/image53.gif"/><Relationship Id="rId5" Type="http://schemas.openxmlformats.org/officeDocument/2006/relationships/image" Target="../media/image55.jpeg"/><Relationship Id="rId6" Type="http://schemas.openxmlformats.org/officeDocument/2006/relationships/image" Target="../media/image56.jpeg"/><Relationship Id="rId7" Type="http://schemas.openxmlformats.org/officeDocument/2006/relationships/image" Target="../media/image7.png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4" Type="http://schemas.openxmlformats.org/officeDocument/2006/relationships/image" Target="../media/image58.gif"/><Relationship Id="rId5" Type="http://schemas.openxmlformats.org/officeDocument/2006/relationships/image" Target="../media/image59.gif"/><Relationship Id="rId6" Type="http://schemas.openxmlformats.org/officeDocument/2006/relationships/image" Target="../media/image60.gif"/><Relationship Id="rId7" Type="http://schemas.openxmlformats.org/officeDocument/2006/relationships/image" Target="../media/image7.png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4" Type="http://schemas.openxmlformats.org/officeDocument/2006/relationships/image" Target="../media/image62.gif"/><Relationship Id="rId5" Type="http://schemas.openxmlformats.org/officeDocument/2006/relationships/image" Target="../media/image63.gif"/><Relationship Id="rId6" Type="http://schemas.openxmlformats.org/officeDocument/2006/relationships/image" Target="../media/image64.gif"/><Relationship Id="rId7" Type="http://schemas.openxmlformats.org/officeDocument/2006/relationships/image" Target="../media/image7.png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4" Type="http://schemas.openxmlformats.org/officeDocument/2006/relationships/image" Target="../media/image66.gif"/><Relationship Id="rId5" Type="http://schemas.openxmlformats.org/officeDocument/2006/relationships/image" Target="../media/image67.gif"/><Relationship Id="rId6" Type="http://schemas.openxmlformats.org/officeDocument/2006/relationships/image" Target="../media/image68.gif"/><Relationship Id="rId7" Type="http://schemas.openxmlformats.org/officeDocument/2006/relationships/image" Target="../media/image7.png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4" Type="http://schemas.openxmlformats.org/officeDocument/2006/relationships/image" Target="../media/image70.gif"/><Relationship Id="rId5" Type="http://schemas.openxmlformats.org/officeDocument/2006/relationships/image" Target="../media/image71.gif"/><Relationship Id="rId6" Type="http://schemas.openxmlformats.org/officeDocument/2006/relationships/image" Target="../media/image72.gif"/><Relationship Id="rId7" Type="http://schemas.openxmlformats.org/officeDocument/2006/relationships/image" Target="../media/image7.png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4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1.png"/><Relationship Id="rId5" Type="http://schemas.openxmlformats.org/officeDocument/2006/relationships/image" Target="../media/image79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jpeg"/><Relationship Id="rId5" Type="http://schemas.openxmlformats.org/officeDocument/2006/relationships/image" Target="../media/image82.jpeg"/><Relationship Id="rId6" Type="http://schemas.openxmlformats.org/officeDocument/2006/relationships/image" Target="../media/image83.jpe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.png"/><Relationship Id="rId5" Type="http://schemas.openxmlformats.org/officeDocument/2006/relationships/hyperlink" Target="http://www.whoi.edu/page.do?pid=29837" TargetMode="External"/><Relationship Id="rId6" Type="http://schemas.openxmlformats.org/officeDocument/2006/relationships/oleObject" Target="???" TargetMode="Externa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gif"/><Relationship Id="rId5" Type="http://schemas.openxmlformats.org/officeDocument/2006/relationships/image" Target="../media/image6.gif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0.gif"/><Relationship Id="rId5" Type="http://schemas.openxmlformats.org/officeDocument/2006/relationships/image" Target="../media/image11.gif"/><Relationship Id="rId6" Type="http://schemas.openxmlformats.org/officeDocument/2006/relationships/image" Target="../media/image12.gif"/><Relationship Id="rId7" Type="http://schemas.openxmlformats.org/officeDocument/2006/relationships/image" Target="../media/image13.gif"/><Relationship Id="rId8" Type="http://schemas.openxmlformats.org/officeDocument/2006/relationships/image" Target="../media/image14.gif"/><Relationship Id="rId9" Type="http://schemas.openxmlformats.org/officeDocument/2006/relationships/image" Target="../media/image15.gif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4" Type="http://schemas.openxmlformats.org/officeDocument/2006/relationships/image" Target="../media/image1.png"/><Relationship Id="rId5" Type="http://schemas.openxmlformats.org/officeDocument/2006/relationships/image" Target="../media/image17.gif"/><Relationship Id="rId6" Type="http://schemas.openxmlformats.org/officeDocument/2006/relationships/image" Target="../media/image18.gif"/><Relationship Id="rId7" Type="http://schemas.openxmlformats.org/officeDocument/2006/relationships/image" Target="../media/image19.gif"/><Relationship Id="rId8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066800" y="5575493"/>
            <a:ext cx="7086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95300" indent="-495300" algn="ctr">
              <a:defRPr/>
            </a:pPr>
            <a:r>
              <a:rPr lang="en-GB" dirty="0">
                <a:solidFill>
                  <a:srgbClr val="000090"/>
                </a:solidFill>
                <a:latin typeface="Times" pitchFamily="74" charset="0"/>
              </a:rPr>
              <a:t>Arctic Ocean Model </a:t>
            </a:r>
            <a:r>
              <a:rPr lang="en-GB" dirty="0" err="1">
                <a:solidFill>
                  <a:srgbClr val="000090"/>
                </a:solidFill>
                <a:latin typeface="Times" pitchFamily="74" charset="0"/>
              </a:rPr>
              <a:t>Intercomparison</a:t>
            </a:r>
            <a:r>
              <a:rPr lang="en-GB" dirty="0">
                <a:solidFill>
                  <a:srgbClr val="000090"/>
                </a:solidFill>
                <a:latin typeface="Times" pitchFamily="74" charset="0"/>
              </a:rPr>
              <a:t> Project Meeting</a:t>
            </a:r>
          </a:p>
          <a:p>
            <a:pPr marL="495300" indent="-495300" algn="ctr">
              <a:defRPr/>
            </a:pPr>
            <a:r>
              <a:rPr lang="en-GB" dirty="0">
                <a:solidFill>
                  <a:srgbClr val="000090"/>
                </a:solidFill>
                <a:latin typeface="Times" pitchFamily="74" charset="0"/>
              </a:rPr>
              <a:t>WHOI,</a:t>
            </a:r>
            <a:r>
              <a:rPr lang="en-GB" dirty="0" smtClean="0">
                <a:solidFill>
                  <a:srgbClr val="000090"/>
                </a:solidFill>
                <a:latin typeface="Times" pitchFamily="74" charset="0"/>
              </a:rPr>
              <a:t> </a:t>
            </a:r>
            <a:r>
              <a:rPr lang="en-US" dirty="0">
                <a:solidFill>
                  <a:srgbClr val="000090"/>
                </a:solidFill>
                <a:latin typeface="Times" pitchFamily="102" charset="0"/>
              </a:rPr>
              <a:t>2</a:t>
            </a:r>
            <a:r>
              <a:rPr lang="en-US" dirty="0" smtClean="0">
                <a:solidFill>
                  <a:srgbClr val="000090"/>
                </a:solidFill>
                <a:latin typeface="Times" pitchFamily="102" charset="0"/>
              </a:rPr>
              <a:t>-4 November 2011</a:t>
            </a:r>
            <a:endParaRPr lang="en-US" dirty="0">
              <a:solidFill>
                <a:srgbClr val="000090"/>
              </a:solidFill>
              <a:latin typeface="Times" pitchFamily="102" charset="0"/>
            </a:endParaRPr>
          </a:p>
        </p:txBody>
      </p:sp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266700" y="1984250"/>
            <a:ext cx="8610600" cy="3790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Yevgeny Aksenov</a:t>
            </a:r>
            <a:r>
              <a:rPr lang="en-US" sz="2400" i="1" baseline="3000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lang="en-US" sz="2400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, Beverly de Cuevas</a:t>
            </a:r>
            <a:r>
              <a:rPr lang="en-US" sz="2400" i="1" baseline="3000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lang="en-US" sz="2400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2400" i="1" dirty="0" err="1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Rüdiger</a:t>
            </a:r>
            <a:r>
              <a:rPr lang="en-US" sz="2400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Gerdes</a:t>
            </a:r>
            <a:r>
              <a:rPr lang="en-US" sz="2400" i="1" baseline="3000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sz="2400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, Elena Golubeva</a:t>
            </a:r>
            <a:r>
              <a:rPr lang="en-US" sz="2400" i="1" baseline="3000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en-US" sz="2400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, Michael Karcher</a:t>
            </a:r>
            <a:r>
              <a:rPr lang="en-US" sz="2400" i="1" baseline="3000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sz="2400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,</a:t>
            </a:r>
            <a:r>
              <a:rPr lang="en-US" sz="2400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Frank Kauker</a:t>
            </a:r>
            <a:r>
              <a:rPr lang="en-US" i="1" baseline="3000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sz="2400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, An </a:t>
            </a:r>
            <a:r>
              <a:rPr lang="en-US" sz="2400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T. Nguyen</a:t>
            </a:r>
            <a:r>
              <a:rPr lang="en-US" sz="2400" i="1" baseline="3000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4</a:t>
            </a:r>
            <a:r>
              <a:rPr lang="en-US" sz="2400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, Gennady A. Platov</a:t>
            </a:r>
            <a:r>
              <a:rPr lang="en-US" sz="2400" i="1" baseline="3000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en-US" sz="2400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2400" i="1" dirty="0" err="1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Andrey</a:t>
            </a:r>
            <a:r>
              <a:rPr lang="en-US" sz="2400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Proshutinsky</a:t>
            </a:r>
            <a:r>
              <a:rPr lang="en-US" sz="2400" i="1" baseline="3000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5</a:t>
            </a:r>
            <a:r>
              <a:rPr lang="en-US" sz="2400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,</a:t>
            </a:r>
            <a:r>
              <a:rPr lang="en-US" sz="2400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Martin Wadley</a:t>
            </a:r>
            <a:r>
              <a:rPr lang="en-US" sz="2400" i="1" baseline="3000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7</a:t>
            </a:r>
            <a:r>
              <a:rPr lang="en-US" sz="2400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2400" i="1" dirty="0" err="1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Eiji</a:t>
            </a:r>
            <a:r>
              <a:rPr lang="en-US" sz="2400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Watanabe</a:t>
            </a:r>
            <a:r>
              <a:rPr lang="en-US" sz="2400" i="1" baseline="3000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6</a:t>
            </a:r>
            <a:r>
              <a:rPr lang="en-US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and </a:t>
            </a:r>
            <a:r>
              <a:rPr lang="en-US" sz="2400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Rebecca </a:t>
            </a:r>
            <a:r>
              <a:rPr lang="en-US" sz="2400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Woodgate</a:t>
            </a:r>
            <a:r>
              <a:rPr lang="en-US" sz="2400" i="1" baseline="3000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8</a:t>
            </a:r>
            <a:endParaRPr lang="en-US" sz="2400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endParaRPr lang="en-US" sz="1400" i="1" baseline="30000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1400" i="1" baseline="3000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lang="en-US" sz="1400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National </a:t>
            </a:r>
            <a:r>
              <a:rPr lang="en-US" sz="1400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Oceanography Centre, Southampton, U.K.</a:t>
            </a:r>
          </a:p>
          <a:p>
            <a:pPr algn="ctr"/>
            <a:r>
              <a:rPr lang="en-US" sz="1400" i="1" baseline="3000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sz="1400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Alfred Wegener Institute, Bremerhaven, Germany</a:t>
            </a:r>
          </a:p>
          <a:p>
            <a:pPr algn="ctr"/>
            <a:r>
              <a:rPr lang="en-US" sz="1400" i="1" baseline="3000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en-US" sz="1400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Institute of Computational Mathematics and Mathematical Geophysics, RAS, Novosibirsk, Russia.</a:t>
            </a:r>
            <a:endParaRPr lang="en-GB" sz="1400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1400" i="1" baseline="3000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4</a:t>
            </a:r>
            <a:r>
              <a:rPr lang="en-US" sz="1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Massachusetts Institute of Technology, Boston, MA, USA</a:t>
            </a:r>
            <a:endParaRPr lang="en-GB" sz="1400" i="1" dirty="0" smtClean="0">
              <a:solidFill>
                <a:srgbClr val="0000FF"/>
              </a:solidFill>
              <a:latin typeface="Times New Roman"/>
              <a:ea typeface="Times New Roman" charset="0"/>
              <a:cs typeface="Times New Roman"/>
            </a:endParaRPr>
          </a:p>
          <a:p>
            <a:pPr algn="ctr"/>
            <a:r>
              <a:rPr lang="en-US" sz="1400" i="1" baseline="3000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5</a:t>
            </a:r>
            <a:r>
              <a:rPr lang="en-US" sz="1400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Woods Hole Oceanographic Institution, MA, USA</a:t>
            </a:r>
            <a:endParaRPr lang="en-GB" sz="1400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1400" i="1" baseline="3000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6</a:t>
            </a:r>
            <a:r>
              <a:rPr lang="en-US" sz="1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Japan Agency for Marine-Earth Science and Technology, Kanagawa, Japan</a:t>
            </a:r>
            <a:r>
              <a:rPr lang="en-GB" sz="1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en-US" sz="1400" i="1" baseline="3000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7</a:t>
            </a:r>
            <a:r>
              <a:rPr lang="en-US" sz="1400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School </a:t>
            </a:r>
            <a:r>
              <a:rPr lang="en-US" sz="1400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of Mathematics, University of East Anglia, Norwich, U.K.</a:t>
            </a:r>
            <a:endParaRPr lang="en-GB" sz="1400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1400" i="1" baseline="3000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8</a:t>
            </a:r>
            <a:r>
              <a:rPr lang="en-US" sz="1400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Applied Physics Laboratory, University of Washington, Seattle, WA, United States</a:t>
            </a:r>
          </a:p>
          <a:p>
            <a:pPr algn="ctr"/>
            <a:endParaRPr lang="en-GB" sz="1400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266700" y="414590"/>
            <a:ext cx="8610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/>
              <a:t> Pacific water as simulated in the Arctic models:</a:t>
            </a:r>
          </a:p>
          <a:p>
            <a:pPr algn="ctr"/>
            <a:r>
              <a:rPr lang="en-US" sz="2800" dirty="0" smtClean="0"/>
              <a:t> what have we learned from the AOMIP coordinated experiments?</a:t>
            </a:r>
            <a:endParaRPr lang="en-US" sz="2800" b="1" dirty="0">
              <a:solidFill>
                <a:schemeClr val="bg1"/>
              </a:solidFill>
              <a:latin typeface="Times New Roman" charset="0"/>
            </a:endParaRPr>
          </a:p>
        </p:txBody>
      </p:sp>
      <p:pic>
        <p:nvPicPr>
          <p:cNvPr id="5" name="Picture 19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1787" y="5347920"/>
            <a:ext cx="963613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38713" y="85724"/>
            <a:ext cx="68665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 eaLnBrk="1" hangingPunct="1"/>
            <a:r>
              <a:rPr lang="en-US" sz="2400" b="1" dirty="0" smtClean="0">
                <a:solidFill>
                  <a:srgbClr val="000000"/>
                </a:solidFill>
              </a:rPr>
              <a:t>PW pathways during AOO periods in NAOSIM (Exp.2)</a:t>
            </a: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19" name="Picture 19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31887" y="5901646"/>
            <a:ext cx="576000" cy="721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NAOSIM_1971_k6_masked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6547" y="518939"/>
            <a:ext cx="2412000" cy="2532382"/>
          </a:xfrm>
          <a:prstGeom prst="rect">
            <a:avLst/>
          </a:prstGeom>
        </p:spPr>
      </p:pic>
      <p:pic>
        <p:nvPicPr>
          <p:cNvPr id="36" name="Picture 35" descr="NAOSIM_1979_k6_masked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5616" y="518939"/>
            <a:ext cx="2412000" cy="2532382"/>
          </a:xfrm>
          <a:prstGeom prst="rect">
            <a:avLst/>
          </a:prstGeom>
        </p:spPr>
      </p:pic>
      <p:pic>
        <p:nvPicPr>
          <p:cNvPr id="37" name="Picture 36" descr="NAOSIM_1996_k6_masked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5747" y="3119322"/>
            <a:ext cx="2412000" cy="2532382"/>
          </a:xfrm>
          <a:prstGeom prst="rect">
            <a:avLst/>
          </a:prstGeom>
        </p:spPr>
      </p:pic>
      <p:pic>
        <p:nvPicPr>
          <p:cNvPr id="38" name="Picture 37" descr="NAOSIM_2004_k6_masked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5616" y="3066743"/>
            <a:ext cx="2412000" cy="2532382"/>
          </a:xfrm>
          <a:prstGeom prst="rect">
            <a:avLst/>
          </a:prstGeom>
        </p:spPr>
      </p:pic>
      <p:pic>
        <p:nvPicPr>
          <p:cNvPr id="22" name="Picture 21" descr="ORCA025_psscale_100m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8115" y="5692976"/>
            <a:ext cx="2913770" cy="755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38713" y="85724"/>
            <a:ext cx="72931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 eaLnBrk="1" hangingPunct="1"/>
            <a:r>
              <a:rPr lang="en-US" sz="2400" b="1" dirty="0" smtClean="0">
                <a:solidFill>
                  <a:srgbClr val="000000"/>
                </a:solidFill>
              </a:rPr>
              <a:t>PW pathways during AOO periods in ORCA025 (Exp.2)</a:t>
            </a: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19" name="Picture 19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31887" y="5901646"/>
            <a:ext cx="576000" cy="721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0" descr="ORCA025_1971_k24_masked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618" y="636851"/>
            <a:ext cx="2412000" cy="2536758"/>
          </a:xfrm>
          <a:prstGeom prst="rect">
            <a:avLst/>
          </a:prstGeom>
        </p:spPr>
      </p:pic>
      <p:pic>
        <p:nvPicPr>
          <p:cNvPr id="42" name="Picture 41" descr="ORCA025_1979_k24_masked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1126" y="636851"/>
            <a:ext cx="2412000" cy="2532382"/>
          </a:xfrm>
          <a:prstGeom prst="rect">
            <a:avLst/>
          </a:prstGeom>
        </p:spPr>
      </p:pic>
      <p:pic>
        <p:nvPicPr>
          <p:cNvPr id="43" name="Picture 42" descr="ORCA025_1996_k24_masked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9618" y="3242981"/>
            <a:ext cx="2412000" cy="2536760"/>
          </a:xfrm>
          <a:prstGeom prst="rect">
            <a:avLst/>
          </a:prstGeom>
        </p:spPr>
      </p:pic>
      <p:pic>
        <p:nvPicPr>
          <p:cNvPr id="44" name="Picture 43" descr="ORCA025_2004_k24_masked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1126" y="3254313"/>
            <a:ext cx="2412000" cy="2532382"/>
          </a:xfrm>
          <a:prstGeom prst="rect">
            <a:avLst/>
          </a:prstGeom>
        </p:spPr>
      </p:pic>
      <p:pic>
        <p:nvPicPr>
          <p:cNvPr id="20" name="Picture 19" descr="ORCA025_psscale_100m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5115" y="5845373"/>
            <a:ext cx="2913770" cy="755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65313" y="85724"/>
            <a:ext cx="60133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 eaLnBrk="1" hangingPunct="1"/>
            <a:r>
              <a:rPr lang="en-US" sz="2400" b="1" dirty="0" smtClean="0">
                <a:solidFill>
                  <a:srgbClr val="000000"/>
                </a:solidFill>
              </a:rPr>
              <a:t>PW pathways during AOO periods (Exp.2)</a:t>
            </a: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19" name="Picture 19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31887" y="5901646"/>
            <a:ext cx="576000" cy="721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8" descr="ECCO2_1996_k11_masked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3920" y="1697872"/>
            <a:ext cx="2412000" cy="2532384"/>
          </a:xfrm>
          <a:prstGeom prst="rect">
            <a:avLst/>
          </a:prstGeom>
        </p:spPr>
      </p:pic>
      <p:pic>
        <p:nvPicPr>
          <p:cNvPr id="40" name="Picture 39" descr="ECCO2_2004_k11_masked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2688" y="1697872"/>
            <a:ext cx="2412000" cy="2532384"/>
          </a:xfrm>
          <a:prstGeom prst="rect">
            <a:avLst/>
          </a:prstGeom>
        </p:spPr>
      </p:pic>
      <p:pic>
        <p:nvPicPr>
          <p:cNvPr id="20" name="Picture 19" descr="ORCA025_psscale_100m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5115" y="4378188"/>
            <a:ext cx="2913770" cy="755999"/>
          </a:xfrm>
          <a:prstGeom prst="rect">
            <a:avLst/>
          </a:prstGeom>
        </p:spPr>
      </p:pic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2344652" y="5439981"/>
            <a:ext cx="47768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algn="ctr"/>
            <a:r>
              <a:rPr lang="en-GB" sz="2400" dirty="0" smtClean="0">
                <a:solidFill>
                  <a:srgbClr val="000000"/>
                </a:solidFill>
              </a:rPr>
              <a:t>PW in ECCO2 is in transient state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43000" y="85724"/>
            <a:ext cx="7086600" cy="52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 eaLnBrk="1" hangingPunct="1"/>
            <a:r>
              <a:rPr lang="en-US" sz="2800" b="1" dirty="0" smtClean="0">
                <a:solidFill>
                  <a:srgbClr val="000000"/>
                </a:solidFill>
              </a:rPr>
              <a:t>Total and Pacific fresh water (Exp.1)</a:t>
            </a: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38" name="Picture 37" descr="NAOSIM_1996_VFWC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992" y="2248168"/>
            <a:ext cx="1368310" cy="1439999"/>
          </a:xfrm>
          <a:prstGeom prst="rect">
            <a:avLst/>
          </a:prstGeom>
        </p:spPr>
      </p:pic>
      <p:pic>
        <p:nvPicPr>
          <p:cNvPr id="39" name="Picture 38" descr="NAOSIM_2007_VFWC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5445" y="2248883"/>
            <a:ext cx="1370782" cy="1439999"/>
          </a:xfrm>
          <a:prstGeom prst="rect">
            <a:avLst/>
          </a:prstGeom>
        </p:spPr>
      </p:pic>
      <p:pic>
        <p:nvPicPr>
          <p:cNvPr id="40" name="Picture 39" descr="ORCA025_1996_VFWC_40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064" y="3856829"/>
            <a:ext cx="1370781" cy="1439998"/>
          </a:xfrm>
          <a:prstGeom prst="rect">
            <a:avLst/>
          </a:prstGeom>
        </p:spPr>
      </p:pic>
      <p:pic>
        <p:nvPicPr>
          <p:cNvPr id="41" name="Picture 40" descr="ORCA025_2007_VFWC_40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2378" y="3856829"/>
            <a:ext cx="1367072" cy="1439998"/>
          </a:xfrm>
          <a:prstGeom prst="rect">
            <a:avLst/>
          </a:prstGeom>
        </p:spPr>
      </p:pic>
      <p:pic>
        <p:nvPicPr>
          <p:cNvPr id="45" name="Picture 44" descr="NAOSIM_2007_VPFWC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9511" y="2247453"/>
            <a:ext cx="1370783" cy="1439999"/>
          </a:xfrm>
          <a:prstGeom prst="rect">
            <a:avLst/>
          </a:prstGeom>
        </p:spPr>
      </p:pic>
      <p:pic>
        <p:nvPicPr>
          <p:cNvPr id="47" name="Picture 46" descr="ORCA025_2007_VPWTFWC_40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5762" y="3856829"/>
            <a:ext cx="1367072" cy="1439998"/>
          </a:xfrm>
          <a:prstGeom prst="rect">
            <a:avLst/>
          </a:prstGeom>
        </p:spPr>
      </p:pic>
      <p:pic>
        <p:nvPicPr>
          <p:cNvPr id="48" name="Picture 19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431887" y="117014"/>
            <a:ext cx="576000" cy="721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8" descr="ICM_1996_VFWC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125" y="635001"/>
            <a:ext cx="1371457" cy="1440714"/>
          </a:xfrm>
          <a:prstGeom prst="rect">
            <a:avLst/>
          </a:prstGeom>
        </p:spPr>
      </p:pic>
      <p:pic>
        <p:nvPicPr>
          <p:cNvPr id="50" name="Picture 49" descr="ICM_2007_VFWC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31580" y="635001"/>
            <a:ext cx="1370783" cy="1439999"/>
          </a:xfrm>
          <a:prstGeom prst="rect">
            <a:avLst/>
          </a:prstGeom>
        </p:spPr>
      </p:pic>
      <p:pic>
        <p:nvPicPr>
          <p:cNvPr id="44" name="Picture 43" descr="NAOSIM_1996_VPFWC.gi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30369" y="2257348"/>
            <a:ext cx="1370783" cy="1439999"/>
          </a:xfrm>
          <a:prstGeom prst="rect">
            <a:avLst/>
          </a:prstGeom>
        </p:spPr>
      </p:pic>
      <p:pic>
        <p:nvPicPr>
          <p:cNvPr id="46" name="Picture 45" descr="ORCA025_1996_VPWTFWC_40.gi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47301" y="3864579"/>
            <a:ext cx="1370782" cy="1439998"/>
          </a:xfrm>
          <a:prstGeom prst="rect">
            <a:avLst/>
          </a:prstGeom>
        </p:spPr>
      </p:pic>
      <p:pic>
        <p:nvPicPr>
          <p:cNvPr id="51" name="Picture 50" descr="ICM_1996_VPFWC.gi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96503" y="609600"/>
            <a:ext cx="1370783" cy="1439999"/>
          </a:xfrm>
          <a:prstGeom prst="rect">
            <a:avLst/>
          </a:prstGeom>
        </p:spPr>
      </p:pic>
      <p:pic>
        <p:nvPicPr>
          <p:cNvPr id="52" name="Picture 51" descr="ICM_2007_VPFWC.gif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15645" y="635001"/>
            <a:ext cx="1370783" cy="1439999"/>
          </a:xfrm>
          <a:prstGeom prst="rect">
            <a:avLst/>
          </a:prstGeom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81000" y="5405261"/>
            <a:ext cx="8398287" cy="1323439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defTabSz="457200" eaLnBrk="1" hangingPunct="1">
              <a:buFont typeface="Arial"/>
              <a:buChar char="•"/>
            </a:pPr>
            <a:r>
              <a:rPr lang="en-US" sz="2000" b="1" dirty="0" smtClean="0">
                <a:noFill/>
              </a:rPr>
              <a:t>Pacific fresh water constitutes large fraction of total fresh water in the Canadian Arctic Ocean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noFill/>
              </a:rPr>
              <a:t>Accumulation of FW (observed, </a:t>
            </a:r>
            <a:r>
              <a:rPr lang="en-US" sz="2000" b="1" i="1" dirty="0" err="1" smtClean="0">
                <a:noFill/>
              </a:rPr>
              <a:t>Rabe</a:t>
            </a:r>
            <a:r>
              <a:rPr lang="en-US" sz="2000" b="1" i="1" dirty="0" smtClean="0">
                <a:noFill/>
              </a:rPr>
              <a:t> et al., DSRI, 2011</a:t>
            </a:r>
            <a:r>
              <a:rPr lang="en-US" sz="2000" b="1" dirty="0" smtClean="0">
                <a:noFill/>
              </a:rPr>
              <a:t>) and Pacific fresh water in the Beaufort Sea since 1990s in ICMMG and NAOSIM</a:t>
            </a:r>
          </a:p>
        </p:txBody>
      </p:sp>
      <p:pic>
        <p:nvPicPr>
          <p:cNvPr id="19" name="Picture 12" descr="ORCA025_psscale_VPWTFWC_40.gif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 rot="16200000">
            <a:off x="6527800" y="2717799"/>
            <a:ext cx="26924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>
            <a:off x="955125" y="2145855"/>
            <a:ext cx="6431303" cy="1588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38195" y="3771426"/>
            <a:ext cx="6431303" cy="1588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88994" y="588022"/>
            <a:ext cx="6431303" cy="1588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955128" y="5363128"/>
            <a:ext cx="6431303" cy="1588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8"/>
          <p:cNvSpPr>
            <a:spLocks noChangeArrowheads="1"/>
          </p:cNvSpPr>
          <p:nvPr/>
        </p:nvSpPr>
        <p:spPr bwMode="auto">
          <a:xfrm>
            <a:off x="323221" y="57150"/>
            <a:ext cx="84975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0000"/>
                </a:solidFill>
              </a:rPr>
              <a:t>FW and PW storage variations</a:t>
            </a:r>
            <a:endParaRPr lang="tr-TR" sz="2400" b="1" dirty="0">
              <a:solidFill>
                <a:srgbClr val="000000"/>
              </a:solidFill>
            </a:endParaRPr>
          </a:p>
        </p:txBody>
      </p:sp>
      <p:pic>
        <p:nvPicPr>
          <p:cNvPr id="9" name="Picture 19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31887" y="158222"/>
            <a:ext cx="576000" cy="721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555" y="569617"/>
            <a:ext cx="3096000" cy="503462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27509" y="5708055"/>
            <a:ext cx="242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>
                <a:noFill/>
              </a:rPr>
              <a:t>Rabe</a:t>
            </a:r>
            <a:r>
              <a:rPr lang="en-US" b="1" i="1" dirty="0" smtClean="0">
                <a:noFill/>
              </a:rPr>
              <a:t> et al., DSR-I, 2010</a:t>
            </a:r>
            <a:endParaRPr lang="en-US" dirty="0"/>
          </a:p>
        </p:txBody>
      </p:sp>
      <p:pic>
        <p:nvPicPr>
          <p:cNvPr id="14" name="Picture 13" descr="Regions_sections_PW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4531" y="620422"/>
            <a:ext cx="2453228" cy="2794493"/>
          </a:xfrm>
          <a:prstGeom prst="rect">
            <a:avLst/>
          </a:prstGeom>
        </p:spPr>
      </p:pic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3961489" y="3318947"/>
            <a:ext cx="5046398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itchFamily="63" charset="0"/>
              <a:buChar char="•"/>
            </a:pPr>
            <a:r>
              <a:rPr lang="en-GB" sz="1600" b="1" dirty="0" smtClean="0">
                <a:solidFill>
                  <a:srgbClr val="000000"/>
                </a:solidFill>
              </a:rPr>
              <a:t>1981-2007 </a:t>
            </a:r>
            <a:r>
              <a:rPr lang="en-GB" sz="1600" b="1" dirty="0" err="1" smtClean="0">
                <a:solidFill>
                  <a:srgbClr val="000000"/>
                </a:solidFill>
              </a:rPr>
              <a:t>timeserie</a:t>
            </a:r>
            <a:r>
              <a:rPr lang="en-GB" sz="1600" b="1" dirty="0" smtClean="0">
                <a:solidFill>
                  <a:srgbClr val="000000"/>
                </a:solidFill>
              </a:rPr>
              <a:t> of </a:t>
            </a:r>
            <a:r>
              <a:rPr lang="en-GB" sz="1600" b="1" dirty="0" err="1" smtClean="0">
                <a:solidFill>
                  <a:srgbClr val="000000"/>
                </a:solidFill>
              </a:rPr>
              <a:t>Ekman</a:t>
            </a:r>
            <a:r>
              <a:rPr lang="en-GB" sz="1600" b="1" dirty="0" smtClean="0">
                <a:solidFill>
                  <a:srgbClr val="000000"/>
                </a:solidFill>
              </a:rPr>
              <a:t> Pumping (EP),  FW and PW in the </a:t>
            </a:r>
            <a:r>
              <a:rPr lang="en-GB" sz="1600" b="1" dirty="0" err="1" smtClean="0">
                <a:solidFill>
                  <a:srgbClr val="000000"/>
                </a:solidFill>
              </a:rPr>
              <a:t>Amerasian</a:t>
            </a:r>
            <a:r>
              <a:rPr lang="en-GB" sz="1600" b="1" dirty="0" smtClean="0">
                <a:solidFill>
                  <a:srgbClr val="000000"/>
                </a:solidFill>
              </a:rPr>
              <a:t> (AME), Eurasian (EUR) Basins and Beaufort Gyre</a:t>
            </a:r>
          </a:p>
          <a:p>
            <a:pPr marL="342900" indent="-342900">
              <a:buFont typeface="Arial" pitchFamily="63" charset="0"/>
              <a:buChar char="•"/>
            </a:pPr>
            <a:endParaRPr lang="en-GB" sz="800" b="1" dirty="0" smtClean="0">
              <a:solidFill>
                <a:srgbClr val="000000"/>
              </a:solidFill>
            </a:endParaRPr>
          </a:p>
          <a:p>
            <a:pPr marL="342900" indent="-342900">
              <a:buFont typeface="Arial" pitchFamily="63" charset="0"/>
              <a:buChar char="•"/>
            </a:pPr>
            <a:r>
              <a:rPr lang="en-GB" sz="1600" b="1" u="sng" dirty="0" smtClean="0">
                <a:solidFill>
                  <a:srgbClr val="000000"/>
                </a:solidFill>
              </a:rPr>
              <a:t>R= 0.7</a:t>
            </a:r>
            <a:r>
              <a:rPr lang="en-GB" sz="1600" dirty="0" smtClean="0">
                <a:solidFill>
                  <a:srgbClr val="000000"/>
                </a:solidFill>
              </a:rPr>
              <a:t> between EP and FW content in ICMMG and ORCA</a:t>
            </a:r>
          </a:p>
          <a:p>
            <a:pPr marL="342900" indent="-342900">
              <a:buFont typeface="Arial" pitchFamily="63" charset="0"/>
              <a:buChar char="•"/>
            </a:pPr>
            <a:endParaRPr lang="en-GB" sz="800" dirty="0" smtClean="0">
              <a:solidFill>
                <a:srgbClr val="000000"/>
              </a:solidFill>
            </a:endParaRPr>
          </a:p>
          <a:p>
            <a:pPr marL="342900" indent="-342900">
              <a:buFont typeface="Arial" pitchFamily="63" charset="0"/>
              <a:buChar char="•"/>
            </a:pPr>
            <a:r>
              <a:rPr lang="en-GB" sz="1600" b="1" u="sng" dirty="0" smtClean="0">
                <a:solidFill>
                  <a:srgbClr val="000000"/>
                </a:solidFill>
              </a:rPr>
              <a:t>R=0.8</a:t>
            </a:r>
            <a:r>
              <a:rPr lang="en-GB" sz="1600" dirty="0" smtClean="0">
                <a:solidFill>
                  <a:srgbClr val="000000"/>
                </a:solidFill>
              </a:rPr>
              <a:t> between FW content and PW in ICMMG, NAOSIM and ORCA</a:t>
            </a:r>
          </a:p>
          <a:p>
            <a:pPr marL="342900" indent="-342900">
              <a:buFont typeface="Arial" pitchFamily="63" charset="0"/>
              <a:buChar char="•"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342900" indent="-342900">
              <a:buFont typeface="Arial" pitchFamily="63" charset="0"/>
              <a:buChar char="•"/>
            </a:pPr>
            <a:r>
              <a:rPr lang="en-GB" sz="1600" b="1" u="sng" dirty="0" smtClean="0">
                <a:solidFill>
                  <a:srgbClr val="000000"/>
                </a:solidFill>
              </a:rPr>
              <a:t>R= 0.5</a:t>
            </a:r>
            <a:r>
              <a:rPr lang="en-GB" sz="1600" dirty="0" smtClean="0">
                <a:solidFill>
                  <a:srgbClr val="000000"/>
                </a:solidFill>
              </a:rPr>
              <a:t> between EP and PW content in ICMMG and ORCA</a:t>
            </a:r>
          </a:p>
          <a:p>
            <a:pPr marL="342900" indent="-342900">
              <a:buFont typeface="Arial" pitchFamily="63" charset="0"/>
              <a:buChar char="•"/>
            </a:pPr>
            <a:endParaRPr lang="en-GB" sz="800" dirty="0" smtClean="0">
              <a:solidFill>
                <a:srgbClr val="000000"/>
              </a:solidFill>
            </a:endParaRPr>
          </a:p>
          <a:p>
            <a:pPr marL="342900" indent="-342900">
              <a:buFont typeface="Arial" pitchFamily="63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Seasonal PW content and EP in ICCMG and ORCA: </a:t>
            </a:r>
            <a:r>
              <a:rPr lang="en-GB" sz="1600" b="1" u="sng" dirty="0" smtClean="0">
                <a:solidFill>
                  <a:srgbClr val="000000"/>
                </a:solidFill>
              </a:rPr>
              <a:t>R=0.8</a:t>
            </a:r>
            <a:r>
              <a:rPr lang="en-GB" sz="1600" dirty="0" smtClean="0">
                <a:solidFill>
                  <a:srgbClr val="000000"/>
                </a:solidFill>
              </a:rPr>
              <a:t> (anti-cyclonic years) and </a:t>
            </a:r>
            <a:r>
              <a:rPr lang="en-GB" sz="1600" b="1" u="sng" dirty="0" smtClean="0">
                <a:solidFill>
                  <a:srgbClr val="000000"/>
                </a:solidFill>
              </a:rPr>
              <a:t>R=0.6</a:t>
            </a:r>
            <a:r>
              <a:rPr lang="en-GB" sz="1600" dirty="0" smtClean="0">
                <a:solidFill>
                  <a:srgbClr val="000000"/>
                </a:solidFill>
              </a:rPr>
              <a:t> (cyclonic</a:t>
            </a:r>
            <a:r>
              <a:rPr lang="en-US" sz="1600" dirty="0" smtClean="0">
                <a:solidFill>
                  <a:srgbClr val="000000"/>
                </a:solidFill>
              </a:rPr>
              <a:t> years).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Box 6"/>
          <p:cNvSpPr txBox="1">
            <a:spLocks noChangeArrowheads="1"/>
          </p:cNvSpPr>
          <p:nvPr/>
        </p:nvSpPr>
        <p:spPr bwMode="auto">
          <a:xfrm>
            <a:off x="381000" y="0"/>
            <a:ext cx="8610600" cy="683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Summary and Conclusions</a:t>
            </a:r>
          </a:p>
          <a:p>
            <a:pPr algn="ctr"/>
            <a:endParaRPr lang="en-US" sz="1000" b="1" dirty="0" smtClean="0">
              <a:solidFill>
                <a:srgbClr val="000000"/>
              </a:solidFill>
            </a:endParaRPr>
          </a:p>
          <a:p>
            <a:pPr>
              <a:buFont typeface="Arial" pitchFamily="63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Pacific water (PW) was investigated in 6 models using </a:t>
            </a:r>
            <a:r>
              <a:rPr lang="en-US" sz="2400" b="1" dirty="0" err="1" smtClean="0">
                <a:solidFill>
                  <a:srgbClr val="000000"/>
                </a:solidFill>
              </a:rPr>
              <a:t>colour</a:t>
            </a:r>
            <a:r>
              <a:rPr lang="en-US" sz="2400" b="1" dirty="0" smtClean="0">
                <a:solidFill>
                  <a:srgbClr val="000000"/>
                </a:solidFill>
              </a:rPr>
              <a:t> tracer released in Bering Strait</a:t>
            </a:r>
            <a:endParaRPr lang="en-US" sz="800" b="1" dirty="0" smtClean="0">
              <a:solidFill>
                <a:srgbClr val="000000"/>
              </a:solidFill>
            </a:endParaRPr>
          </a:p>
          <a:p>
            <a:endParaRPr lang="en-US" sz="1000" b="1" dirty="0" smtClean="0">
              <a:solidFill>
                <a:srgbClr val="000000"/>
              </a:solidFill>
            </a:endParaRPr>
          </a:p>
          <a:p>
            <a:pPr>
              <a:buFont typeface="Arial" pitchFamily="63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Models show different PW distribution: ICMMG and NAOSIM simulate PW spread similar to AOO modes, others don’t</a:t>
            </a:r>
          </a:p>
          <a:p>
            <a:pPr>
              <a:buFont typeface="Arial" pitchFamily="63" charset="0"/>
              <a:buChar char="•"/>
            </a:pPr>
            <a:endParaRPr lang="en-US" sz="800" b="1" dirty="0" smtClean="0">
              <a:solidFill>
                <a:srgbClr val="000000"/>
              </a:solidFill>
            </a:endParaRPr>
          </a:p>
          <a:p>
            <a:pPr>
              <a:buFont typeface="Arial" pitchFamily="63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There are biases: Only ECCO2 has PW distribution similar to the </a:t>
            </a:r>
            <a:r>
              <a:rPr lang="en-US" sz="2400" b="1" dirty="0" err="1" smtClean="0">
                <a:solidFill>
                  <a:srgbClr val="000000"/>
                </a:solidFill>
              </a:rPr>
              <a:t>Beringia</a:t>
            </a:r>
            <a:r>
              <a:rPr lang="en-US" sz="2400" b="1" dirty="0" smtClean="0">
                <a:solidFill>
                  <a:srgbClr val="000000"/>
                </a:solidFill>
              </a:rPr>
              <a:t> summer 2005 data; overall simulated PW fraction is lower than observed.</a:t>
            </a:r>
          </a:p>
          <a:p>
            <a:pPr>
              <a:buFont typeface="Arial" pitchFamily="63" charset="0"/>
              <a:buChar char="•"/>
            </a:pPr>
            <a:endParaRPr lang="en-US" sz="800" b="1" dirty="0" smtClean="0">
              <a:solidFill>
                <a:srgbClr val="000000"/>
              </a:solidFill>
            </a:endParaRPr>
          </a:p>
          <a:p>
            <a:pPr>
              <a:buFont typeface="Arial" pitchFamily="63" charset="0"/>
              <a:buChar char="•"/>
            </a:pPr>
            <a:endParaRPr lang="en-US" sz="800" b="1" dirty="0" smtClean="0">
              <a:solidFill>
                <a:srgbClr val="000000"/>
              </a:solidFill>
            </a:endParaRPr>
          </a:p>
          <a:p>
            <a:pPr>
              <a:buFont typeface="Arial" pitchFamily="63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Models simulate an increase of fresh water since 1990s in the </a:t>
            </a:r>
            <a:r>
              <a:rPr lang="en-US" sz="2400" b="1" dirty="0" err="1" smtClean="0">
                <a:solidFill>
                  <a:srgbClr val="000000"/>
                </a:solidFill>
              </a:rPr>
              <a:t>Amerasian</a:t>
            </a:r>
            <a:r>
              <a:rPr lang="en-US" sz="2400" b="1" dirty="0" smtClean="0">
                <a:solidFill>
                  <a:srgbClr val="000000"/>
                </a:solidFill>
              </a:rPr>
              <a:t> Basin; this is more likely due to wind acting through </a:t>
            </a:r>
            <a:r>
              <a:rPr lang="en-US" sz="2400" b="1" dirty="0" err="1" smtClean="0">
                <a:solidFill>
                  <a:srgbClr val="000000"/>
                </a:solidFill>
              </a:rPr>
              <a:t>Ekman</a:t>
            </a:r>
            <a:r>
              <a:rPr lang="en-US" sz="2400" b="1" dirty="0" smtClean="0">
                <a:solidFill>
                  <a:srgbClr val="000000"/>
                </a:solidFill>
              </a:rPr>
              <a:t> Pumping (EP)</a:t>
            </a:r>
          </a:p>
          <a:p>
            <a:pPr>
              <a:buFont typeface="Arial" pitchFamily="63" charset="0"/>
              <a:buChar char="•"/>
            </a:pPr>
            <a:endParaRPr lang="en-US" sz="1000" b="1" dirty="0" smtClean="0">
              <a:solidFill>
                <a:srgbClr val="000000"/>
              </a:solidFill>
            </a:endParaRPr>
          </a:p>
          <a:p>
            <a:pPr>
              <a:buFont typeface="Arial" pitchFamily="63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Changes in PW explain large portion of the FW variability, however the PW variations is not strongly related to EP</a:t>
            </a:r>
            <a:endParaRPr lang="en-US" sz="1000" b="1" dirty="0" smtClean="0">
              <a:solidFill>
                <a:srgbClr val="000000"/>
              </a:solidFill>
            </a:endParaRPr>
          </a:p>
          <a:p>
            <a:pPr>
              <a:buFont typeface="Arial" pitchFamily="63" charset="0"/>
              <a:buChar char="•"/>
            </a:pPr>
            <a:endParaRPr lang="en-US" sz="1000" b="1" dirty="0" smtClean="0">
              <a:solidFill>
                <a:srgbClr val="000000"/>
              </a:solidFill>
            </a:endParaRPr>
          </a:p>
          <a:p>
            <a:pPr>
              <a:buFont typeface="Arial" pitchFamily="63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We hypothesize that EP drives seasonal variability of the Pacific water; the relationship  is stronger for anti-cyclonic years</a:t>
            </a:r>
            <a:r>
              <a:rPr lang="en-US" sz="800" b="1" dirty="0" smtClean="0">
                <a:solidFill>
                  <a:srgbClr val="000000"/>
                </a:solidFill>
              </a:rPr>
              <a:t>.</a:t>
            </a:r>
            <a:endParaRPr lang="en-US" sz="2400" b="1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Box 6"/>
          <p:cNvSpPr txBox="1">
            <a:spLocks noChangeArrowheads="1"/>
          </p:cNvSpPr>
          <p:nvPr/>
        </p:nvSpPr>
        <p:spPr bwMode="auto">
          <a:xfrm>
            <a:off x="1524000" y="3048000"/>
            <a:ext cx="6096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Times New Roman" charset="0"/>
              </a:rPr>
              <a:t>Thank </a:t>
            </a:r>
            <a:r>
              <a:rPr lang="en-US" b="1" dirty="0" smtClean="0">
                <a:solidFill>
                  <a:srgbClr val="000000"/>
                </a:solidFill>
                <a:latin typeface="Times New Roman" charset="0"/>
              </a:rPr>
              <a:t>you!</a:t>
            </a:r>
            <a:endParaRPr lang="en-US" b="1" dirty="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3" name="Picture 19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31887" y="5943520"/>
            <a:ext cx="576000" cy="721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8"/>
          <p:cNvSpPr>
            <a:spLocks noChangeArrowheads="1"/>
          </p:cNvSpPr>
          <p:nvPr/>
        </p:nvSpPr>
        <p:spPr bwMode="auto">
          <a:xfrm>
            <a:off x="1594261" y="-61381"/>
            <a:ext cx="59554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PW and </a:t>
            </a:r>
            <a:r>
              <a:rPr lang="en-US" sz="2400" b="1" dirty="0" err="1">
                <a:solidFill>
                  <a:srgbClr val="000000"/>
                </a:solidFill>
              </a:rPr>
              <a:t>Barotropic</a:t>
            </a:r>
            <a:r>
              <a:rPr lang="en-US" sz="2400" b="1" dirty="0">
                <a:solidFill>
                  <a:srgbClr val="000000"/>
                </a:solidFill>
              </a:rPr>
              <a:t> Stream functions </a:t>
            </a:r>
            <a:r>
              <a:rPr lang="en-GB" sz="2400" b="1" dirty="0">
                <a:solidFill>
                  <a:srgbClr val="000000"/>
                </a:solidFill>
              </a:rPr>
              <a:t>in</a:t>
            </a:r>
            <a:r>
              <a:rPr lang="tr-TR" sz="2400" b="1" dirty="0">
                <a:solidFill>
                  <a:srgbClr val="000000"/>
                </a:solidFill>
              </a:rPr>
              <a:t> </a:t>
            </a:r>
            <a:r>
              <a:rPr lang="tr-TR" sz="2400" b="1" dirty="0" smtClean="0">
                <a:solidFill>
                  <a:srgbClr val="000000"/>
                </a:solidFill>
              </a:rPr>
              <a:t>ORCA</a:t>
            </a:r>
            <a:endParaRPr lang="tr-TR" sz="2400" b="1" dirty="0">
              <a:solidFill>
                <a:srgbClr val="000000"/>
              </a:solidFill>
            </a:endParaRPr>
          </a:p>
        </p:txBody>
      </p:sp>
      <p:pic>
        <p:nvPicPr>
          <p:cNvPr id="23557" name="Picture 13" descr="NAOSIM_pwt_scale_10m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6774393" y="3034477"/>
            <a:ext cx="2898715" cy="75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14" descr="ORCA025_1989to1996_Run1_PSIk24_masked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0138" y="493967"/>
            <a:ext cx="2951997" cy="309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16" descr="ORCA025_1997to2004_Run1_PSIk24_masked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33241" y="472318"/>
            <a:ext cx="2951997" cy="3109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9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31887" y="111724"/>
            <a:ext cx="576000" cy="721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ORCA1_1989to1996_Run1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128" y="2871160"/>
            <a:ext cx="2988000" cy="3277823"/>
          </a:xfrm>
          <a:prstGeom prst="rect">
            <a:avLst/>
          </a:prstGeom>
        </p:spPr>
      </p:pic>
      <p:pic>
        <p:nvPicPr>
          <p:cNvPr id="14" name="Picture 13" descr="ORCA1_1997to2004_Run1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3239" y="2888093"/>
            <a:ext cx="2952000" cy="3283089"/>
          </a:xfrm>
          <a:prstGeom prst="rect">
            <a:avLst/>
          </a:prstGeom>
        </p:spPr>
      </p:pic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094898" y="6216715"/>
            <a:ext cx="74766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algn="ctr"/>
            <a:r>
              <a:rPr lang="en-GB" sz="2400" dirty="0" smtClean="0">
                <a:solidFill>
                  <a:srgbClr val="000000"/>
                </a:solidFill>
              </a:rPr>
              <a:t>PW accumulates where </a:t>
            </a:r>
            <a:r>
              <a:rPr lang="en-GB" sz="2400" dirty="0" err="1" smtClean="0">
                <a:solidFill>
                  <a:srgbClr val="000000"/>
                </a:solidFill>
              </a:rPr>
              <a:t>barotropic</a:t>
            </a:r>
            <a:r>
              <a:rPr lang="en-GB" sz="2400" dirty="0" smtClean="0">
                <a:solidFill>
                  <a:srgbClr val="000000"/>
                </a:solidFill>
              </a:rPr>
              <a:t> circulation is clockwise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sh_ORCA1-N206_Run1_nogm_evp_L75_1989to1996y01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457260"/>
            <a:ext cx="2164692" cy="2489122"/>
          </a:xfrm>
          <a:prstGeom prst="rect">
            <a:avLst/>
          </a:prstGeom>
        </p:spPr>
      </p:pic>
      <p:pic>
        <p:nvPicPr>
          <p:cNvPr id="14" name="Picture 13" descr="ssh_ORCA1-N205_1989to1996y01T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012" y="2852598"/>
            <a:ext cx="2164694" cy="2489267"/>
          </a:xfrm>
          <a:prstGeom prst="rect">
            <a:avLst/>
          </a:prstGeom>
        </p:spPr>
      </p:pic>
      <p:pic>
        <p:nvPicPr>
          <p:cNvPr id="12" name="Picture 11" descr="ssh_ORCA1-N206_Run1_nogm_evp_L75_1997to2004y01T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413839"/>
            <a:ext cx="2164692" cy="2489122"/>
          </a:xfrm>
          <a:prstGeom prst="rect">
            <a:avLst/>
          </a:prstGeom>
        </p:spPr>
      </p:pic>
      <p:pic>
        <p:nvPicPr>
          <p:cNvPr id="15" name="Picture 14" descr="ssh_ORCA1-N205_1997to2004y01T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5332" y="2810250"/>
            <a:ext cx="2164694" cy="2489267"/>
          </a:xfrm>
          <a:prstGeom prst="rect">
            <a:avLst/>
          </a:prstGeom>
        </p:spPr>
      </p:pic>
      <p:sp>
        <p:nvSpPr>
          <p:cNvPr id="27651" name="Rectangle 8"/>
          <p:cNvSpPr>
            <a:spLocks noChangeArrowheads="1"/>
          </p:cNvSpPr>
          <p:nvPr/>
        </p:nvSpPr>
        <p:spPr bwMode="auto">
          <a:xfrm>
            <a:off x="1924504" y="57150"/>
            <a:ext cx="54341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Annual mean Sea Surface Heights (SSH) in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tr-TR" sz="2000" b="1" dirty="0" smtClean="0">
                <a:solidFill>
                  <a:srgbClr val="000000"/>
                </a:solidFill>
              </a:rPr>
              <a:t>ORCA1</a:t>
            </a:r>
            <a:endParaRPr lang="tr-TR" sz="2000" b="1" dirty="0">
              <a:solidFill>
                <a:srgbClr val="000000"/>
              </a:solidFill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2789351" y="495500"/>
            <a:ext cx="923025" cy="2769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200" dirty="0" smtClean="0">
                <a:solidFill>
                  <a:srgbClr val="FF0000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1989-1996</a:t>
            </a:r>
            <a:endParaRPr lang="en-US" sz="1200" dirty="0">
              <a:solidFill>
                <a:srgbClr val="FF0000"/>
              </a:solidFill>
              <a:latin typeface="Calibri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  <p:sp>
        <p:nvSpPr>
          <p:cNvPr id="27653" name="Rectangle 8"/>
          <p:cNvSpPr>
            <a:spLocks noChangeArrowheads="1"/>
          </p:cNvSpPr>
          <p:nvPr/>
        </p:nvSpPr>
        <p:spPr bwMode="auto">
          <a:xfrm>
            <a:off x="5012270" y="5191808"/>
            <a:ext cx="3717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 pitchFamily="63" charset="0"/>
              <a:buChar char="•"/>
            </a:pPr>
            <a:r>
              <a:rPr lang="en-GB" sz="2000" dirty="0" smtClean="0">
                <a:solidFill>
                  <a:srgbClr val="000000"/>
                </a:solidFill>
              </a:rPr>
              <a:t>All settings </a:t>
            </a:r>
            <a:r>
              <a:rPr lang="en-GB" sz="2000" dirty="0">
                <a:solidFill>
                  <a:srgbClr val="000000"/>
                </a:solidFill>
              </a:rPr>
              <a:t>are the </a:t>
            </a:r>
            <a:r>
              <a:rPr lang="en-GB" sz="2000" dirty="0" smtClean="0">
                <a:solidFill>
                  <a:srgbClr val="000000"/>
                </a:solidFill>
              </a:rPr>
              <a:t>same, except code version (NEMO 3.1 vs. 3.2)</a:t>
            </a:r>
          </a:p>
          <a:p>
            <a:pPr>
              <a:buFont typeface="Arial" pitchFamily="63" charset="0"/>
              <a:buChar char="•"/>
            </a:pPr>
            <a:endParaRPr lang="en-GB" sz="800" dirty="0" smtClean="0">
              <a:solidFill>
                <a:srgbClr val="000000"/>
              </a:solidFill>
            </a:endParaRPr>
          </a:p>
          <a:p>
            <a:pPr>
              <a:buFont typeface="Arial" pitchFamily="63" charset="0"/>
              <a:buChar char="•"/>
            </a:pPr>
            <a:r>
              <a:rPr lang="en-GB" sz="2000" dirty="0" smtClean="0">
                <a:solidFill>
                  <a:srgbClr val="000000"/>
                </a:solidFill>
              </a:rPr>
              <a:t>The only significant difference is salinity </a:t>
            </a:r>
            <a:r>
              <a:rPr lang="en-GB" sz="2000" u="sng" dirty="0" smtClean="0">
                <a:solidFill>
                  <a:srgbClr val="000000"/>
                </a:solidFill>
              </a:rPr>
              <a:t>restoring timescale</a:t>
            </a:r>
            <a:r>
              <a:rPr lang="en-GB" sz="2000" dirty="0" smtClean="0">
                <a:solidFill>
                  <a:srgbClr val="000000"/>
                </a:solidFill>
              </a:rPr>
              <a:t> (?)</a:t>
            </a:r>
          </a:p>
          <a:p>
            <a:pPr>
              <a:buFont typeface="Arial" pitchFamily="63" charset="0"/>
              <a:buChar char="•"/>
            </a:pPr>
            <a:endParaRPr lang="en-GB" sz="800" dirty="0" smtClean="0">
              <a:solidFill>
                <a:srgbClr val="000000"/>
              </a:solidFill>
            </a:endParaRPr>
          </a:p>
        </p:txBody>
      </p:sp>
      <p:pic>
        <p:nvPicPr>
          <p:cNvPr id="27654" name="Picture 5" descr="AOO_AO_NAO_indices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8825" y="5265598"/>
            <a:ext cx="4041775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599546" y="457260"/>
            <a:ext cx="990000" cy="2769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200" dirty="0" smtClean="0">
                <a:solidFill>
                  <a:srgbClr val="3366FF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1997-2007</a:t>
            </a:r>
            <a:endParaRPr lang="en-US" sz="1200" dirty="0">
              <a:solidFill>
                <a:srgbClr val="3366FF"/>
              </a:solidFill>
              <a:latin typeface="Calibri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  <p:pic>
        <p:nvPicPr>
          <p:cNvPr id="16" name="Picture 19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22600" y="96667"/>
            <a:ext cx="576000" cy="721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3746520" y="1451348"/>
            <a:ext cx="1769052" cy="58477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600" dirty="0" smtClean="0">
                <a:solidFill>
                  <a:srgbClr val="000000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180-days restoring</a:t>
            </a:r>
          </a:p>
          <a:p>
            <a:pPr algn="ctr" defTabSz="457200"/>
            <a:r>
              <a:rPr lang="en-US" sz="1600" dirty="0" smtClean="0">
                <a:solidFill>
                  <a:srgbClr val="000000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under sea ice </a:t>
            </a:r>
            <a:endParaRPr lang="en-US" sz="1600" dirty="0">
              <a:solidFill>
                <a:srgbClr val="000000"/>
              </a:solidFill>
              <a:latin typeface="Calibri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3733586" y="3326007"/>
            <a:ext cx="1751746" cy="58477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600" dirty="0" smtClean="0">
                <a:solidFill>
                  <a:schemeClr val="tx1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~12-days restoring</a:t>
            </a:r>
          </a:p>
          <a:p>
            <a:pPr algn="ctr" defTabSz="457200"/>
            <a:r>
              <a:rPr lang="en-US" sz="1600" dirty="0" smtClean="0">
                <a:solidFill>
                  <a:schemeClr val="tx1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under sea ice </a:t>
            </a:r>
            <a:endParaRPr lang="en-US" sz="1600" dirty="0">
              <a:solidFill>
                <a:schemeClr val="tx1"/>
              </a:solidFill>
              <a:latin typeface="Calibri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2789351" y="2827198"/>
            <a:ext cx="923025" cy="2769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200" dirty="0" smtClean="0">
                <a:solidFill>
                  <a:srgbClr val="FF0000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1989-1996</a:t>
            </a:r>
            <a:endParaRPr lang="en-US" sz="1200" dirty="0">
              <a:solidFill>
                <a:srgbClr val="FF0000"/>
              </a:solidFill>
              <a:latin typeface="Calibri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6599546" y="2827198"/>
            <a:ext cx="990000" cy="2769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200" dirty="0" smtClean="0">
                <a:solidFill>
                  <a:srgbClr val="3366FF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1997-2007</a:t>
            </a:r>
            <a:endParaRPr lang="en-US" sz="1200" dirty="0">
              <a:solidFill>
                <a:srgbClr val="3366FF"/>
              </a:solidFill>
              <a:latin typeface="Calibri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  <p:cxnSp>
        <p:nvCxnSpPr>
          <p:cNvPr id="22" name="Straight Arrow Connector 21"/>
          <p:cNvCxnSpPr>
            <a:cxnSpLocks noChangeShapeType="1"/>
            <a:endCxn id="15" idx="1"/>
          </p:cNvCxnSpPr>
          <p:nvPr/>
        </p:nvCxnSpPr>
        <p:spPr bwMode="auto">
          <a:xfrm rot="5400000" flipH="1" flipV="1">
            <a:off x="3895792" y="4248492"/>
            <a:ext cx="1783148" cy="1395932"/>
          </a:xfrm>
          <a:prstGeom prst="straightConnector1">
            <a:avLst/>
          </a:prstGeom>
          <a:noFill/>
          <a:ln w="38100">
            <a:solidFill>
              <a:srgbClr val="3366FF"/>
            </a:solidFill>
            <a:round/>
            <a:headEnd/>
            <a:tailEnd type="arrow" w="med" len="med"/>
          </a:ln>
        </p:spPr>
      </p:cxn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rot="10800000">
            <a:off x="2683146" y="5157943"/>
            <a:ext cx="872855" cy="692789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sh_ORCA1-N206_Run1_nogm_evp_L75_1989to1996y01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600" y="2926385"/>
            <a:ext cx="2164692" cy="2489122"/>
          </a:xfrm>
          <a:prstGeom prst="rect">
            <a:avLst/>
          </a:prstGeom>
        </p:spPr>
      </p:pic>
      <p:pic>
        <p:nvPicPr>
          <p:cNvPr id="12" name="Picture 11" descr="ssh_ORCA1-N206_Run1_nogm_evp_L75_1997to2004y01T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920" y="2882964"/>
            <a:ext cx="2164692" cy="2489122"/>
          </a:xfrm>
          <a:prstGeom prst="rect">
            <a:avLst/>
          </a:prstGeom>
        </p:spPr>
      </p:pic>
      <p:pic>
        <p:nvPicPr>
          <p:cNvPr id="25603" name="Picture 9" descr="ssh_ORCA025-N206_Run1_1997to2004y01T.jpe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4663" y="457200"/>
            <a:ext cx="2164700" cy="248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8"/>
          <p:cNvSpPr>
            <a:spLocks noChangeArrowheads="1"/>
          </p:cNvSpPr>
          <p:nvPr/>
        </p:nvSpPr>
        <p:spPr bwMode="auto">
          <a:xfrm>
            <a:off x="1401001" y="57150"/>
            <a:ext cx="63420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Annual mean Sea Surface Heights (SSH) </a:t>
            </a:r>
            <a:r>
              <a:rPr lang="tr-TR" sz="2000" b="1" dirty="0">
                <a:solidFill>
                  <a:srgbClr val="000000"/>
                </a:solidFill>
              </a:rPr>
              <a:t>in </a:t>
            </a:r>
            <a:r>
              <a:rPr lang="tr-TR" sz="2000" b="1" dirty="0" smtClean="0">
                <a:solidFill>
                  <a:srgbClr val="000000"/>
                </a:solidFill>
              </a:rPr>
              <a:t>ORCA1 and 025</a:t>
            </a:r>
            <a:endParaRPr lang="tr-TR" sz="2000" b="1" dirty="0">
              <a:solidFill>
                <a:srgbClr val="000000"/>
              </a:solidFill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5444312" y="4814278"/>
            <a:ext cx="2120900" cy="2154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800" dirty="0">
                <a:solidFill>
                  <a:srgbClr val="3366FF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1997-2004 (Anti-cyclonic AOO</a:t>
            </a:r>
            <a:r>
              <a:rPr lang="en-US" sz="800" dirty="0" smtClean="0">
                <a:solidFill>
                  <a:srgbClr val="3366FF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/ Neutral AO</a:t>
            </a:r>
            <a:r>
              <a:rPr lang="en-US" sz="800" dirty="0">
                <a:solidFill>
                  <a:srgbClr val="3366FF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)</a:t>
            </a:r>
          </a:p>
        </p:txBody>
      </p:sp>
      <p:pic>
        <p:nvPicPr>
          <p:cNvPr id="25606" name="Picture 17" descr="ssh_ORCA025-N206_Run1_1989to1996y01T.jpe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30351" y="457200"/>
            <a:ext cx="2164699" cy="2489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882055" y="4845800"/>
            <a:ext cx="1500579" cy="2154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800" dirty="0">
                <a:solidFill>
                  <a:srgbClr val="FF0000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1989-1996 (Cyclonic AOO/AO)</a:t>
            </a: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5295900" y="5622984"/>
            <a:ext cx="3429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Beaufort Gyre is absent or weak</a:t>
            </a:r>
          </a:p>
          <a:p>
            <a:pPr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No </a:t>
            </a:r>
            <a:r>
              <a:rPr lang="en-GB" dirty="0">
                <a:solidFill>
                  <a:srgbClr val="000000"/>
                </a:solidFill>
              </a:rPr>
              <a:t>significant change in SSH between</a:t>
            </a:r>
            <a:r>
              <a:rPr lang="en-GB" dirty="0" smtClean="0">
                <a:solidFill>
                  <a:srgbClr val="000000"/>
                </a:solidFill>
              </a:rPr>
              <a:t> two </a:t>
            </a:r>
            <a:r>
              <a:rPr lang="en-GB" dirty="0">
                <a:solidFill>
                  <a:srgbClr val="000000"/>
                </a:solidFill>
              </a:rPr>
              <a:t>AOO/AO periods.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5609" name="Picture 5" descr="AOO_AO_NAO_indices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8825" y="5466358"/>
            <a:ext cx="4041775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610" name="Straight Arrow Connector 21"/>
          <p:cNvCxnSpPr>
            <a:cxnSpLocks noChangeShapeType="1"/>
          </p:cNvCxnSpPr>
          <p:nvPr/>
        </p:nvCxnSpPr>
        <p:spPr bwMode="auto">
          <a:xfrm flipV="1">
            <a:off x="4038600" y="5245086"/>
            <a:ext cx="2469666" cy="796146"/>
          </a:xfrm>
          <a:prstGeom prst="straightConnector1">
            <a:avLst/>
          </a:prstGeom>
          <a:noFill/>
          <a:ln w="38100">
            <a:solidFill>
              <a:srgbClr val="3366FF"/>
            </a:solidFill>
            <a:round/>
            <a:headEnd/>
            <a:tailEnd type="arrow" w="med" len="med"/>
          </a:ln>
        </p:spPr>
      </p:cxnSp>
      <p:cxnSp>
        <p:nvCxnSpPr>
          <p:cNvPr id="25611" name="Straight Arrow Connector 22"/>
          <p:cNvCxnSpPr>
            <a:cxnSpLocks noChangeShapeType="1"/>
          </p:cNvCxnSpPr>
          <p:nvPr/>
        </p:nvCxnSpPr>
        <p:spPr bwMode="auto">
          <a:xfrm rot="10800000">
            <a:off x="2632346" y="5301207"/>
            <a:ext cx="872854" cy="752724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2848748" y="2946912"/>
            <a:ext cx="795237" cy="2769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200" dirty="0" smtClean="0">
                <a:solidFill>
                  <a:schemeClr val="tx1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ORCA1</a:t>
            </a:r>
            <a:endParaRPr lang="en-US" sz="1200" dirty="0">
              <a:solidFill>
                <a:schemeClr val="tx1"/>
              </a:solidFill>
              <a:latin typeface="Calibri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6794126" y="2960812"/>
            <a:ext cx="795237" cy="2769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200" dirty="0" smtClean="0">
                <a:solidFill>
                  <a:schemeClr val="tx1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ORCA1</a:t>
            </a:r>
            <a:endParaRPr lang="en-US" sz="1200" dirty="0">
              <a:solidFill>
                <a:schemeClr val="tx1"/>
              </a:solidFill>
              <a:latin typeface="Calibri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2848748" y="457260"/>
            <a:ext cx="795237" cy="2769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200" dirty="0" smtClean="0">
                <a:solidFill>
                  <a:schemeClr val="tx1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ORCA025</a:t>
            </a:r>
            <a:endParaRPr lang="en-US" sz="1200" dirty="0">
              <a:solidFill>
                <a:schemeClr val="tx1"/>
              </a:solidFill>
              <a:latin typeface="Calibri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6795375" y="457200"/>
            <a:ext cx="795237" cy="2769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200" dirty="0" smtClean="0">
                <a:solidFill>
                  <a:schemeClr val="tx1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ORCA025</a:t>
            </a:r>
            <a:endParaRPr lang="en-US" sz="1200" dirty="0">
              <a:solidFill>
                <a:schemeClr val="tx1"/>
              </a:solidFill>
              <a:latin typeface="Calibri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  <p:pic>
        <p:nvPicPr>
          <p:cNvPr id="27" name="Picture 19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431887" y="96667"/>
            <a:ext cx="576000" cy="721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1882055" y="2374900"/>
            <a:ext cx="1500579" cy="2154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800" dirty="0">
                <a:solidFill>
                  <a:srgbClr val="FF0000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1989-1996 (Cyclonic AOO/AO)</a:t>
            </a:r>
          </a:p>
        </p:txBody>
      </p:sp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5437363" y="2374900"/>
            <a:ext cx="2120900" cy="2154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800" dirty="0">
                <a:solidFill>
                  <a:srgbClr val="3366FF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1997-2004 (Anti-cyclonic AOO</a:t>
            </a:r>
            <a:r>
              <a:rPr lang="en-US" sz="800" dirty="0" smtClean="0">
                <a:solidFill>
                  <a:srgbClr val="3366FF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/ Neutral AO</a:t>
            </a:r>
            <a:r>
              <a:rPr lang="en-US" sz="800" dirty="0">
                <a:solidFill>
                  <a:srgbClr val="3366FF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3568" y="897184"/>
            <a:ext cx="768985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algn="just">
              <a:buFont typeface="Times" charset="0"/>
              <a:buChar char="•"/>
            </a:pPr>
            <a:r>
              <a:rPr lang="en-US" sz="2400" dirty="0" smtClean="0"/>
              <a:t>Why Pacific </a:t>
            </a:r>
            <a:r>
              <a:rPr lang="en-US" sz="2400" dirty="0"/>
              <a:t>water?</a:t>
            </a:r>
          </a:p>
          <a:p>
            <a:pPr algn="just"/>
            <a:endParaRPr lang="en-US" sz="800" dirty="0" smtClean="0"/>
          </a:p>
          <a:p>
            <a:pPr algn="just"/>
            <a:endParaRPr lang="en-US" sz="800" dirty="0" smtClean="0"/>
          </a:p>
          <a:p>
            <a:pPr algn="just"/>
            <a:endParaRPr lang="en-US" sz="800" dirty="0" smtClean="0"/>
          </a:p>
          <a:p>
            <a:pPr marL="457200" indent="-457200" algn="just">
              <a:buFont typeface="Times" charset="0"/>
              <a:buChar char="•"/>
            </a:pPr>
            <a:r>
              <a:rPr lang="en-US" sz="2400" dirty="0" smtClean="0"/>
              <a:t>Model Experiments</a:t>
            </a:r>
          </a:p>
          <a:p>
            <a:pPr marL="457200" indent="-457200" algn="just">
              <a:buFont typeface="Times" charset="0"/>
              <a:buChar char="•"/>
            </a:pPr>
            <a:endParaRPr lang="en-US" sz="800" dirty="0" smtClean="0"/>
          </a:p>
          <a:p>
            <a:pPr marL="457200" indent="-457200" algn="just">
              <a:buFont typeface="Times" charset="0"/>
              <a:buChar char="•"/>
            </a:pPr>
            <a:endParaRPr lang="en-US" sz="800" dirty="0" smtClean="0"/>
          </a:p>
          <a:p>
            <a:pPr marL="457200" indent="-457200" algn="just">
              <a:buFont typeface="Times" charset="0"/>
              <a:buChar char="•"/>
            </a:pPr>
            <a:endParaRPr lang="en-US" sz="800" dirty="0" smtClean="0"/>
          </a:p>
          <a:p>
            <a:pPr marL="457200" indent="-457200" algn="just" defTabSz="457200">
              <a:buFont typeface="Times" charset="0"/>
              <a:buChar char="•"/>
            </a:pPr>
            <a:r>
              <a:rPr lang="en-US" sz="2400" dirty="0" smtClean="0"/>
              <a:t>Results</a:t>
            </a:r>
            <a:endParaRPr lang="en-US" sz="2400" dirty="0"/>
          </a:p>
          <a:p>
            <a:pPr marL="457200" indent="-457200" algn="just" defTabSz="457200">
              <a:buFont typeface="Times" charset="0"/>
              <a:buChar char="•"/>
            </a:pPr>
            <a:endParaRPr lang="en-US" sz="800" dirty="0"/>
          </a:p>
          <a:p>
            <a:pPr marL="457200" indent="-457200" algn="just"/>
            <a:r>
              <a:rPr lang="en-US" sz="2400" i="1" dirty="0"/>
              <a:t>	</a:t>
            </a:r>
            <a:r>
              <a:rPr lang="en-US" sz="2400" dirty="0"/>
              <a:t>1.  </a:t>
            </a:r>
            <a:r>
              <a:rPr lang="en-US" sz="2400" dirty="0" smtClean="0"/>
              <a:t> Pacific water pathways and fresh water</a:t>
            </a:r>
          </a:p>
          <a:p>
            <a:pPr marL="457200" indent="-457200" algn="just" defTabSz="457200"/>
            <a:endParaRPr lang="en-US" sz="800" dirty="0" smtClean="0"/>
          </a:p>
          <a:p>
            <a:pPr marL="457200" indent="-457200" algn="just" defTabSz="457200"/>
            <a:r>
              <a:rPr lang="en-US" sz="2400" dirty="0" smtClean="0"/>
              <a:t>	2.   Model differences/biases</a:t>
            </a:r>
          </a:p>
          <a:p>
            <a:pPr marL="457200" indent="-457200" algn="just" defTabSz="457200"/>
            <a:endParaRPr lang="en-US" sz="800" dirty="0" smtClean="0"/>
          </a:p>
          <a:p>
            <a:pPr marL="457200" indent="-457200" algn="just" defTabSz="457200"/>
            <a:r>
              <a:rPr lang="en-US" sz="2400" dirty="0" smtClean="0"/>
              <a:t>	3.	Hypothesis: Pacific water variability in the Arctic</a:t>
            </a:r>
          </a:p>
          <a:p>
            <a:pPr marL="457200" indent="-457200" algn="just" defTabSz="457200"/>
            <a:endParaRPr lang="en-US" sz="800" dirty="0" smtClean="0"/>
          </a:p>
          <a:p>
            <a:pPr marL="457200" indent="-457200" algn="just" defTabSz="457200"/>
            <a:endParaRPr lang="en-US" sz="800" dirty="0" smtClean="0"/>
          </a:p>
          <a:p>
            <a:pPr marL="457200" indent="-457200" algn="just" defTabSz="457200"/>
            <a:endParaRPr lang="en-US" sz="800" dirty="0" smtClean="0"/>
          </a:p>
          <a:p>
            <a:pPr marL="457200" indent="-457200" algn="just" defTabSz="457200">
              <a:buFont typeface="Arial"/>
              <a:buChar char="•"/>
            </a:pPr>
            <a:r>
              <a:rPr lang="en-GB" sz="2400" dirty="0" smtClean="0"/>
              <a:t>Summary and Conclusions.</a:t>
            </a:r>
            <a:endParaRPr lang="en-GB" sz="2400" dirty="0"/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533400" y="44624"/>
            <a:ext cx="807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2800" b="1" dirty="0">
                <a:solidFill>
                  <a:srgbClr val="FFFFFF"/>
                </a:solidFill>
              </a:rPr>
              <a:t>Outline of the talk</a:t>
            </a:r>
          </a:p>
        </p:txBody>
      </p:sp>
      <p:pic>
        <p:nvPicPr>
          <p:cNvPr id="9" name="Picture 19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31887" y="5943520"/>
            <a:ext cx="576000" cy="721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speedice_ORCA1-N206_1997to2007y01I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572" y="413839"/>
            <a:ext cx="2164694" cy="2489267"/>
          </a:xfrm>
          <a:prstGeom prst="rect">
            <a:avLst/>
          </a:prstGeom>
        </p:spPr>
      </p:pic>
      <p:pic>
        <p:nvPicPr>
          <p:cNvPr id="25" name="Picture 24" descr="speedice_iORCA1-N205_1997to2007y01I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199" y="2776331"/>
            <a:ext cx="2164694" cy="2489267"/>
          </a:xfrm>
          <a:prstGeom prst="rect">
            <a:avLst/>
          </a:prstGeom>
        </p:spPr>
      </p:pic>
      <p:pic>
        <p:nvPicPr>
          <p:cNvPr id="22" name="Picture 21" descr="speedice_ORCA1-N206_1989to1996y01I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0104" y="413839"/>
            <a:ext cx="2164694" cy="2489267"/>
          </a:xfrm>
          <a:prstGeom prst="rect">
            <a:avLst/>
          </a:prstGeom>
        </p:spPr>
      </p:pic>
      <p:pic>
        <p:nvPicPr>
          <p:cNvPr id="24" name="Picture 23" descr="speedice_iORCA1-N205_1989to1996y01I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0104" y="2776331"/>
            <a:ext cx="2164694" cy="2489267"/>
          </a:xfrm>
          <a:prstGeom prst="rect">
            <a:avLst/>
          </a:prstGeom>
        </p:spPr>
      </p:pic>
      <p:sp>
        <p:nvSpPr>
          <p:cNvPr id="27651" name="Rectangle 8"/>
          <p:cNvSpPr>
            <a:spLocks noChangeArrowheads="1"/>
          </p:cNvSpPr>
          <p:nvPr/>
        </p:nvSpPr>
        <p:spPr bwMode="auto">
          <a:xfrm>
            <a:off x="2561261" y="57150"/>
            <a:ext cx="41606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Annual mean Sea</a:t>
            </a:r>
            <a:r>
              <a:rPr lang="en-US" sz="2000" b="1" dirty="0" smtClean="0">
                <a:solidFill>
                  <a:srgbClr val="000000"/>
                </a:solidFill>
              </a:rPr>
              <a:t> Ice speed </a:t>
            </a:r>
            <a:r>
              <a:rPr lang="en-US" sz="2000" b="1" dirty="0">
                <a:solidFill>
                  <a:srgbClr val="000000"/>
                </a:solidFill>
              </a:rPr>
              <a:t>in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tr-TR" sz="2000" b="1" dirty="0" smtClean="0">
                <a:solidFill>
                  <a:srgbClr val="000000"/>
                </a:solidFill>
              </a:rPr>
              <a:t>ORCA1</a:t>
            </a:r>
            <a:endParaRPr lang="tr-TR" sz="2000" b="1" dirty="0">
              <a:solidFill>
                <a:srgbClr val="000000"/>
              </a:solidFill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2789351" y="495500"/>
            <a:ext cx="923025" cy="2769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200" dirty="0" smtClean="0">
                <a:solidFill>
                  <a:srgbClr val="FF0000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1989-1996</a:t>
            </a:r>
            <a:endParaRPr lang="en-US" sz="1200" dirty="0">
              <a:solidFill>
                <a:srgbClr val="FF0000"/>
              </a:solidFill>
              <a:latin typeface="Calibri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  <p:sp>
        <p:nvSpPr>
          <p:cNvPr id="27653" name="Rectangle 8"/>
          <p:cNvSpPr>
            <a:spLocks noChangeArrowheads="1"/>
          </p:cNvSpPr>
          <p:nvPr/>
        </p:nvSpPr>
        <p:spPr bwMode="auto">
          <a:xfrm>
            <a:off x="5181600" y="5157942"/>
            <a:ext cx="37170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 pitchFamily="63" charset="0"/>
              <a:buChar char="•"/>
            </a:pPr>
            <a:r>
              <a:rPr lang="en-GB" sz="2000" dirty="0" smtClean="0">
                <a:solidFill>
                  <a:srgbClr val="000000"/>
                </a:solidFill>
              </a:rPr>
              <a:t>TPD is above the </a:t>
            </a:r>
            <a:r>
              <a:rPr lang="en-GB" sz="2000" dirty="0" err="1" smtClean="0">
                <a:solidFill>
                  <a:srgbClr val="000000"/>
                </a:solidFill>
              </a:rPr>
              <a:t>Lomonosov</a:t>
            </a:r>
            <a:r>
              <a:rPr lang="en-GB" sz="2000" dirty="0" smtClean="0">
                <a:solidFill>
                  <a:srgbClr val="000000"/>
                </a:solidFill>
              </a:rPr>
              <a:t> Ridge in NEMO 3.1; it is in Canada Basin in NEMO 3.2</a:t>
            </a:r>
          </a:p>
          <a:p>
            <a:pPr>
              <a:buFont typeface="Arial" pitchFamily="63" charset="0"/>
              <a:buChar char="•"/>
            </a:pPr>
            <a:endParaRPr lang="en-GB" sz="800" dirty="0" smtClean="0">
              <a:solidFill>
                <a:srgbClr val="000000"/>
              </a:solidFill>
            </a:endParaRPr>
          </a:p>
          <a:p>
            <a:pPr>
              <a:buFont typeface="Arial" pitchFamily="63" charset="0"/>
              <a:buChar char="•"/>
            </a:pPr>
            <a:r>
              <a:rPr lang="en-GB" sz="2000" dirty="0" smtClean="0">
                <a:solidFill>
                  <a:srgbClr val="000000"/>
                </a:solidFill>
              </a:rPr>
              <a:t>Stronger TPD and anti-cyclonic ice motion in NEMO v3.1</a:t>
            </a:r>
          </a:p>
          <a:p>
            <a:pPr>
              <a:buFont typeface="Arial" pitchFamily="63" charset="0"/>
              <a:buChar char="•"/>
            </a:pPr>
            <a:endParaRPr lang="en-GB" sz="800" dirty="0" smtClean="0">
              <a:solidFill>
                <a:srgbClr val="000000"/>
              </a:solidFill>
            </a:endParaRPr>
          </a:p>
        </p:txBody>
      </p:sp>
      <p:pic>
        <p:nvPicPr>
          <p:cNvPr id="27654" name="Picture 5" descr="AOO_AO_NAO_indices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8825" y="5265598"/>
            <a:ext cx="4041775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599546" y="457260"/>
            <a:ext cx="990000" cy="2769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200" dirty="0" smtClean="0">
                <a:solidFill>
                  <a:srgbClr val="3366FF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1997-2007</a:t>
            </a:r>
            <a:endParaRPr lang="en-US" sz="1200" dirty="0">
              <a:solidFill>
                <a:srgbClr val="3366FF"/>
              </a:solidFill>
              <a:latin typeface="Calibri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  <p:pic>
        <p:nvPicPr>
          <p:cNvPr id="16" name="Picture 19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22600" y="96667"/>
            <a:ext cx="576000" cy="721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3746520" y="1451348"/>
            <a:ext cx="1769052" cy="58477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600" dirty="0" smtClean="0">
                <a:solidFill>
                  <a:srgbClr val="000000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180-days restoring</a:t>
            </a:r>
          </a:p>
          <a:p>
            <a:pPr algn="ctr" defTabSz="457200"/>
            <a:r>
              <a:rPr lang="en-US" sz="1600" dirty="0" smtClean="0">
                <a:solidFill>
                  <a:srgbClr val="000000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under sea ice </a:t>
            </a:r>
            <a:endParaRPr lang="en-US" sz="1600" dirty="0">
              <a:solidFill>
                <a:srgbClr val="000000"/>
              </a:solidFill>
              <a:latin typeface="Calibri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3733586" y="3326007"/>
            <a:ext cx="1751746" cy="58477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600" dirty="0" smtClean="0">
                <a:solidFill>
                  <a:schemeClr val="tx1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~12-days restoring</a:t>
            </a:r>
          </a:p>
          <a:p>
            <a:pPr algn="ctr" defTabSz="457200"/>
            <a:r>
              <a:rPr lang="en-US" sz="1600" dirty="0" smtClean="0">
                <a:solidFill>
                  <a:schemeClr val="tx1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under sea ice </a:t>
            </a:r>
            <a:endParaRPr lang="en-US" sz="1600" dirty="0">
              <a:solidFill>
                <a:schemeClr val="tx1"/>
              </a:solidFill>
              <a:latin typeface="Calibri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2789351" y="2827198"/>
            <a:ext cx="923025" cy="2769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200" dirty="0" smtClean="0">
                <a:solidFill>
                  <a:srgbClr val="FF0000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1989-1996</a:t>
            </a:r>
            <a:endParaRPr lang="en-US" sz="1200" dirty="0">
              <a:solidFill>
                <a:srgbClr val="FF0000"/>
              </a:solidFill>
              <a:latin typeface="Calibri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6599546" y="2827198"/>
            <a:ext cx="990000" cy="2769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200" dirty="0" smtClean="0">
                <a:solidFill>
                  <a:srgbClr val="3366FF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1997-2007</a:t>
            </a:r>
            <a:endParaRPr lang="en-US" sz="1200" dirty="0">
              <a:solidFill>
                <a:srgbClr val="3366FF"/>
              </a:solidFill>
              <a:latin typeface="Calibri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  <p:cxnSp>
        <p:nvCxnSpPr>
          <p:cNvPr id="26" name="Straight Arrow Connector 21"/>
          <p:cNvCxnSpPr>
            <a:cxnSpLocks noChangeShapeType="1"/>
            <a:endCxn id="25" idx="1"/>
          </p:cNvCxnSpPr>
          <p:nvPr/>
        </p:nvCxnSpPr>
        <p:spPr bwMode="auto">
          <a:xfrm rot="5400000" flipH="1" flipV="1">
            <a:off x="3856666" y="4202900"/>
            <a:ext cx="1842467" cy="1478599"/>
          </a:xfrm>
          <a:prstGeom prst="straightConnector1">
            <a:avLst/>
          </a:prstGeom>
          <a:noFill/>
          <a:ln w="38100">
            <a:solidFill>
              <a:srgbClr val="3366FF"/>
            </a:solidFill>
            <a:round/>
            <a:headEnd/>
            <a:tailEnd type="arrow" w="med" len="med"/>
          </a:ln>
        </p:spPr>
      </p:cxnSp>
      <p:cxnSp>
        <p:nvCxnSpPr>
          <p:cNvPr id="27" name="Straight Arrow Connector 22"/>
          <p:cNvCxnSpPr>
            <a:cxnSpLocks noChangeShapeType="1"/>
          </p:cNvCxnSpPr>
          <p:nvPr/>
        </p:nvCxnSpPr>
        <p:spPr bwMode="auto">
          <a:xfrm rot="10800000">
            <a:off x="2632346" y="5123407"/>
            <a:ext cx="872854" cy="752724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icestress_ORCA1-N206_1997to2007y01I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199" y="413839"/>
            <a:ext cx="2191420" cy="2520000"/>
          </a:xfrm>
          <a:prstGeom prst="rect">
            <a:avLst/>
          </a:prstGeom>
        </p:spPr>
      </p:pic>
      <p:pic>
        <p:nvPicPr>
          <p:cNvPr id="30" name="Picture 29" descr="icestress_ORCA1-N205_1997to2007y01I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199" y="2903106"/>
            <a:ext cx="2164694" cy="2489267"/>
          </a:xfrm>
          <a:prstGeom prst="rect">
            <a:avLst/>
          </a:prstGeom>
        </p:spPr>
      </p:pic>
      <p:pic>
        <p:nvPicPr>
          <p:cNvPr id="29" name="Picture 28" descr="icestress_ORCA1-N206_1989to1996y01I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682" y="413839"/>
            <a:ext cx="2164694" cy="2489267"/>
          </a:xfrm>
          <a:prstGeom prst="rect">
            <a:avLst/>
          </a:prstGeom>
        </p:spPr>
      </p:pic>
      <p:pic>
        <p:nvPicPr>
          <p:cNvPr id="28" name="Picture 27" descr="icestress_ORCA1-N205_1989to1996y01I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682" y="2827198"/>
            <a:ext cx="2164694" cy="2489267"/>
          </a:xfrm>
          <a:prstGeom prst="rect">
            <a:avLst/>
          </a:prstGeom>
        </p:spPr>
      </p:pic>
      <p:sp>
        <p:nvSpPr>
          <p:cNvPr id="27651" name="Rectangle 8"/>
          <p:cNvSpPr>
            <a:spLocks noChangeArrowheads="1"/>
          </p:cNvSpPr>
          <p:nvPr/>
        </p:nvSpPr>
        <p:spPr bwMode="auto">
          <a:xfrm>
            <a:off x="2209982" y="57150"/>
            <a:ext cx="48632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Annual mean</a:t>
            </a:r>
            <a:r>
              <a:rPr lang="en-US" sz="2000" b="1" dirty="0" smtClean="0">
                <a:solidFill>
                  <a:srgbClr val="000000"/>
                </a:solidFill>
              </a:rPr>
              <a:t> surface ocean stress </a:t>
            </a:r>
            <a:r>
              <a:rPr lang="en-US" sz="2000" b="1" dirty="0">
                <a:solidFill>
                  <a:srgbClr val="000000"/>
                </a:solidFill>
              </a:rPr>
              <a:t>in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tr-TR" sz="2000" b="1" dirty="0" smtClean="0">
                <a:solidFill>
                  <a:srgbClr val="000000"/>
                </a:solidFill>
              </a:rPr>
              <a:t>ORCA1</a:t>
            </a:r>
            <a:endParaRPr lang="tr-TR" sz="2000" b="1" dirty="0">
              <a:solidFill>
                <a:srgbClr val="000000"/>
              </a:solidFill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2789351" y="495500"/>
            <a:ext cx="923025" cy="2769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200" dirty="0" smtClean="0">
                <a:solidFill>
                  <a:srgbClr val="FF0000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1989-1996</a:t>
            </a:r>
            <a:endParaRPr lang="en-US" sz="1200" dirty="0">
              <a:solidFill>
                <a:srgbClr val="FF0000"/>
              </a:solidFill>
              <a:latin typeface="Calibri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  <p:sp>
        <p:nvSpPr>
          <p:cNvPr id="27653" name="Rectangle 8"/>
          <p:cNvSpPr>
            <a:spLocks noChangeArrowheads="1"/>
          </p:cNvSpPr>
          <p:nvPr/>
        </p:nvSpPr>
        <p:spPr bwMode="auto">
          <a:xfrm>
            <a:off x="5181600" y="5157942"/>
            <a:ext cx="37170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 pitchFamily="63" charset="0"/>
              <a:buChar char="•"/>
            </a:pPr>
            <a:r>
              <a:rPr lang="en-GB" sz="2000" dirty="0" smtClean="0">
                <a:solidFill>
                  <a:srgbClr val="000000"/>
                </a:solidFill>
              </a:rPr>
              <a:t>TPD is above the </a:t>
            </a:r>
            <a:r>
              <a:rPr lang="en-GB" sz="2000" dirty="0" err="1" smtClean="0">
                <a:solidFill>
                  <a:srgbClr val="000000"/>
                </a:solidFill>
              </a:rPr>
              <a:t>Lomonosov</a:t>
            </a:r>
            <a:r>
              <a:rPr lang="en-GB" sz="2000" dirty="0" smtClean="0">
                <a:solidFill>
                  <a:srgbClr val="000000"/>
                </a:solidFill>
              </a:rPr>
              <a:t> Ridge in NEMO 3.1; it is in Canada Basin in NEMO 3.2</a:t>
            </a:r>
          </a:p>
          <a:p>
            <a:pPr>
              <a:buFont typeface="Arial" pitchFamily="63" charset="0"/>
              <a:buChar char="•"/>
            </a:pPr>
            <a:endParaRPr lang="en-GB" sz="800" dirty="0" smtClean="0">
              <a:solidFill>
                <a:srgbClr val="000000"/>
              </a:solidFill>
            </a:endParaRPr>
          </a:p>
          <a:p>
            <a:pPr>
              <a:buFont typeface="Arial" pitchFamily="63" charset="0"/>
              <a:buChar char="•"/>
            </a:pPr>
            <a:r>
              <a:rPr lang="en-GB" sz="2000" dirty="0" smtClean="0">
                <a:solidFill>
                  <a:srgbClr val="000000"/>
                </a:solidFill>
              </a:rPr>
              <a:t>Stronger TPD and anti-cyclonic ice motion in NEMO v3.1</a:t>
            </a:r>
          </a:p>
          <a:p>
            <a:pPr>
              <a:buFont typeface="Arial" pitchFamily="63" charset="0"/>
              <a:buChar char="•"/>
            </a:pPr>
            <a:endParaRPr lang="en-GB" sz="800" dirty="0" smtClean="0">
              <a:solidFill>
                <a:srgbClr val="000000"/>
              </a:solidFill>
            </a:endParaRPr>
          </a:p>
        </p:txBody>
      </p:sp>
      <p:pic>
        <p:nvPicPr>
          <p:cNvPr id="27654" name="Picture 5" descr="AOO_AO_NAO_indices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8825" y="5265598"/>
            <a:ext cx="4041775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599546" y="457260"/>
            <a:ext cx="990000" cy="2769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200" dirty="0" smtClean="0">
                <a:solidFill>
                  <a:srgbClr val="3366FF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1997-2007</a:t>
            </a:r>
            <a:endParaRPr lang="en-US" sz="1200" dirty="0">
              <a:solidFill>
                <a:srgbClr val="3366FF"/>
              </a:solidFill>
              <a:latin typeface="Calibri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  <p:pic>
        <p:nvPicPr>
          <p:cNvPr id="16" name="Picture 19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22600" y="96667"/>
            <a:ext cx="576000" cy="721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3746520" y="1451348"/>
            <a:ext cx="1769052" cy="58477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600" dirty="0" smtClean="0">
                <a:solidFill>
                  <a:srgbClr val="000000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180-days restoring</a:t>
            </a:r>
          </a:p>
          <a:p>
            <a:pPr algn="ctr" defTabSz="457200"/>
            <a:r>
              <a:rPr lang="en-US" sz="1600" dirty="0" smtClean="0">
                <a:solidFill>
                  <a:srgbClr val="000000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under sea ice </a:t>
            </a:r>
            <a:endParaRPr lang="en-US" sz="1600" dirty="0">
              <a:solidFill>
                <a:srgbClr val="000000"/>
              </a:solidFill>
              <a:latin typeface="Calibri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3733586" y="3326007"/>
            <a:ext cx="1751746" cy="58477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600" dirty="0" smtClean="0">
                <a:solidFill>
                  <a:schemeClr val="tx1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~12-days restoring</a:t>
            </a:r>
          </a:p>
          <a:p>
            <a:pPr algn="ctr" defTabSz="457200"/>
            <a:r>
              <a:rPr lang="en-US" sz="1600" dirty="0" smtClean="0">
                <a:solidFill>
                  <a:schemeClr val="tx1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under sea ice </a:t>
            </a:r>
            <a:endParaRPr lang="en-US" sz="1600" dirty="0">
              <a:solidFill>
                <a:schemeClr val="tx1"/>
              </a:solidFill>
              <a:latin typeface="Calibri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2789351" y="2827198"/>
            <a:ext cx="923025" cy="2769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200" dirty="0" smtClean="0">
                <a:solidFill>
                  <a:srgbClr val="FF0000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1989-1996</a:t>
            </a:r>
            <a:endParaRPr lang="en-US" sz="1200" dirty="0">
              <a:solidFill>
                <a:srgbClr val="FF0000"/>
              </a:solidFill>
              <a:latin typeface="Calibri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6599546" y="2827198"/>
            <a:ext cx="990000" cy="2769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200" dirty="0" smtClean="0">
                <a:solidFill>
                  <a:srgbClr val="3366FF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1997-2007</a:t>
            </a:r>
            <a:endParaRPr lang="en-US" sz="1200" dirty="0">
              <a:solidFill>
                <a:srgbClr val="3366FF"/>
              </a:solidFill>
              <a:latin typeface="Calibri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5400000" flipH="1" flipV="1">
            <a:off x="3856666" y="4202900"/>
            <a:ext cx="1842467" cy="1478599"/>
          </a:xfrm>
          <a:prstGeom prst="straightConnector1">
            <a:avLst/>
          </a:prstGeom>
          <a:noFill/>
          <a:ln w="38100">
            <a:solidFill>
              <a:srgbClr val="3366FF"/>
            </a:solidFill>
            <a:round/>
            <a:headEnd/>
            <a:tailEnd type="arrow" w="med" len="med"/>
          </a:ln>
        </p:spPr>
      </p:cxn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rot="10800000">
            <a:off x="2632346" y="5123407"/>
            <a:ext cx="872854" cy="752724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curlice_ORCA1-N206_1997to2007y01CURLICESTRES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199" y="444572"/>
            <a:ext cx="2164694" cy="2489267"/>
          </a:xfrm>
          <a:prstGeom prst="rect">
            <a:avLst/>
          </a:prstGeom>
        </p:spPr>
      </p:pic>
      <p:pic>
        <p:nvPicPr>
          <p:cNvPr id="25" name="Picture 24" descr="curlice_ORCA1-N205_1997to2007y01CURLICESTRESS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199" y="2827198"/>
            <a:ext cx="2164694" cy="2489267"/>
          </a:xfrm>
          <a:prstGeom prst="rect">
            <a:avLst/>
          </a:prstGeom>
        </p:spPr>
      </p:pic>
      <p:pic>
        <p:nvPicPr>
          <p:cNvPr id="22" name="Picture 21" descr="curlice_ORCA1-N206_1989to1996y01CURLICESTRESS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682" y="444572"/>
            <a:ext cx="2164694" cy="2489267"/>
          </a:xfrm>
          <a:prstGeom prst="rect">
            <a:avLst/>
          </a:prstGeom>
        </p:spPr>
      </p:pic>
      <p:pic>
        <p:nvPicPr>
          <p:cNvPr id="24" name="Picture 23" descr="curlice_ORCA1-N205_1989to1996y01CURLICESTRESS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682" y="2827198"/>
            <a:ext cx="2164694" cy="2489267"/>
          </a:xfrm>
          <a:prstGeom prst="rect">
            <a:avLst/>
          </a:prstGeom>
        </p:spPr>
      </p:pic>
      <p:sp>
        <p:nvSpPr>
          <p:cNvPr id="27651" name="Rectangle 8"/>
          <p:cNvSpPr>
            <a:spLocks noChangeArrowheads="1"/>
          </p:cNvSpPr>
          <p:nvPr/>
        </p:nvSpPr>
        <p:spPr bwMode="auto">
          <a:xfrm>
            <a:off x="1013433" y="57150"/>
            <a:ext cx="72563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Annual mean</a:t>
            </a:r>
            <a:r>
              <a:rPr lang="en-US" sz="2000" b="1" dirty="0" smtClean="0">
                <a:solidFill>
                  <a:srgbClr val="000000"/>
                </a:solidFill>
              </a:rPr>
              <a:t> Surface Ocean stress curl (</a:t>
            </a:r>
            <a:r>
              <a:rPr lang="en-US" sz="2000" b="1" dirty="0" err="1" smtClean="0">
                <a:solidFill>
                  <a:srgbClr val="000000"/>
                </a:solidFill>
              </a:rPr>
              <a:t>Ekman</a:t>
            </a:r>
            <a:r>
              <a:rPr lang="en-US" sz="2000" b="1" dirty="0" smtClean="0">
                <a:solidFill>
                  <a:srgbClr val="000000"/>
                </a:solidFill>
              </a:rPr>
              <a:t> Pumping) in </a:t>
            </a:r>
            <a:r>
              <a:rPr lang="tr-TR" sz="2000" b="1" dirty="0" smtClean="0">
                <a:solidFill>
                  <a:srgbClr val="000000"/>
                </a:solidFill>
              </a:rPr>
              <a:t>ORCA1</a:t>
            </a:r>
            <a:endParaRPr lang="tr-TR" sz="2000" b="1" dirty="0">
              <a:solidFill>
                <a:srgbClr val="000000"/>
              </a:solidFill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2789351" y="495500"/>
            <a:ext cx="923025" cy="2769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200" dirty="0" smtClean="0">
                <a:solidFill>
                  <a:srgbClr val="FF0000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1989-1996</a:t>
            </a:r>
            <a:endParaRPr lang="en-US" sz="1200" dirty="0">
              <a:solidFill>
                <a:srgbClr val="FF0000"/>
              </a:solidFill>
              <a:latin typeface="Calibri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  <p:sp>
        <p:nvSpPr>
          <p:cNvPr id="27653" name="Rectangle 8"/>
          <p:cNvSpPr>
            <a:spLocks noChangeArrowheads="1"/>
          </p:cNvSpPr>
          <p:nvPr/>
        </p:nvSpPr>
        <p:spPr bwMode="auto">
          <a:xfrm>
            <a:off x="5181600" y="5157942"/>
            <a:ext cx="37170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 pitchFamily="63" charset="0"/>
              <a:buChar char="•"/>
            </a:pPr>
            <a:r>
              <a:rPr lang="en-GB" sz="2000" dirty="0" smtClean="0">
                <a:solidFill>
                  <a:srgbClr val="000000"/>
                </a:solidFill>
              </a:rPr>
              <a:t>TPD is above the </a:t>
            </a:r>
            <a:r>
              <a:rPr lang="en-GB" sz="2000" dirty="0" err="1" smtClean="0">
                <a:solidFill>
                  <a:srgbClr val="000000"/>
                </a:solidFill>
              </a:rPr>
              <a:t>Lomonosov</a:t>
            </a:r>
            <a:r>
              <a:rPr lang="en-GB" sz="2000" dirty="0" smtClean="0">
                <a:solidFill>
                  <a:srgbClr val="000000"/>
                </a:solidFill>
              </a:rPr>
              <a:t> Ridge in NEMO 3.1; it is in Canada Basin in NEMO 3.2</a:t>
            </a:r>
          </a:p>
          <a:p>
            <a:pPr>
              <a:buFont typeface="Arial" pitchFamily="63" charset="0"/>
              <a:buChar char="•"/>
            </a:pPr>
            <a:endParaRPr lang="en-GB" sz="800" dirty="0" smtClean="0">
              <a:solidFill>
                <a:srgbClr val="000000"/>
              </a:solidFill>
            </a:endParaRPr>
          </a:p>
          <a:p>
            <a:pPr>
              <a:buFont typeface="Arial" pitchFamily="63" charset="0"/>
              <a:buChar char="•"/>
            </a:pPr>
            <a:r>
              <a:rPr lang="en-GB" sz="2000" dirty="0" smtClean="0">
                <a:solidFill>
                  <a:srgbClr val="000000"/>
                </a:solidFill>
              </a:rPr>
              <a:t>Stronger TPD and anti-cyclonic ice motion in NEMO v3.1</a:t>
            </a:r>
          </a:p>
          <a:p>
            <a:pPr>
              <a:buFont typeface="Arial" pitchFamily="63" charset="0"/>
              <a:buChar char="•"/>
            </a:pPr>
            <a:endParaRPr lang="en-GB" sz="800" dirty="0" smtClean="0">
              <a:solidFill>
                <a:srgbClr val="000000"/>
              </a:solidFill>
            </a:endParaRPr>
          </a:p>
        </p:txBody>
      </p:sp>
      <p:pic>
        <p:nvPicPr>
          <p:cNvPr id="27654" name="Picture 5" descr="AOO_AO_NAO_indices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8825" y="5265598"/>
            <a:ext cx="4041775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599546" y="457260"/>
            <a:ext cx="990000" cy="2769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200" dirty="0" smtClean="0">
                <a:solidFill>
                  <a:srgbClr val="3366FF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1997-2007</a:t>
            </a:r>
            <a:endParaRPr lang="en-US" sz="1200" dirty="0">
              <a:solidFill>
                <a:srgbClr val="3366FF"/>
              </a:solidFill>
              <a:latin typeface="Calibri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  <p:pic>
        <p:nvPicPr>
          <p:cNvPr id="16" name="Picture 19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22600" y="96667"/>
            <a:ext cx="576000" cy="721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3746520" y="1451348"/>
            <a:ext cx="1769052" cy="58477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600" dirty="0" smtClean="0">
                <a:solidFill>
                  <a:srgbClr val="000000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180-days restoring</a:t>
            </a:r>
          </a:p>
          <a:p>
            <a:pPr algn="ctr" defTabSz="457200"/>
            <a:r>
              <a:rPr lang="en-US" sz="1600" dirty="0" smtClean="0">
                <a:solidFill>
                  <a:srgbClr val="000000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under sea ice </a:t>
            </a:r>
            <a:endParaRPr lang="en-US" sz="1600" dirty="0">
              <a:solidFill>
                <a:srgbClr val="000000"/>
              </a:solidFill>
              <a:latin typeface="Calibri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3733586" y="3326007"/>
            <a:ext cx="1751746" cy="58477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600" dirty="0" smtClean="0">
                <a:solidFill>
                  <a:schemeClr val="tx1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~12-days restoring</a:t>
            </a:r>
          </a:p>
          <a:p>
            <a:pPr algn="ctr" defTabSz="457200"/>
            <a:r>
              <a:rPr lang="en-US" sz="1600" dirty="0" smtClean="0">
                <a:solidFill>
                  <a:schemeClr val="tx1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under sea ice </a:t>
            </a:r>
            <a:endParaRPr lang="en-US" sz="1600" dirty="0">
              <a:solidFill>
                <a:schemeClr val="tx1"/>
              </a:solidFill>
              <a:latin typeface="Calibri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2789351" y="2827198"/>
            <a:ext cx="923025" cy="2769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200" dirty="0" smtClean="0">
                <a:solidFill>
                  <a:srgbClr val="FF0000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1989-1996</a:t>
            </a:r>
            <a:endParaRPr lang="en-US" sz="1200" dirty="0">
              <a:solidFill>
                <a:srgbClr val="FF0000"/>
              </a:solidFill>
              <a:latin typeface="Calibri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6599546" y="2827198"/>
            <a:ext cx="990000" cy="2769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200" dirty="0" smtClean="0">
                <a:solidFill>
                  <a:srgbClr val="3366FF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1997-2007</a:t>
            </a:r>
            <a:endParaRPr lang="en-US" sz="1200" dirty="0">
              <a:solidFill>
                <a:srgbClr val="3366FF"/>
              </a:solidFill>
              <a:latin typeface="Calibri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  <p:cxnSp>
        <p:nvCxnSpPr>
          <p:cNvPr id="26" name="Straight Arrow Connector 21"/>
          <p:cNvCxnSpPr>
            <a:cxnSpLocks noChangeShapeType="1"/>
          </p:cNvCxnSpPr>
          <p:nvPr/>
        </p:nvCxnSpPr>
        <p:spPr bwMode="auto">
          <a:xfrm rot="5400000" flipH="1" flipV="1">
            <a:off x="3856666" y="4202900"/>
            <a:ext cx="1842467" cy="1478599"/>
          </a:xfrm>
          <a:prstGeom prst="straightConnector1">
            <a:avLst/>
          </a:prstGeom>
          <a:noFill/>
          <a:ln w="38100">
            <a:solidFill>
              <a:srgbClr val="3366FF"/>
            </a:solidFill>
            <a:round/>
            <a:headEnd/>
            <a:tailEnd type="arrow" w="med" len="med"/>
          </a:ln>
        </p:spPr>
      </p:cxnSp>
      <p:cxnSp>
        <p:nvCxnSpPr>
          <p:cNvPr id="27" name="Straight Arrow Connector 22"/>
          <p:cNvCxnSpPr>
            <a:cxnSpLocks noChangeShapeType="1"/>
          </p:cNvCxnSpPr>
          <p:nvPr/>
        </p:nvCxnSpPr>
        <p:spPr bwMode="auto">
          <a:xfrm rot="10800000">
            <a:off x="2632346" y="5123407"/>
            <a:ext cx="872854" cy="752724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curlice_ORCA1-N206_1997to2007y01CURLTAU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572" y="457260"/>
            <a:ext cx="2164694" cy="2489267"/>
          </a:xfrm>
          <a:prstGeom prst="rect">
            <a:avLst/>
          </a:prstGeom>
        </p:spPr>
      </p:pic>
      <p:pic>
        <p:nvPicPr>
          <p:cNvPr id="30" name="Picture 29" descr="curlwind_ORCA1-N205_1997to2007y01CURLTAU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199" y="2827198"/>
            <a:ext cx="2164694" cy="2489267"/>
          </a:xfrm>
          <a:prstGeom prst="rect">
            <a:avLst/>
          </a:prstGeom>
        </p:spPr>
      </p:pic>
      <p:pic>
        <p:nvPicPr>
          <p:cNvPr id="26" name="Picture 25" descr="curlice_ORCA1-N206_1989to1996y01CURLTAU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682" y="457260"/>
            <a:ext cx="2164694" cy="2489267"/>
          </a:xfrm>
          <a:prstGeom prst="rect">
            <a:avLst/>
          </a:prstGeom>
        </p:spPr>
      </p:pic>
      <p:pic>
        <p:nvPicPr>
          <p:cNvPr id="29" name="Picture 28" descr="curwind_ORCA1-N205_1989to1996y01CURLTAU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0104" y="2827198"/>
            <a:ext cx="2164694" cy="2489267"/>
          </a:xfrm>
          <a:prstGeom prst="rect">
            <a:avLst/>
          </a:prstGeom>
        </p:spPr>
      </p:pic>
      <p:sp>
        <p:nvSpPr>
          <p:cNvPr id="27651" name="Rectangle 8"/>
          <p:cNvSpPr>
            <a:spLocks noChangeArrowheads="1"/>
          </p:cNvSpPr>
          <p:nvPr/>
        </p:nvSpPr>
        <p:spPr bwMode="auto">
          <a:xfrm>
            <a:off x="1417003" y="57150"/>
            <a:ext cx="64492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Annual mean</a:t>
            </a:r>
            <a:r>
              <a:rPr lang="en-US" sz="2000" b="1" dirty="0" smtClean="0">
                <a:solidFill>
                  <a:srgbClr val="000000"/>
                </a:solidFill>
              </a:rPr>
              <a:t> wind stress curl (~</a:t>
            </a:r>
            <a:r>
              <a:rPr lang="en-US" sz="2000" b="1" dirty="0" err="1" smtClean="0">
                <a:solidFill>
                  <a:srgbClr val="000000"/>
                </a:solidFill>
              </a:rPr>
              <a:t>Ekman</a:t>
            </a:r>
            <a:r>
              <a:rPr lang="en-US" sz="2000" b="1" dirty="0" smtClean="0">
                <a:solidFill>
                  <a:srgbClr val="000000"/>
                </a:solidFill>
              </a:rPr>
              <a:t> Pumping) in </a:t>
            </a:r>
            <a:r>
              <a:rPr lang="tr-TR" sz="2000" b="1" dirty="0" smtClean="0">
                <a:solidFill>
                  <a:srgbClr val="000000"/>
                </a:solidFill>
              </a:rPr>
              <a:t>ORCA1</a:t>
            </a:r>
            <a:endParaRPr lang="tr-TR" sz="2000" b="1" dirty="0">
              <a:solidFill>
                <a:srgbClr val="000000"/>
              </a:solidFill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2789351" y="495500"/>
            <a:ext cx="923025" cy="2769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200" dirty="0" smtClean="0">
                <a:solidFill>
                  <a:srgbClr val="FF0000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1989-1996</a:t>
            </a:r>
            <a:endParaRPr lang="en-US" sz="1200" dirty="0">
              <a:solidFill>
                <a:srgbClr val="FF0000"/>
              </a:solidFill>
              <a:latin typeface="Calibri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  <p:sp>
        <p:nvSpPr>
          <p:cNvPr id="27653" name="Rectangle 8"/>
          <p:cNvSpPr>
            <a:spLocks noChangeArrowheads="1"/>
          </p:cNvSpPr>
          <p:nvPr/>
        </p:nvSpPr>
        <p:spPr bwMode="auto">
          <a:xfrm>
            <a:off x="5181600" y="5157942"/>
            <a:ext cx="37170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 pitchFamily="63" charset="0"/>
              <a:buChar char="•"/>
            </a:pPr>
            <a:r>
              <a:rPr lang="en-GB" sz="2000" dirty="0" smtClean="0">
                <a:solidFill>
                  <a:srgbClr val="000000"/>
                </a:solidFill>
              </a:rPr>
              <a:t>TPD is above the </a:t>
            </a:r>
            <a:r>
              <a:rPr lang="en-GB" sz="2000" dirty="0" err="1" smtClean="0">
                <a:solidFill>
                  <a:srgbClr val="000000"/>
                </a:solidFill>
              </a:rPr>
              <a:t>Lomonosov</a:t>
            </a:r>
            <a:r>
              <a:rPr lang="en-GB" sz="2000" dirty="0" smtClean="0">
                <a:solidFill>
                  <a:srgbClr val="000000"/>
                </a:solidFill>
              </a:rPr>
              <a:t> Ridge in NEMO 3.1; it is in Canada Basin in NEMO 3.2</a:t>
            </a:r>
          </a:p>
          <a:p>
            <a:pPr>
              <a:buFont typeface="Arial" pitchFamily="63" charset="0"/>
              <a:buChar char="•"/>
            </a:pPr>
            <a:endParaRPr lang="en-GB" sz="800" dirty="0" smtClean="0">
              <a:solidFill>
                <a:srgbClr val="000000"/>
              </a:solidFill>
            </a:endParaRPr>
          </a:p>
          <a:p>
            <a:pPr>
              <a:buFont typeface="Arial" pitchFamily="63" charset="0"/>
              <a:buChar char="•"/>
            </a:pPr>
            <a:r>
              <a:rPr lang="en-GB" sz="2000" dirty="0" smtClean="0">
                <a:solidFill>
                  <a:srgbClr val="000000"/>
                </a:solidFill>
              </a:rPr>
              <a:t>Stronger TPD and anti-cyclonic ice motion in NEMO v3.1</a:t>
            </a:r>
          </a:p>
          <a:p>
            <a:pPr>
              <a:buFont typeface="Arial" pitchFamily="63" charset="0"/>
              <a:buChar char="•"/>
            </a:pPr>
            <a:endParaRPr lang="en-GB" sz="800" dirty="0" smtClean="0">
              <a:solidFill>
                <a:srgbClr val="000000"/>
              </a:solidFill>
            </a:endParaRPr>
          </a:p>
        </p:txBody>
      </p:sp>
      <p:pic>
        <p:nvPicPr>
          <p:cNvPr id="27654" name="Picture 5" descr="AOO_AO_NAO_indices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8825" y="5265598"/>
            <a:ext cx="4041775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599546" y="457260"/>
            <a:ext cx="990000" cy="2769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200" dirty="0" smtClean="0">
                <a:solidFill>
                  <a:srgbClr val="3366FF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1997-2007</a:t>
            </a:r>
            <a:endParaRPr lang="en-US" sz="1200" dirty="0">
              <a:solidFill>
                <a:srgbClr val="3366FF"/>
              </a:solidFill>
              <a:latin typeface="Calibri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  <p:pic>
        <p:nvPicPr>
          <p:cNvPr id="16" name="Picture 19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22600" y="96667"/>
            <a:ext cx="576000" cy="721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3746520" y="1451348"/>
            <a:ext cx="1769052" cy="58477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600" dirty="0" smtClean="0">
                <a:solidFill>
                  <a:srgbClr val="000000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180-days restoring</a:t>
            </a:r>
          </a:p>
          <a:p>
            <a:pPr algn="ctr" defTabSz="457200"/>
            <a:r>
              <a:rPr lang="en-US" sz="1600" dirty="0" smtClean="0">
                <a:solidFill>
                  <a:srgbClr val="000000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under sea ice </a:t>
            </a:r>
            <a:endParaRPr lang="en-US" sz="1600" dirty="0">
              <a:solidFill>
                <a:srgbClr val="000000"/>
              </a:solidFill>
              <a:latin typeface="Calibri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3733586" y="3326007"/>
            <a:ext cx="1751746" cy="58477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600" dirty="0" smtClean="0">
                <a:solidFill>
                  <a:schemeClr val="tx1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~12-days restoring</a:t>
            </a:r>
          </a:p>
          <a:p>
            <a:pPr algn="ctr" defTabSz="457200"/>
            <a:r>
              <a:rPr lang="en-US" sz="1600" dirty="0" smtClean="0">
                <a:solidFill>
                  <a:schemeClr val="tx1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under sea ice </a:t>
            </a:r>
            <a:endParaRPr lang="en-US" sz="1600" dirty="0">
              <a:solidFill>
                <a:schemeClr val="tx1"/>
              </a:solidFill>
              <a:latin typeface="Calibri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2789351" y="2827198"/>
            <a:ext cx="923025" cy="2769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200" dirty="0" smtClean="0">
                <a:solidFill>
                  <a:srgbClr val="FF0000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1989-1996</a:t>
            </a:r>
            <a:endParaRPr lang="en-US" sz="1200" dirty="0">
              <a:solidFill>
                <a:srgbClr val="FF0000"/>
              </a:solidFill>
              <a:latin typeface="Calibri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6599546" y="2827198"/>
            <a:ext cx="990000" cy="2769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200" dirty="0" smtClean="0">
                <a:solidFill>
                  <a:srgbClr val="3366FF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1997-2007</a:t>
            </a:r>
            <a:endParaRPr lang="en-US" sz="1200" dirty="0">
              <a:solidFill>
                <a:srgbClr val="3366FF"/>
              </a:solidFill>
              <a:latin typeface="Calibri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5400000" flipH="1" flipV="1">
            <a:off x="3856666" y="4202900"/>
            <a:ext cx="1842467" cy="1478599"/>
          </a:xfrm>
          <a:prstGeom prst="straightConnector1">
            <a:avLst/>
          </a:prstGeom>
          <a:noFill/>
          <a:ln w="38100">
            <a:solidFill>
              <a:srgbClr val="3366FF"/>
            </a:solidFill>
            <a:round/>
            <a:headEnd/>
            <a:tailEnd type="arrow" w="med" len="med"/>
          </a:ln>
        </p:spPr>
      </p:cxn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rot="10800000">
            <a:off x="2632346" y="5123407"/>
            <a:ext cx="872854" cy="752724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8"/>
          <p:cNvSpPr>
            <a:spLocks noChangeArrowheads="1"/>
          </p:cNvSpPr>
          <p:nvPr/>
        </p:nvSpPr>
        <p:spPr bwMode="auto">
          <a:xfrm>
            <a:off x="687388" y="57150"/>
            <a:ext cx="66225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</a:rPr>
              <a:t>II. Arctic Oscillation (AO), Sea Ice Trajectories and Ocean Circulation</a:t>
            </a:r>
            <a:endParaRPr lang="tr-TR" b="1" dirty="0">
              <a:solidFill>
                <a:srgbClr val="000000"/>
              </a:solidFill>
            </a:endParaRPr>
          </a:p>
          <a:p>
            <a:pPr algn="ctr"/>
            <a:endParaRPr lang="tr-TR" b="1" dirty="0">
              <a:solidFill>
                <a:srgbClr val="000000"/>
              </a:solidFill>
            </a:endParaRPr>
          </a:p>
        </p:txBody>
      </p:sp>
      <p:sp>
        <p:nvSpPr>
          <p:cNvPr id="15364" name="Rectangle 8"/>
          <p:cNvSpPr>
            <a:spLocks noChangeArrowheads="1"/>
          </p:cNvSpPr>
          <p:nvPr/>
        </p:nvSpPr>
        <p:spPr bwMode="auto">
          <a:xfrm>
            <a:off x="5715000" y="990600"/>
            <a:ext cx="327660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pitchFamily="63" charset="0"/>
              <a:buChar char="•"/>
            </a:pPr>
            <a:r>
              <a:rPr lang="en-US" sz="1400">
                <a:solidFill>
                  <a:srgbClr val="000000"/>
                </a:solidFill>
              </a:rPr>
              <a:t>JFM AO and its 3-year running mean</a:t>
            </a:r>
          </a:p>
          <a:p>
            <a:pPr>
              <a:buFont typeface="Arial" pitchFamily="63" charset="0"/>
              <a:buChar char="•"/>
            </a:pPr>
            <a:endParaRPr lang="en-GB" sz="1400">
              <a:solidFill>
                <a:srgbClr val="000000"/>
              </a:solidFill>
            </a:endParaRPr>
          </a:p>
          <a:p>
            <a:pPr>
              <a:buFont typeface="Arial" pitchFamily="63" charset="0"/>
              <a:buChar char="•"/>
            </a:pPr>
            <a:r>
              <a:rPr lang="en-US" sz="1400">
                <a:solidFill>
                  <a:srgbClr val="000000"/>
                </a:solidFill>
              </a:rPr>
              <a:t>The mean sea ice motion </a:t>
            </a:r>
            <a:r>
              <a:rPr lang="en-US" sz="1400" b="1">
                <a:solidFill>
                  <a:srgbClr val="000000"/>
                </a:solidFill>
              </a:rPr>
              <a:t>observed</a:t>
            </a:r>
            <a:r>
              <a:rPr lang="en-US" sz="1400">
                <a:solidFill>
                  <a:srgbClr val="000000"/>
                </a:solidFill>
              </a:rPr>
              <a:t> from IABP buoys (vectors)</a:t>
            </a:r>
          </a:p>
          <a:p>
            <a:pPr>
              <a:buFont typeface="Arial" pitchFamily="63" charset="0"/>
              <a:buChar char="•"/>
            </a:pPr>
            <a:endParaRPr lang="en-US" sz="1400">
              <a:solidFill>
                <a:srgbClr val="000000"/>
              </a:solidFill>
            </a:endParaRPr>
          </a:p>
          <a:p>
            <a:pPr>
              <a:buFont typeface="Arial" pitchFamily="63" charset="0"/>
              <a:buChar char="•"/>
            </a:pPr>
            <a:r>
              <a:rPr lang="en-US" sz="1400">
                <a:solidFill>
                  <a:srgbClr val="000000"/>
                </a:solidFill>
              </a:rPr>
              <a:t>Sea level pressure (contours)</a:t>
            </a:r>
          </a:p>
          <a:p>
            <a:pPr>
              <a:buFont typeface="Arial" pitchFamily="63" charset="0"/>
              <a:buChar char="•"/>
            </a:pPr>
            <a:endParaRPr lang="en-GB" sz="1400">
              <a:solidFill>
                <a:srgbClr val="000000"/>
              </a:solidFill>
            </a:endParaRPr>
          </a:p>
          <a:p>
            <a:pPr>
              <a:buFont typeface="Arial" pitchFamily="63" charset="0"/>
              <a:buChar char="•"/>
            </a:pPr>
            <a:r>
              <a:rPr lang="en-US" sz="1400">
                <a:solidFill>
                  <a:srgbClr val="000000"/>
                </a:solidFill>
              </a:rPr>
              <a:t>Blue lines are ice Lagrangian particles</a:t>
            </a:r>
          </a:p>
          <a:p>
            <a:pPr>
              <a:buFont typeface="Arial" pitchFamily="63" charset="0"/>
              <a:buChar char="•"/>
            </a:pPr>
            <a:endParaRPr lang="en-GB" sz="1400">
              <a:solidFill>
                <a:srgbClr val="000000"/>
              </a:solidFill>
            </a:endParaRPr>
          </a:p>
          <a:p>
            <a:pPr>
              <a:buFont typeface="Arial" pitchFamily="63" charset="0"/>
              <a:buChar char="•"/>
            </a:pPr>
            <a:r>
              <a:rPr lang="en-US" sz="1400">
                <a:solidFill>
                  <a:srgbClr val="000000"/>
                </a:solidFill>
              </a:rPr>
              <a:t>The zero vorticity contour (magenta) shows the Transpolar Drift (TPD)</a:t>
            </a:r>
          </a:p>
          <a:p>
            <a:pPr>
              <a:buFont typeface="Arial" pitchFamily="63" charset="0"/>
              <a:buChar char="•"/>
            </a:pPr>
            <a:endParaRPr lang="en-US" sz="1400">
              <a:solidFill>
                <a:srgbClr val="000000"/>
              </a:solidFill>
            </a:endParaRPr>
          </a:p>
          <a:p>
            <a:pPr>
              <a:buFont typeface="Arial" pitchFamily="63" charset="0"/>
              <a:buChar char="•"/>
            </a:pPr>
            <a:r>
              <a:rPr lang="en-US" sz="1400" u="sng">
                <a:solidFill>
                  <a:srgbClr val="000000"/>
                </a:solidFill>
              </a:rPr>
              <a:t>Surface ocean circulation coincides with sea ice drift</a:t>
            </a:r>
          </a:p>
          <a:p>
            <a:pPr>
              <a:buFont typeface="Arial" pitchFamily="63" charset="0"/>
              <a:buChar char="•"/>
            </a:pPr>
            <a:endParaRPr lang="en-US" sz="1400">
              <a:solidFill>
                <a:srgbClr val="000000"/>
              </a:solidFill>
            </a:endParaRPr>
          </a:p>
          <a:p>
            <a:pPr>
              <a:buFont typeface="Arial" pitchFamily="63" charset="0"/>
              <a:buChar char="•"/>
            </a:pPr>
            <a:r>
              <a:rPr lang="en-US" sz="1400" u="sng">
                <a:solidFill>
                  <a:srgbClr val="000000"/>
                </a:solidFill>
              </a:rPr>
              <a:t>Note: AO is a SLP pattern (!)</a:t>
            </a:r>
          </a:p>
          <a:p>
            <a:pPr>
              <a:buFont typeface="Arial" pitchFamily="63" charset="0"/>
              <a:buChar char="•"/>
            </a:pPr>
            <a:endParaRPr lang="en-US" sz="1400">
              <a:solidFill>
                <a:srgbClr val="000000"/>
              </a:solidFill>
            </a:endParaRPr>
          </a:p>
          <a:p>
            <a:r>
              <a:rPr lang="en-US" sz="1400" i="1">
                <a:solidFill>
                  <a:srgbClr val="000000"/>
                </a:solidFill>
              </a:rPr>
              <a:t>Steele et al., 2004</a:t>
            </a:r>
            <a:endParaRPr lang="en-GB" sz="1400" i="1">
              <a:solidFill>
                <a:srgbClr val="000000"/>
              </a:solidFill>
            </a:endParaRPr>
          </a:p>
        </p:txBody>
      </p:sp>
      <p:pic>
        <p:nvPicPr>
          <p:cNvPr id="15365" name="Picture 7" descr="Steele_AO_ice-drift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927100"/>
            <a:ext cx="5148263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9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31887" y="5943520"/>
            <a:ext cx="576000" cy="721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31887" y="5943520"/>
            <a:ext cx="576000" cy="721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8"/>
          <p:cNvSpPr>
            <a:spLocks noChangeArrowheads="1"/>
          </p:cNvSpPr>
          <p:nvPr/>
        </p:nvSpPr>
        <p:spPr bwMode="auto">
          <a:xfrm>
            <a:off x="1796917" y="57150"/>
            <a:ext cx="55501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</a:rPr>
              <a:t>II. Arctic Ocean Oscillation (AOO), Arctic Oscillation (AO)</a:t>
            </a:r>
          </a:p>
          <a:p>
            <a:pPr algn="ctr"/>
            <a:r>
              <a:rPr lang="en-GB" b="1" dirty="0">
                <a:solidFill>
                  <a:srgbClr val="000000"/>
                </a:solidFill>
              </a:rPr>
              <a:t> and North Atlantic Oscillation (NAO) indices</a:t>
            </a:r>
            <a:endParaRPr lang="tr-TR" b="1" dirty="0">
              <a:solidFill>
                <a:srgbClr val="000000"/>
              </a:solidFill>
            </a:endParaRPr>
          </a:p>
          <a:p>
            <a:pPr algn="ctr"/>
            <a:endParaRPr lang="tr-TR" b="1" dirty="0">
              <a:solidFill>
                <a:srgbClr val="000000"/>
              </a:solidFill>
            </a:endParaRPr>
          </a:p>
        </p:txBody>
      </p:sp>
      <p:sp>
        <p:nvSpPr>
          <p:cNvPr id="13316" name="Rectangle 8"/>
          <p:cNvSpPr>
            <a:spLocks noChangeArrowheads="1"/>
          </p:cNvSpPr>
          <p:nvPr/>
        </p:nvSpPr>
        <p:spPr bwMode="auto">
          <a:xfrm>
            <a:off x="5715000" y="3051023"/>
            <a:ext cx="3429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pitchFamily="63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AOO annual time series (bars)</a:t>
            </a:r>
          </a:p>
          <a:p>
            <a:pPr>
              <a:buFont typeface="Arial" pitchFamily="63" charset="0"/>
              <a:buChar char="•"/>
            </a:pPr>
            <a:endParaRPr lang="en-US" sz="800" dirty="0">
              <a:solidFill>
                <a:srgbClr val="000000"/>
              </a:solidFill>
            </a:endParaRPr>
          </a:p>
          <a:p>
            <a:pPr>
              <a:buFont typeface="Arial" pitchFamily="63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AOO 5-year running mean (solid blue)</a:t>
            </a:r>
          </a:p>
          <a:p>
            <a:pPr>
              <a:buFont typeface="Arial" pitchFamily="63" charset="0"/>
              <a:buChar char="•"/>
            </a:pPr>
            <a:endParaRPr lang="en-US" sz="800" dirty="0">
              <a:solidFill>
                <a:srgbClr val="000000"/>
              </a:solidFill>
            </a:endParaRPr>
          </a:p>
          <a:p>
            <a:pPr>
              <a:buFont typeface="Arial" pitchFamily="63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DJF AOO 5-year running mean (solid black line)</a:t>
            </a:r>
          </a:p>
          <a:p>
            <a:pPr>
              <a:buFont typeface="Arial" pitchFamily="63" charset="0"/>
              <a:buChar char="•"/>
            </a:pPr>
            <a:endParaRPr lang="en-US" sz="800" dirty="0">
              <a:solidFill>
                <a:srgbClr val="000000"/>
              </a:solidFill>
            </a:endParaRPr>
          </a:p>
          <a:p>
            <a:pPr>
              <a:buFont typeface="Arial" pitchFamily="63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NCEP DJF AO (1</a:t>
            </a:r>
            <a:r>
              <a:rPr lang="en-US" sz="1400" baseline="30000" dirty="0">
                <a:solidFill>
                  <a:srgbClr val="000000"/>
                </a:solidFill>
              </a:rPr>
              <a:t>st</a:t>
            </a:r>
            <a:r>
              <a:rPr lang="en-US" sz="1400" dirty="0">
                <a:solidFill>
                  <a:srgbClr val="000000"/>
                </a:solidFill>
              </a:rPr>
              <a:t> EOF of the NH SLP) 5-year running mean </a:t>
            </a:r>
            <a:r>
              <a:rPr lang="en-US" sz="1400" dirty="0" smtClean="0">
                <a:solidFill>
                  <a:srgbClr val="000000"/>
                </a:solidFill>
              </a:rPr>
              <a:t>(dashed black line). For AO please see </a:t>
            </a:r>
            <a:r>
              <a:rPr lang="en-US" sz="1400" i="1" dirty="0" smtClean="0">
                <a:solidFill>
                  <a:srgbClr val="000000"/>
                </a:solidFill>
              </a:rPr>
              <a:t>Steele et al., 2004,</a:t>
            </a:r>
            <a:r>
              <a:rPr lang="en-US" sz="1400" dirty="0" smtClean="0">
                <a:solidFill>
                  <a:srgbClr val="000000"/>
                </a:solidFill>
              </a:rPr>
              <a:t> etc.</a:t>
            </a:r>
          </a:p>
          <a:p>
            <a:pPr>
              <a:buFont typeface="Arial" pitchFamily="63" charset="0"/>
              <a:buChar char="•"/>
            </a:pPr>
            <a:endParaRPr lang="en-US" sz="800" dirty="0">
              <a:solidFill>
                <a:srgbClr val="000000"/>
              </a:solidFill>
            </a:endParaRPr>
          </a:p>
          <a:p>
            <a:pPr>
              <a:buFont typeface="Arial" pitchFamily="63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NCEP DJF NAO 5-year running mean </a:t>
            </a:r>
            <a:r>
              <a:rPr lang="en-US" sz="1400" dirty="0" smtClean="0">
                <a:solidFill>
                  <a:srgbClr val="000000"/>
                </a:solidFill>
              </a:rPr>
              <a:t>(dashed blue line</a:t>
            </a:r>
            <a:r>
              <a:rPr lang="en-US" sz="1400" dirty="0">
                <a:solidFill>
                  <a:srgbClr val="000000"/>
                </a:solidFill>
              </a:rPr>
              <a:t>).</a:t>
            </a:r>
          </a:p>
          <a:p>
            <a:pPr>
              <a:buFont typeface="Arial" pitchFamily="63" charset="0"/>
              <a:buChar char="•"/>
            </a:pPr>
            <a:endParaRPr lang="en-US" sz="800" dirty="0">
              <a:solidFill>
                <a:srgbClr val="000000"/>
              </a:solidFill>
            </a:endParaRPr>
          </a:p>
          <a:p>
            <a:pPr>
              <a:buFont typeface="Arial" pitchFamily="63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“+AOO” </a:t>
            </a:r>
            <a:r>
              <a:rPr lang="en-US" sz="1400" dirty="0" err="1">
                <a:solidFill>
                  <a:srgbClr val="000000"/>
                </a:solidFill>
                <a:latin typeface="Wingdings" pitchFamily="63" charset="2"/>
                <a:ea typeface="Wingdings" pitchFamily="63" charset="2"/>
                <a:cs typeface="Wingdings" pitchFamily="63" charset="2"/>
              </a:rPr>
              <a:t></a:t>
            </a:r>
            <a:r>
              <a:rPr lang="en-US" sz="1400" dirty="0">
                <a:solidFill>
                  <a:srgbClr val="000000"/>
                </a:solidFill>
              </a:rPr>
              <a:t> “-</a:t>
            </a:r>
            <a:r>
              <a:rPr lang="en-US" sz="1400" dirty="0" smtClean="0">
                <a:solidFill>
                  <a:srgbClr val="000000"/>
                </a:solidFill>
              </a:rPr>
              <a:t>AO” </a:t>
            </a:r>
            <a:r>
              <a:rPr lang="en-US" sz="1400" dirty="0">
                <a:solidFill>
                  <a:srgbClr val="000000"/>
                </a:solidFill>
              </a:rPr>
              <a:t>and “-NAO”</a:t>
            </a:r>
          </a:p>
          <a:p>
            <a:pPr>
              <a:buFont typeface="Arial" pitchFamily="63" charset="0"/>
              <a:buChar char="•"/>
            </a:pPr>
            <a:endParaRPr lang="en-US" sz="800" dirty="0">
              <a:solidFill>
                <a:srgbClr val="000000"/>
              </a:solidFill>
            </a:endParaRPr>
          </a:p>
          <a:p>
            <a:pPr>
              <a:buFont typeface="Arial" pitchFamily="63" charset="0"/>
              <a:buChar char="•"/>
            </a:pPr>
            <a:r>
              <a:rPr lang="en-US" sz="1400" u="sng" dirty="0">
                <a:solidFill>
                  <a:srgbClr val="000000"/>
                </a:solidFill>
              </a:rPr>
              <a:t>Note: AOO is a SSH </a:t>
            </a:r>
            <a:r>
              <a:rPr lang="en-US" sz="1400" u="sng" dirty="0" smtClean="0">
                <a:solidFill>
                  <a:srgbClr val="000000"/>
                </a:solidFill>
              </a:rPr>
              <a:t>pattern; AO is SLP pattern</a:t>
            </a:r>
            <a:endParaRPr lang="en-US" sz="1400" u="sng" dirty="0">
              <a:solidFill>
                <a:srgbClr val="000000"/>
              </a:solidFill>
            </a:endParaRPr>
          </a:p>
        </p:txBody>
      </p:sp>
      <p:pic>
        <p:nvPicPr>
          <p:cNvPr id="13318" name="Picture 5" descr="AOO_Prosh_EOF_SSH_Overland_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838200"/>
            <a:ext cx="5175250" cy="25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8"/>
          <p:cNvSpPr>
            <a:spLocks noChangeArrowheads="1"/>
          </p:cNvSpPr>
          <p:nvPr/>
        </p:nvSpPr>
        <p:spPr bwMode="auto">
          <a:xfrm>
            <a:off x="5715000" y="762000"/>
            <a:ext cx="3200400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pitchFamily="63" charset="0"/>
              <a:buChar char="•"/>
            </a:pPr>
            <a:r>
              <a:rPr lang="en-US" sz="1400" b="1" u="sng" dirty="0" err="1">
                <a:solidFill>
                  <a:srgbClr val="000000"/>
                </a:solidFill>
              </a:rPr>
              <a:t>Modelled</a:t>
            </a:r>
            <a:r>
              <a:rPr lang="en-US" sz="1400" dirty="0">
                <a:solidFill>
                  <a:srgbClr val="000000"/>
                </a:solidFill>
              </a:rPr>
              <a:t> [</a:t>
            </a:r>
            <a:r>
              <a:rPr lang="en-US" sz="1400" i="1" dirty="0" err="1">
                <a:solidFill>
                  <a:srgbClr val="000000"/>
                </a:solidFill>
              </a:rPr>
              <a:t>Proshutinsky</a:t>
            </a:r>
            <a:r>
              <a:rPr lang="en-US" sz="1400" i="1" dirty="0">
                <a:solidFill>
                  <a:srgbClr val="000000"/>
                </a:solidFill>
              </a:rPr>
              <a:t> &amp; Johnson, 1997</a:t>
            </a:r>
            <a:r>
              <a:rPr lang="en-US" sz="1400" dirty="0">
                <a:solidFill>
                  <a:srgbClr val="000000"/>
                </a:solidFill>
              </a:rPr>
              <a:t>, etc.] sea surface heights (SSH) and the 1st EOF mode [</a:t>
            </a:r>
            <a:r>
              <a:rPr lang="en-US" sz="1400" i="1" dirty="0">
                <a:solidFill>
                  <a:srgbClr val="000000"/>
                </a:solidFill>
              </a:rPr>
              <a:t>Overland, JGR 2009</a:t>
            </a:r>
            <a:r>
              <a:rPr lang="en-US" sz="1400" dirty="0">
                <a:solidFill>
                  <a:srgbClr val="000000"/>
                </a:solidFill>
              </a:rPr>
              <a:t>] – AOO</a:t>
            </a:r>
          </a:p>
          <a:p>
            <a:pPr>
              <a:buFont typeface="Arial" pitchFamily="63" charset="0"/>
              <a:buChar char="•"/>
            </a:pPr>
            <a:endParaRPr lang="en-US" sz="800" dirty="0">
              <a:solidFill>
                <a:srgbClr val="000000"/>
              </a:solidFill>
            </a:endParaRPr>
          </a:p>
          <a:p>
            <a:pPr>
              <a:buFont typeface="Arial" pitchFamily="63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The main pattern of variability is a strengthening/weakening of the </a:t>
            </a:r>
            <a:r>
              <a:rPr lang="en-US" sz="1400" dirty="0" err="1">
                <a:solidFill>
                  <a:srgbClr val="000000"/>
                </a:solidFill>
              </a:rPr>
              <a:t>anticyclonic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gyre</a:t>
            </a:r>
          </a:p>
        </p:txBody>
      </p:sp>
      <p:grpSp>
        <p:nvGrpSpPr>
          <p:cNvPr id="2" name="Group 15"/>
          <p:cNvGrpSpPr/>
          <p:nvPr/>
        </p:nvGrpSpPr>
        <p:grpSpPr>
          <a:xfrm>
            <a:off x="381000" y="3657600"/>
            <a:ext cx="5143500" cy="2084525"/>
            <a:chOff x="381000" y="3657600"/>
            <a:chExt cx="5143500" cy="2084525"/>
          </a:xfrm>
        </p:grpSpPr>
        <p:pic>
          <p:nvPicPr>
            <p:cNvPr id="13317" name="Picture 5" descr="AOO_AO_NAO_indices.gi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1000" y="3657600"/>
              <a:ext cx="5143500" cy="1679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Left-Right Arrow 7"/>
            <p:cNvSpPr>
              <a:spLocks noChangeAspect="1"/>
            </p:cNvSpPr>
            <p:nvPr/>
          </p:nvSpPr>
          <p:spPr>
            <a:xfrm>
              <a:off x="1872960" y="5299727"/>
              <a:ext cx="501600" cy="117893"/>
            </a:xfrm>
            <a:prstGeom prst="left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Left-Right Arrow 8"/>
            <p:cNvSpPr>
              <a:spLocks noChangeAspect="1"/>
            </p:cNvSpPr>
            <p:nvPr/>
          </p:nvSpPr>
          <p:spPr>
            <a:xfrm>
              <a:off x="2391840" y="5290603"/>
              <a:ext cx="501600" cy="117893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Left-Right Arrow 9"/>
            <p:cNvSpPr>
              <a:spLocks noChangeAspect="1"/>
            </p:cNvSpPr>
            <p:nvPr/>
          </p:nvSpPr>
          <p:spPr>
            <a:xfrm>
              <a:off x="3625560" y="5299725"/>
              <a:ext cx="501600" cy="110386"/>
            </a:xfrm>
            <a:prstGeom prst="left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Left-Right Arrow 10"/>
            <p:cNvSpPr>
              <a:spLocks noChangeAspect="1"/>
            </p:cNvSpPr>
            <p:nvPr/>
          </p:nvSpPr>
          <p:spPr>
            <a:xfrm>
              <a:off x="4144440" y="5290601"/>
              <a:ext cx="501600" cy="125400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 Box 4"/>
            <p:cNvSpPr txBox="1">
              <a:spLocks noChangeArrowheads="1"/>
            </p:cNvSpPr>
            <p:nvPr/>
          </p:nvSpPr>
          <p:spPr bwMode="auto">
            <a:xfrm>
              <a:off x="3429000" y="5526681"/>
              <a:ext cx="698160" cy="21544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457200"/>
              <a:r>
                <a:rPr lang="en-US" sz="800" dirty="0" smtClean="0">
                  <a:solidFill>
                    <a:srgbClr val="FF0000"/>
                  </a:solidFill>
                  <a:latin typeface="Calibri" pitchFamily="63" charset="0"/>
                  <a:ea typeface="ＭＳ Ｐゴシック" pitchFamily="63" charset="-128"/>
                  <a:cs typeface="ＭＳ Ｐゴシック" pitchFamily="63" charset="-128"/>
                </a:rPr>
                <a:t>1989-1996</a:t>
              </a:r>
              <a:endParaRPr lang="en-US" sz="800" dirty="0">
                <a:solidFill>
                  <a:srgbClr val="FF0000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endParaRPr>
            </a:p>
          </p:txBody>
        </p:sp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4127160" y="5526681"/>
              <a:ext cx="741576" cy="215444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457200"/>
              <a:r>
                <a:rPr lang="en-US" sz="800" dirty="0" smtClean="0">
                  <a:solidFill>
                    <a:srgbClr val="3366FF"/>
                  </a:solidFill>
                  <a:latin typeface="Calibri" pitchFamily="63" charset="0"/>
                  <a:ea typeface="ＭＳ Ｐゴシック" pitchFamily="63" charset="-128"/>
                  <a:cs typeface="ＭＳ Ｐゴシック" pitchFamily="63" charset="-128"/>
                </a:rPr>
                <a:t>1997-2007</a:t>
              </a:r>
              <a:endParaRPr lang="en-US" sz="800" dirty="0">
                <a:solidFill>
                  <a:srgbClr val="3366FF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endParaRPr>
            </a:p>
          </p:txBody>
        </p:sp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1651000" y="5526679"/>
              <a:ext cx="715612" cy="21544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457200"/>
              <a:r>
                <a:rPr lang="en-US" sz="800" dirty="0" smtClean="0">
                  <a:solidFill>
                    <a:srgbClr val="FF0000"/>
                  </a:solidFill>
                  <a:latin typeface="Calibri" pitchFamily="63" charset="0"/>
                  <a:ea typeface="ＭＳ Ｐゴシック" pitchFamily="63" charset="-128"/>
                  <a:cs typeface="ＭＳ Ｐゴシック" pitchFamily="63" charset="-128"/>
                </a:rPr>
                <a:t>1964-1971</a:t>
              </a:r>
              <a:endParaRPr lang="en-US" sz="800" dirty="0">
                <a:solidFill>
                  <a:srgbClr val="FF0000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endParaRPr>
            </a:p>
          </p:txBody>
        </p:sp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2366612" y="5526680"/>
              <a:ext cx="741576" cy="215444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457200"/>
              <a:r>
                <a:rPr lang="en-US" sz="800" dirty="0" smtClean="0">
                  <a:solidFill>
                    <a:srgbClr val="3366FF"/>
                  </a:solidFill>
                  <a:latin typeface="Calibri" pitchFamily="63" charset="0"/>
                  <a:ea typeface="ＭＳ Ｐゴシック" pitchFamily="63" charset="-128"/>
                  <a:cs typeface="ＭＳ Ｐゴシック" pitchFamily="63" charset="-128"/>
                </a:rPr>
                <a:t>1972-1979</a:t>
              </a:r>
              <a:endParaRPr lang="en-US" sz="800" dirty="0">
                <a:solidFill>
                  <a:srgbClr val="3366FF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304800" y="3065999"/>
            <a:ext cx="2895600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Top</a:t>
            </a:r>
          </a:p>
          <a:p>
            <a:pPr>
              <a:buFont typeface="Arial" pitchFamily="63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NCEP Mean Sea Level Pressure [</a:t>
            </a:r>
            <a:r>
              <a:rPr lang="en-US" sz="1400" dirty="0" err="1">
                <a:solidFill>
                  <a:srgbClr val="000000"/>
                </a:solidFill>
              </a:rPr>
              <a:t>hPa</a:t>
            </a:r>
            <a:r>
              <a:rPr lang="en-US" sz="1400" dirty="0" smtClean="0">
                <a:solidFill>
                  <a:srgbClr val="000000"/>
                </a:solidFill>
              </a:rPr>
              <a:t>] (</a:t>
            </a:r>
            <a:r>
              <a:rPr lang="en-US" sz="1400" dirty="0">
                <a:solidFill>
                  <a:srgbClr val="000000"/>
                </a:solidFill>
              </a:rPr>
              <a:t>black </a:t>
            </a:r>
            <a:r>
              <a:rPr lang="en-US" sz="1400" dirty="0" smtClean="0">
                <a:solidFill>
                  <a:srgbClr val="000000"/>
                </a:solidFill>
              </a:rPr>
              <a:t>lines)</a:t>
            </a:r>
          </a:p>
          <a:p>
            <a:endParaRPr lang="en-US" sz="800" dirty="0" smtClean="0">
              <a:solidFill>
                <a:srgbClr val="000000"/>
              </a:solidFill>
            </a:endParaRPr>
          </a:p>
          <a:p>
            <a:pPr>
              <a:buFont typeface="Arial" pitchFamily="63" charset="0"/>
              <a:buChar char="•"/>
            </a:pPr>
            <a:r>
              <a:rPr lang="en-US" sz="1400" dirty="0" err="1" smtClean="0">
                <a:solidFill>
                  <a:srgbClr val="000000"/>
                </a:solidFill>
              </a:rPr>
              <a:t>Ekman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vertical </a:t>
            </a:r>
            <a:r>
              <a:rPr lang="en-US" sz="1400" dirty="0" smtClean="0">
                <a:solidFill>
                  <a:srgbClr val="000000"/>
                </a:solidFill>
              </a:rPr>
              <a:t>velocity from wind stress curl (NCEP winds) in </a:t>
            </a:r>
            <a:r>
              <a:rPr lang="en-US" sz="1400" dirty="0" err="1" smtClean="0">
                <a:solidFill>
                  <a:srgbClr val="000000"/>
                </a:solidFill>
              </a:rPr>
              <a:t>colour</a:t>
            </a:r>
            <a:endParaRPr lang="en-US" sz="1400" dirty="0" smtClean="0">
              <a:solidFill>
                <a:srgbClr val="000000"/>
              </a:solidFill>
            </a:endParaRPr>
          </a:p>
          <a:p>
            <a:pPr>
              <a:buFont typeface="Arial" pitchFamily="63" charset="0"/>
              <a:buChar char="•"/>
            </a:pPr>
            <a:endParaRPr lang="en-US" sz="800" dirty="0">
              <a:solidFill>
                <a:srgbClr val="000000"/>
              </a:solidFill>
            </a:endParaRPr>
          </a:p>
          <a:p>
            <a:pPr>
              <a:buFont typeface="Arial" pitchFamily="63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FW content from Digital Hydrographic </a:t>
            </a:r>
            <a:r>
              <a:rPr lang="en-US" sz="1400" dirty="0">
                <a:solidFill>
                  <a:srgbClr val="000000"/>
                </a:solidFill>
              </a:rPr>
              <a:t>Data Archive (magenta lines</a:t>
            </a:r>
            <a:r>
              <a:rPr lang="en-US" sz="1400" dirty="0" smtClean="0">
                <a:solidFill>
                  <a:srgbClr val="000000"/>
                </a:solidFill>
              </a:rPr>
              <a:t>)</a:t>
            </a:r>
          </a:p>
          <a:p>
            <a:pPr>
              <a:buFont typeface="Arial" pitchFamily="63" charset="0"/>
              <a:buChar char="•"/>
            </a:pPr>
            <a:endParaRPr lang="en-US" sz="800" dirty="0" smtClean="0">
              <a:solidFill>
                <a:srgbClr val="000000"/>
              </a:solidFill>
            </a:endParaRPr>
          </a:p>
          <a:p>
            <a:pPr>
              <a:buFont typeface="Arial" pitchFamily="63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Surface circulation schematic shows Beaufort Gyre (BG) and The Transpolar drift (TPD)</a:t>
            </a:r>
          </a:p>
          <a:p>
            <a:pPr>
              <a:buFont typeface="Arial" pitchFamily="63" charset="0"/>
              <a:buChar char="•"/>
            </a:pPr>
            <a:endParaRPr lang="en-US" sz="1000" dirty="0">
              <a:solidFill>
                <a:srgbClr val="000000"/>
              </a:solidFill>
            </a:endParaRPr>
          </a:p>
          <a:p>
            <a:r>
              <a:rPr lang="en-US" sz="1400" b="1" dirty="0">
                <a:solidFill>
                  <a:srgbClr val="000000"/>
                </a:solidFill>
              </a:rPr>
              <a:t>Bottom</a:t>
            </a:r>
          </a:p>
          <a:p>
            <a:pPr>
              <a:buFont typeface="Arial" pitchFamily="63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FW content from </a:t>
            </a:r>
            <a:r>
              <a:rPr lang="en-US" sz="1400" dirty="0" err="1" smtClean="0">
                <a:solidFill>
                  <a:srgbClr val="000000"/>
                </a:solidFill>
              </a:rPr>
              <a:t>hydrography</a:t>
            </a:r>
            <a:r>
              <a:rPr lang="en-US" sz="1400" dirty="0" smtClean="0">
                <a:solidFill>
                  <a:srgbClr val="000000"/>
                </a:solidFill>
              </a:rPr>
              <a:t> (</a:t>
            </a:r>
            <a:r>
              <a:rPr lang="en-US" sz="1400" dirty="0" err="1" smtClean="0">
                <a:solidFill>
                  <a:srgbClr val="000000"/>
                </a:solidFill>
              </a:rPr>
              <a:t>Rabe</a:t>
            </a:r>
            <a:r>
              <a:rPr lang="en-US" sz="1400" dirty="0" smtClean="0">
                <a:solidFill>
                  <a:srgbClr val="000000"/>
                </a:solidFill>
              </a:rPr>
              <a:t> et al, 2010)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11268" name="Picture 13" descr="1972-1978-slp-curl-fw_edit_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533400"/>
            <a:ext cx="2865438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Rectangle 8"/>
          <p:cNvSpPr>
            <a:spLocks noChangeArrowheads="1"/>
          </p:cNvSpPr>
          <p:nvPr/>
        </p:nvSpPr>
        <p:spPr bwMode="auto">
          <a:xfrm>
            <a:off x="997950" y="57150"/>
            <a:ext cx="71481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</a:rPr>
              <a:t>I.</a:t>
            </a:r>
            <a:r>
              <a:rPr lang="en-GB" b="1" dirty="0" smtClean="0">
                <a:solidFill>
                  <a:srgbClr val="000000"/>
                </a:solidFill>
              </a:rPr>
              <a:t> Atmospheric circulation pattern and Arctic Fresh </a:t>
            </a:r>
            <a:r>
              <a:rPr lang="en-GB" b="1" dirty="0">
                <a:solidFill>
                  <a:srgbClr val="000000"/>
                </a:solidFill>
              </a:rPr>
              <a:t>Water</a:t>
            </a:r>
            <a:r>
              <a:rPr lang="en-GB" b="1" dirty="0" smtClean="0">
                <a:solidFill>
                  <a:srgbClr val="000000"/>
                </a:solidFill>
              </a:rPr>
              <a:t> (FW) variability</a:t>
            </a:r>
            <a:endParaRPr lang="tr-TR" b="1" dirty="0">
              <a:solidFill>
                <a:srgbClr val="000000"/>
              </a:solidFill>
            </a:endParaRPr>
          </a:p>
        </p:txBody>
      </p:sp>
      <p:pic>
        <p:nvPicPr>
          <p:cNvPr id="11270" name="Picture 5" descr="1989-1996-slp-curl-fw_edit_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533400"/>
            <a:ext cx="2863850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5" descr="1997-2007-slp-curl-fw_edit_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534987"/>
            <a:ext cx="2863850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8" descr="Rabe_FW_1992to1999_JAS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0400" y="3276600"/>
            <a:ext cx="2857500" cy="259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9" descr="Rabe_FW_2006to2009_JAS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3276600"/>
            <a:ext cx="287655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276600" y="2590800"/>
            <a:ext cx="1600200" cy="4000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000">
                <a:solidFill>
                  <a:srgbClr val="FF0000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“Cyclonic” atmosphere:</a:t>
            </a:r>
          </a:p>
          <a:p>
            <a:pPr defTabSz="457200"/>
            <a:r>
              <a:rPr lang="en-US" sz="1000">
                <a:solidFill>
                  <a:srgbClr val="FF0000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Arctic anti-cyclone is weak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6248400" y="2590800"/>
            <a:ext cx="1676400" cy="4000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000">
                <a:solidFill>
                  <a:srgbClr val="3366FF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“Anti-Cyclonic” atmosphere:</a:t>
            </a:r>
          </a:p>
          <a:p>
            <a:pPr defTabSz="457200"/>
            <a:r>
              <a:rPr lang="en-US" sz="1000">
                <a:solidFill>
                  <a:srgbClr val="3366FF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Arctic anti-cyclone is strong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04800" y="2590800"/>
            <a:ext cx="1676400" cy="4000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000">
                <a:solidFill>
                  <a:srgbClr val="3366FF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“Anti-Cyclonic” atmosphere:</a:t>
            </a:r>
          </a:p>
          <a:p>
            <a:pPr defTabSz="457200"/>
            <a:r>
              <a:rPr lang="en-US" sz="1000">
                <a:solidFill>
                  <a:srgbClr val="3366FF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Arctic anti-cyclone is strong</a:t>
            </a:r>
          </a:p>
        </p:txBody>
      </p:sp>
      <p:pic>
        <p:nvPicPr>
          <p:cNvPr id="13" name="Picture 19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431887" y="5943520"/>
            <a:ext cx="576000" cy="721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5"/>
          <p:cNvGrpSpPr/>
          <p:nvPr/>
        </p:nvGrpSpPr>
        <p:grpSpPr>
          <a:xfrm>
            <a:off x="516330" y="1075209"/>
            <a:ext cx="7764357" cy="1001809"/>
            <a:chOff x="516330" y="1075209"/>
            <a:chExt cx="7764357" cy="1001809"/>
          </a:xfrm>
        </p:grpSpPr>
        <p:grpSp>
          <p:nvGrpSpPr>
            <p:cNvPr id="3" name="Group 56"/>
            <p:cNvGrpSpPr/>
            <p:nvPr/>
          </p:nvGrpSpPr>
          <p:grpSpPr>
            <a:xfrm>
              <a:off x="6460484" y="1085886"/>
              <a:ext cx="1820203" cy="925964"/>
              <a:chOff x="1752600" y="2209800"/>
              <a:chExt cx="1820203" cy="925964"/>
            </a:xfrm>
          </p:grpSpPr>
          <p:sp>
            <p:nvSpPr>
              <p:cNvPr id="22" name="Circular Arrow 21"/>
              <p:cNvSpPr/>
              <p:nvPr/>
            </p:nvSpPr>
            <p:spPr>
              <a:xfrm rot="11556630">
                <a:off x="1902383" y="2339976"/>
                <a:ext cx="906920" cy="795788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3324435"/>
                  <a:gd name="adj5" fmla="val 12500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Down Arrow 22"/>
              <p:cNvSpPr/>
              <p:nvPr/>
            </p:nvSpPr>
            <p:spPr>
              <a:xfrm rot="20238217">
                <a:off x="2765053" y="2361090"/>
                <a:ext cx="228600" cy="704850"/>
              </a:xfrm>
              <a:prstGeom prst="downArrow">
                <a:avLst>
                  <a:gd name="adj1" fmla="val 50000"/>
                  <a:gd name="adj2" fmla="val 75926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752600" y="2209800"/>
                <a:ext cx="430426" cy="347958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BG</a:t>
                </a:r>
                <a:endParaRPr lang="en-US" sz="1600" b="1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048000" y="2313013"/>
                <a:ext cx="524803" cy="347958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TPD</a:t>
                </a:r>
                <a:endParaRPr lang="en-US" sz="1600" b="1" dirty="0"/>
              </a:p>
            </p:txBody>
          </p:sp>
        </p:grpSp>
        <p:grpSp>
          <p:nvGrpSpPr>
            <p:cNvPr id="4" name="Group 63"/>
            <p:cNvGrpSpPr/>
            <p:nvPr/>
          </p:nvGrpSpPr>
          <p:grpSpPr>
            <a:xfrm>
              <a:off x="3465224" y="1191712"/>
              <a:ext cx="1641029" cy="885306"/>
              <a:chOff x="5513174" y="2320824"/>
              <a:chExt cx="1641029" cy="885306"/>
            </a:xfrm>
          </p:grpSpPr>
          <p:sp>
            <p:nvSpPr>
              <p:cNvPr id="32" name="Circular Arrow 31"/>
              <p:cNvSpPr/>
              <p:nvPr/>
            </p:nvSpPr>
            <p:spPr>
              <a:xfrm rot="11556630">
                <a:off x="5793067" y="2490769"/>
                <a:ext cx="547443" cy="612795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3324435"/>
                  <a:gd name="adj5" fmla="val 12500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Down Arrow 32"/>
              <p:cNvSpPr/>
              <p:nvPr/>
            </p:nvSpPr>
            <p:spPr>
              <a:xfrm rot="19327878">
                <a:off x="6454547" y="2320824"/>
                <a:ext cx="252412" cy="885306"/>
              </a:xfrm>
              <a:prstGeom prst="downArrow">
                <a:avLst>
                  <a:gd name="adj1" fmla="val 48326"/>
                  <a:gd name="adj2" fmla="val 76835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629400" y="2328446"/>
                <a:ext cx="524803" cy="338554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1600" b="1" dirty="0" smtClean="0"/>
                  <a:t>TPD</a:t>
                </a:r>
                <a:endParaRPr lang="en-US" sz="1600" b="1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513174" y="2328446"/>
                <a:ext cx="430426" cy="338554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1600" b="1" dirty="0" smtClean="0"/>
                  <a:t>BG</a:t>
                </a:r>
                <a:endParaRPr lang="en-US" sz="1600" b="1" dirty="0"/>
              </a:p>
            </p:txBody>
          </p:sp>
        </p:grpSp>
        <p:grpSp>
          <p:nvGrpSpPr>
            <p:cNvPr id="5" name="Group 56"/>
            <p:cNvGrpSpPr/>
            <p:nvPr/>
          </p:nvGrpSpPr>
          <p:grpSpPr>
            <a:xfrm>
              <a:off x="516330" y="1075209"/>
              <a:ext cx="1820203" cy="925964"/>
              <a:chOff x="1752600" y="2209800"/>
              <a:chExt cx="1820203" cy="925964"/>
            </a:xfrm>
          </p:grpSpPr>
          <p:sp>
            <p:nvSpPr>
              <p:cNvPr id="42" name="Circular Arrow 41"/>
              <p:cNvSpPr/>
              <p:nvPr/>
            </p:nvSpPr>
            <p:spPr>
              <a:xfrm rot="11556630">
                <a:off x="1902383" y="2339976"/>
                <a:ext cx="906920" cy="795788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3324435"/>
                  <a:gd name="adj5" fmla="val 12500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Down Arrow 42"/>
              <p:cNvSpPr/>
              <p:nvPr/>
            </p:nvSpPr>
            <p:spPr>
              <a:xfrm rot="20238217">
                <a:off x="2765053" y="2361090"/>
                <a:ext cx="228600" cy="704850"/>
              </a:xfrm>
              <a:prstGeom prst="downArrow">
                <a:avLst>
                  <a:gd name="adj1" fmla="val 50000"/>
                  <a:gd name="adj2" fmla="val 75926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752600" y="2209800"/>
                <a:ext cx="430426" cy="347958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BG</a:t>
                </a:r>
                <a:endParaRPr lang="en-US" sz="1600" b="1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3048000" y="2313013"/>
                <a:ext cx="524803" cy="347958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TPD</a:t>
                </a:r>
                <a:endParaRPr lang="en-US" sz="1600" b="1" dirty="0"/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ssh_CryoEnvisat_ORCA0083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3725" y="1358900"/>
            <a:ext cx="7974013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8"/>
          <p:cNvSpPr>
            <a:spLocks noChangeArrowheads="1"/>
          </p:cNvSpPr>
          <p:nvPr/>
        </p:nvSpPr>
        <p:spPr bwMode="auto">
          <a:xfrm>
            <a:off x="1344613" y="57150"/>
            <a:ext cx="590450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Sea Surface </a:t>
            </a:r>
            <a:r>
              <a:rPr lang="en-US" sz="2000" b="1" dirty="0" smtClean="0">
                <a:solidFill>
                  <a:srgbClr val="000000"/>
                </a:solidFill>
              </a:rPr>
              <a:t>Height </a:t>
            </a:r>
            <a:r>
              <a:rPr lang="en-US" sz="2000" b="1" dirty="0">
                <a:solidFill>
                  <a:srgbClr val="000000"/>
                </a:solidFill>
              </a:rPr>
              <a:t>(SSH) anomaly 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from the </a:t>
            </a:r>
            <a:r>
              <a:rPr lang="en-US" sz="2000" b="1" dirty="0" err="1">
                <a:solidFill>
                  <a:srgbClr val="000000"/>
                </a:solidFill>
              </a:rPr>
              <a:t>CryoSat/Envisat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tr-TR" sz="2000" b="1" dirty="0">
                <a:solidFill>
                  <a:srgbClr val="000000"/>
                </a:solidFill>
              </a:rPr>
              <a:t>altimeters and in ORCA0083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905000" y="914400"/>
            <a:ext cx="1020763" cy="4000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000">
                <a:solidFill>
                  <a:srgbClr val="3CCF2C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Satellite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105400" y="5029200"/>
            <a:ext cx="3048000" cy="3381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600">
                <a:solidFill>
                  <a:srgbClr val="3366FF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March 1979 (Anti-cyclonic AOO)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5791200" y="914400"/>
            <a:ext cx="1828800" cy="4000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2000">
                <a:solidFill>
                  <a:srgbClr val="FF0000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ORCA0083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990600" y="5029200"/>
            <a:ext cx="2971800" cy="3381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600">
                <a:solidFill>
                  <a:srgbClr val="3366FF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March 2010 (Anti-cyclonic AOO)</a:t>
            </a:r>
          </a:p>
        </p:txBody>
      </p:sp>
      <p:sp>
        <p:nvSpPr>
          <p:cNvPr id="17417" name="Rectangle 8"/>
          <p:cNvSpPr>
            <a:spLocks noChangeArrowheads="1"/>
          </p:cNvSpPr>
          <p:nvPr/>
        </p:nvSpPr>
        <p:spPr bwMode="auto">
          <a:xfrm>
            <a:off x="168275" y="5486400"/>
            <a:ext cx="77433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Satellite SSH anomaly </a:t>
            </a:r>
            <a:r>
              <a:rPr lang="tr-TR" sz="1400" dirty="0">
                <a:solidFill>
                  <a:srgbClr val="000000"/>
                </a:solidFill>
              </a:rPr>
              <a:t>uses EGM-08 geoid and is produced </a:t>
            </a:r>
            <a:r>
              <a:rPr lang="en-US" sz="1400" dirty="0">
                <a:solidFill>
                  <a:srgbClr val="000000"/>
                </a:solidFill>
              </a:rPr>
              <a:t>by University College London, Seymour </a:t>
            </a:r>
            <a:r>
              <a:rPr lang="en-US" sz="1400" dirty="0" err="1">
                <a:solidFill>
                  <a:srgbClr val="000000"/>
                </a:solidFill>
              </a:rPr>
              <a:t>Laxon</a:t>
            </a:r>
            <a:endParaRPr lang="en-US" sz="1400" dirty="0">
              <a:solidFill>
                <a:srgbClr val="000000"/>
              </a:solidFill>
            </a:endParaRPr>
          </a:p>
          <a:p>
            <a:pPr algn="ctr"/>
            <a:r>
              <a:rPr lang="en-US" sz="1400" u="sng" dirty="0">
                <a:solidFill>
                  <a:srgbClr val="000000"/>
                </a:solidFill>
              </a:rPr>
              <a:t>http://www.ucl.ac.uk/news/news-articles/1106/21061103-cryosat-redraws-arctic-ice-map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9" name="Picture 19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31887" y="5943520"/>
            <a:ext cx="576000" cy="721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AOO_PJ97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015" y="4563837"/>
            <a:ext cx="2053607" cy="214953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8"/>
          <p:cNvSpPr>
            <a:spLocks noChangeArrowheads="1"/>
          </p:cNvSpPr>
          <p:nvPr/>
        </p:nvSpPr>
        <p:spPr bwMode="auto">
          <a:xfrm>
            <a:off x="795338" y="57150"/>
            <a:ext cx="64940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000000"/>
                </a:solidFill>
              </a:rPr>
              <a:t>Annual mean Sea Surface Heights (SSH) </a:t>
            </a:r>
            <a:r>
              <a:rPr lang="tr-TR" sz="2000" b="1">
                <a:solidFill>
                  <a:srgbClr val="000000"/>
                </a:solidFill>
              </a:rPr>
              <a:t>in ORCA0083 (v3.3)</a:t>
            </a:r>
          </a:p>
        </p:txBody>
      </p:sp>
      <p:pic>
        <p:nvPicPr>
          <p:cNvPr id="29699" name="Picture 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6275" y="6324600"/>
            <a:ext cx="16097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609600" y="4157663"/>
            <a:ext cx="2362200" cy="3381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600">
                <a:solidFill>
                  <a:srgbClr val="3366FF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1979 (Anti-cyclonic AOO)</a:t>
            </a:r>
          </a:p>
        </p:txBody>
      </p:sp>
      <p:sp>
        <p:nvSpPr>
          <p:cNvPr id="29701" name="Rectangle 8"/>
          <p:cNvSpPr>
            <a:spLocks noChangeArrowheads="1"/>
          </p:cNvSpPr>
          <p:nvPr/>
        </p:nvSpPr>
        <p:spPr bwMode="auto">
          <a:xfrm>
            <a:off x="5181600" y="4930775"/>
            <a:ext cx="3429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2000">
                <a:solidFill>
                  <a:srgbClr val="000000"/>
                </a:solidFill>
              </a:rPr>
              <a:t>So far changes in SSH are consistent with AOO pattern.</a:t>
            </a:r>
            <a:endParaRPr lang="en-US" sz="2000">
              <a:solidFill>
                <a:srgbClr val="000000"/>
              </a:solidFill>
            </a:endParaRPr>
          </a:p>
        </p:txBody>
      </p:sp>
      <p:pic>
        <p:nvPicPr>
          <p:cNvPr id="29702" name="Picture 9" descr="ssh_ORCA0083-N01_1979y01T.jpe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2763" y="1109663"/>
            <a:ext cx="2535237" cy="291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248400" y="4157663"/>
            <a:ext cx="2362200" cy="3381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600">
                <a:solidFill>
                  <a:srgbClr val="FF0000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1991 (Cyclonic AOO)</a:t>
            </a:r>
          </a:p>
        </p:txBody>
      </p:sp>
      <p:pic>
        <p:nvPicPr>
          <p:cNvPr id="29704" name="Picture 8" descr="ssh_ORCA0083-N01_1989y01T.jpe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03588" y="1109663"/>
            <a:ext cx="2536825" cy="291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11" descr="ssh_ORCA0083-N01_1991y01T.jpe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2200" y="1109663"/>
            <a:ext cx="2535238" cy="291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352800" y="4157663"/>
            <a:ext cx="2362200" cy="3381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600">
                <a:solidFill>
                  <a:srgbClr val="FF0000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1989 (Cyclonic AOO)</a:t>
            </a:r>
          </a:p>
        </p:txBody>
      </p:sp>
      <p:pic>
        <p:nvPicPr>
          <p:cNvPr id="29707" name="Picture 5" descr="AOO_AO_NAO_indices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0225" y="4624388"/>
            <a:ext cx="4041775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708" name="Straight Arrow Connector 16"/>
          <p:cNvCxnSpPr>
            <a:cxnSpLocks noChangeShapeType="1"/>
          </p:cNvCxnSpPr>
          <p:nvPr/>
        </p:nvCxnSpPr>
        <p:spPr bwMode="auto">
          <a:xfrm rot="16200000" flipV="1">
            <a:off x="533400" y="2971800"/>
            <a:ext cx="2971800" cy="990600"/>
          </a:xfrm>
          <a:prstGeom prst="straightConnector1">
            <a:avLst/>
          </a:prstGeom>
          <a:noFill/>
          <a:ln w="38100">
            <a:solidFill>
              <a:srgbClr val="3366FF"/>
            </a:solidFill>
            <a:round/>
            <a:headEnd/>
            <a:tailEnd type="arrow" w="med" len="med"/>
          </a:ln>
        </p:spPr>
      </p:cxnSp>
      <p:cxnSp>
        <p:nvCxnSpPr>
          <p:cNvPr id="29709" name="Straight Arrow Connector 18"/>
          <p:cNvCxnSpPr>
            <a:cxnSpLocks noChangeShapeType="1"/>
          </p:cNvCxnSpPr>
          <p:nvPr/>
        </p:nvCxnSpPr>
        <p:spPr bwMode="auto">
          <a:xfrm rot="5400000" flipH="1" flipV="1">
            <a:off x="1828800" y="3124200"/>
            <a:ext cx="3657600" cy="12192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9710" name="Straight Arrow Connector 21"/>
          <p:cNvCxnSpPr>
            <a:cxnSpLocks noChangeShapeType="1"/>
          </p:cNvCxnSpPr>
          <p:nvPr/>
        </p:nvCxnSpPr>
        <p:spPr bwMode="auto">
          <a:xfrm flipV="1">
            <a:off x="3200400" y="1981200"/>
            <a:ext cx="4038600" cy="35052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Box 6"/>
          <p:cNvSpPr txBox="1">
            <a:spLocks noChangeArrowheads="1"/>
          </p:cNvSpPr>
          <p:nvPr/>
        </p:nvSpPr>
        <p:spPr bwMode="auto">
          <a:xfrm>
            <a:off x="1228725" y="44450"/>
            <a:ext cx="66865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solidFill>
                  <a:srgbClr val="FFFFFF"/>
                </a:solidFill>
                <a:latin typeface="Calibri" charset="0"/>
              </a:rPr>
              <a:t>Motivation: Pacific water in the Arctic</a:t>
            </a:r>
          </a:p>
        </p:txBody>
      </p:sp>
      <p:sp>
        <p:nvSpPr>
          <p:cNvPr id="20484" name="TextBox 7"/>
          <p:cNvSpPr txBox="1">
            <a:spLocks noChangeArrowheads="1"/>
          </p:cNvSpPr>
          <p:nvPr/>
        </p:nvSpPr>
        <p:spPr bwMode="auto">
          <a:xfrm>
            <a:off x="727075" y="508536"/>
            <a:ext cx="7689850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algn="ctr"/>
            <a:r>
              <a:rPr lang="en-US" sz="2800" b="1" dirty="0" smtClean="0">
                <a:solidFill>
                  <a:srgbClr val="000000"/>
                </a:solidFill>
                <a:latin typeface="Calibri" charset="0"/>
              </a:rPr>
              <a:t>Why Pacific Water?</a:t>
            </a:r>
          </a:p>
          <a:p>
            <a:pPr marL="457200" indent="-457200" algn="ctr"/>
            <a:endParaRPr lang="en-US" sz="2400" dirty="0" smtClean="0">
              <a:solidFill>
                <a:srgbClr val="000000"/>
              </a:solidFill>
              <a:latin typeface="Calibri" charset="0"/>
            </a:endParaRPr>
          </a:p>
          <a:p>
            <a:pPr marL="457200" indent="-457200" algn="just">
              <a:buFont typeface="Times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libri" charset="0"/>
              </a:rPr>
              <a:t>Pacific </a:t>
            </a:r>
            <a:r>
              <a:rPr lang="en-US" sz="2400" dirty="0">
                <a:solidFill>
                  <a:srgbClr val="000000"/>
                </a:solidFill>
                <a:latin typeface="Calibri" charset="0"/>
              </a:rPr>
              <a:t>inflow</a:t>
            </a:r>
            <a:r>
              <a:rPr lang="en-US" sz="2400" dirty="0" smtClean="0">
                <a:solidFill>
                  <a:srgbClr val="000000"/>
                </a:solidFill>
                <a:latin typeface="Calibri" charset="0"/>
              </a:rPr>
              <a:t> a major FW and heat source: ~25,000 </a:t>
            </a:r>
            <a:r>
              <a:rPr lang="en-US" sz="2400" dirty="0">
                <a:solidFill>
                  <a:srgbClr val="000000"/>
                </a:solidFill>
                <a:latin typeface="Calibri" charset="0"/>
              </a:rPr>
              <a:t>km</a:t>
            </a:r>
            <a:r>
              <a:rPr lang="en-US" sz="2400" baseline="30000" dirty="0">
                <a:solidFill>
                  <a:srgbClr val="000000"/>
                </a:solidFill>
                <a:latin typeface="Calibri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Calibri" charset="0"/>
              </a:rPr>
              <a:t>/yr, </a:t>
            </a:r>
            <a:r>
              <a:rPr lang="en-US" sz="2400" dirty="0" smtClean="0">
                <a:solidFill>
                  <a:srgbClr val="000000"/>
                </a:solidFill>
                <a:latin typeface="Calibri" charset="0"/>
              </a:rPr>
              <a:t>~2,500 </a:t>
            </a:r>
            <a:r>
              <a:rPr lang="en-US" sz="2400" dirty="0">
                <a:solidFill>
                  <a:srgbClr val="000000"/>
                </a:solidFill>
                <a:latin typeface="Calibri" charset="0"/>
              </a:rPr>
              <a:t>km</a:t>
            </a:r>
            <a:r>
              <a:rPr lang="en-US" sz="2400" baseline="30000" dirty="0">
                <a:solidFill>
                  <a:srgbClr val="000000"/>
                </a:solidFill>
                <a:latin typeface="Calibri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Calibri" charset="0"/>
              </a:rPr>
              <a:t>/yr of Fresh water and ~4</a:t>
            </a:r>
            <a:r>
              <a:rPr lang="en-US" sz="2400" dirty="0">
                <a:solidFill>
                  <a:srgbClr val="000000"/>
                </a:solidFill>
                <a:latin typeface="Wingdings" charset="2"/>
                <a:ea typeface="Wingdings" charset="2"/>
                <a:cs typeface="Wingdings" charset="2"/>
              </a:rPr>
              <a:t></a:t>
            </a:r>
            <a:r>
              <a:rPr lang="en-US" sz="2400" dirty="0">
                <a:solidFill>
                  <a:srgbClr val="000000"/>
                </a:solidFill>
                <a:latin typeface="Calibri" charset="0"/>
              </a:rPr>
              <a:t>10</a:t>
            </a:r>
            <a:r>
              <a:rPr lang="en-US" sz="2400" baseline="30000" dirty="0">
                <a:solidFill>
                  <a:srgbClr val="000000"/>
                </a:solidFill>
                <a:latin typeface="Calibri" charset="0"/>
              </a:rPr>
              <a:t>20</a:t>
            </a:r>
            <a:r>
              <a:rPr lang="en-US" sz="2400" dirty="0">
                <a:solidFill>
                  <a:srgbClr val="000000"/>
                </a:solidFill>
                <a:latin typeface="Calibri" charset="0"/>
              </a:rPr>
              <a:t> J/yr of heat [e.g.,</a:t>
            </a:r>
            <a:r>
              <a:rPr lang="en-US" sz="2400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Calibri" charset="0"/>
              </a:rPr>
              <a:t>Woodgate</a:t>
            </a:r>
            <a:r>
              <a:rPr lang="en-US" sz="2400" i="1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2400" i="1" dirty="0">
                <a:solidFill>
                  <a:srgbClr val="000000"/>
                </a:solidFill>
                <a:latin typeface="Calibri" charset="0"/>
              </a:rPr>
              <a:t>et al.</a:t>
            </a:r>
            <a:r>
              <a:rPr lang="en-US" sz="2400" dirty="0">
                <a:solidFill>
                  <a:srgbClr val="000000"/>
                </a:solidFill>
                <a:latin typeface="Calibri" charset="0"/>
              </a:rPr>
              <a:t>, </a:t>
            </a:r>
            <a:r>
              <a:rPr lang="en-US" sz="2400" dirty="0" smtClean="0">
                <a:solidFill>
                  <a:srgbClr val="000000"/>
                </a:solidFill>
                <a:latin typeface="Calibri" charset="0"/>
              </a:rPr>
              <a:t>2006, 2010]</a:t>
            </a:r>
            <a:endParaRPr lang="en-US" sz="2400" dirty="0">
              <a:solidFill>
                <a:srgbClr val="000000"/>
              </a:solidFill>
              <a:latin typeface="Calibri" charset="0"/>
            </a:endParaRPr>
          </a:p>
          <a:p>
            <a:pPr marL="457200" indent="-457200" algn="just">
              <a:buFont typeface="Times" charset="0"/>
              <a:buChar char="•"/>
            </a:pPr>
            <a:endParaRPr lang="en-US" sz="800" dirty="0">
              <a:solidFill>
                <a:srgbClr val="000000"/>
              </a:solidFill>
              <a:latin typeface="Calibri" charset="0"/>
            </a:endParaRPr>
          </a:p>
          <a:p>
            <a:pPr marL="457200" indent="-457200" algn="just">
              <a:buFont typeface="Times" charset="0"/>
              <a:buChar char="•"/>
            </a:pPr>
            <a:endParaRPr lang="en-US" sz="800" dirty="0">
              <a:solidFill>
                <a:srgbClr val="000000"/>
              </a:solidFill>
              <a:latin typeface="Calibri" charset="0"/>
            </a:endParaRPr>
          </a:p>
          <a:p>
            <a:pPr marL="457200" indent="-457200" algn="just">
              <a:buFont typeface="Times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charset="0"/>
              </a:rPr>
              <a:t>Pacific water constitutes ~2/3 of Arctic </a:t>
            </a:r>
            <a:r>
              <a:rPr lang="en-US" sz="2400" dirty="0" smtClean="0">
                <a:solidFill>
                  <a:srgbClr val="000000"/>
                </a:solidFill>
                <a:latin typeface="Calibri" charset="0"/>
              </a:rPr>
              <a:t>halocline volume; it is a large source </a:t>
            </a:r>
            <a:r>
              <a:rPr lang="en-US" sz="2400" dirty="0">
                <a:solidFill>
                  <a:srgbClr val="000000"/>
                </a:solidFill>
                <a:latin typeface="Calibri" charset="0"/>
              </a:rPr>
              <a:t>of nutrients</a:t>
            </a:r>
          </a:p>
          <a:p>
            <a:pPr marL="457200" indent="-457200" algn="just">
              <a:buFont typeface="Times" charset="0"/>
              <a:buChar char="•"/>
            </a:pPr>
            <a:endParaRPr lang="en-US" sz="800" dirty="0">
              <a:solidFill>
                <a:srgbClr val="000000"/>
              </a:solidFill>
              <a:latin typeface="Calibri" charset="0"/>
            </a:endParaRPr>
          </a:p>
          <a:p>
            <a:pPr marL="457200" indent="-457200" algn="just"/>
            <a:endParaRPr lang="en-US" sz="800" dirty="0">
              <a:solidFill>
                <a:srgbClr val="000000"/>
              </a:solidFill>
              <a:latin typeface="Calibri" charset="0"/>
            </a:endParaRPr>
          </a:p>
          <a:p>
            <a:pPr marL="457200" indent="-457200" algn="just">
              <a:buFont typeface="Arial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Calibri" charset="0"/>
              </a:rPr>
              <a:t>Pacific water pathways are not fully known: complex tracer measurements are </a:t>
            </a:r>
            <a:r>
              <a:rPr lang="en-GB" sz="2400" dirty="0" smtClean="0">
                <a:solidFill>
                  <a:srgbClr val="000000"/>
                </a:solidFill>
                <a:latin typeface="Calibri" charset="0"/>
              </a:rPr>
              <a:t>needed</a:t>
            </a:r>
          </a:p>
          <a:p>
            <a:pPr marL="457200" indent="-457200" algn="just">
              <a:buFont typeface="Arial" charset="0"/>
              <a:buChar char="•"/>
            </a:pPr>
            <a:endParaRPr lang="en-GB" sz="800" dirty="0">
              <a:solidFill>
                <a:srgbClr val="000000"/>
              </a:solidFill>
              <a:latin typeface="Calibri" charset="0"/>
            </a:endParaRPr>
          </a:p>
          <a:p>
            <a:pPr marL="457200" indent="-457200" algn="just">
              <a:buFont typeface="Arial" charset="0"/>
              <a:buChar char="•"/>
            </a:pPr>
            <a:endParaRPr lang="en-GB" sz="800" dirty="0" smtClean="0">
              <a:solidFill>
                <a:srgbClr val="000000"/>
              </a:solidFill>
              <a:latin typeface="Calibri" charset="0"/>
            </a:endParaRPr>
          </a:p>
          <a:p>
            <a:pPr marL="457200" indent="-457200" algn="just">
              <a:buFont typeface="Arial" charset="0"/>
              <a:buChar char="•"/>
            </a:pPr>
            <a:r>
              <a:rPr lang="en-GB" sz="2400" dirty="0" smtClean="0">
                <a:solidFill>
                  <a:srgbClr val="000000"/>
                </a:solidFill>
                <a:latin typeface="Calibri" charset="0"/>
              </a:rPr>
              <a:t>Can models complement </a:t>
            </a:r>
            <a:r>
              <a:rPr lang="en-GB" sz="2400" dirty="0">
                <a:solidFill>
                  <a:srgbClr val="000000"/>
                </a:solidFill>
                <a:latin typeface="Calibri" charset="0"/>
              </a:rPr>
              <a:t>the </a:t>
            </a:r>
            <a:r>
              <a:rPr lang="en-GB" sz="2400" dirty="0" smtClean="0">
                <a:solidFill>
                  <a:srgbClr val="000000"/>
                </a:solidFill>
                <a:latin typeface="Calibri" charset="0"/>
              </a:rPr>
              <a:t>data? </a:t>
            </a:r>
            <a:r>
              <a:rPr lang="en-GB" sz="2400" dirty="0">
                <a:solidFill>
                  <a:srgbClr val="000000"/>
                </a:solidFill>
                <a:latin typeface="Calibri" charset="0"/>
              </a:rPr>
              <a:t>Are they accurate?</a:t>
            </a:r>
          </a:p>
          <a:p>
            <a:pPr marL="457200" indent="-457200" algn="just">
              <a:buFont typeface="Arial" charset="0"/>
              <a:buChar char="•"/>
            </a:pPr>
            <a:endParaRPr lang="en-GB" sz="800" dirty="0">
              <a:solidFill>
                <a:srgbClr val="000000"/>
              </a:solidFill>
              <a:latin typeface="Calibri" charset="0"/>
            </a:endParaRPr>
          </a:p>
          <a:p>
            <a:pPr marL="457200" indent="-457200" algn="just">
              <a:buFont typeface="Arial" charset="0"/>
              <a:buChar char="•"/>
            </a:pPr>
            <a:endParaRPr lang="en-GB" sz="800" dirty="0">
              <a:solidFill>
                <a:srgbClr val="000000"/>
              </a:solidFill>
              <a:latin typeface="Calibri" charset="0"/>
            </a:endParaRPr>
          </a:p>
          <a:p>
            <a:pPr marL="457200" indent="-457200" algn="just">
              <a:buFont typeface="Arial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Calibri" charset="0"/>
              </a:rPr>
              <a:t>Aim is to understand what drives variations of Arctic fresh water, incl. Pacific </a:t>
            </a:r>
            <a:r>
              <a:rPr lang="en-GB" sz="2400" dirty="0" smtClean="0">
                <a:solidFill>
                  <a:srgbClr val="000000"/>
                </a:solidFill>
                <a:latin typeface="Calibri" charset="0"/>
              </a:rPr>
              <a:t>component.</a:t>
            </a:r>
            <a:endParaRPr lang="en-GB" sz="2400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20485" name="Picture 19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16925" y="5964237"/>
            <a:ext cx="57626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9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31887" y="5972746"/>
            <a:ext cx="576000" cy="721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381000" y="6324600"/>
            <a:ext cx="4167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hlinkClick r:id="rId5"/>
              </a:rPr>
              <a:t>http://www.whoi.edu/page.do?pid=29876</a:t>
            </a:r>
            <a:endParaRPr lang="en-US" dirty="0" smtClean="0"/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2586998" y="152400"/>
            <a:ext cx="39700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AOMIP Models (a subset)</a:t>
            </a:r>
            <a:endParaRPr lang="en-US" sz="2800" b="1" dirty="0">
              <a:solidFill>
                <a:srgbClr val="000000"/>
              </a:solidFill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80224068"/>
              </p:ext>
            </p:extLst>
          </p:nvPr>
        </p:nvGraphicFramePr>
        <p:xfrm>
          <a:off x="544435" y="1296814"/>
          <a:ext cx="8055131" cy="4264372"/>
        </p:xfrm>
        <a:graphic>
          <a:graphicData uri="http://schemas.openxmlformats.org/presentationml/2006/ole">
            <p:oleObj spid="_x0000_s164866" name="Document" r:id="rId6" imgW="9931034" imgH="5257606" progId="Word.Document.12">
              <p:link updateAutomatic="1"/>
            </p:oleObj>
          </a:graphicData>
        </a:graphic>
      </p:graphicFrame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61409" y="5385244"/>
            <a:ext cx="803815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Models are different, except for the forcing (NCEP in 5 cases and JRA in ECCO2), so we expect they would behave differently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5" descr="1989-1996-slp-curl-fw_edit_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999" y="762000"/>
            <a:ext cx="4304441" cy="396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 descr="1997-2007-slp-curl-fw_edit_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5985" y="762000"/>
            <a:ext cx="4304441" cy="396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561409" y="4775656"/>
            <a:ext cx="844647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NCEP </a:t>
            </a:r>
            <a:r>
              <a:rPr lang="en-US" dirty="0">
                <a:solidFill>
                  <a:srgbClr val="000000"/>
                </a:solidFill>
              </a:rPr>
              <a:t>Mean </a:t>
            </a:r>
            <a:r>
              <a:rPr lang="en-US" dirty="0" smtClean="0">
                <a:solidFill>
                  <a:srgbClr val="000000"/>
                </a:solidFill>
              </a:rPr>
              <a:t>SLP </a:t>
            </a: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en-US" dirty="0" err="1">
                <a:solidFill>
                  <a:srgbClr val="000000"/>
                </a:solidFill>
              </a:rPr>
              <a:t>hPa</a:t>
            </a:r>
            <a:r>
              <a:rPr lang="en-US" dirty="0" smtClean="0">
                <a:solidFill>
                  <a:srgbClr val="000000"/>
                </a:solidFill>
              </a:rPr>
              <a:t>] (</a:t>
            </a:r>
            <a:r>
              <a:rPr lang="en-US" dirty="0">
                <a:solidFill>
                  <a:srgbClr val="000000"/>
                </a:solidFill>
              </a:rPr>
              <a:t>black </a:t>
            </a:r>
            <a:r>
              <a:rPr lang="en-US" dirty="0" smtClean="0">
                <a:solidFill>
                  <a:srgbClr val="000000"/>
                </a:solidFill>
              </a:rPr>
              <a:t>lines)</a:t>
            </a:r>
          </a:p>
          <a:p>
            <a:endParaRPr lang="en-US" sz="800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Ekman</a:t>
            </a:r>
            <a:r>
              <a:rPr lang="en-US" dirty="0" smtClean="0">
                <a:solidFill>
                  <a:srgbClr val="000000"/>
                </a:solidFill>
              </a:rPr>
              <a:t> Pumping from NCEP wind stress curl: blue - positive, green-red is negative</a:t>
            </a:r>
          </a:p>
          <a:p>
            <a:endParaRPr lang="en-US" sz="800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FW content from Digital Hydrographic </a:t>
            </a:r>
            <a:r>
              <a:rPr lang="en-US" dirty="0">
                <a:solidFill>
                  <a:srgbClr val="000000"/>
                </a:solidFill>
              </a:rPr>
              <a:t>Data Archive (magenta lines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1269" name="Rectangle 8"/>
          <p:cNvSpPr>
            <a:spLocks noChangeArrowheads="1"/>
          </p:cNvSpPr>
          <p:nvPr/>
        </p:nvSpPr>
        <p:spPr bwMode="auto">
          <a:xfrm>
            <a:off x="997950" y="57150"/>
            <a:ext cx="71481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</a:rPr>
              <a:t>I.</a:t>
            </a:r>
            <a:r>
              <a:rPr lang="en-GB" b="1" dirty="0" smtClean="0">
                <a:solidFill>
                  <a:srgbClr val="000000"/>
                </a:solidFill>
              </a:rPr>
              <a:t> Atmospheric circulation pattern and Arctic Fresh </a:t>
            </a:r>
            <a:r>
              <a:rPr lang="en-GB" b="1" dirty="0">
                <a:solidFill>
                  <a:srgbClr val="000000"/>
                </a:solidFill>
              </a:rPr>
              <a:t>Water</a:t>
            </a:r>
            <a:r>
              <a:rPr lang="en-GB" b="1" dirty="0" smtClean="0">
                <a:solidFill>
                  <a:srgbClr val="000000"/>
                </a:solidFill>
              </a:rPr>
              <a:t> (FW) variability</a:t>
            </a:r>
            <a:endParaRPr lang="tr-TR" b="1" dirty="0">
              <a:solidFill>
                <a:srgbClr val="000000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41865" y="4104216"/>
            <a:ext cx="1600200" cy="4000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000" dirty="0">
                <a:solidFill>
                  <a:srgbClr val="FF0000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“Cyclonic” atmosphere:</a:t>
            </a:r>
          </a:p>
          <a:p>
            <a:pPr defTabSz="457200"/>
            <a:r>
              <a:rPr lang="en-US" sz="1000" dirty="0">
                <a:solidFill>
                  <a:srgbClr val="FF0000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Arctic anti-cyclone is weak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504268" y="4104216"/>
            <a:ext cx="1676400" cy="4000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000">
                <a:solidFill>
                  <a:srgbClr val="3366FF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“Anti-Cyclonic” atmosphere:</a:t>
            </a:r>
          </a:p>
          <a:p>
            <a:pPr defTabSz="457200"/>
            <a:r>
              <a:rPr lang="en-US" sz="1000">
                <a:solidFill>
                  <a:srgbClr val="3366FF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Arctic anti-cyclone is strong</a:t>
            </a:r>
          </a:p>
        </p:txBody>
      </p:sp>
      <p:pic>
        <p:nvPicPr>
          <p:cNvPr id="13" name="Picture 19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31887" y="65889"/>
            <a:ext cx="576000" cy="721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8" name="Group 37"/>
          <p:cNvGrpSpPr/>
          <p:nvPr/>
        </p:nvGrpSpPr>
        <p:grpSpPr>
          <a:xfrm>
            <a:off x="629037" y="1755892"/>
            <a:ext cx="8378849" cy="4971110"/>
            <a:chOff x="629037" y="1755892"/>
            <a:chExt cx="8378849" cy="4971110"/>
          </a:xfrm>
        </p:grpSpPr>
        <p:grpSp>
          <p:nvGrpSpPr>
            <p:cNvPr id="36" name="Group 35"/>
            <p:cNvGrpSpPr/>
            <p:nvPr/>
          </p:nvGrpSpPr>
          <p:grpSpPr>
            <a:xfrm>
              <a:off x="964081" y="1755892"/>
              <a:ext cx="6524185" cy="1234244"/>
              <a:chOff x="964081" y="1755892"/>
              <a:chExt cx="6524185" cy="1234244"/>
            </a:xfrm>
          </p:grpSpPr>
          <p:grpSp>
            <p:nvGrpSpPr>
              <p:cNvPr id="21" name="Group 56"/>
              <p:cNvGrpSpPr>
                <a:grpSpLocks noChangeAspect="1"/>
              </p:cNvGrpSpPr>
              <p:nvPr/>
            </p:nvGrpSpPr>
            <p:grpSpPr>
              <a:xfrm>
                <a:off x="5076266" y="1763116"/>
                <a:ext cx="2412000" cy="1227020"/>
                <a:chOff x="1752600" y="2209800"/>
                <a:chExt cx="1820203" cy="925964"/>
              </a:xfrm>
            </p:grpSpPr>
            <p:sp>
              <p:nvSpPr>
                <p:cNvPr id="22" name="Circular Arrow 21"/>
                <p:cNvSpPr/>
                <p:nvPr/>
              </p:nvSpPr>
              <p:spPr>
                <a:xfrm rot="11556630">
                  <a:off x="1902383" y="2339976"/>
                  <a:ext cx="906920" cy="795788"/>
                </a:xfrm>
                <a:prstGeom prst="circularArrow">
                  <a:avLst>
                    <a:gd name="adj1" fmla="val 12500"/>
                    <a:gd name="adj2" fmla="val 1142319"/>
                    <a:gd name="adj3" fmla="val 20457681"/>
                    <a:gd name="adj4" fmla="val 3324435"/>
                    <a:gd name="adj5" fmla="val 12500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" name="Down Arrow 22"/>
                <p:cNvSpPr/>
                <p:nvPr/>
              </p:nvSpPr>
              <p:spPr>
                <a:xfrm rot="20238217">
                  <a:off x="2765053" y="2361090"/>
                  <a:ext cx="228600" cy="704850"/>
                </a:xfrm>
                <a:prstGeom prst="downArrow">
                  <a:avLst>
                    <a:gd name="adj1" fmla="val 50000"/>
                    <a:gd name="adj2" fmla="val 75926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1752600" y="2209800"/>
                  <a:ext cx="430426" cy="347958"/>
                </a:xfrm>
                <a:prstGeom prst="rect">
                  <a:avLst/>
                </a:prstGeom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smtClean="0"/>
                    <a:t>BG</a:t>
                  </a:r>
                  <a:endParaRPr lang="en-US" sz="1600" b="1" dirty="0"/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3048000" y="2313013"/>
                  <a:ext cx="524803" cy="347958"/>
                </a:xfrm>
                <a:prstGeom prst="rect">
                  <a:avLst/>
                </a:prstGeom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smtClean="0"/>
                    <a:t>TPD</a:t>
                  </a:r>
                  <a:endParaRPr lang="en-US" sz="1600" b="1" dirty="0"/>
                </a:p>
              </p:txBody>
            </p:sp>
          </p:grpSp>
          <p:grpSp>
            <p:nvGrpSpPr>
              <p:cNvPr id="31" name="Group 63"/>
              <p:cNvGrpSpPr>
                <a:grpSpLocks noChangeAspect="1"/>
              </p:cNvGrpSpPr>
              <p:nvPr/>
            </p:nvGrpSpPr>
            <p:grpSpPr>
              <a:xfrm>
                <a:off x="964081" y="1755892"/>
                <a:ext cx="2268840" cy="1223999"/>
                <a:chOff x="5513174" y="2298726"/>
                <a:chExt cx="1641029" cy="885306"/>
              </a:xfrm>
            </p:grpSpPr>
            <p:sp>
              <p:nvSpPr>
                <p:cNvPr id="32" name="Circular Arrow 31"/>
                <p:cNvSpPr/>
                <p:nvPr/>
              </p:nvSpPr>
              <p:spPr>
                <a:xfrm rot="11556630">
                  <a:off x="5793067" y="2490769"/>
                  <a:ext cx="547443" cy="612795"/>
                </a:xfrm>
                <a:prstGeom prst="circularArrow">
                  <a:avLst>
                    <a:gd name="adj1" fmla="val 12500"/>
                    <a:gd name="adj2" fmla="val 1142319"/>
                    <a:gd name="adj3" fmla="val 20457681"/>
                    <a:gd name="adj4" fmla="val 3324435"/>
                    <a:gd name="adj5" fmla="val 12500"/>
                  </a:avLst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" name="Down Arrow 32"/>
                <p:cNvSpPr/>
                <p:nvPr/>
              </p:nvSpPr>
              <p:spPr>
                <a:xfrm rot="19327878">
                  <a:off x="6362302" y="2298726"/>
                  <a:ext cx="324412" cy="885306"/>
                </a:xfrm>
                <a:prstGeom prst="downArrow">
                  <a:avLst>
                    <a:gd name="adj1" fmla="val 48326"/>
                    <a:gd name="adj2" fmla="val 76835"/>
                  </a:avLst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6629400" y="2328446"/>
                  <a:ext cx="524803" cy="338554"/>
                </a:xfrm>
                <a:prstGeom prst="rect">
                  <a:avLst/>
                </a:prstGeom>
                <a:ln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TPD</a:t>
                  </a:r>
                  <a:endParaRPr lang="en-US" sz="1600" b="1" dirty="0"/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5513174" y="2328446"/>
                  <a:ext cx="430426" cy="338554"/>
                </a:xfrm>
                <a:prstGeom prst="rect">
                  <a:avLst/>
                </a:prstGeom>
                <a:ln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BG</a:t>
                  </a:r>
                  <a:endParaRPr lang="en-US" sz="1600" b="1" dirty="0"/>
                </a:p>
              </p:txBody>
            </p:sp>
          </p:grpSp>
        </p:grpSp>
        <p:sp>
          <p:nvSpPr>
            <p:cNvPr id="37" name="Rectangle 36"/>
            <p:cNvSpPr/>
            <p:nvPr/>
          </p:nvSpPr>
          <p:spPr>
            <a:xfrm>
              <a:off x="629037" y="6080671"/>
              <a:ext cx="837884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 typeface="Arial" pitchFamily="63" charset="0"/>
                <a:buChar char="•"/>
              </a:pPr>
              <a:r>
                <a:rPr lang="en-US" dirty="0" smtClean="0">
                  <a:solidFill>
                    <a:srgbClr val="0000FF"/>
                  </a:solidFill>
                </a:rPr>
                <a:t>Surface circulation schematic shows changes in Beaufort Gyre (BG) and The Transpolar drift (TPD) between cyclonic and anti-cyclonic atmospheric regimes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33400" y="44624"/>
            <a:ext cx="807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2800" b="1" dirty="0" smtClean="0">
                <a:solidFill>
                  <a:srgbClr val="000000"/>
                </a:solidFill>
              </a:rPr>
              <a:t>Pacific Water Model Experiments</a:t>
            </a: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9" name="Picture 19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31887" y="5651019"/>
            <a:ext cx="576000" cy="721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31171" y="773426"/>
            <a:ext cx="484093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000000"/>
                </a:solidFill>
              </a:rPr>
              <a:t>Exp.1</a:t>
            </a:r>
            <a:r>
              <a:rPr lang="en-US" sz="2000" dirty="0" smtClean="0">
                <a:solidFill>
                  <a:srgbClr val="000000"/>
                </a:solidFill>
              </a:rPr>
              <a:t>: Continuous (no reset) release of PW “</a:t>
            </a:r>
            <a:r>
              <a:rPr lang="en-US" sz="2000" dirty="0" err="1" smtClean="0">
                <a:solidFill>
                  <a:srgbClr val="000000"/>
                </a:solidFill>
              </a:rPr>
              <a:t>colour</a:t>
            </a:r>
            <a:r>
              <a:rPr lang="en-US" sz="2000" dirty="0" smtClean="0">
                <a:solidFill>
                  <a:srgbClr val="000000"/>
                </a:solidFill>
              </a:rPr>
              <a:t> tracer” in Bering Strait  during 1964-2007</a:t>
            </a:r>
          </a:p>
          <a:p>
            <a:pPr algn="just"/>
            <a:endParaRPr lang="en-US" sz="2000" b="1" dirty="0" smtClean="0">
              <a:solidFill>
                <a:srgbClr val="000000"/>
              </a:solidFill>
            </a:endParaRPr>
          </a:p>
          <a:p>
            <a:pPr algn="just"/>
            <a:r>
              <a:rPr lang="en-US" sz="2000" b="1" dirty="0" smtClean="0">
                <a:solidFill>
                  <a:srgbClr val="000000"/>
                </a:solidFill>
              </a:rPr>
              <a:t>Exp.2</a:t>
            </a:r>
            <a:r>
              <a:rPr lang="en-US" sz="2000" dirty="0" smtClean="0">
                <a:solidFill>
                  <a:srgbClr val="000000"/>
                </a:solidFill>
              </a:rPr>
              <a:t>: PW release in 1964-1971, 1989-1996 (cyclonic AOO) and in 1972-1979, 1997-2004 (Anti-cyclonic AOO). Tracer reset in the Arctic at the beginning of each period. AOO – Arctic Ocean Oscillation (</a:t>
            </a:r>
            <a:r>
              <a:rPr lang="en-US" sz="2000" dirty="0" err="1" smtClean="0">
                <a:solidFill>
                  <a:srgbClr val="000000"/>
                </a:solidFill>
              </a:rPr>
              <a:t>Proshutinsky</a:t>
            </a:r>
            <a:r>
              <a:rPr lang="en-US" sz="2000" dirty="0" smtClean="0">
                <a:solidFill>
                  <a:srgbClr val="000000"/>
                </a:solidFill>
              </a:rPr>
              <a:t> &amp; Johnson).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5580285" y="900510"/>
            <a:ext cx="3095998" cy="4048731"/>
            <a:chOff x="5580285" y="1340768"/>
            <a:chExt cx="3095998" cy="4048731"/>
          </a:xfrm>
        </p:grpSpPr>
        <p:pic>
          <p:nvPicPr>
            <p:cNvPr id="3" name="Picture 2" descr="ECCO2_PWT_2004_surf_title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5585538" y="1340768"/>
              <a:ext cx="3085493" cy="3238371"/>
            </a:xfrm>
            <a:prstGeom prst="rect">
              <a:avLst/>
            </a:prstGeom>
          </p:spPr>
        </p:pic>
        <p:pic>
          <p:nvPicPr>
            <p:cNvPr id="4" name="Picture 3" descr="NAOSIM_pwt_scale_10m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5580285" y="4581124"/>
              <a:ext cx="3095998" cy="80837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293383" y="1619508"/>
              <a:ext cx="1340631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Bering Strait</a:t>
              </a:r>
              <a:endParaRPr lang="en-US" dirty="0"/>
            </a:p>
          </p:txBody>
        </p:sp>
        <p:cxnSp>
          <p:nvCxnSpPr>
            <p:cNvPr id="12" name="Straight Arrow Connector 11"/>
            <p:cNvCxnSpPr>
              <a:stCxn id="5" idx="1"/>
            </p:cNvCxnSpPr>
            <p:nvPr/>
          </p:nvCxnSpPr>
          <p:spPr>
            <a:xfrm flipH="1">
              <a:off x="6948264" y="1804174"/>
              <a:ext cx="345119" cy="112658"/>
            </a:xfrm>
            <a:prstGeom prst="straightConnector1">
              <a:avLst/>
            </a:prstGeom>
            <a:ln w="47625">
              <a:solidFill>
                <a:srgbClr val="FFFF00"/>
              </a:solidFill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5" descr="AOO_AO_NAO_indices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8062" y="4910642"/>
            <a:ext cx="5143500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3801374" y="4661289"/>
            <a:ext cx="698160" cy="21544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800" dirty="0" smtClean="0">
                <a:solidFill>
                  <a:srgbClr val="FF0000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1989-1996</a:t>
            </a:r>
            <a:endParaRPr lang="en-US" sz="800" dirty="0">
              <a:solidFill>
                <a:srgbClr val="FF0000"/>
              </a:solidFill>
              <a:latin typeface="Calibri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4499534" y="4661289"/>
            <a:ext cx="741576" cy="2154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800" dirty="0" smtClean="0">
                <a:solidFill>
                  <a:srgbClr val="3366FF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1997-2007</a:t>
            </a:r>
            <a:endParaRPr lang="en-US" sz="800" dirty="0">
              <a:solidFill>
                <a:srgbClr val="3366FF"/>
              </a:solidFill>
              <a:latin typeface="Calibri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1887910" y="4661287"/>
            <a:ext cx="715612" cy="21544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800" dirty="0" smtClean="0">
                <a:solidFill>
                  <a:srgbClr val="FF0000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1964-1971</a:t>
            </a:r>
            <a:endParaRPr lang="en-US" sz="800" dirty="0">
              <a:solidFill>
                <a:srgbClr val="FF0000"/>
              </a:solidFill>
              <a:latin typeface="Calibri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2603522" y="4661288"/>
            <a:ext cx="741576" cy="2154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800" dirty="0" smtClean="0">
                <a:solidFill>
                  <a:srgbClr val="3366FF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1972-1979</a:t>
            </a:r>
            <a:endParaRPr lang="en-US" sz="800" dirty="0">
              <a:solidFill>
                <a:srgbClr val="3366FF"/>
              </a:solidFill>
              <a:latin typeface="Calibri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  <p:sp>
        <p:nvSpPr>
          <p:cNvPr id="36" name="Right Arrow 35"/>
          <p:cNvSpPr/>
          <p:nvPr/>
        </p:nvSpPr>
        <p:spPr>
          <a:xfrm>
            <a:off x="2037902" y="3940816"/>
            <a:ext cx="3203208" cy="212478"/>
          </a:xfrm>
          <a:prstGeom prst="rightArrow">
            <a:avLst/>
          </a:prstGeom>
          <a:solidFill>
            <a:srgbClr val="00D5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>
            <a:off x="2037905" y="4313345"/>
            <a:ext cx="565769" cy="212478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/>
          <p:cNvSpPr/>
          <p:nvPr/>
        </p:nvSpPr>
        <p:spPr>
          <a:xfrm>
            <a:off x="3845689" y="4313345"/>
            <a:ext cx="565769" cy="212478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872057" y="3814634"/>
            <a:ext cx="978233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2000" b="1" dirty="0" smtClean="0">
                <a:solidFill>
                  <a:srgbClr val="000000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Exp.1</a:t>
            </a:r>
            <a:endParaRPr lang="en-US" sz="2000" b="1" dirty="0">
              <a:solidFill>
                <a:srgbClr val="000000"/>
              </a:solidFill>
              <a:latin typeface="Calibri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821261" y="4390359"/>
            <a:ext cx="978233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2000" b="1" dirty="0" smtClean="0">
                <a:solidFill>
                  <a:srgbClr val="000000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Exp.2</a:t>
            </a:r>
            <a:endParaRPr lang="en-US" sz="2000" b="1" dirty="0">
              <a:solidFill>
                <a:srgbClr val="000000"/>
              </a:solidFill>
              <a:latin typeface="Calibri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  <p:sp>
        <p:nvSpPr>
          <p:cNvPr id="42" name="Right Arrow 41"/>
          <p:cNvSpPr/>
          <p:nvPr/>
        </p:nvSpPr>
        <p:spPr>
          <a:xfrm>
            <a:off x="2647496" y="4313348"/>
            <a:ext cx="565769" cy="21247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42"/>
          <p:cNvSpPr/>
          <p:nvPr/>
        </p:nvSpPr>
        <p:spPr>
          <a:xfrm>
            <a:off x="4442397" y="4313351"/>
            <a:ext cx="764847" cy="21247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362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7100820" y="431860"/>
            <a:ext cx="1835710" cy="1835710"/>
            <a:chOff x="7283760" y="306630"/>
            <a:chExt cx="1583713" cy="1583713"/>
          </a:xfrm>
        </p:grpSpPr>
        <p:pic>
          <p:nvPicPr>
            <p:cNvPr id="21517" name="Picture 13" descr="ORCA025_2004_10m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83760" y="306630"/>
              <a:ext cx="1583713" cy="1583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Rounded Rectangle 22"/>
            <p:cNvSpPr/>
            <p:nvPr/>
          </p:nvSpPr>
          <p:spPr>
            <a:xfrm>
              <a:off x="7677520" y="805456"/>
              <a:ext cx="304059" cy="232344"/>
            </a:xfrm>
            <a:prstGeom prst="round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507" name="Rectangle 8"/>
          <p:cNvSpPr>
            <a:spLocks noChangeArrowheads="1"/>
          </p:cNvSpPr>
          <p:nvPr/>
        </p:nvSpPr>
        <p:spPr bwMode="auto">
          <a:xfrm>
            <a:off x="818265" y="6351"/>
            <a:ext cx="75453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PW in the Beaufort Sea: simulated in Exp.1 and observed</a:t>
            </a:r>
            <a:endParaRPr lang="tr-TR" sz="2400" b="1" dirty="0">
              <a:solidFill>
                <a:srgbClr val="000000"/>
              </a:solidFill>
            </a:endParaRPr>
          </a:p>
        </p:txBody>
      </p:sp>
      <p:sp>
        <p:nvSpPr>
          <p:cNvPr id="21515" name="Rectangle 8"/>
          <p:cNvSpPr>
            <a:spLocks noChangeArrowheads="1"/>
          </p:cNvSpPr>
          <p:nvPr/>
        </p:nvSpPr>
        <p:spPr bwMode="auto">
          <a:xfrm>
            <a:off x="237069" y="5525402"/>
            <a:ext cx="869946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n-GB" b="1" dirty="0" smtClean="0">
                <a:solidFill>
                  <a:srgbClr val="000000"/>
                </a:solidFill>
              </a:rPr>
              <a:t>Observations:</a:t>
            </a:r>
            <a:r>
              <a:rPr lang="en-GB" dirty="0" smtClean="0">
                <a:solidFill>
                  <a:srgbClr val="000000"/>
                </a:solidFill>
              </a:rPr>
              <a:t> High PW fraction down to ~170m</a:t>
            </a:r>
          </a:p>
          <a:p>
            <a:pPr marL="342900" indent="-342900"/>
            <a:endParaRPr lang="en-GB" sz="800" dirty="0" smtClean="0">
              <a:solidFill>
                <a:srgbClr val="000000"/>
              </a:solidFill>
            </a:endParaRPr>
          </a:p>
          <a:p>
            <a:pPr marL="342900" indent="-342900"/>
            <a:r>
              <a:rPr lang="en-GB" b="1" dirty="0" smtClean="0">
                <a:solidFill>
                  <a:srgbClr val="000000"/>
                </a:solidFill>
              </a:rPr>
              <a:t>Models:</a:t>
            </a:r>
            <a:r>
              <a:rPr lang="en-GB" dirty="0" smtClean="0">
                <a:solidFill>
                  <a:srgbClr val="000000"/>
                </a:solidFill>
              </a:rPr>
              <a:t> Most of PW in </a:t>
            </a:r>
            <a:r>
              <a:rPr lang="en-GB" dirty="0">
                <a:solidFill>
                  <a:srgbClr val="000000"/>
                </a:solidFill>
              </a:rPr>
              <a:t>the</a:t>
            </a:r>
            <a:r>
              <a:rPr lang="en-GB" dirty="0" smtClean="0">
                <a:solidFill>
                  <a:srgbClr val="000000"/>
                </a:solidFill>
              </a:rPr>
              <a:t> top 100m, except NAOSIM;  </a:t>
            </a:r>
            <a:r>
              <a:rPr lang="en-US" dirty="0" smtClean="0">
                <a:solidFill>
                  <a:srgbClr val="000000"/>
                </a:solidFill>
              </a:rPr>
              <a:t>low </a:t>
            </a:r>
            <a:r>
              <a:rPr lang="en-US" dirty="0">
                <a:solidFill>
                  <a:srgbClr val="000000"/>
                </a:solidFill>
              </a:rPr>
              <a:t>PW </a:t>
            </a:r>
            <a:r>
              <a:rPr lang="en-US" dirty="0" smtClean="0">
                <a:solidFill>
                  <a:srgbClr val="000000"/>
                </a:solidFill>
              </a:rPr>
              <a:t>In all models except ORCA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" name="Picture 19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3323" y="558186"/>
            <a:ext cx="576000" cy="721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BG_PW_PFW_ICM2_ORCA025_NAOSIM_COCO_ECCO2_YK08_scale_2004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6043" y="1979233"/>
            <a:ext cx="6031914" cy="2520000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181238" y="4729893"/>
            <a:ext cx="7182331" cy="58477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600" dirty="0" smtClean="0">
                <a:solidFill>
                  <a:schemeClr val="tx1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Summer 2003-2004 observations (grey) in Beaufort Sea (Yamamoto-Kawai et al, 2008) and models in </a:t>
            </a:r>
            <a:r>
              <a:rPr lang="en-US" sz="1600" dirty="0" err="1" smtClean="0">
                <a:solidFill>
                  <a:schemeClr val="tx1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colour</a:t>
            </a:r>
            <a:endParaRPr lang="en-US" sz="1600" dirty="0">
              <a:solidFill>
                <a:schemeClr val="tx1"/>
              </a:solidFill>
              <a:latin typeface="Calibri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  <p:cxnSp>
        <p:nvCxnSpPr>
          <p:cNvPr id="12" name="Straight Arrow Connector 11"/>
          <p:cNvCxnSpPr>
            <a:stCxn id="23" idx="1"/>
            <a:endCxn id="22" idx="0"/>
          </p:cNvCxnSpPr>
          <p:nvPr/>
        </p:nvCxnSpPr>
        <p:spPr>
          <a:xfrm rot="10800000" flipV="1">
            <a:off x="4572000" y="1144715"/>
            <a:ext cx="2985234" cy="834518"/>
          </a:xfrm>
          <a:prstGeom prst="straightConnector1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7385358" y="509826"/>
            <a:ext cx="1583713" cy="1583713"/>
            <a:chOff x="7283760" y="306630"/>
            <a:chExt cx="1583713" cy="1583713"/>
          </a:xfrm>
        </p:grpSpPr>
        <p:pic>
          <p:nvPicPr>
            <p:cNvPr id="21517" name="Picture 13" descr="ORCA025_2004_10m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83760" y="306630"/>
              <a:ext cx="1583713" cy="1583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4" name="Straight Connector 23"/>
            <p:cNvCxnSpPr>
              <a:cxnSpLocks noChangeAspect="1"/>
            </p:cNvCxnSpPr>
            <p:nvPr/>
          </p:nvCxnSpPr>
          <p:spPr>
            <a:xfrm rot="16200000" flipH="1">
              <a:off x="7748899" y="830939"/>
              <a:ext cx="547402" cy="296806"/>
            </a:xfrm>
            <a:prstGeom prst="line">
              <a:avLst/>
            </a:prstGeom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507" name="Rectangle 8"/>
          <p:cNvSpPr>
            <a:spLocks noChangeArrowheads="1"/>
          </p:cNvSpPr>
          <p:nvPr/>
        </p:nvSpPr>
        <p:spPr bwMode="auto">
          <a:xfrm>
            <a:off x="-2072" y="-27515"/>
            <a:ext cx="91481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Cross-Arctic PW distribution</a:t>
            </a:r>
            <a:r>
              <a:rPr lang="tr-TR" sz="2400" b="1" dirty="0" smtClean="0">
                <a:solidFill>
                  <a:srgbClr val="000000"/>
                </a:solidFill>
              </a:rPr>
              <a:t>: </a:t>
            </a:r>
            <a:r>
              <a:rPr lang="en-GB" sz="2400" b="1" dirty="0" smtClean="0">
                <a:solidFill>
                  <a:srgbClr val="000000"/>
                </a:solidFill>
              </a:rPr>
              <a:t>simulated</a:t>
            </a:r>
            <a:r>
              <a:rPr lang="en-US" sz="2400" b="1" dirty="0" smtClean="0">
                <a:solidFill>
                  <a:srgbClr val="000000"/>
                </a:solidFill>
              </a:rPr>
              <a:t> in Exp.1 and observed</a:t>
            </a:r>
            <a:endParaRPr lang="tr-TR" sz="2400" b="1" dirty="0">
              <a:solidFill>
                <a:srgbClr val="000000"/>
              </a:solidFill>
            </a:endParaRPr>
          </a:p>
        </p:txBody>
      </p:sp>
      <p:sp>
        <p:nvSpPr>
          <p:cNvPr id="21509" name="Rectangle 8"/>
          <p:cNvSpPr>
            <a:spLocks noChangeArrowheads="1"/>
          </p:cNvSpPr>
          <p:nvPr/>
        </p:nvSpPr>
        <p:spPr bwMode="auto">
          <a:xfrm>
            <a:off x="386444" y="478368"/>
            <a:ext cx="405738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algn="ctr"/>
            <a:r>
              <a:rPr lang="en-GB" sz="1400" dirty="0">
                <a:solidFill>
                  <a:srgbClr val="000000"/>
                </a:solidFill>
              </a:rPr>
              <a:t>Observations</a:t>
            </a:r>
            <a:endParaRPr lang="en-GB" sz="1400" dirty="0" smtClean="0">
              <a:solidFill>
                <a:srgbClr val="000000"/>
              </a:solidFill>
            </a:endParaRPr>
          </a:p>
          <a:p>
            <a:pPr marL="342900" indent="-342900">
              <a:buFont typeface="Arial" pitchFamily="63" charset="0"/>
              <a:buChar char="•"/>
            </a:pPr>
            <a:r>
              <a:rPr lang="en-GB" sz="1400" dirty="0" smtClean="0">
                <a:solidFill>
                  <a:srgbClr val="000000"/>
                </a:solidFill>
              </a:rPr>
              <a:t>Max PW </a:t>
            </a:r>
            <a:r>
              <a:rPr lang="en-GB" sz="1400" dirty="0">
                <a:solidFill>
                  <a:srgbClr val="000000"/>
                </a:solidFill>
              </a:rPr>
              <a:t>fraction</a:t>
            </a:r>
            <a:r>
              <a:rPr lang="en-GB" sz="1400" dirty="0" smtClean="0">
                <a:solidFill>
                  <a:srgbClr val="000000"/>
                </a:solidFill>
              </a:rPr>
              <a:t> is </a:t>
            </a:r>
            <a:r>
              <a:rPr lang="en-GB" sz="1400" dirty="0">
                <a:solidFill>
                  <a:srgbClr val="000000"/>
                </a:solidFill>
              </a:rPr>
              <a:t>above</a:t>
            </a:r>
            <a:r>
              <a:rPr lang="en-GB" sz="1400" dirty="0" smtClean="0">
                <a:solidFill>
                  <a:srgbClr val="000000"/>
                </a:solidFill>
              </a:rPr>
              <a:t> Alpha Ridge (AR)</a:t>
            </a:r>
          </a:p>
          <a:p>
            <a:pPr marL="342900" indent="-342900">
              <a:buFont typeface="Arial" pitchFamily="63" charset="0"/>
              <a:buChar char="•"/>
            </a:pPr>
            <a:r>
              <a:rPr lang="en-GB" sz="1400" dirty="0" smtClean="0">
                <a:solidFill>
                  <a:srgbClr val="000000"/>
                </a:solidFill>
              </a:rPr>
              <a:t>Local PW max In </a:t>
            </a:r>
            <a:r>
              <a:rPr lang="en-GB" sz="1400" dirty="0">
                <a:solidFill>
                  <a:srgbClr val="000000"/>
                </a:solidFill>
              </a:rPr>
              <a:t>the</a:t>
            </a:r>
            <a:r>
              <a:rPr lang="en-GB" sz="1400" dirty="0" smtClean="0">
                <a:solidFill>
                  <a:srgbClr val="000000"/>
                </a:solidFill>
              </a:rPr>
              <a:t> Canada Basin (CB) </a:t>
            </a:r>
            <a:r>
              <a:rPr lang="en-GB" sz="1400" dirty="0">
                <a:solidFill>
                  <a:srgbClr val="000000"/>
                </a:solidFill>
              </a:rPr>
              <a:t>at ~</a:t>
            </a:r>
            <a:r>
              <a:rPr lang="en-GB" sz="1400" dirty="0" smtClean="0">
                <a:solidFill>
                  <a:srgbClr val="000000"/>
                </a:solidFill>
              </a:rPr>
              <a:t>120m</a:t>
            </a:r>
          </a:p>
          <a:p>
            <a:pPr marL="342900" indent="-342900">
              <a:buFont typeface="Arial" pitchFamily="63" charset="0"/>
              <a:buChar char="•"/>
            </a:pPr>
            <a:r>
              <a:rPr lang="en-GB" sz="1400" dirty="0" smtClean="0">
                <a:solidFill>
                  <a:srgbClr val="000000"/>
                </a:solidFill>
              </a:rPr>
              <a:t>PW above </a:t>
            </a:r>
            <a:r>
              <a:rPr lang="en-GB" sz="1400" dirty="0">
                <a:solidFill>
                  <a:srgbClr val="000000"/>
                </a:solidFill>
              </a:rPr>
              <a:t>the </a:t>
            </a:r>
            <a:r>
              <a:rPr lang="en-GB" sz="1400" dirty="0" err="1">
                <a:solidFill>
                  <a:srgbClr val="000000"/>
                </a:solidFill>
              </a:rPr>
              <a:t>Lomonosov</a:t>
            </a:r>
            <a:r>
              <a:rPr lang="en-GB" sz="1400" dirty="0">
                <a:solidFill>
                  <a:srgbClr val="000000"/>
                </a:solidFill>
              </a:rPr>
              <a:t> </a:t>
            </a:r>
            <a:r>
              <a:rPr lang="en-GB" sz="1400" dirty="0" smtClean="0">
                <a:solidFill>
                  <a:srgbClr val="000000"/>
                </a:solidFill>
              </a:rPr>
              <a:t>Ridge (LR)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1515" name="Rectangle 8"/>
          <p:cNvSpPr>
            <a:spLocks noChangeArrowheads="1"/>
          </p:cNvSpPr>
          <p:nvPr/>
        </p:nvSpPr>
        <p:spPr bwMode="auto">
          <a:xfrm>
            <a:off x="4348884" y="478368"/>
            <a:ext cx="334672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algn="ctr"/>
            <a:r>
              <a:rPr lang="en-GB" sz="1400" dirty="0" smtClean="0">
                <a:solidFill>
                  <a:srgbClr val="000000"/>
                </a:solidFill>
              </a:rPr>
              <a:t>Models</a:t>
            </a:r>
          </a:p>
          <a:p>
            <a:pPr marL="342900" indent="-342900">
              <a:buFont typeface="Arial" pitchFamily="63" charset="0"/>
              <a:buChar char="•"/>
            </a:pPr>
            <a:r>
              <a:rPr lang="en-GB" sz="1400" dirty="0">
                <a:solidFill>
                  <a:srgbClr val="000000"/>
                </a:solidFill>
              </a:rPr>
              <a:t>PW</a:t>
            </a:r>
            <a:r>
              <a:rPr lang="en-GB" sz="1400" dirty="0" smtClean="0">
                <a:solidFill>
                  <a:srgbClr val="000000"/>
                </a:solidFill>
              </a:rPr>
              <a:t> max </a:t>
            </a:r>
            <a:r>
              <a:rPr lang="en-GB" sz="1400" dirty="0">
                <a:solidFill>
                  <a:srgbClr val="000000"/>
                </a:solidFill>
              </a:rPr>
              <a:t>in the</a:t>
            </a:r>
            <a:r>
              <a:rPr lang="en-GB" sz="1400" dirty="0" smtClean="0">
                <a:solidFill>
                  <a:srgbClr val="000000"/>
                </a:solidFill>
              </a:rPr>
              <a:t> CB or above AR</a:t>
            </a:r>
          </a:p>
          <a:p>
            <a:pPr marL="342900" indent="-342900">
              <a:buFont typeface="Arial" pitchFamily="63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Subsurface max at</a:t>
            </a:r>
            <a:r>
              <a:rPr lang="en-US" sz="1400" dirty="0" smtClean="0">
                <a:solidFill>
                  <a:srgbClr val="000000"/>
                </a:solidFill>
              </a:rPr>
              <a:t> 50-100 </a:t>
            </a:r>
            <a:r>
              <a:rPr lang="en-US" sz="1400" dirty="0" err="1" smtClean="0">
                <a:solidFill>
                  <a:srgbClr val="000000"/>
                </a:solidFill>
              </a:rPr>
              <a:t>m</a:t>
            </a:r>
            <a:endParaRPr lang="en-US" sz="1400" dirty="0" smtClean="0">
              <a:solidFill>
                <a:srgbClr val="000000"/>
              </a:solidFill>
            </a:endParaRPr>
          </a:p>
          <a:p>
            <a:pPr marL="342900" indent="-342900">
              <a:buFont typeface="Arial" pitchFamily="63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Low </a:t>
            </a:r>
            <a:r>
              <a:rPr lang="en-US" sz="1400" dirty="0">
                <a:solidFill>
                  <a:srgbClr val="000000"/>
                </a:solidFill>
              </a:rPr>
              <a:t>PW</a:t>
            </a:r>
            <a:r>
              <a:rPr lang="en-US" sz="1400" dirty="0" smtClean="0">
                <a:solidFill>
                  <a:srgbClr val="000000"/>
                </a:solidFill>
              </a:rPr>
              <a:t> above LR (except ECCO2)</a:t>
            </a:r>
          </a:p>
          <a:p>
            <a:pPr marL="342900" indent="-342900">
              <a:buFont typeface="Arial" pitchFamily="63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L</a:t>
            </a:r>
            <a:r>
              <a:rPr lang="en-US" sz="1400" b="1" dirty="0" smtClean="0">
                <a:solidFill>
                  <a:srgbClr val="000000"/>
                </a:solidFill>
              </a:rPr>
              <a:t>ower</a:t>
            </a:r>
            <a:r>
              <a:rPr lang="en-US" sz="1400" dirty="0" smtClean="0">
                <a:solidFill>
                  <a:srgbClr val="000000"/>
                </a:solidFill>
              </a:rPr>
              <a:t> PW fraction in the simulations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1516" name="Rectangle 10"/>
          <p:cNvSpPr>
            <a:spLocks noChangeArrowheads="1"/>
          </p:cNvSpPr>
          <p:nvPr/>
        </p:nvSpPr>
        <p:spPr bwMode="auto">
          <a:xfrm>
            <a:off x="3268663" y="4810222"/>
            <a:ext cx="122713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i="1">
                <a:solidFill>
                  <a:srgbClr val="008000"/>
                </a:solidFill>
              </a:rPr>
              <a:t>Jones et al., 2007</a:t>
            </a:r>
          </a:p>
        </p:txBody>
      </p:sp>
      <p:pic>
        <p:nvPicPr>
          <p:cNvPr id="14" name="Picture 13" descr="Fig_6_AOS05_Jones_bathym_only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063" y="5027707"/>
            <a:ext cx="3614737" cy="1535115"/>
          </a:xfrm>
          <a:prstGeom prst="rect">
            <a:avLst/>
          </a:prstGeom>
        </p:spPr>
      </p:pic>
      <p:pic>
        <p:nvPicPr>
          <p:cNvPr id="16" name="Picture 15" descr="PWT_ORCA025_AOS05_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2126" y="3486067"/>
            <a:ext cx="3590978" cy="1521768"/>
          </a:xfrm>
          <a:prstGeom prst="rect">
            <a:avLst/>
          </a:prstGeom>
        </p:spPr>
      </p:pic>
      <p:pic>
        <p:nvPicPr>
          <p:cNvPr id="17" name="Picture 16" descr="PWT_AOS04_data_Jones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877" y="2093539"/>
            <a:ext cx="3552024" cy="1446675"/>
          </a:xfrm>
          <a:prstGeom prst="rect">
            <a:avLst/>
          </a:prstGeom>
        </p:spPr>
      </p:pic>
      <p:pic>
        <p:nvPicPr>
          <p:cNvPr id="18" name="Picture 17" descr="PWT_ECCO2_AOS04_Aug07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063" y="3516303"/>
            <a:ext cx="3574838" cy="1475999"/>
          </a:xfrm>
          <a:prstGeom prst="rect">
            <a:avLst/>
          </a:prstGeom>
        </p:spPr>
      </p:pic>
      <p:pic>
        <p:nvPicPr>
          <p:cNvPr id="19" name="Picture 18" descr="PWT_NAOSIM_AOS05_Sep2005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4937" y="2034540"/>
            <a:ext cx="3574838" cy="1475999"/>
          </a:xfrm>
          <a:prstGeom prst="rect">
            <a:avLst/>
          </a:prstGeom>
        </p:spPr>
      </p:pic>
      <p:pic>
        <p:nvPicPr>
          <p:cNvPr id="21" name="Picture 20" descr="PWT_ICM_AOS05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1813" y="4992302"/>
            <a:ext cx="3497962" cy="1476000"/>
          </a:xfrm>
          <a:prstGeom prst="rect">
            <a:avLst/>
          </a:prstGeom>
        </p:spPr>
      </p:pic>
      <p:pic>
        <p:nvPicPr>
          <p:cNvPr id="20" name="Picture 19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431887" y="5943520"/>
            <a:ext cx="576000" cy="721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2355579" y="3070516"/>
            <a:ext cx="1629742" cy="2308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900" i="1" dirty="0" err="1" smtClean="0">
                <a:solidFill>
                  <a:schemeClr val="tx1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Beringia</a:t>
            </a:r>
            <a:r>
              <a:rPr lang="en-US" sz="900" i="1" dirty="0" smtClean="0">
                <a:solidFill>
                  <a:schemeClr val="tx1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 Data courtesy </a:t>
            </a:r>
            <a:r>
              <a:rPr lang="en-US" sz="900" i="1" dirty="0" err="1" smtClean="0">
                <a:solidFill>
                  <a:schemeClr val="tx1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P.Jones</a:t>
            </a:r>
            <a:endParaRPr lang="en-US" sz="900" i="1" dirty="0">
              <a:solidFill>
                <a:schemeClr val="tx1"/>
              </a:solidFill>
              <a:latin typeface="Calibri" pitchFamily="63" charset="0"/>
              <a:ea typeface="ＭＳ Ｐゴシック" pitchFamily="63" charset="-128"/>
              <a:cs typeface="ＭＳ Ｐゴシック" pitchFamily="63" charset="-128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896725" y="1749517"/>
            <a:ext cx="1350550" cy="33855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600" dirty="0" smtClean="0">
                <a:solidFill>
                  <a:srgbClr val="000000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Summer </a:t>
            </a:r>
            <a:r>
              <a:rPr lang="en-US" sz="1600" dirty="0">
                <a:solidFill>
                  <a:srgbClr val="000000"/>
                </a:solidFill>
                <a:latin typeface="Calibri" pitchFamily="63" charset="0"/>
                <a:ea typeface="ＭＳ Ｐゴシック" pitchFamily="63" charset="-128"/>
                <a:cs typeface="ＭＳ Ｐゴシック" pitchFamily="63" charset="-128"/>
              </a:rPr>
              <a:t>2005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65313" y="85724"/>
            <a:ext cx="68665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 eaLnBrk="1" hangingPunct="1"/>
            <a:r>
              <a:rPr lang="en-US" sz="2400" b="1" dirty="0" smtClean="0">
                <a:solidFill>
                  <a:srgbClr val="000000"/>
                </a:solidFill>
              </a:rPr>
              <a:t>PW pathways during AOO periods in ICMMG (Exp.2)</a:t>
            </a: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23" name="Picture 22" descr="ORCA025_psscale_100m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115" y="5805384"/>
            <a:ext cx="2913770" cy="755999"/>
          </a:xfrm>
          <a:prstGeom prst="rect">
            <a:avLst/>
          </a:prstGeom>
        </p:spPr>
      </p:pic>
      <p:pic>
        <p:nvPicPr>
          <p:cNvPr id="19" name="Picture 19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31887" y="5901646"/>
            <a:ext cx="576000" cy="721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ICM2_1996_k7_masked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7825" y="3144953"/>
            <a:ext cx="2412000" cy="2532381"/>
          </a:xfrm>
          <a:prstGeom prst="rect">
            <a:avLst/>
          </a:prstGeom>
        </p:spPr>
      </p:pic>
      <p:pic>
        <p:nvPicPr>
          <p:cNvPr id="21" name="Picture 20" descr="ICM2_2004_k7_masked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4783" y="3151870"/>
            <a:ext cx="2412000" cy="2532382"/>
          </a:xfrm>
          <a:prstGeom prst="rect">
            <a:avLst/>
          </a:prstGeom>
        </p:spPr>
      </p:pic>
      <p:pic>
        <p:nvPicPr>
          <p:cNvPr id="45" name="Picture 44" descr="ICM_PWT_1971_100m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1690" y="609600"/>
            <a:ext cx="2412000" cy="2524560"/>
          </a:xfrm>
          <a:prstGeom prst="rect">
            <a:avLst/>
          </a:prstGeom>
        </p:spPr>
      </p:pic>
      <p:pic>
        <p:nvPicPr>
          <p:cNvPr id="46" name="Picture 45" descr="ICM_PWT_1979_100m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0784" y="609600"/>
            <a:ext cx="2412000" cy="2542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1243</TotalTime>
  <Words>2049</Words>
  <Application>Microsoft Macintosh PowerPoint</Application>
  <PresentationFormat>On-screen Show (4:3)</PresentationFormat>
  <Paragraphs>324</Paragraphs>
  <Slides>28</Slides>
  <Notes>28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Theme</vt:lpstr>
      <vt:lpstr>???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Company>NOCS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yka Aksenov</dc:creator>
  <cp:lastModifiedBy>yka Aksenov</cp:lastModifiedBy>
  <cp:revision>347</cp:revision>
  <dcterms:created xsi:type="dcterms:W3CDTF">2011-11-02T18:16:35Z</dcterms:created>
  <dcterms:modified xsi:type="dcterms:W3CDTF">2011-11-02T18:17:06Z</dcterms:modified>
</cp:coreProperties>
</file>